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 id="2147483746" r:id="rId2"/>
    <p:sldMasterId id="2147483761" r:id="rId3"/>
  </p:sldMasterIdLst>
  <p:notesMasterIdLst>
    <p:notesMasterId r:id="rId41"/>
  </p:notesMasterIdLst>
  <p:handoutMasterIdLst>
    <p:handoutMasterId r:id="rId42"/>
  </p:handoutMasterIdLst>
  <p:sldIdLst>
    <p:sldId id="970" r:id="rId4"/>
    <p:sldId id="1192" r:id="rId5"/>
    <p:sldId id="1195" r:id="rId6"/>
    <p:sldId id="1196" r:id="rId7"/>
    <p:sldId id="1197" r:id="rId8"/>
    <p:sldId id="976" r:id="rId9"/>
    <p:sldId id="1200" r:id="rId10"/>
    <p:sldId id="1085" r:id="rId11"/>
    <p:sldId id="1199" r:id="rId12"/>
    <p:sldId id="1131" r:id="rId13"/>
    <p:sldId id="1158" r:id="rId14"/>
    <p:sldId id="1159" r:id="rId15"/>
    <p:sldId id="1135" r:id="rId16"/>
    <p:sldId id="1136" r:id="rId17"/>
    <p:sldId id="1139" r:id="rId18"/>
    <p:sldId id="1108" r:id="rId19"/>
    <p:sldId id="1114" r:id="rId20"/>
    <p:sldId id="1109" r:id="rId21"/>
    <p:sldId id="1115" r:id="rId22"/>
    <p:sldId id="1138" r:id="rId23"/>
    <p:sldId id="1179" r:id="rId24"/>
    <p:sldId id="1201" r:id="rId25"/>
    <p:sldId id="1191" r:id="rId26"/>
    <p:sldId id="1193" r:id="rId27"/>
    <p:sldId id="1182" r:id="rId28"/>
    <p:sldId id="972" r:id="rId29"/>
    <p:sldId id="1181" r:id="rId30"/>
    <p:sldId id="1194" r:id="rId31"/>
    <p:sldId id="1099" r:id="rId32"/>
    <p:sldId id="1185" r:id="rId33"/>
    <p:sldId id="1105" r:id="rId34"/>
    <p:sldId id="1018" r:id="rId35"/>
    <p:sldId id="1184" r:id="rId36"/>
    <p:sldId id="1168" r:id="rId37"/>
    <p:sldId id="1177" r:id="rId38"/>
    <p:sldId id="1202" r:id="rId39"/>
    <p:sldId id="120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mp; Housekeeping" id="{13C1A7B5-96BD-4471-8640-CE5ADDBB3C80}">
          <p14:sldIdLst>
            <p14:sldId id="970"/>
            <p14:sldId id="1192"/>
            <p14:sldId id="1195"/>
            <p14:sldId id="1196"/>
            <p14:sldId id="1197"/>
            <p14:sldId id="976"/>
            <p14:sldId id="1200"/>
            <p14:sldId id="1085"/>
            <p14:sldId id="1199"/>
            <p14:sldId id="1131"/>
            <p14:sldId id="1158"/>
            <p14:sldId id="1159"/>
            <p14:sldId id="1135"/>
            <p14:sldId id="1136"/>
            <p14:sldId id="1139"/>
            <p14:sldId id="1108"/>
            <p14:sldId id="1114"/>
            <p14:sldId id="1109"/>
            <p14:sldId id="1115"/>
            <p14:sldId id="1138"/>
            <p14:sldId id="1179"/>
            <p14:sldId id="1201"/>
            <p14:sldId id="1191"/>
            <p14:sldId id="1193"/>
            <p14:sldId id="1182"/>
            <p14:sldId id="972"/>
            <p14:sldId id="1181"/>
            <p14:sldId id="1194"/>
            <p14:sldId id="1099"/>
            <p14:sldId id="1185"/>
            <p14:sldId id="1105"/>
            <p14:sldId id="1018"/>
            <p14:sldId id="1184"/>
            <p14:sldId id="1168"/>
            <p14:sldId id="1177"/>
            <p14:sldId id="1202"/>
            <p14:sldId id="12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ng-Olsen, Kelsey" initials="BK" lastIdx="17" clrIdx="0">
    <p:extLst>
      <p:ext uri="{19B8F6BF-5375-455C-9EA6-DF929625EA0E}">
        <p15:presenceInfo xmlns:p15="http://schemas.microsoft.com/office/powerpoint/2012/main" userId="S::SHSK2B@co.snohomish.wa.us::a8c25348-e6ad-4b3e-8567-72df78f1a4c1" providerId="AD"/>
      </p:ext>
    </p:extLst>
  </p:cmAuthor>
  <p:cmAuthor id="2" name="Bang-Olsen, Kelsey" initials="BK [2]" lastIdx="35" clrIdx="1">
    <p:extLst>
      <p:ext uri="{19B8F6BF-5375-455C-9EA6-DF929625EA0E}">
        <p15:presenceInfo xmlns:p15="http://schemas.microsoft.com/office/powerpoint/2012/main" userId="S-1-5-21-636699130-1019037330-538272213-1167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B8"/>
    <a:srgbClr val="FF0000"/>
    <a:srgbClr val="FFFF68"/>
    <a:srgbClr val="71AF48"/>
    <a:srgbClr val="7ABEC5"/>
    <a:srgbClr val="3B4A5B"/>
    <a:srgbClr val="3E77AB"/>
    <a:srgbClr val="3C4B5C"/>
    <a:srgbClr val="455268"/>
    <a:srgbClr val="2E37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88667" autoAdjust="0"/>
  </p:normalViewPr>
  <p:slideViewPr>
    <p:cSldViewPr snapToGrid="0" snapToObjects="1">
      <p:cViewPr varScale="1">
        <p:scale>
          <a:sx n="73" d="100"/>
          <a:sy n="73" d="100"/>
        </p:scale>
        <p:origin x="878" y="67"/>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66" d="100"/>
          <a:sy n="66" d="100"/>
        </p:scale>
        <p:origin x="277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346E2A-6DC4-404E-8C9B-EEA670DA9CE2}" type="datetimeFigureOut">
              <a:rPr lang="en-US" smtClean="0"/>
              <a:t>10/27/2021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608C5D-4FD4-B244-85E6-E23C5641CA0C}" type="slidenum">
              <a:rPr lang="en-US" smtClean="0"/>
              <a:t>‹#›</a:t>
            </a:fld>
            <a:endParaRPr lang="en-US"/>
          </a:p>
        </p:txBody>
      </p:sp>
    </p:spTree>
    <p:extLst>
      <p:ext uri="{BB962C8B-B14F-4D97-AF65-F5344CB8AC3E}">
        <p14:creationId xmlns:p14="http://schemas.microsoft.com/office/powerpoint/2010/main" val="1955565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37C1CB-0BE9-8247-8832-0F67569E2A61}" type="datetimeFigureOut">
              <a:rPr lang="en-US" smtClean="0"/>
              <a:t>10/27/2021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45BCDB-C88F-904A-8877-67E718304202}" type="slidenum">
              <a:rPr lang="en-US" smtClean="0"/>
              <a:t>‹#›</a:t>
            </a:fld>
            <a:endParaRPr lang="en-US"/>
          </a:p>
        </p:txBody>
      </p:sp>
    </p:spTree>
    <p:extLst>
      <p:ext uri="{BB962C8B-B14F-4D97-AF65-F5344CB8AC3E}">
        <p14:creationId xmlns:p14="http://schemas.microsoft.com/office/powerpoint/2010/main" val="27976207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pr.org/sections/health-shots/2015/03/02/387007941/take-the-ace-quiz-and-learn-what-it-does-and-doesnt-mea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4815563/"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scholar.harvard.edu/files/davidrwilliams/files/child_adversity.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mc/articles/PMC252612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349164603/b152fa1e6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ns8ko9-lj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20706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i="0" dirty="0"/>
              <a:t>Adverse Childhood Experiences</a:t>
            </a:r>
            <a:r>
              <a:rPr lang="en-US" i="0" baseline="0" dirty="0"/>
              <a:t> are any exposure to one of 10 forms of household abuse and dysfunction prior to your 18</a:t>
            </a:r>
            <a:r>
              <a:rPr lang="en-US" i="0" baseline="30000" dirty="0"/>
              <a:t>th</a:t>
            </a:r>
            <a:r>
              <a:rPr lang="en-US" i="0" baseline="0" dirty="0"/>
              <a:t> birthday. There are now more known domains of exposure, but for today, we will focus on the 10 original ACES.</a:t>
            </a:r>
            <a:endParaRPr lang="en-US" i="0" dirty="0"/>
          </a:p>
          <a:p>
            <a:pPr fontAlgn="base"/>
            <a:endParaRPr lang="en-US" i="1" dirty="0"/>
          </a:p>
          <a:p>
            <a:pPr fontAlgn="base"/>
            <a:r>
              <a:rPr lang="en-US" i="1" dirty="0"/>
              <a:t>Source: Centers for Disease Control and Prevention</a:t>
            </a:r>
          </a:p>
          <a:p>
            <a:pPr fontAlgn="base"/>
            <a:r>
              <a:rPr lang="en-US" i="1" dirty="0"/>
              <a:t>Credit: Robert Wood Johnson Foundation</a:t>
            </a:r>
          </a:p>
          <a:p>
            <a:pPr fontAlgn="base"/>
            <a:r>
              <a:rPr lang="en-US" dirty="0">
                <a:hlinkClick r:id="rId3"/>
              </a:rPr>
              <a:t>https://www.npr.org/sections/health-shots/2015/03/02/387007941/take-the-ace-quiz-and-learn-what-it-does-and-doesnt-mean</a:t>
            </a:r>
            <a:endParaRPr lang="en-US" dirty="0"/>
          </a:p>
          <a:p>
            <a:pPr fontAlgn="base"/>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017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endParaRPr lang="en-US" baseline="-25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909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https://www.ncbi.nlm.nih.gov/pmc/articles/PMC4815563/</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https://scholar.harvard.edu/files/davidrwilliams/files/child_adversity.pdf</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7734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Note:</a:t>
            </a:r>
            <a:r>
              <a:rPr lang="en-US" baseline="0" dirty="0">
                <a:latin typeface="+mn-lt"/>
              </a:rPr>
              <a:t> </a:t>
            </a:r>
            <a:r>
              <a:rPr lang="en-US" dirty="0">
                <a:latin typeface="+mn-lt"/>
              </a:rPr>
              <a:t>Additional known trauma domains</a:t>
            </a:r>
            <a:r>
              <a:rPr lang="en-US" baseline="0" dirty="0">
                <a:latin typeface="+mn-lt"/>
              </a:rPr>
              <a:t> with links to long-term negative health and opportunity outcomes.</a:t>
            </a:r>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497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There are many local expert presenters and presentations that can unpack</a:t>
            </a:r>
            <a:r>
              <a:rPr lang="en-US" baseline="0" dirty="0"/>
              <a:t> the neurology of ACES. This is not that presentation. In fact, all I want to acknowledge here is that audiences already possess enough intuitive understanding of how the brain works that we only need to review what we already know. You may read the brain science slides as-is, or supplement with any salient details you wish to include, as long as they are based in evidence.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809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r>
              <a:rPr lang="en-US" baseline="0" dirty="0"/>
              <a:t> This slide may be read as presented.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928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Read this slide as is. Again,</a:t>
            </a:r>
            <a:r>
              <a:rPr lang="en-US" baseline="0" dirty="0"/>
              <a:t> these are the findings from the original ACES study which is our focus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4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r>
              <a:rPr lang="en-US" baseline="0" dirty="0"/>
              <a:t> This is a critical slide. It is the paradigm shift we are asking all participants to embrace. If the behaviors our clients are experiencing bring them benefit – if they are solutions to an unrecognized prior adversity – how does that shift the nature of our work and approach?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3668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So this is the framework by which we understand the progression of trauma into risk. If we start</a:t>
            </a:r>
            <a:r>
              <a:rPr lang="en-US" baseline="0" dirty="0"/>
              <a:t> with a foundation of adversity, we expect brain development to be disrupted just as we saw in the Harvard video. That disruption leads to social, emotional or processing impairment and to compensate, the adoption of health risk behaviors as a personal solution to the challenge we are experiencing (after all, we’re all wired to want to feel better). But we know those personal solutions lead to disease, disability and social problems, and ultimately to early death. That is not hyperbole.</a:t>
            </a:r>
          </a:p>
          <a:p>
            <a:endParaRPr lang="en-US" baseline="0" dirty="0"/>
          </a:p>
          <a:p>
            <a:r>
              <a:rPr lang="en-US" baseline="0" dirty="0"/>
              <a:t>Fortunately, the model also allows for intervention points that allow us to interrupt the ACES trajectory. This is where your work is so important.</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974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r>
              <a:rPr lang="en-US" baseline="0" dirty="0"/>
              <a:t> The following slides may be read as presented. Kernels were first identified in a </a:t>
            </a:r>
            <a:r>
              <a:rPr lang="en-US" baseline="0" dirty="0" err="1"/>
              <a:t>metastudy</a:t>
            </a:r>
            <a:r>
              <a:rPr lang="en-US" baseline="0" dirty="0"/>
              <a:t> conducted by Dennis Embry and Tony </a:t>
            </a:r>
            <a:r>
              <a:rPr lang="en-US" baseline="0" dirty="0" err="1"/>
              <a:t>Biglan</a:t>
            </a:r>
            <a:r>
              <a:rPr lang="en-US" baseline="0" dirty="0"/>
              <a:t>: “Evidence-based Kernels: Fundamental Units of Behavioral Influence.”</a:t>
            </a:r>
          </a:p>
          <a:p>
            <a:endParaRPr lang="en-US" baseline="0" dirty="0"/>
          </a:p>
          <a:p>
            <a:r>
              <a:rPr lang="en-US" dirty="0">
                <a:hlinkClick r:id="rId3"/>
              </a:rPr>
              <a:t>https://www.ncbi.nlm.nih.gov/pmc/articles/PMC2526125/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592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20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service providers we can also:</a:t>
            </a:r>
          </a:p>
          <a:p>
            <a:pPr marL="171400" indent="-171400">
              <a:buFont typeface="Arial" panose="020B0604020202020204" pitchFamily="34" charset="0"/>
              <a:buChar char="•"/>
            </a:pPr>
            <a:r>
              <a:rPr lang="en-US" dirty="0"/>
              <a:t>Deescalate situations</a:t>
            </a:r>
          </a:p>
          <a:p>
            <a:pPr marL="171400" indent="-171400">
              <a:buFont typeface="Arial" panose="020B0604020202020204" pitchFamily="34" charset="0"/>
              <a:buChar char="•"/>
            </a:pPr>
            <a:r>
              <a:rPr lang="en-US" dirty="0"/>
              <a:t>Check assumptions – observe</a:t>
            </a:r>
            <a:r>
              <a:rPr lang="en-US" baseline="0" dirty="0"/>
              <a:t> and ask questions</a:t>
            </a:r>
          </a:p>
          <a:p>
            <a:pPr marL="171400" indent="-171400">
              <a:buFont typeface="Arial" panose="020B0604020202020204" pitchFamily="34" charset="0"/>
              <a:buChar char="•"/>
            </a:pPr>
            <a:r>
              <a:rPr lang="en-US" baseline="0" dirty="0"/>
              <a:t>Deeply listen, recognize strengths and successes</a:t>
            </a:r>
          </a:p>
          <a:p>
            <a:pPr marL="171400" indent="-17140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235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Although there are ongoing discussions about whether or not the ACE survey should be administered to presentation participants, and I understand concerns about retraumatization, this is the most important component of personalizing the presentation.</a:t>
            </a:r>
          </a:p>
          <a:p>
            <a:endParaRPr lang="en-US" baseline="0" dirty="0"/>
          </a:p>
          <a:p>
            <a:r>
              <a:rPr lang="en-US" baseline="0" dirty="0"/>
              <a:t>The survey is private and totally voluntary. I ask people to keep track of their score on their fingers or in their minds. I acknowledge up front that I will not ask for people to disclose their ACE score, except for one group, and only if they feel comfortable: Those with an ACE score of Zero.</a:t>
            </a:r>
          </a:p>
          <a:p>
            <a:endParaRPr lang="en-US" baseline="0" dirty="0"/>
          </a:p>
          <a:p>
            <a:r>
              <a:rPr lang="en-US" baseline="0" dirty="0"/>
              <a:t>Please do read the ACE questions aloud.</a:t>
            </a:r>
          </a:p>
          <a:p>
            <a:endParaRPr lang="en-US" baseline="0" dirty="0"/>
          </a:p>
          <a:p>
            <a:r>
              <a:rPr lang="en-US" baseline="0" dirty="0"/>
              <a:t>Directions: Keep track of your total number of yes answers. This is your ace score.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816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870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56CA290-FF0A-47D2-A222-74E9A3D34013}" type="slidenum">
              <a:rPr lang="en-US" smtClean="0"/>
              <a:t>24</a:t>
            </a:fld>
            <a:endParaRPr lang="en-US"/>
          </a:p>
        </p:txBody>
      </p:sp>
    </p:spTree>
    <p:extLst>
      <p:ext uri="{BB962C8B-B14F-4D97-AF65-F5344CB8AC3E}">
        <p14:creationId xmlns:p14="http://schemas.microsoft.com/office/powerpoint/2010/main" val="3144574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Our goal is to immediately make this training personal by inviting participants to consider how they are impacted by client/student behavior in their places of work. We will expand on these questions as we move through the presentation. Ultimately, we will ask participants to consider what role trauma may have in influencing these behaviors, whether or not these behaviors bring benefits to the client, and why they would stop engaging in these behaviors without a replacement behavior.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090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Although there are ongoing discussions about whether or not the ACE survey should be administered to presentation participants, and I understand concerns about retraumatization, this is the most important component of personalizing the presentation.</a:t>
            </a:r>
          </a:p>
          <a:p>
            <a:endParaRPr lang="en-US" baseline="0" dirty="0"/>
          </a:p>
          <a:p>
            <a:r>
              <a:rPr lang="en-US" baseline="0" dirty="0"/>
              <a:t>The survey is private and totally voluntary. I ask people to keep track of their score on their fingers or in their minds. I acknowledge up front that I will not ask for people to disclose their ACE score, except for one group, and only if they feel comfortable: Those with an ACE score of Zero.</a:t>
            </a:r>
          </a:p>
          <a:p>
            <a:endParaRPr lang="en-US" baseline="0" dirty="0"/>
          </a:p>
          <a:p>
            <a:r>
              <a:rPr lang="en-US" baseline="0" dirty="0"/>
              <a:t>Please do read the ACE questions aloud.</a:t>
            </a:r>
          </a:p>
          <a:p>
            <a:endParaRPr lang="en-US" baseline="0" dirty="0"/>
          </a:p>
          <a:p>
            <a:r>
              <a:rPr lang="en-US" baseline="0" dirty="0"/>
              <a:t>Directions: Keep track of your total number of yes answers. This is your ace score.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719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a:t>Notes: The point here is that</a:t>
            </a:r>
            <a:r>
              <a:rPr lang="en-US" baseline="0" dirty="0"/>
              <a:t> we can’t fully know our client’s trauma history. So, what’s the safer perspective? That they’re behaving badly to annoy you, or that there may be some underlying issue that would benefit from a trauma-informed approach?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180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a:t>Notes: The point here is that</a:t>
            </a:r>
            <a:r>
              <a:rPr lang="en-US" baseline="0" dirty="0"/>
              <a:t> we can’t fully know our client’s trauma history. So, what’s the safer perspective? That they’re behaving badly to annoy you, or that there may be some underlying issue that would benefit from a trauma-informed approach?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1323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Now we are back to turn and talk. In dyads or triads, participants should discuss the “benefits” that engaging in the noted problem behavior brings to their client. What is the function of the behavior. Encourage speculation based on what they’ve learned today. This will be a challenging exercise for some participants transitioning from understanding their client’s behavior as “bad.”</a:t>
            </a:r>
          </a:p>
          <a:p>
            <a:endParaRPr lang="en-US" baseline="0" dirty="0"/>
          </a:p>
          <a:p>
            <a:r>
              <a:rPr lang="en-US" baseline="0" dirty="0"/>
              <a:t>We want participants to understand that all behavior has a purpose. Generally to gain something or escape something. This understanding is key to finding a prosocial replacement behavior.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340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mark down one question</a:t>
            </a:r>
          </a:p>
          <a:p>
            <a:endParaRPr lang="en-US" dirty="0"/>
          </a:p>
          <a:p>
            <a:r>
              <a:rPr lang="en-US" dirty="0"/>
              <a:t>https://www.air.org/sites/default/files/downloads/report/Trauma-Informed_Organizational_Toolkit_0.pdf</a:t>
            </a:r>
          </a:p>
          <a:p>
            <a:endParaRPr lang="en-US" dirty="0"/>
          </a:p>
          <a:p>
            <a:r>
              <a:rPr lang="en-US" dirty="0"/>
              <a:t>http://www.traumainformedcareproject.org/resources/Trauam%20Informed%20Organizational%20Survey_9_13.pdf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06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55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Although there are ongoing discussions about whether or not the ACE survey should be administered to presentation participants, and I understand concerns about retraumatization, this is the most important component of personalizing the presentation.</a:t>
            </a:r>
          </a:p>
          <a:p>
            <a:endParaRPr lang="en-US" baseline="0" dirty="0"/>
          </a:p>
          <a:p>
            <a:r>
              <a:rPr lang="en-US" baseline="0" dirty="0"/>
              <a:t>The survey is private and totally voluntary. I ask people to keep track of their score on their fingers or in their minds. I acknowledge up front that I will not ask for people to disclose their ACE score, except for one group, and only if they feel comfortable: Those with an ACE score of Zero.</a:t>
            </a:r>
          </a:p>
          <a:p>
            <a:endParaRPr lang="en-US" baseline="0" dirty="0"/>
          </a:p>
          <a:p>
            <a:r>
              <a:rPr lang="en-US" baseline="0" dirty="0"/>
              <a:t>Please do read the ACE questions aloud.</a:t>
            </a:r>
          </a:p>
          <a:p>
            <a:endParaRPr lang="en-US" baseline="0" dirty="0"/>
          </a:p>
          <a:p>
            <a:r>
              <a:rPr lang="en-US" baseline="0" dirty="0"/>
              <a:t>Directions: Keep track of your total number of yes answers. This is your ace score.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578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Although there are ongoing discussions about whether or not the ACE survey should be administered to presentation participants, and I understand concerns about retraumatization, this is the most important component of personalizing the presentation.</a:t>
            </a:r>
          </a:p>
          <a:p>
            <a:endParaRPr lang="en-US" baseline="0" dirty="0"/>
          </a:p>
          <a:p>
            <a:r>
              <a:rPr lang="en-US" baseline="0" dirty="0"/>
              <a:t>The survey is private and totally voluntary. I ask people to keep track of their score on their fingers or in their minds. I acknowledge up front that I will not ask for people to disclose their ACE score, except for one group, and only if they feel comfortable: Those with an ACE score of Zero.</a:t>
            </a:r>
          </a:p>
          <a:p>
            <a:endParaRPr lang="en-US" baseline="0" dirty="0"/>
          </a:p>
          <a:p>
            <a:r>
              <a:rPr lang="en-US" baseline="0" dirty="0"/>
              <a:t>Please do read the ACE questions aloud.</a:t>
            </a:r>
          </a:p>
          <a:p>
            <a:endParaRPr lang="en-US" baseline="0" dirty="0"/>
          </a:p>
          <a:p>
            <a:r>
              <a:rPr lang="en-US" baseline="0" dirty="0"/>
              <a:t>Directions: Keep track of your total number of yes answers. This is your ace score.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33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889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1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Although there are ongoing discussions about whether or not the ACE survey should be administered to presentation participants, and I understand concerns about retraumatization, this is the most important component of personalizing the presentation.</a:t>
            </a:r>
          </a:p>
          <a:p>
            <a:endParaRPr lang="en-US" baseline="0" dirty="0"/>
          </a:p>
          <a:p>
            <a:r>
              <a:rPr lang="en-US" baseline="0" dirty="0"/>
              <a:t>The survey is private and totally voluntary. I ask people to keep track of their score on their fingers or in their minds. I acknowledge up front that I will not ask for people to disclose their ACE score, except for one group, and only if they feel comfortable: Those with an ACE score of Zero.</a:t>
            </a:r>
          </a:p>
          <a:p>
            <a:endParaRPr lang="en-US" baseline="0" dirty="0"/>
          </a:p>
          <a:p>
            <a:r>
              <a:rPr lang="en-US" baseline="0" dirty="0"/>
              <a:t>Please do read the ACE questions aloud.</a:t>
            </a:r>
          </a:p>
          <a:p>
            <a:endParaRPr lang="en-US" baseline="0" dirty="0"/>
          </a:p>
          <a:p>
            <a:r>
              <a:rPr lang="en-US" baseline="0" dirty="0"/>
              <a:t>Directions: Keep track of your total number of yes answers. This is your ace score.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7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017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57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r>
              <a:rPr lang="en-US" baseline="0" dirty="0"/>
              <a:t> This is a brief summary of the ACE Study origins and demographics.  The text on this slide is all you need; however, I find that adding salient details about </a:t>
            </a:r>
            <a:r>
              <a:rPr lang="en-US" baseline="0" dirty="0" err="1"/>
              <a:t>Felitti</a:t>
            </a:r>
            <a:r>
              <a:rPr lang="en-US" baseline="0" dirty="0"/>
              <a:t> or </a:t>
            </a:r>
            <a:r>
              <a:rPr lang="en-US" baseline="0" dirty="0" err="1"/>
              <a:t>Anda’s</a:t>
            </a:r>
            <a:r>
              <a:rPr lang="en-US" baseline="0" dirty="0"/>
              <a:t> experience increasing engagement. Check out these video interviews, or just google ACES origins to find what resonates with you:</a:t>
            </a:r>
            <a:br>
              <a:rPr lang="en-US" baseline="0" dirty="0"/>
            </a:br>
            <a:endParaRPr lang="en-US" baseline="0" dirty="0"/>
          </a:p>
          <a:p>
            <a:pPr marL="171450" indent="-171450">
              <a:buFont typeface="Arial" panose="020B0604020202020204" pitchFamily="34" charset="0"/>
              <a:buChar char="•"/>
            </a:pPr>
            <a:r>
              <a:rPr lang="en-US" baseline="0" dirty="0"/>
              <a:t>Politics and Profit Interview: </a:t>
            </a:r>
            <a:r>
              <a:rPr lang="en-US" dirty="0">
                <a:hlinkClick r:id="rId3"/>
              </a:rPr>
              <a:t>https://vimeo.com/349164603/b152fa1e61</a:t>
            </a:r>
            <a:endParaRPr lang="en-US" dirty="0"/>
          </a:p>
          <a:p>
            <a:pPr marL="171450" indent="-171450">
              <a:buFont typeface="Arial" panose="020B0604020202020204" pitchFamily="34" charset="0"/>
              <a:buChar char="•"/>
            </a:pPr>
            <a:r>
              <a:rPr lang="en-US" dirty="0"/>
              <a:t>Indian Congress Lecture: </a:t>
            </a:r>
            <a:r>
              <a:rPr lang="en-US" dirty="0">
                <a:hlinkClick r:id="rId4"/>
              </a:rPr>
              <a:t>https://www.youtube.com/watch?v=-ns8ko9-ljU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528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FDB0C2-1F3D-4594-BC97-D21C5CE96C4E}" type="datetimeFigureOut">
              <a:rPr lang="en-US" smtClean="0">
                <a:solidFill>
                  <a:prstClr val="black">
                    <a:tint val="75000"/>
                  </a:prstClr>
                </a:solidFill>
              </a:rPr>
              <a:pPr/>
              <a:t>10/27/2021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8A5C28-A9AF-48F7-A492-117CD84F5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76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CA7AD5-A32C-49F5-B2E0-0623E9B11566}" type="datetime1">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959148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56A86-E7E1-4641-9BB8-BDC4EDB153C8}"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2699747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30D184-856A-4EE8-B018-C6EA8789FCA8}"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4281186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FD000C-1AD8-413E-9C5F-B3D9441D62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0305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FF3E33-F76F-46C1-BBD9-16B9F3840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32946"/>
            <a:ext cx="12192000" cy="2133600"/>
          </a:xfrm>
          <a:prstGeom prst="rect">
            <a:avLst/>
          </a:prstGeom>
        </p:spPr>
      </p:pic>
    </p:spTree>
    <p:extLst>
      <p:ext uri="{BB962C8B-B14F-4D97-AF65-F5344CB8AC3E}">
        <p14:creationId xmlns:p14="http://schemas.microsoft.com/office/powerpoint/2010/main" val="3972112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AFA4FC-CF91-4F45-9F9A-D7AF546F3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1310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A3D5BF-A9C3-4005-8762-E40624B8CB4A}" type="datetime1">
              <a:rPr lang="en-US" smtClean="0">
                <a:solidFill>
                  <a:prstClr val="black">
                    <a:tint val="75000"/>
                  </a:prstClr>
                </a:solidFill>
              </a:r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637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CEBE00-DD10-4906-9158-029921F477B5}" type="datetime1">
              <a:rPr lang="en-US" smtClean="0">
                <a:solidFill>
                  <a:prstClr val="black">
                    <a:tint val="75000"/>
                  </a:prstClr>
                </a:solidFill>
              </a:r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452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84717-2862-47CC-A300-5784242EDB09}" type="datetime1">
              <a:rPr lang="en-US" smtClean="0">
                <a:solidFill>
                  <a:prstClr val="black">
                    <a:tint val="75000"/>
                  </a:prstClr>
                </a:solidFill>
              </a:r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775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052042-FA56-400B-B185-478CFC0B4976}" type="datetime1">
              <a:rPr lang="en-US" smtClean="0">
                <a:solidFill>
                  <a:prstClr val="black">
                    <a:tint val="75000"/>
                  </a:prstClr>
                </a:solidFill>
              </a:rPr>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78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E795AB-292D-40C3-9F4E-F42F2B5DE1D0}"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25575375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6D5FA-E389-49DA-BDE7-73B767F2C284}" type="datetime1">
              <a:rPr lang="en-US" smtClean="0">
                <a:solidFill>
                  <a:prstClr val="black">
                    <a:tint val="75000"/>
                  </a:prstClr>
                </a:solidFill>
              </a:rPr>
              <a:t>10/27/2021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067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1AC494-8409-4F07-AA01-93EB36BFB38D}" type="datetime1">
              <a:rPr lang="en-US" smtClean="0">
                <a:solidFill>
                  <a:prstClr val="black">
                    <a:tint val="75000"/>
                  </a:prstClr>
                </a:solidFill>
              </a:rPr>
              <a:t>10/27/2021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297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09EAF-A009-43FD-A4BC-26D73BB964FA}" type="datetime1">
              <a:rPr lang="en-US" smtClean="0">
                <a:solidFill>
                  <a:prstClr val="black">
                    <a:tint val="75000"/>
                  </a:prstClr>
                </a:solidFill>
              </a:rPr>
              <a:t>10/27/2021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007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2AA1E2-EFDE-4F44-9B08-EB1ABA2753BE}" type="datetime1">
              <a:rPr lang="en-US" smtClean="0">
                <a:solidFill>
                  <a:prstClr val="black">
                    <a:tint val="75000"/>
                  </a:prstClr>
                </a:solidFill>
              </a:rPr>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880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8CE05F-DDAE-4DA8-8E94-D7EA67C0FC35}" type="datetime1">
              <a:rPr lang="en-US" smtClean="0">
                <a:solidFill>
                  <a:prstClr val="black">
                    <a:tint val="75000"/>
                  </a:prstClr>
                </a:solidFill>
              </a:rPr>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52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367DB8-AEAA-4D69-8D90-F42BE95AEE58}" type="datetime1">
              <a:rPr lang="en-US" smtClean="0">
                <a:solidFill>
                  <a:prstClr val="black">
                    <a:tint val="75000"/>
                  </a:prstClr>
                </a:solidFill>
              </a:r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738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521FBB-DFBD-4646-8F14-A2C09BCE4417}" type="datetime1">
              <a:rPr lang="en-US" smtClean="0">
                <a:solidFill>
                  <a:prstClr val="black">
                    <a:tint val="75000"/>
                  </a:prstClr>
                </a:solidFill>
              </a:r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104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6"/>
        <p:cNvGrpSpPr/>
        <p:nvPr/>
      </p:nvGrpSpPr>
      <p:grpSpPr>
        <a:xfrm>
          <a:off x="0" y="0"/>
          <a:ext cx="0" cy="0"/>
          <a:chOff x="0" y="0"/>
          <a:chExt cx="0" cy="0"/>
        </a:xfrm>
      </p:grpSpPr>
      <p:grpSp>
        <p:nvGrpSpPr>
          <p:cNvPr id="137" name="Google Shape;137;p9"/>
          <p:cNvGrpSpPr/>
          <p:nvPr/>
        </p:nvGrpSpPr>
        <p:grpSpPr>
          <a:xfrm>
            <a:off x="-1" y="6071653"/>
            <a:ext cx="12200399" cy="786355"/>
            <a:chOff x="0" y="4278697"/>
            <a:chExt cx="13245946" cy="853743"/>
          </a:xfrm>
        </p:grpSpPr>
        <p:sp>
          <p:nvSpPr>
            <p:cNvPr id="138" name="Google Shape;138;p9"/>
            <p:cNvSpPr/>
            <p:nvPr/>
          </p:nvSpPr>
          <p:spPr>
            <a:xfrm>
              <a:off x="0" y="4278697"/>
              <a:ext cx="6622971" cy="853743"/>
            </a:xfrm>
            <a:custGeom>
              <a:avLst/>
              <a:gdLst/>
              <a:ahLst/>
              <a:cxnLst/>
              <a:rect l="l" t="t" r="r" b="b"/>
              <a:pathLst>
                <a:path w="285750" h="36835" extrusionOk="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39" name="Google Shape;139;p9"/>
            <p:cNvSpPr/>
            <p:nvPr/>
          </p:nvSpPr>
          <p:spPr>
            <a:xfrm>
              <a:off x="6622975" y="4278697"/>
              <a:ext cx="6622971" cy="853743"/>
            </a:xfrm>
            <a:custGeom>
              <a:avLst/>
              <a:gdLst/>
              <a:ahLst/>
              <a:cxnLst/>
              <a:rect l="l" t="t" r="r" b="b"/>
              <a:pathLst>
                <a:path w="285750" h="36835" extrusionOk="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40" name="Google Shape;140;p9"/>
          <p:cNvSpPr/>
          <p:nvPr/>
        </p:nvSpPr>
        <p:spPr>
          <a:xfrm>
            <a:off x="709468" y="588232"/>
            <a:ext cx="1936009" cy="763624"/>
          </a:xfrm>
          <a:custGeom>
            <a:avLst/>
            <a:gdLst/>
            <a:ahLst/>
            <a:cxnLst/>
            <a:rect l="l" t="t" r="r" b="b"/>
            <a:pathLst>
              <a:path w="56035" h="22102" extrusionOk="0">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spcFirstLastPara="1" wrap="square" lIns="121900" tIns="121900" rIns="121900" bIns="121900" anchor="ctr" anchorCtr="0">
            <a:noAutofit/>
          </a:bodyPr>
          <a:lstStyle/>
          <a:p>
            <a:endParaRPr sz="2400">
              <a:solidFill>
                <a:prstClr val="black"/>
              </a:solidFill>
            </a:endParaRPr>
          </a:p>
        </p:txBody>
      </p:sp>
      <p:sp>
        <p:nvSpPr>
          <p:cNvPr id="141" name="Google Shape;141;p9"/>
          <p:cNvSpPr/>
          <p:nvPr/>
        </p:nvSpPr>
        <p:spPr>
          <a:xfrm flipH="1">
            <a:off x="10948837" y="1179000"/>
            <a:ext cx="1344764" cy="524792"/>
          </a:xfrm>
          <a:custGeom>
            <a:avLst/>
            <a:gdLst/>
            <a:ahLst/>
            <a:cxnLst/>
            <a:rect l="l" t="t" r="r" b="b"/>
            <a:pathLst>
              <a:path w="32036" h="12503" extrusionOk="0">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spcFirstLastPara="1" wrap="square" lIns="121900" tIns="121900" rIns="121900" bIns="121900" anchor="ctr" anchorCtr="0">
            <a:noAutofit/>
          </a:bodyPr>
          <a:lstStyle/>
          <a:p>
            <a:endParaRPr sz="2400">
              <a:solidFill>
                <a:prstClr val="black"/>
              </a:solidFill>
            </a:endParaRPr>
          </a:p>
        </p:txBody>
      </p:sp>
      <p:sp>
        <p:nvSpPr>
          <p:cNvPr id="142" name="Google Shape;142;p9"/>
          <p:cNvSpPr/>
          <p:nvPr/>
        </p:nvSpPr>
        <p:spPr>
          <a:xfrm>
            <a:off x="9682533" y="486633"/>
            <a:ext cx="2258592" cy="809555"/>
          </a:xfrm>
          <a:custGeom>
            <a:avLst/>
            <a:gdLst/>
            <a:ahLst/>
            <a:cxnLst/>
            <a:rect l="l" t="t" r="r" b="b"/>
            <a:pathLst>
              <a:path w="74117" h="26566" extrusionOk="0">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spcFirstLastPara="1" wrap="square" lIns="121900" tIns="121900" rIns="121900" bIns="121900" anchor="ctr" anchorCtr="0">
            <a:noAutofit/>
          </a:bodyPr>
          <a:lstStyle/>
          <a:p>
            <a:endParaRPr sz="2400">
              <a:solidFill>
                <a:prstClr val="black"/>
              </a:solidFill>
            </a:endParaRPr>
          </a:p>
        </p:txBody>
      </p:sp>
      <p:sp>
        <p:nvSpPr>
          <p:cNvPr id="143" name="Google Shape;143;p9"/>
          <p:cNvSpPr/>
          <p:nvPr/>
        </p:nvSpPr>
        <p:spPr>
          <a:xfrm>
            <a:off x="-103567" y="274635"/>
            <a:ext cx="1070643" cy="417767"/>
          </a:xfrm>
          <a:custGeom>
            <a:avLst/>
            <a:gdLst/>
            <a:ahLst/>
            <a:cxnLst/>
            <a:rect l="l" t="t" r="r" b="b"/>
            <a:pathLst>
              <a:path w="32036" h="12503" extrusionOk="0">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spcFirstLastPara="1" wrap="square" lIns="121900" tIns="121900" rIns="121900" bIns="121900" anchor="ctr" anchorCtr="0">
            <a:noAutofit/>
          </a:bodyPr>
          <a:lstStyle/>
          <a:p>
            <a:endParaRPr sz="2400">
              <a:solidFill>
                <a:prstClr val="black"/>
              </a:solidFill>
            </a:endParaRPr>
          </a:p>
        </p:txBody>
      </p:sp>
      <p:sp>
        <p:nvSpPr>
          <p:cNvPr id="144" name="Google Shape;144;p9"/>
          <p:cNvSpPr txBox="1">
            <a:spLocks noGrp="1"/>
          </p:cNvSpPr>
          <p:nvPr>
            <p:ph type="body" idx="1"/>
          </p:nvPr>
        </p:nvSpPr>
        <p:spPr>
          <a:xfrm>
            <a:off x="1021367" y="5468667"/>
            <a:ext cx="101492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400"/>
              <a:buNone/>
              <a:defRPr sz="1867"/>
            </a:lvl1pPr>
          </a:lstStyle>
          <a:p>
            <a:endParaRPr/>
          </a:p>
        </p:txBody>
      </p:sp>
      <p:sp>
        <p:nvSpPr>
          <p:cNvPr id="145" name="Google Shape;145;p9"/>
          <p:cNvSpPr txBox="1">
            <a:spLocks noGrp="1"/>
          </p:cNvSpPr>
          <p:nvPr>
            <p:ph type="sldNum" idx="12"/>
          </p:nvPr>
        </p:nvSpPr>
        <p:spPr>
          <a:xfrm>
            <a:off x="11387064" y="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3234938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Dusk - No city">
  <p:cSld name="Blank Dusk - No city">
    <p:bg>
      <p:bgPr>
        <a:gradFill>
          <a:gsLst>
            <a:gs pos="0">
              <a:srgbClr val="FF5050"/>
            </a:gs>
            <a:gs pos="55000">
              <a:srgbClr val="FFA41C"/>
            </a:gs>
            <a:gs pos="82000">
              <a:srgbClr val="FFD300"/>
            </a:gs>
            <a:gs pos="100000">
              <a:srgbClr val="FFFF99"/>
            </a:gs>
          </a:gsLst>
          <a:lin ang="5400700" scaled="0"/>
        </a:gradFill>
        <a:effectLst/>
      </p:bgPr>
    </p:bg>
    <p:spTree>
      <p:nvGrpSpPr>
        <p:cNvPr id="1" name="Shape 231"/>
        <p:cNvGrpSpPr/>
        <p:nvPr/>
      </p:nvGrpSpPr>
      <p:grpSpPr>
        <a:xfrm>
          <a:off x="0" y="0"/>
          <a:ext cx="0" cy="0"/>
          <a:chOff x="0" y="0"/>
          <a:chExt cx="0" cy="0"/>
        </a:xfrm>
      </p:grpSpPr>
      <p:sp>
        <p:nvSpPr>
          <p:cNvPr id="232" name="Google Shape;232;p15"/>
          <p:cNvSpPr txBox="1">
            <a:spLocks noGrp="1"/>
          </p:cNvSpPr>
          <p:nvPr>
            <p:ph type="sldNum" idx="12"/>
          </p:nvPr>
        </p:nvSpPr>
        <p:spPr>
          <a:xfrm>
            <a:off x="11387064" y="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
        <p:nvSpPr>
          <p:cNvPr id="233" name="Google Shape;233;p15"/>
          <p:cNvSpPr/>
          <p:nvPr/>
        </p:nvSpPr>
        <p:spPr>
          <a:xfrm>
            <a:off x="709468" y="588232"/>
            <a:ext cx="1936009" cy="763624"/>
          </a:xfrm>
          <a:custGeom>
            <a:avLst/>
            <a:gdLst/>
            <a:ahLst/>
            <a:cxnLst/>
            <a:rect l="l" t="t" r="r" b="b"/>
            <a:pathLst>
              <a:path w="56035" h="22102" extrusionOk="0">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FFD300">
              <a:alpha val="2808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4" name="Google Shape;234;p15"/>
          <p:cNvSpPr/>
          <p:nvPr/>
        </p:nvSpPr>
        <p:spPr>
          <a:xfrm flipH="1">
            <a:off x="10948837" y="1179000"/>
            <a:ext cx="1344764" cy="524792"/>
          </a:xfrm>
          <a:custGeom>
            <a:avLst/>
            <a:gdLst/>
            <a:ahLst/>
            <a:cxnLst/>
            <a:rect l="l" t="t" r="r" b="b"/>
            <a:pathLst>
              <a:path w="32036" h="12503" extrusionOk="0">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5" name="Google Shape;235;p15"/>
          <p:cNvSpPr/>
          <p:nvPr/>
        </p:nvSpPr>
        <p:spPr>
          <a:xfrm>
            <a:off x="9682533" y="486633"/>
            <a:ext cx="2258592" cy="809555"/>
          </a:xfrm>
          <a:custGeom>
            <a:avLst/>
            <a:gdLst/>
            <a:ahLst/>
            <a:cxnLst/>
            <a:rect l="l" t="t" r="r" b="b"/>
            <a:pathLst>
              <a:path w="74117" h="26566" extrusionOk="0">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solidFill>
            <a:srgbClr val="FFD300">
              <a:alpha val="2808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6" name="Google Shape;236;p15"/>
          <p:cNvSpPr/>
          <p:nvPr/>
        </p:nvSpPr>
        <p:spPr>
          <a:xfrm>
            <a:off x="-103567" y="274635"/>
            <a:ext cx="1070643" cy="417767"/>
          </a:xfrm>
          <a:custGeom>
            <a:avLst/>
            <a:gdLst/>
            <a:ahLst/>
            <a:cxnLst/>
            <a:rect l="l" t="t" r="r" b="b"/>
            <a:pathLst>
              <a:path w="32036" h="12503" extrusionOk="0">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2013100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ll graph">
  <p:cSld name="All graph">
    <p:spTree>
      <p:nvGrpSpPr>
        <p:cNvPr id="1" name="Shape 417"/>
        <p:cNvGrpSpPr/>
        <p:nvPr/>
      </p:nvGrpSpPr>
      <p:grpSpPr>
        <a:xfrm>
          <a:off x="0" y="0"/>
          <a:ext cx="0" cy="0"/>
          <a:chOff x="0" y="0"/>
          <a:chExt cx="0" cy="0"/>
        </a:xfrm>
      </p:grpSpPr>
      <p:sp>
        <p:nvSpPr>
          <p:cNvPr id="418" name="Google Shape;418;p11"/>
          <p:cNvSpPr/>
          <p:nvPr/>
        </p:nvSpPr>
        <p:spPr>
          <a:xfrm>
            <a:off x="-26766" y="849033"/>
            <a:ext cx="12271933" cy="6067867"/>
          </a:xfrm>
          <a:custGeom>
            <a:avLst/>
            <a:gdLst/>
            <a:ahLst/>
            <a:cxnLst/>
            <a:rect l="l" t="t" r="r" b="b"/>
            <a:pathLst>
              <a:path w="368158" h="182036" extrusionOk="0">
                <a:moveTo>
                  <a:pt x="41" y="263"/>
                </a:moveTo>
                <a:lnTo>
                  <a:pt x="16234" y="11294"/>
                </a:lnTo>
                <a:lnTo>
                  <a:pt x="31283" y="5122"/>
                </a:lnTo>
                <a:lnTo>
                  <a:pt x="62144" y="4991"/>
                </a:lnTo>
                <a:lnTo>
                  <a:pt x="77384" y="0"/>
                </a:lnTo>
                <a:lnTo>
                  <a:pt x="92624" y="13527"/>
                </a:lnTo>
                <a:lnTo>
                  <a:pt x="107674" y="21276"/>
                </a:lnTo>
                <a:lnTo>
                  <a:pt x="122723" y="21145"/>
                </a:lnTo>
                <a:lnTo>
                  <a:pt x="138725" y="10375"/>
                </a:lnTo>
                <a:lnTo>
                  <a:pt x="153775" y="7880"/>
                </a:lnTo>
                <a:lnTo>
                  <a:pt x="168443" y="2349"/>
                </a:lnTo>
                <a:lnTo>
                  <a:pt x="184064" y="14841"/>
                </a:lnTo>
                <a:lnTo>
                  <a:pt x="199304" y="15274"/>
                </a:lnTo>
                <a:lnTo>
                  <a:pt x="214354" y="25085"/>
                </a:lnTo>
                <a:lnTo>
                  <a:pt x="229784" y="25085"/>
                </a:lnTo>
                <a:lnTo>
                  <a:pt x="245786" y="20094"/>
                </a:lnTo>
                <a:lnTo>
                  <a:pt x="260836" y="20094"/>
                </a:lnTo>
                <a:lnTo>
                  <a:pt x="275123" y="11426"/>
                </a:lnTo>
                <a:lnTo>
                  <a:pt x="291316" y="16810"/>
                </a:lnTo>
                <a:lnTo>
                  <a:pt x="305603" y="8143"/>
                </a:lnTo>
                <a:lnTo>
                  <a:pt x="336464" y="8012"/>
                </a:lnTo>
                <a:lnTo>
                  <a:pt x="351514" y="11294"/>
                </a:lnTo>
                <a:lnTo>
                  <a:pt x="367325" y="2758"/>
                </a:lnTo>
                <a:lnTo>
                  <a:pt x="368158" y="181769"/>
                </a:lnTo>
                <a:lnTo>
                  <a:pt x="0" y="182036"/>
                </a:lnTo>
                <a:close/>
              </a:path>
            </a:pathLst>
          </a:custGeom>
          <a:solidFill>
            <a:srgbClr val="AFF000">
              <a:alpha val="81920"/>
            </a:srgbClr>
          </a:solidFill>
          <a:ln>
            <a:noFill/>
          </a:ln>
        </p:spPr>
      </p:sp>
      <p:sp>
        <p:nvSpPr>
          <p:cNvPr id="419" name="Google Shape;419;p11"/>
          <p:cNvSpPr/>
          <p:nvPr/>
        </p:nvSpPr>
        <p:spPr>
          <a:xfrm>
            <a:off x="-44634" y="1024134"/>
            <a:ext cx="12280867" cy="5874933"/>
          </a:xfrm>
          <a:custGeom>
            <a:avLst/>
            <a:gdLst/>
            <a:ahLst/>
            <a:cxnLst/>
            <a:rect l="l" t="t" r="r" b="b"/>
            <a:pathLst>
              <a:path w="368426" h="176248" extrusionOk="0">
                <a:moveTo>
                  <a:pt x="577" y="5516"/>
                </a:moveTo>
                <a:lnTo>
                  <a:pt x="16960" y="11214"/>
                </a:lnTo>
                <a:lnTo>
                  <a:pt x="47440" y="11214"/>
                </a:lnTo>
                <a:lnTo>
                  <a:pt x="62680" y="6843"/>
                </a:lnTo>
                <a:lnTo>
                  <a:pt x="77920" y="16156"/>
                </a:lnTo>
                <a:lnTo>
                  <a:pt x="93160" y="16156"/>
                </a:lnTo>
                <a:lnTo>
                  <a:pt x="107638" y="11214"/>
                </a:lnTo>
                <a:lnTo>
                  <a:pt x="122878" y="8173"/>
                </a:lnTo>
                <a:lnTo>
                  <a:pt x="138880" y="8173"/>
                </a:lnTo>
                <a:lnTo>
                  <a:pt x="154120" y="10834"/>
                </a:lnTo>
                <a:lnTo>
                  <a:pt x="168979" y="7603"/>
                </a:lnTo>
                <a:lnTo>
                  <a:pt x="184219" y="12734"/>
                </a:lnTo>
                <a:lnTo>
                  <a:pt x="199840" y="20527"/>
                </a:lnTo>
                <a:lnTo>
                  <a:pt x="214318" y="15205"/>
                </a:lnTo>
                <a:lnTo>
                  <a:pt x="229939" y="15205"/>
                </a:lnTo>
                <a:lnTo>
                  <a:pt x="245560" y="5892"/>
                </a:lnTo>
                <a:lnTo>
                  <a:pt x="260800" y="11214"/>
                </a:lnTo>
                <a:lnTo>
                  <a:pt x="276040" y="11214"/>
                </a:lnTo>
                <a:lnTo>
                  <a:pt x="291280" y="6843"/>
                </a:lnTo>
                <a:lnTo>
                  <a:pt x="321760" y="6843"/>
                </a:lnTo>
                <a:lnTo>
                  <a:pt x="337000" y="15966"/>
                </a:lnTo>
                <a:lnTo>
                  <a:pt x="351478" y="12734"/>
                </a:lnTo>
                <a:lnTo>
                  <a:pt x="367861" y="0"/>
                </a:lnTo>
                <a:lnTo>
                  <a:pt x="368426" y="176248"/>
                </a:lnTo>
                <a:lnTo>
                  <a:pt x="0" y="176248"/>
                </a:lnTo>
                <a:close/>
              </a:path>
            </a:pathLst>
          </a:custGeom>
          <a:solidFill>
            <a:srgbClr val="00CEF6">
              <a:alpha val="73460"/>
            </a:srgbClr>
          </a:solidFill>
          <a:ln>
            <a:noFill/>
          </a:ln>
        </p:spPr>
      </p:sp>
      <p:sp>
        <p:nvSpPr>
          <p:cNvPr id="420" name="Google Shape;420;p11"/>
          <p:cNvSpPr/>
          <p:nvPr/>
        </p:nvSpPr>
        <p:spPr>
          <a:xfrm rot="8100000">
            <a:off x="2463975" y="590625"/>
            <a:ext cx="163483" cy="163483"/>
          </a:xfrm>
          <a:prstGeom prst="teardrop">
            <a:avLst>
              <a:gd name="adj" fmla="val 100000"/>
            </a:avLst>
          </a:prstGeom>
          <a:solidFill>
            <a:srgbClr val="AFF000"/>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1" name="Google Shape;421;p11"/>
          <p:cNvSpPr/>
          <p:nvPr/>
        </p:nvSpPr>
        <p:spPr>
          <a:xfrm rot="8100000">
            <a:off x="8051975" y="969092"/>
            <a:ext cx="163483" cy="163483"/>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22" name="Google Shape;422;p11"/>
          <p:cNvSpPr/>
          <p:nvPr/>
        </p:nvSpPr>
        <p:spPr>
          <a:xfrm rot="8100000">
            <a:off x="9575975" y="1013559"/>
            <a:ext cx="163483" cy="163483"/>
          </a:xfrm>
          <a:prstGeom prst="teardrop">
            <a:avLst>
              <a:gd name="adj" fmla="val 100000"/>
            </a:avLst>
          </a:prstGeom>
          <a:solidFill>
            <a:srgbClr val="00CEF6"/>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23" name="Google Shape;423;p11"/>
          <p:cNvGrpSpPr/>
          <p:nvPr/>
        </p:nvGrpSpPr>
        <p:grpSpPr>
          <a:xfrm>
            <a:off x="-12700" y="869967"/>
            <a:ext cx="12223767" cy="793733"/>
            <a:chOff x="-9525" y="4462475"/>
            <a:chExt cx="9167825" cy="595300"/>
          </a:xfrm>
        </p:grpSpPr>
        <p:sp>
          <p:nvSpPr>
            <p:cNvPr id="424" name="Google Shape;424;p11"/>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425" name="Google Shape;425;p11"/>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426" name="Google Shape;426;p11"/>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427" name="Google Shape;427;p11"/>
          <p:cNvGrpSpPr/>
          <p:nvPr/>
        </p:nvGrpSpPr>
        <p:grpSpPr>
          <a:xfrm>
            <a:off x="-57115" y="844652"/>
            <a:ext cx="12306100" cy="857049"/>
            <a:chOff x="-42837" y="4443488"/>
            <a:chExt cx="9229575" cy="642787"/>
          </a:xfrm>
        </p:grpSpPr>
        <p:sp>
          <p:nvSpPr>
            <p:cNvPr id="428" name="Google Shape;428;p11"/>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29" name="Google Shape;429;p11"/>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0" name="Google Shape;430;p11"/>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1" name="Google Shape;431;p11"/>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2" name="Google Shape;432;p11"/>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3" name="Google Shape;433;p11"/>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4" name="Google Shape;434;p11"/>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5" name="Google Shape;435;p11"/>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6" name="Google Shape;436;p11"/>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7" name="Google Shape;437;p11"/>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8" name="Google Shape;438;p11"/>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9" name="Google Shape;439;p11"/>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0" name="Google Shape;440;p11"/>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1" name="Google Shape;441;p11"/>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2" name="Google Shape;442;p11"/>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3" name="Google Shape;443;p11"/>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4" name="Google Shape;444;p11"/>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5" name="Google Shape;445;p11"/>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6" name="Google Shape;446;p11"/>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7" name="Google Shape;447;p11"/>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8" name="Google Shape;448;p11"/>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9" name="Google Shape;449;p11"/>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50" name="Google Shape;450;p11"/>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51" name="Google Shape;451;p11"/>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52" name="Google Shape;452;p11"/>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453" name="Google Shape;453;p11"/>
          <p:cNvSpPr/>
          <p:nvPr/>
        </p:nvSpPr>
        <p:spPr>
          <a:xfrm>
            <a:off x="3987600" y="1034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54" name="Google Shape;454;p11"/>
          <p:cNvSpPr/>
          <p:nvPr/>
        </p:nvSpPr>
        <p:spPr>
          <a:xfrm>
            <a:off x="1447600" y="1415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55" name="Google Shape;455;p11"/>
          <p:cNvSpPr/>
          <p:nvPr/>
        </p:nvSpPr>
        <p:spPr>
          <a:xfrm>
            <a:off x="6527600" y="941376"/>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56" name="Google Shape;456;p11"/>
          <p:cNvSpPr/>
          <p:nvPr/>
        </p:nvSpPr>
        <p:spPr>
          <a:xfrm rot="8100000">
            <a:off x="11599932" y="692225"/>
            <a:ext cx="163483" cy="163483"/>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57" name="Google Shape;457;p11"/>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104346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FB1A09-7345-4C79-A884-012D351C0632}"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3536568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47"/>
        <p:cNvGrpSpPr/>
        <p:nvPr/>
      </p:nvGrpSpPr>
      <p:grpSpPr>
        <a:xfrm>
          <a:off x="0" y="0"/>
          <a:ext cx="0" cy="0"/>
          <a:chOff x="0" y="0"/>
          <a:chExt cx="0" cy="0"/>
        </a:xfrm>
      </p:grpSpPr>
      <p:sp>
        <p:nvSpPr>
          <p:cNvPr id="248" name="Google Shape;248;p7"/>
          <p:cNvSpPr txBox="1">
            <a:spLocks noGrp="1"/>
          </p:cNvSpPr>
          <p:nvPr>
            <p:ph type="title"/>
          </p:nvPr>
        </p:nvSpPr>
        <p:spPr>
          <a:xfrm>
            <a:off x="1397000" y="845500"/>
            <a:ext cx="9328800" cy="9544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49" name="Google Shape;249;p7"/>
          <p:cNvSpPr txBox="1">
            <a:spLocks noGrp="1"/>
          </p:cNvSpPr>
          <p:nvPr>
            <p:ph type="body" idx="1"/>
          </p:nvPr>
        </p:nvSpPr>
        <p:spPr>
          <a:xfrm>
            <a:off x="941200" y="2168800"/>
            <a:ext cx="3295600" cy="43992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250" name="Google Shape;250;p7"/>
          <p:cNvSpPr txBox="1">
            <a:spLocks noGrp="1"/>
          </p:cNvSpPr>
          <p:nvPr>
            <p:ph type="body" idx="2"/>
          </p:nvPr>
        </p:nvSpPr>
        <p:spPr>
          <a:xfrm>
            <a:off x="4405500" y="2168800"/>
            <a:ext cx="3295600" cy="43992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251" name="Google Shape;251;p7"/>
          <p:cNvSpPr txBox="1">
            <a:spLocks noGrp="1"/>
          </p:cNvSpPr>
          <p:nvPr>
            <p:ph type="body" idx="3"/>
          </p:nvPr>
        </p:nvSpPr>
        <p:spPr>
          <a:xfrm>
            <a:off x="7869800" y="2168800"/>
            <a:ext cx="3295600" cy="43992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252" name="Google Shape;252;p7"/>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rgbClr val="AFF000">
              <a:alpha val="81920"/>
            </a:srgbClr>
          </a:solidFill>
          <a:ln>
            <a:noFill/>
          </a:ln>
        </p:spPr>
      </p:sp>
      <p:sp>
        <p:nvSpPr>
          <p:cNvPr id="253" name="Google Shape;253;p7"/>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54" name="Google Shape;254;p7"/>
          <p:cNvSpPr/>
          <p:nvPr/>
        </p:nvSpPr>
        <p:spPr>
          <a:xfrm rot="8100000">
            <a:off x="2463975" y="5670625"/>
            <a:ext cx="163483" cy="163483"/>
          </a:xfrm>
          <a:prstGeom prst="teardrop">
            <a:avLst>
              <a:gd name="adj" fmla="val 100000"/>
            </a:avLst>
          </a:prstGeom>
          <a:solidFill>
            <a:srgbClr val="AFF000"/>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5" name="Google Shape;255;p7"/>
          <p:cNvSpPr/>
          <p:nvPr/>
        </p:nvSpPr>
        <p:spPr>
          <a:xfrm rot="8100000">
            <a:off x="8051975" y="6049092"/>
            <a:ext cx="163483" cy="163483"/>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56" name="Google Shape;256;p7"/>
          <p:cNvSpPr/>
          <p:nvPr/>
        </p:nvSpPr>
        <p:spPr>
          <a:xfrm rot="8100000">
            <a:off x="9575975" y="6093559"/>
            <a:ext cx="163483" cy="163483"/>
          </a:xfrm>
          <a:prstGeom prst="teardrop">
            <a:avLst>
              <a:gd name="adj" fmla="val 100000"/>
            </a:avLst>
          </a:prstGeom>
          <a:solidFill>
            <a:srgbClr val="00CEF6"/>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57" name="Google Shape;257;p7"/>
          <p:cNvGrpSpPr/>
          <p:nvPr/>
        </p:nvGrpSpPr>
        <p:grpSpPr>
          <a:xfrm>
            <a:off x="-12700" y="5949967"/>
            <a:ext cx="12223767" cy="793733"/>
            <a:chOff x="-9525" y="4462475"/>
            <a:chExt cx="9167825" cy="595300"/>
          </a:xfrm>
        </p:grpSpPr>
        <p:sp>
          <p:nvSpPr>
            <p:cNvPr id="258" name="Google Shape;258;p7"/>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259" name="Google Shape;259;p7"/>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260" name="Google Shape;260;p7"/>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261" name="Google Shape;261;p7"/>
          <p:cNvGrpSpPr/>
          <p:nvPr/>
        </p:nvGrpSpPr>
        <p:grpSpPr>
          <a:xfrm>
            <a:off x="-57115" y="5924652"/>
            <a:ext cx="12306100" cy="857049"/>
            <a:chOff x="-42837" y="4443488"/>
            <a:chExt cx="9229575" cy="642787"/>
          </a:xfrm>
        </p:grpSpPr>
        <p:sp>
          <p:nvSpPr>
            <p:cNvPr id="262" name="Google Shape;262;p7"/>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3" name="Google Shape;263;p7"/>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4" name="Google Shape;264;p7"/>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5" name="Google Shape;265;p7"/>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6" name="Google Shape;266;p7"/>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7" name="Google Shape;267;p7"/>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8" name="Google Shape;268;p7"/>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9" name="Google Shape;269;p7"/>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0" name="Google Shape;270;p7"/>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1" name="Google Shape;271;p7"/>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2" name="Google Shape;272;p7"/>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3" name="Google Shape;273;p7"/>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4" name="Google Shape;274;p7"/>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5" name="Google Shape;275;p7"/>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6" name="Google Shape;276;p7"/>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7" name="Google Shape;277;p7"/>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8" name="Google Shape;278;p7"/>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9" name="Google Shape;279;p7"/>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0" name="Google Shape;280;p7"/>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1" name="Google Shape;281;p7"/>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2" name="Google Shape;282;p7"/>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3" name="Google Shape;283;p7"/>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4" name="Google Shape;284;p7"/>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5" name="Google Shape;285;p7"/>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6" name="Google Shape;286;p7"/>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87" name="Google Shape;287;p7"/>
          <p:cNvSpPr/>
          <p:nvPr/>
        </p:nvSpPr>
        <p:spPr>
          <a:xfrm>
            <a:off x="3987600" y="6114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88" name="Google Shape;288;p7"/>
          <p:cNvSpPr/>
          <p:nvPr/>
        </p:nvSpPr>
        <p:spPr>
          <a:xfrm>
            <a:off x="1447600" y="6495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89" name="Google Shape;289;p7"/>
          <p:cNvSpPr/>
          <p:nvPr/>
        </p:nvSpPr>
        <p:spPr>
          <a:xfrm>
            <a:off x="6527600" y="6021376"/>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90" name="Google Shape;290;p7"/>
          <p:cNvSpPr/>
          <p:nvPr/>
        </p:nvSpPr>
        <p:spPr>
          <a:xfrm rot="8100000">
            <a:off x="11599932" y="5772225"/>
            <a:ext cx="163483" cy="163483"/>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91" name="Google Shape;291;p7"/>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833789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03"/>
        <p:cNvGrpSpPr/>
        <p:nvPr/>
      </p:nvGrpSpPr>
      <p:grpSpPr>
        <a:xfrm>
          <a:off x="0" y="0"/>
          <a:ext cx="0" cy="0"/>
          <a:chOff x="0" y="0"/>
          <a:chExt cx="0" cy="0"/>
        </a:xfrm>
      </p:grpSpPr>
      <p:sp>
        <p:nvSpPr>
          <p:cNvPr id="204" name="Google Shape;204;p6"/>
          <p:cNvSpPr txBox="1">
            <a:spLocks noGrp="1"/>
          </p:cNvSpPr>
          <p:nvPr>
            <p:ph type="title"/>
          </p:nvPr>
        </p:nvSpPr>
        <p:spPr>
          <a:xfrm>
            <a:off x="1397000" y="845500"/>
            <a:ext cx="9328800" cy="954400"/>
          </a:xfrm>
          <a:prstGeom prst="rect">
            <a:avLst/>
          </a:prstGeom>
        </p:spPr>
        <p:txBody>
          <a:bodyPr spcFirstLastPara="1" wrap="square" lIns="91425" tIns="91425" rIns="91425" bIns="91425" anchor="b"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05" name="Google Shape;205;p6"/>
          <p:cNvSpPr txBox="1">
            <a:spLocks noGrp="1"/>
          </p:cNvSpPr>
          <p:nvPr>
            <p:ph type="body" idx="1"/>
          </p:nvPr>
        </p:nvSpPr>
        <p:spPr>
          <a:xfrm>
            <a:off x="1508667" y="2070600"/>
            <a:ext cx="4453200" cy="35544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06" name="Google Shape;206;p6"/>
          <p:cNvSpPr txBox="1">
            <a:spLocks noGrp="1"/>
          </p:cNvSpPr>
          <p:nvPr>
            <p:ph type="body" idx="2"/>
          </p:nvPr>
        </p:nvSpPr>
        <p:spPr>
          <a:xfrm>
            <a:off x="6230084" y="2070600"/>
            <a:ext cx="4453200" cy="35544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07" name="Google Shape;207;p6"/>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rgbClr val="AFF000">
              <a:alpha val="81920"/>
            </a:srgbClr>
          </a:solidFill>
          <a:ln>
            <a:noFill/>
          </a:ln>
        </p:spPr>
      </p:sp>
      <p:sp>
        <p:nvSpPr>
          <p:cNvPr id="208" name="Google Shape;208;p6"/>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09" name="Google Shape;209;p6"/>
          <p:cNvSpPr/>
          <p:nvPr/>
        </p:nvSpPr>
        <p:spPr>
          <a:xfrm rot="8100000">
            <a:off x="2463975" y="5670625"/>
            <a:ext cx="163483" cy="163483"/>
          </a:xfrm>
          <a:prstGeom prst="teardrop">
            <a:avLst>
              <a:gd name="adj" fmla="val 100000"/>
            </a:avLst>
          </a:prstGeom>
          <a:solidFill>
            <a:srgbClr val="AFF000"/>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10" name="Google Shape;210;p6"/>
          <p:cNvSpPr/>
          <p:nvPr/>
        </p:nvSpPr>
        <p:spPr>
          <a:xfrm rot="8100000">
            <a:off x="8051975" y="6049092"/>
            <a:ext cx="163483" cy="163483"/>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11" name="Google Shape;211;p6"/>
          <p:cNvSpPr/>
          <p:nvPr/>
        </p:nvSpPr>
        <p:spPr>
          <a:xfrm rot="8100000">
            <a:off x="9575975" y="6093559"/>
            <a:ext cx="163483" cy="163483"/>
          </a:xfrm>
          <a:prstGeom prst="teardrop">
            <a:avLst>
              <a:gd name="adj" fmla="val 100000"/>
            </a:avLst>
          </a:prstGeom>
          <a:solidFill>
            <a:srgbClr val="00CEF6"/>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12" name="Google Shape;212;p6"/>
          <p:cNvGrpSpPr/>
          <p:nvPr/>
        </p:nvGrpSpPr>
        <p:grpSpPr>
          <a:xfrm>
            <a:off x="-12700" y="5949967"/>
            <a:ext cx="12223767" cy="793733"/>
            <a:chOff x="-9525" y="4462475"/>
            <a:chExt cx="9167825" cy="595300"/>
          </a:xfrm>
        </p:grpSpPr>
        <p:sp>
          <p:nvSpPr>
            <p:cNvPr id="213" name="Google Shape;213;p6"/>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214" name="Google Shape;214;p6"/>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215" name="Google Shape;215;p6"/>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216" name="Google Shape;216;p6"/>
          <p:cNvGrpSpPr/>
          <p:nvPr/>
        </p:nvGrpSpPr>
        <p:grpSpPr>
          <a:xfrm>
            <a:off x="-57115" y="5924652"/>
            <a:ext cx="12306100" cy="857049"/>
            <a:chOff x="-42837" y="4443488"/>
            <a:chExt cx="9229575" cy="642787"/>
          </a:xfrm>
        </p:grpSpPr>
        <p:sp>
          <p:nvSpPr>
            <p:cNvPr id="217" name="Google Shape;217;p6"/>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18" name="Google Shape;218;p6"/>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19" name="Google Shape;219;p6"/>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0" name="Google Shape;220;p6"/>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1" name="Google Shape;221;p6"/>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2" name="Google Shape;222;p6"/>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3" name="Google Shape;223;p6"/>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4" name="Google Shape;224;p6"/>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5" name="Google Shape;225;p6"/>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6" name="Google Shape;226;p6"/>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7" name="Google Shape;227;p6"/>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8" name="Google Shape;228;p6"/>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9" name="Google Shape;229;p6"/>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0" name="Google Shape;230;p6"/>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1" name="Google Shape;231;p6"/>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2" name="Google Shape;232;p6"/>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3" name="Google Shape;233;p6"/>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4" name="Google Shape;234;p6"/>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5" name="Google Shape;235;p6"/>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6" name="Google Shape;236;p6"/>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7" name="Google Shape;237;p6"/>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8" name="Google Shape;238;p6"/>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9" name="Google Shape;239;p6"/>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0" name="Google Shape;240;p6"/>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1" name="Google Shape;241;p6"/>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42" name="Google Shape;242;p6"/>
          <p:cNvSpPr/>
          <p:nvPr/>
        </p:nvSpPr>
        <p:spPr>
          <a:xfrm>
            <a:off x="3987600" y="6114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43" name="Google Shape;243;p6"/>
          <p:cNvSpPr/>
          <p:nvPr/>
        </p:nvSpPr>
        <p:spPr>
          <a:xfrm>
            <a:off x="1447600" y="6495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44" name="Google Shape;244;p6"/>
          <p:cNvSpPr/>
          <p:nvPr/>
        </p:nvSpPr>
        <p:spPr>
          <a:xfrm>
            <a:off x="6527600" y="6021376"/>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45" name="Google Shape;245;p6"/>
          <p:cNvSpPr/>
          <p:nvPr/>
        </p:nvSpPr>
        <p:spPr>
          <a:xfrm rot="8100000">
            <a:off x="11599932" y="5772225"/>
            <a:ext cx="163483" cy="163483"/>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46" name="Google Shape;246;p6"/>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4008615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11111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31200" y="2350967"/>
            <a:ext cx="7929600" cy="1546400"/>
          </a:xfrm>
          <a:prstGeom prst="rect">
            <a:avLst/>
          </a:prstGeom>
        </p:spPr>
        <p:txBody>
          <a:bodyPr spcFirstLastPara="1" wrap="square" lIns="91425" tIns="91425" rIns="91425" bIns="91425" anchor="t" anchorCtr="0"/>
          <a:lstStyle>
            <a:lvl1pPr lvl="0" algn="ctr">
              <a:spcBef>
                <a:spcPts val="0"/>
              </a:spcBef>
              <a:spcAft>
                <a:spcPts val="0"/>
              </a:spcAft>
              <a:buClr>
                <a:srgbClr val="FFFFFF"/>
              </a:buClr>
              <a:buSzPts val="4800"/>
              <a:buNone/>
              <a:defRPr sz="6400" b="1">
                <a:solidFill>
                  <a:srgbClr val="FFFFFF"/>
                </a:solidFill>
              </a:defRPr>
            </a:lvl1pPr>
            <a:lvl2pPr lvl="1" algn="ctr">
              <a:spcBef>
                <a:spcPts val="0"/>
              </a:spcBef>
              <a:spcAft>
                <a:spcPts val="0"/>
              </a:spcAft>
              <a:buClr>
                <a:srgbClr val="FFFFFF"/>
              </a:buClr>
              <a:buSzPts val="4800"/>
              <a:buNone/>
              <a:defRPr sz="6400">
                <a:solidFill>
                  <a:srgbClr val="FFFFFF"/>
                </a:solidFill>
              </a:defRPr>
            </a:lvl2pPr>
            <a:lvl3pPr lvl="2" algn="ctr">
              <a:spcBef>
                <a:spcPts val="0"/>
              </a:spcBef>
              <a:spcAft>
                <a:spcPts val="0"/>
              </a:spcAft>
              <a:buClr>
                <a:srgbClr val="FFFFFF"/>
              </a:buClr>
              <a:buSzPts val="4800"/>
              <a:buNone/>
              <a:defRPr sz="6400">
                <a:solidFill>
                  <a:srgbClr val="FFFFFF"/>
                </a:solidFill>
              </a:defRPr>
            </a:lvl3pPr>
            <a:lvl4pPr lvl="3" algn="ctr">
              <a:spcBef>
                <a:spcPts val="0"/>
              </a:spcBef>
              <a:spcAft>
                <a:spcPts val="0"/>
              </a:spcAft>
              <a:buClr>
                <a:srgbClr val="FFFFFF"/>
              </a:buClr>
              <a:buSzPts val="4800"/>
              <a:buNone/>
              <a:defRPr sz="6400">
                <a:solidFill>
                  <a:srgbClr val="FFFFFF"/>
                </a:solidFill>
              </a:defRPr>
            </a:lvl4pPr>
            <a:lvl5pPr lvl="4" algn="ctr">
              <a:spcBef>
                <a:spcPts val="0"/>
              </a:spcBef>
              <a:spcAft>
                <a:spcPts val="0"/>
              </a:spcAft>
              <a:buClr>
                <a:srgbClr val="FFFFFF"/>
              </a:buClr>
              <a:buSzPts val="4800"/>
              <a:buNone/>
              <a:defRPr sz="6400">
                <a:solidFill>
                  <a:srgbClr val="FFFFFF"/>
                </a:solidFill>
              </a:defRPr>
            </a:lvl5pPr>
            <a:lvl6pPr lvl="5" algn="ctr">
              <a:spcBef>
                <a:spcPts val="0"/>
              </a:spcBef>
              <a:spcAft>
                <a:spcPts val="0"/>
              </a:spcAft>
              <a:buClr>
                <a:srgbClr val="FFFFFF"/>
              </a:buClr>
              <a:buSzPts val="4800"/>
              <a:buNone/>
              <a:defRPr sz="6400">
                <a:solidFill>
                  <a:srgbClr val="FFFFFF"/>
                </a:solidFill>
              </a:defRPr>
            </a:lvl6pPr>
            <a:lvl7pPr lvl="6" algn="ctr">
              <a:spcBef>
                <a:spcPts val="0"/>
              </a:spcBef>
              <a:spcAft>
                <a:spcPts val="0"/>
              </a:spcAft>
              <a:buClr>
                <a:srgbClr val="FFFFFF"/>
              </a:buClr>
              <a:buSzPts val="4800"/>
              <a:buNone/>
              <a:defRPr sz="6400">
                <a:solidFill>
                  <a:srgbClr val="FFFFFF"/>
                </a:solidFill>
              </a:defRPr>
            </a:lvl7pPr>
            <a:lvl8pPr lvl="7" algn="ctr">
              <a:spcBef>
                <a:spcPts val="0"/>
              </a:spcBef>
              <a:spcAft>
                <a:spcPts val="0"/>
              </a:spcAft>
              <a:buClr>
                <a:srgbClr val="FFFFFF"/>
              </a:buClr>
              <a:buSzPts val="4800"/>
              <a:buNone/>
              <a:defRPr sz="6400">
                <a:solidFill>
                  <a:srgbClr val="FFFFFF"/>
                </a:solidFill>
              </a:defRPr>
            </a:lvl8pPr>
            <a:lvl9pPr lvl="8" algn="ctr">
              <a:spcBef>
                <a:spcPts val="0"/>
              </a:spcBef>
              <a:spcAft>
                <a:spcPts val="0"/>
              </a:spcAft>
              <a:buClr>
                <a:srgbClr val="FFFFFF"/>
              </a:buClr>
              <a:buSzPts val="4800"/>
              <a:buNone/>
              <a:defRPr sz="6400">
                <a:solidFill>
                  <a:srgbClr val="FFFFFF"/>
                </a:solidFill>
              </a:defRPr>
            </a:lvl9pPr>
          </a:lstStyle>
          <a:p>
            <a:endParaRPr/>
          </a:p>
        </p:txBody>
      </p:sp>
      <p:grpSp>
        <p:nvGrpSpPr>
          <p:cNvPr id="11" name="Google Shape;11;p2"/>
          <p:cNvGrpSpPr/>
          <p:nvPr/>
        </p:nvGrpSpPr>
        <p:grpSpPr>
          <a:xfrm>
            <a:off x="4319971" y="-15"/>
            <a:ext cx="3552105" cy="1769307"/>
            <a:chOff x="3578850" y="-50"/>
            <a:chExt cx="1816500" cy="904800"/>
          </a:xfrm>
        </p:grpSpPr>
        <p:sp>
          <p:nvSpPr>
            <p:cNvPr id="12" name="Google Shape;12;p2"/>
            <p:cNvSpPr/>
            <p:nvPr/>
          </p:nvSpPr>
          <p:spPr>
            <a:xfrm rot="10800000">
              <a:off x="3578850" y="-50"/>
              <a:ext cx="1816500" cy="904800"/>
            </a:xfrm>
            <a:prstGeom prst="triangle">
              <a:avLst>
                <a:gd name="adj" fmla="val 50000"/>
              </a:avLst>
            </a:prstGeom>
            <a:solidFill>
              <a:srgbClr val="CC0000"/>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3" name="Google Shape;13;p2"/>
            <p:cNvSpPr/>
            <p:nvPr/>
          </p:nvSpPr>
          <p:spPr>
            <a:xfrm rot="10800000">
              <a:off x="4487250" y="-50"/>
              <a:ext cx="908100" cy="904800"/>
            </a:xfrm>
            <a:prstGeom prst="triangle">
              <a:avLst>
                <a:gd name="adj" fmla="val 100000"/>
              </a:avLst>
            </a:prstGeom>
            <a:solidFill>
              <a:srgbClr val="990000"/>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val="1252227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Basic Layout">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4943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endParaRPr>
          </a:p>
        </p:txBody>
      </p:sp>
      <p:sp>
        <p:nvSpPr>
          <p:cNvPr id="10" name="Text Placeholder 9"/>
          <p:cNvSpPr>
            <a:spLocks noGrp="1"/>
          </p:cNvSpPr>
          <p:nvPr>
            <p:ph type="body" sz="quarter" idx="10" hasCustomPrompt="1"/>
          </p:nvPr>
        </p:nvSpPr>
        <p:spPr>
          <a:xfrm>
            <a:off x="442563" y="68627"/>
            <a:ext cx="2735627" cy="3168352"/>
          </a:xfrm>
          <a:prstGeom prst="rect">
            <a:avLst/>
          </a:prstGeom>
        </p:spPr>
        <p:txBody>
          <a:bodyPr anchor="ctr"/>
          <a:lstStyle>
            <a:lvl1pPr marL="0" indent="0" algn="l">
              <a:buNone/>
              <a:defRPr sz="5333" b="1" baseline="0">
                <a:solidFill>
                  <a:schemeClr val="bg1"/>
                </a:solidFill>
                <a:latin typeface="+mj-lt"/>
                <a:cs typeface="Arial" pitchFamily="34" charset="0"/>
              </a:defRPr>
            </a:lvl1pPr>
          </a:lstStyle>
          <a:p>
            <a:pPr lvl="0"/>
            <a:r>
              <a:rPr lang="en-US" altLang="ko-KR" dirty="0"/>
              <a:t>Our </a:t>
            </a:r>
          </a:p>
          <a:p>
            <a:pPr lvl="0"/>
            <a:r>
              <a:rPr lang="en-US" altLang="ko-KR" dirty="0"/>
              <a:t>Team </a:t>
            </a:r>
          </a:p>
          <a:p>
            <a:pPr lvl="0"/>
            <a:r>
              <a:rPr lang="en-US" altLang="ko-KR" dirty="0"/>
              <a:t>Layout</a:t>
            </a:r>
          </a:p>
        </p:txBody>
      </p:sp>
      <p:sp>
        <p:nvSpPr>
          <p:cNvPr id="8" name="Picture Placeholder 2"/>
          <p:cNvSpPr>
            <a:spLocks noGrp="1"/>
          </p:cNvSpPr>
          <p:nvPr>
            <p:ph type="pic" idx="1" hasCustomPrompt="1"/>
          </p:nvPr>
        </p:nvSpPr>
        <p:spPr>
          <a:xfrm>
            <a:off x="3793267" y="164637"/>
            <a:ext cx="2304256"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1" hasCustomPrompt="1"/>
          </p:nvPr>
        </p:nvSpPr>
        <p:spPr>
          <a:xfrm>
            <a:off x="3793267" y="2398797"/>
            <a:ext cx="2304256"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2" hasCustomPrompt="1"/>
          </p:nvPr>
        </p:nvSpPr>
        <p:spPr>
          <a:xfrm>
            <a:off x="3793267" y="4632959"/>
            <a:ext cx="2304256"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1" name="자유형: 도형 10">
            <a:extLst>
              <a:ext uri="{FF2B5EF4-FFF2-40B4-BE49-F238E27FC236}">
                <a16:creationId xmlns:a16="http://schemas.microsoft.com/office/drawing/2014/main" id="{87F12CC0-5557-4349-BC6B-EE11FD7CD601}"/>
              </a:ext>
            </a:extLst>
          </p:cNvPr>
          <p:cNvSpPr/>
          <p:nvPr userDrawn="1"/>
        </p:nvSpPr>
        <p:spPr>
          <a:xfrm rot="10800000">
            <a:off x="1325321" y="4293096"/>
            <a:ext cx="1050771" cy="2174813"/>
          </a:xfrm>
          <a:custGeom>
            <a:avLst/>
            <a:gdLst>
              <a:gd name="connsiteX0" fmla="*/ 1102413 w 1725923"/>
              <a:gd name="connsiteY0" fmla="*/ 1964795 h 3572198"/>
              <a:gd name="connsiteX1" fmla="*/ 619087 w 1725923"/>
              <a:gd name="connsiteY1" fmla="*/ 1964795 h 3572198"/>
              <a:gd name="connsiteX2" fmla="*/ 619087 w 1725923"/>
              <a:gd name="connsiteY2" fmla="*/ 143855 h 3572198"/>
              <a:gd name="connsiteX3" fmla="*/ 619087 w 1725923"/>
              <a:gd name="connsiteY3" fmla="*/ 140749 h 3572198"/>
              <a:gd name="connsiteX4" fmla="*/ 622193 w 1725923"/>
              <a:gd name="connsiteY4" fmla="*/ 140749 h 3572198"/>
              <a:gd name="connsiteX5" fmla="*/ 762942 w 1725923"/>
              <a:gd name="connsiteY5" fmla="*/ 0 h 3572198"/>
              <a:gd name="connsiteX6" fmla="*/ 753417 w 1725923"/>
              <a:gd name="connsiteY6" fmla="*/ 1825378 h 3572198"/>
              <a:gd name="connsiteX7" fmla="*/ 784462 w 1725923"/>
              <a:gd name="connsiteY7" fmla="*/ 1856423 h 3572198"/>
              <a:gd name="connsiteX8" fmla="*/ 815507 w 1725923"/>
              <a:gd name="connsiteY8" fmla="*/ 1825378 h 3572198"/>
              <a:gd name="connsiteX9" fmla="*/ 826256 w 1725923"/>
              <a:gd name="connsiteY9" fmla="*/ 0 h 3572198"/>
              <a:gd name="connsiteX10" fmla="*/ 898897 w 1725923"/>
              <a:gd name="connsiteY10" fmla="*/ 0 h 3572198"/>
              <a:gd name="connsiteX11" fmla="*/ 1102413 w 1725923"/>
              <a:gd name="connsiteY11" fmla="*/ 257962 h 3572198"/>
              <a:gd name="connsiteX12" fmla="*/ 1102413 w 1725923"/>
              <a:gd name="connsiteY12" fmla="*/ 435134 h 3572198"/>
              <a:gd name="connsiteX13" fmla="*/ 974435 w 1725923"/>
              <a:gd name="connsiteY13" fmla="*/ 554280 h 3572198"/>
              <a:gd name="connsiteX14" fmla="*/ 1102413 w 1725923"/>
              <a:gd name="connsiteY14" fmla="*/ 673428 h 3572198"/>
              <a:gd name="connsiteX15" fmla="*/ 1102413 w 1725923"/>
              <a:gd name="connsiteY15" fmla="*/ 802506 h 3572198"/>
              <a:gd name="connsiteX16" fmla="*/ 982216 w 1725923"/>
              <a:gd name="connsiteY16" fmla="*/ 921506 h 3572198"/>
              <a:gd name="connsiteX17" fmla="*/ 1102413 w 1725923"/>
              <a:gd name="connsiteY17" fmla="*/ 1040506 h 3572198"/>
              <a:gd name="connsiteX18" fmla="*/ 1102413 w 1725923"/>
              <a:gd name="connsiteY18" fmla="*/ 1148198 h 3572198"/>
              <a:gd name="connsiteX19" fmla="*/ 1016431 w 1725923"/>
              <a:gd name="connsiteY19" fmla="*/ 1262985 h 3572198"/>
              <a:gd name="connsiteX20" fmla="*/ 1102413 w 1725923"/>
              <a:gd name="connsiteY20" fmla="*/ 1377772 h 3572198"/>
              <a:gd name="connsiteX21" fmla="*/ 1102413 w 1725923"/>
              <a:gd name="connsiteY21" fmla="*/ 1511810 h 3572198"/>
              <a:gd name="connsiteX22" fmla="*/ 926889 w 1725923"/>
              <a:gd name="connsiteY22" fmla="*/ 1668154 h 3572198"/>
              <a:gd name="connsiteX23" fmla="*/ 1102413 w 1725923"/>
              <a:gd name="connsiteY23" fmla="*/ 1824498 h 3572198"/>
              <a:gd name="connsiteX24" fmla="*/ 831837 w 1725923"/>
              <a:gd name="connsiteY24" fmla="*/ 2445070 h 3572198"/>
              <a:gd name="connsiteX25" fmla="*/ 831837 w 1725923"/>
              <a:gd name="connsiteY25" fmla="*/ 2193610 h 3572198"/>
              <a:gd name="connsiteX26" fmla="*/ 579837 w 1725923"/>
              <a:gd name="connsiteY26" fmla="*/ 2193610 h 3572198"/>
              <a:gd name="connsiteX27" fmla="*/ 579837 w 1725923"/>
              <a:gd name="connsiteY27" fmla="*/ 2445070 h 3572198"/>
              <a:gd name="connsiteX28" fmla="*/ 1135469 w 1725923"/>
              <a:gd name="connsiteY28" fmla="*/ 2445070 h 3572198"/>
              <a:gd name="connsiteX29" fmla="*/ 1135469 w 1725923"/>
              <a:gd name="connsiteY29" fmla="*/ 2193610 h 3572198"/>
              <a:gd name="connsiteX30" fmla="*/ 883469 w 1725923"/>
              <a:gd name="connsiteY30" fmla="*/ 2193610 h 3572198"/>
              <a:gd name="connsiteX31" fmla="*/ 883469 w 1725923"/>
              <a:gd name="connsiteY31" fmla="*/ 2445070 h 3572198"/>
              <a:gd name="connsiteX32" fmla="*/ 831837 w 1725923"/>
              <a:gd name="connsiteY32" fmla="*/ 2738767 h 3572198"/>
              <a:gd name="connsiteX33" fmla="*/ 831837 w 1725923"/>
              <a:gd name="connsiteY33" fmla="*/ 2487307 h 3572198"/>
              <a:gd name="connsiteX34" fmla="*/ 579837 w 1725923"/>
              <a:gd name="connsiteY34" fmla="*/ 2487307 h 3572198"/>
              <a:gd name="connsiteX35" fmla="*/ 579837 w 1725923"/>
              <a:gd name="connsiteY35" fmla="*/ 2738767 h 3572198"/>
              <a:gd name="connsiteX36" fmla="*/ 1135469 w 1725923"/>
              <a:gd name="connsiteY36" fmla="*/ 2738767 h 3572198"/>
              <a:gd name="connsiteX37" fmla="*/ 1135469 w 1725923"/>
              <a:gd name="connsiteY37" fmla="*/ 2487307 h 3572198"/>
              <a:gd name="connsiteX38" fmla="*/ 883469 w 1725923"/>
              <a:gd name="connsiteY38" fmla="*/ 2487307 h 3572198"/>
              <a:gd name="connsiteX39" fmla="*/ 883469 w 1725923"/>
              <a:gd name="connsiteY39" fmla="*/ 2738767 h 3572198"/>
              <a:gd name="connsiteX40" fmla="*/ 858795 w 1725923"/>
              <a:gd name="connsiteY40" fmla="*/ 3306895 h 3572198"/>
              <a:gd name="connsiteX41" fmla="*/ 300360 w 1725923"/>
              <a:gd name="connsiteY41" fmla="*/ 2750307 h 3572198"/>
              <a:gd name="connsiteX42" fmla="*/ 302749 w 1725923"/>
              <a:gd name="connsiteY42" fmla="*/ 2750307 h 3572198"/>
              <a:gd name="connsiteX43" fmla="*/ 302749 w 1725923"/>
              <a:gd name="connsiteY43" fmla="*/ 2131254 h 3572198"/>
              <a:gd name="connsiteX44" fmla="*/ 387566 w 1725923"/>
              <a:gd name="connsiteY44" fmla="*/ 2046437 h 3572198"/>
              <a:gd name="connsiteX45" fmla="*/ 547717 w 1725923"/>
              <a:gd name="connsiteY45" fmla="*/ 2046437 h 3572198"/>
              <a:gd name="connsiteX46" fmla="*/ 568126 w 1725923"/>
              <a:gd name="connsiteY46" fmla="*/ 1964796 h 3572198"/>
              <a:gd name="connsiteX47" fmla="*/ 1153373 w 1725923"/>
              <a:gd name="connsiteY47" fmla="*/ 1964796 h 3572198"/>
              <a:gd name="connsiteX48" fmla="*/ 1173782 w 1725923"/>
              <a:gd name="connsiteY48" fmla="*/ 2046437 h 3572198"/>
              <a:gd name="connsiteX49" fmla="*/ 1333932 w 1725923"/>
              <a:gd name="connsiteY49" fmla="*/ 2046437 h 3572198"/>
              <a:gd name="connsiteX50" fmla="*/ 1418749 w 1725923"/>
              <a:gd name="connsiteY50" fmla="*/ 2131254 h 3572198"/>
              <a:gd name="connsiteX51" fmla="*/ 1418749 w 1725923"/>
              <a:gd name="connsiteY51" fmla="*/ 2751832 h 3572198"/>
              <a:gd name="connsiteX52" fmla="*/ 1414832 w 1725923"/>
              <a:gd name="connsiteY52" fmla="*/ 2751832 h 3572198"/>
              <a:gd name="connsiteX53" fmla="*/ 863754 w 1725923"/>
              <a:gd name="connsiteY53" fmla="*/ 3572198 h 3572198"/>
              <a:gd name="connsiteX54" fmla="*/ 862962 w 1725923"/>
              <a:gd name="connsiteY54" fmla="*/ 3572044 h 3572198"/>
              <a:gd name="connsiteX55" fmla="*/ 862170 w 1725923"/>
              <a:gd name="connsiteY55" fmla="*/ 3572198 h 3572198"/>
              <a:gd name="connsiteX56" fmla="*/ 800003 w 1725923"/>
              <a:gd name="connsiteY56" fmla="*/ 3546448 h 3572198"/>
              <a:gd name="connsiteX57" fmla="*/ 796872 w 1725923"/>
              <a:gd name="connsiteY57" fmla="*/ 3541733 h 3572198"/>
              <a:gd name="connsiteX58" fmla="*/ 25750 w 1725923"/>
              <a:gd name="connsiteY58" fmla="*/ 2770611 h 3572198"/>
              <a:gd name="connsiteX59" fmla="*/ 25750 w 1725923"/>
              <a:gd name="connsiteY59" fmla="*/ 2646277 h 3572198"/>
              <a:gd name="connsiteX60" fmla="*/ 150083 w 1725923"/>
              <a:gd name="connsiteY60" fmla="*/ 2646277 h 3572198"/>
              <a:gd name="connsiteX61" fmla="*/ 862962 w 1725923"/>
              <a:gd name="connsiteY61" fmla="*/ 3359155 h 3572198"/>
              <a:gd name="connsiteX62" fmla="*/ 1575840 w 1725923"/>
              <a:gd name="connsiteY62" fmla="*/ 2646277 h 3572198"/>
              <a:gd name="connsiteX63" fmla="*/ 1700173 w 1725923"/>
              <a:gd name="connsiteY63" fmla="*/ 2646277 h 3572198"/>
              <a:gd name="connsiteX64" fmla="*/ 1700173 w 1725923"/>
              <a:gd name="connsiteY64" fmla="*/ 2770611 h 3572198"/>
              <a:gd name="connsiteX65" fmla="*/ 929051 w 1725923"/>
              <a:gd name="connsiteY65" fmla="*/ 3541733 h 3572198"/>
              <a:gd name="connsiteX66" fmla="*/ 925920 w 1725923"/>
              <a:gd name="connsiteY66" fmla="*/ 3546448 h 3572198"/>
              <a:gd name="connsiteX67" fmla="*/ 863754 w 1725923"/>
              <a:gd name="connsiteY67" fmla="*/ 3572198 h 35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725923" h="3572198">
                <a:moveTo>
                  <a:pt x="1102413" y="1964795"/>
                </a:moveTo>
                <a:lnTo>
                  <a:pt x="619087" y="1964795"/>
                </a:lnTo>
                <a:lnTo>
                  <a:pt x="619087" y="143855"/>
                </a:lnTo>
                <a:lnTo>
                  <a:pt x="619087" y="140749"/>
                </a:lnTo>
                <a:lnTo>
                  <a:pt x="622193" y="140749"/>
                </a:lnTo>
                <a:lnTo>
                  <a:pt x="762942" y="0"/>
                </a:lnTo>
                <a:lnTo>
                  <a:pt x="753417" y="1825378"/>
                </a:lnTo>
                <a:cubicBezTo>
                  <a:pt x="753417" y="1842524"/>
                  <a:pt x="767316" y="1856423"/>
                  <a:pt x="784462" y="1856423"/>
                </a:cubicBezTo>
                <a:cubicBezTo>
                  <a:pt x="801608" y="1856423"/>
                  <a:pt x="815507" y="1842524"/>
                  <a:pt x="815507" y="1825378"/>
                </a:cubicBezTo>
                <a:cubicBezTo>
                  <a:pt x="816913" y="1216919"/>
                  <a:pt x="824850" y="608459"/>
                  <a:pt x="826256" y="0"/>
                </a:cubicBezTo>
                <a:lnTo>
                  <a:pt x="898897" y="0"/>
                </a:lnTo>
                <a:lnTo>
                  <a:pt x="1102413" y="257962"/>
                </a:lnTo>
                <a:lnTo>
                  <a:pt x="1102413" y="435134"/>
                </a:lnTo>
                <a:lnTo>
                  <a:pt x="974435" y="554280"/>
                </a:lnTo>
                <a:lnTo>
                  <a:pt x="1102413" y="673428"/>
                </a:lnTo>
                <a:lnTo>
                  <a:pt x="1102413" y="802506"/>
                </a:lnTo>
                <a:lnTo>
                  <a:pt x="982216" y="921506"/>
                </a:lnTo>
                <a:lnTo>
                  <a:pt x="1102413" y="1040506"/>
                </a:lnTo>
                <a:lnTo>
                  <a:pt x="1102413" y="1148198"/>
                </a:lnTo>
                <a:lnTo>
                  <a:pt x="1016431" y="1262985"/>
                </a:lnTo>
                <a:lnTo>
                  <a:pt x="1102413" y="1377772"/>
                </a:lnTo>
                <a:lnTo>
                  <a:pt x="1102413" y="1511810"/>
                </a:lnTo>
                <a:lnTo>
                  <a:pt x="926889" y="1668154"/>
                </a:lnTo>
                <a:lnTo>
                  <a:pt x="1102413" y="1824498"/>
                </a:lnTo>
                <a:close/>
                <a:moveTo>
                  <a:pt x="831837" y="2445070"/>
                </a:moveTo>
                <a:lnTo>
                  <a:pt x="831837" y="2193610"/>
                </a:lnTo>
                <a:lnTo>
                  <a:pt x="579837" y="2193610"/>
                </a:lnTo>
                <a:lnTo>
                  <a:pt x="579837" y="2445070"/>
                </a:lnTo>
                <a:close/>
                <a:moveTo>
                  <a:pt x="1135469" y="2445070"/>
                </a:moveTo>
                <a:lnTo>
                  <a:pt x="1135469" y="2193610"/>
                </a:lnTo>
                <a:lnTo>
                  <a:pt x="883469" y="2193610"/>
                </a:lnTo>
                <a:lnTo>
                  <a:pt x="883469" y="2445070"/>
                </a:lnTo>
                <a:close/>
                <a:moveTo>
                  <a:pt x="831837" y="2738767"/>
                </a:moveTo>
                <a:lnTo>
                  <a:pt x="831837" y="2487307"/>
                </a:lnTo>
                <a:lnTo>
                  <a:pt x="579837" y="2487307"/>
                </a:lnTo>
                <a:lnTo>
                  <a:pt x="579837" y="2738767"/>
                </a:lnTo>
                <a:close/>
                <a:moveTo>
                  <a:pt x="1135469" y="2738767"/>
                </a:moveTo>
                <a:lnTo>
                  <a:pt x="1135469" y="2487307"/>
                </a:lnTo>
                <a:lnTo>
                  <a:pt x="883469" y="2487307"/>
                </a:lnTo>
                <a:lnTo>
                  <a:pt x="883469" y="2738767"/>
                </a:lnTo>
                <a:close/>
                <a:moveTo>
                  <a:pt x="858795" y="3306895"/>
                </a:moveTo>
                <a:lnTo>
                  <a:pt x="300360" y="2750307"/>
                </a:lnTo>
                <a:lnTo>
                  <a:pt x="302749" y="2750307"/>
                </a:lnTo>
                <a:lnTo>
                  <a:pt x="302749" y="2131254"/>
                </a:lnTo>
                <a:cubicBezTo>
                  <a:pt x="302749" y="2084411"/>
                  <a:pt x="340723" y="2046437"/>
                  <a:pt x="387566" y="2046437"/>
                </a:cubicBezTo>
                <a:lnTo>
                  <a:pt x="547717" y="2046437"/>
                </a:lnTo>
                <a:lnTo>
                  <a:pt x="568126" y="1964796"/>
                </a:lnTo>
                <a:lnTo>
                  <a:pt x="1153373" y="1964796"/>
                </a:lnTo>
                <a:lnTo>
                  <a:pt x="1173782" y="2046437"/>
                </a:lnTo>
                <a:lnTo>
                  <a:pt x="1333932" y="2046437"/>
                </a:lnTo>
                <a:cubicBezTo>
                  <a:pt x="1380775" y="2046437"/>
                  <a:pt x="1418749" y="2084411"/>
                  <a:pt x="1418749" y="2131254"/>
                </a:cubicBezTo>
                <a:lnTo>
                  <a:pt x="1418749" y="2751832"/>
                </a:lnTo>
                <a:lnTo>
                  <a:pt x="1414832" y="2751832"/>
                </a:lnTo>
                <a:close/>
                <a:moveTo>
                  <a:pt x="863754" y="3572198"/>
                </a:moveTo>
                <a:lnTo>
                  <a:pt x="862962" y="3572044"/>
                </a:lnTo>
                <a:lnTo>
                  <a:pt x="862170" y="3572198"/>
                </a:lnTo>
                <a:cubicBezTo>
                  <a:pt x="839670" y="3572198"/>
                  <a:pt x="817170" y="3563614"/>
                  <a:pt x="800003" y="3546448"/>
                </a:cubicBezTo>
                <a:lnTo>
                  <a:pt x="796872" y="3541733"/>
                </a:lnTo>
                <a:lnTo>
                  <a:pt x="25750" y="2770611"/>
                </a:lnTo>
                <a:cubicBezTo>
                  <a:pt x="-8584" y="2736277"/>
                  <a:pt x="-8584" y="2680611"/>
                  <a:pt x="25750" y="2646277"/>
                </a:cubicBezTo>
                <a:cubicBezTo>
                  <a:pt x="60083" y="2611944"/>
                  <a:pt x="115750" y="2611944"/>
                  <a:pt x="150083" y="2646277"/>
                </a:cubicBezTo>
                <a:lnTo>
                  <a:pt x="862962" y="3359155"/>
                </a:lnTo>
                <a:lnTo>
                  <a:pt x="1575840" y="2646277"/>
                </a:lnTo>
                <a:cubicBezTo>
                  <a:pt x="1610173" y="2611944"/>
                  <a:pt x="1665840" y="2611944"/>
                  <a:pt x="1700173" y="2646277"/>
                </a:cubicBezTo>
                <a:cubicBezTo>
                  <a:pt x="1734507" y="2680611"/>
                  <a:pt x="1734507" y="2736277"/>
                  <a:pt x="1700173" y="2770611"/>
                </a:cubicBezTo>
                <a:lnTo>
                  <a:pt x="929051" y="3541733"/>
                </a:lnTo>
                <a:lnTo>
                  <a:pt x="925920" y="3546448"/>
                </a:lnTo>
                <a:cubicBezTo>
                  <a:pt x="908753" y="3563614"/>
                  <a:pt x="886253" y="3572198"/>
                  <a:pt x="863754" y="357219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endParaRPr>
          </a:p>
        </p:txBody>
      </p:sp>
    </p:spTree>
    <p:extLst>
      <p:ext uri="{BB962C8B-B14F-4D97-AF65-F5344CB8AC3E}">
        <p14:creationId xmlns:p14="http://schemas.microsoft.com/office/powerpoint/2010/main" val="2134558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asic Layout">
    <p:bg>
      <p:bgPr>
        <a:solidFill>
          <a:schemeClr val="accent1"/>
        </a:solidFill>
        <a:effectLst/>
      </p:bgPr>
    </p:bg>
    <p:spTree>
      <p:nvGrpSpPr>
        <p:cNvPr id="1" name=""/>
        <p:cNvGrpSpPr/>
        <p:nvPr/>
      </p:nvGrpSpPr>
      <p:grpSpPr>
        <a:xfrm>
          <a:off x="0" y="0"/>
          <a:ext cx="0" cy="0"/>
          <a:chOff x="0" y="0"/>
          <a:chExt cx="0" cy="0"/>
        </a:xfrm>
      </p:grpSpPr>
      <p:sp>
        <p:nvSpPr>
          <p:cNvPr id="5" name="자유형: 도형 4">
            <a:extLst>
              <a:ext uri="{FF2B5EF4-FFF2-40B4-BE49-F238E27FC236}">
                <a16:creationId xmlns:a16="http://schemas.microsoft.com/office/drawing/2014/main" id="{B8721DC2-5188-4BB5-96DF-E862B5F1DF72}"/>
              </a:ext>
            </a:extLst>
          </p:cNvPr>
          <p:cNvSpPr/>
          <p:nvPr userDrawn="1"/>
        </p:nvSpPr>
        <p:spPr>
          <a:xfrm rot="10800000">
            <a:off x="11280575" y="5277873"/>
            <a:ext cx="671979" cy="1390816"/>
          </a:xfrm>
          <a:custGeom>
            <a:avLst/>
            <a:gdLst>
              <a:gd name="connsiteX0" fmla="*/ 1102413 w 1725923"/>
              <a:gd name="connsiteY0" fmla="*/ 1964795 h 3572198"/>
              <a:gd name="connsiteX1" fmla="*/ 619087 w 1725923"/>
              <a:gd name="connsiteY1" fmla="*/ 1964795 h 3572198"/>
              <a:gd name="connsiteX2" fmla="*/ 619087 w 1725923"/>
              <a:gd name="connsiteY2" fmla="*/ 143855 h 3572198"/>
              <a:gd name="connsiteX3" fmla="*/ 619087 w 1725923"/>
              <a:gd name="connsiteY3" fmla="*/ 140749 h 3572198"/>
              <a:gd name="connsiteX4" fmla="*/ 622193 w 1725923"/>
              <a:gd name="connsiteY4" fmla="*/ 140749 h 3572198"/>
              <a:gd name="connsiteX5" fmla="*/ 762942 w 1725923"/>
              <a:gd name="connsiteY5" fmla="*/ 0 h 3572198"/>
              <a:gd name="connsiteX6" fmla="*/ 753417 w 1725923"/>
              <a:gd name="connsiteY6" fmla="*/ 1825378 h 3572198"/>
              <a:gd name="connsiteX7" fmla="*/ 784462 w 1725923"/>
              <a:gd name="connsiteY7" fmla="*/ 1856423 h 3572198"/>
              <a:gd name="connsiteX8" fmla="*/ 815507 w 1725923"/>
              <a:gd name="connsiteY8" fmla="*/ 1825378 h 3572198"/>
              <a:gd name="connsiteX9" fmla="*/ 826256 w 1725923"/>
              <a:gd name="connsiteY9" fmla="*/ 0 h 3572198"/>
              <a:gd name="connsiteX10" fmla="*/ 898897 w 1725923"/>
              <a:gd name="connsiteY10" fmla="*/ 0 h 3572198"/>
              <a:gd name="connsiteX11" fmla="*/ 1102413 w 1725923"/>
              <a:gd name="connsiteY11" fmla="*/ 257962 h 3572198"/>
              <a:gd name="connsiteX12" fmla="*/ 1102413 w 1725923"/>
              <a:gd name="connsiteY12" fmla="*/ 435134 h 3572198"/>
              <a:gd name="connsiteX13" fmla="*/ 974435 w 1725923"/>
              <a:gd name="connsiteY13" fmla="*/ 554280 h 3572198"/>
              <a:gd name="connsiteX14" fmla="*/ 1102413 w 1725923"/>
              <a:gd name="connsiteY14" fmla="*/ 673428 h 3572198"/>
              <a:gd name="connsiteX15" fmla="*/ 1102413 w 1725923"/>
              <a:gd name="connsiteY15" fmla="*/ 802506 h 3572198"/>
              <a:gd name="connsiteX16" fmla="*/ 982216 w 1725923"/>
              <a:gd name="connsiteY16" fmla="*/ 921506 h 3572198"/>
              <a:gd name="connsiteX17" fmla="*/ 1102413 w 1725923"/>
              <a:gd name="connsiteY17" fmla="*/ 1040506 h 3572198"/>
              <a:gd name="connsiteX18" fmla="*/ 1102413 w 1725923"/>
              <a:gd name="connsiteY18" fmla="*/ 1148198 h 3572198"/>
              <a:gd name="connsiteX19" fmla="*/ 1016431 w 1725923"/>
              <a:gd name="connsiteY19" fmla="*/ 1262985 h 3572198"/>
              <a:gd name="connsiteX20" fmla="*/ 1102413 w 1725923"/>
              <a:gd name="connsiteY20" fmla="*/ 1377772 h 3572198"/>
              <a:gd name="connsiteX21" fmla="*/ 1102413 w 1725923"/>
              <a:gd name="connsiteY21" fmla="*/ 1511810 h 3572198"/>
              <a:gd name="connsiteX22" fmla="*/ 926889 w 1725923"/>
              <a:gd name="connsiteY22" fmla="*/ 1668154 h 3572198"/>
              <a:gd name="connsiteX23" fmla="*/ 1102413 w 1725923"/>
              <a:gd name="connsiteY23" fmla="*/ 1824498 h 3572198"/>
              <a:gd name="connsiteX24" fmla="*/ 831837 w 1725923"/>
              <a:gd name="connsiteY24" fmla="*/ 2445070 h 3572198"/>
              <a:gd name="connsiteX25" fmla="*/ 831837 w 1725923"/>
              <a:gd name="connsiteY25" fmla="*/ 2193610 h 3572198"/>
              <a:gd name="connsiteX26" fmla="*/ 579837 w 1725923"/>
              <a:gd name="connsiteY26" fmla="*/ 2193610 h 3572198"/>
              <a:gd name="connsiteX27" fmla="*/ 579837 w 1725923"/>
              <a:gd name="connsiteY27" fmla="*/ 2445070 h 3572198"/>
              <a:gd name="connsiteX28" fmla="*/ 1135469 w 1725923"/>
              <a:gd name="connsiteY28" fmla="*/ 2445070 h 3572198"/>
              <a:gd name="connsiteX29" fmla="*/ 1135469 w 1725923"/>
              <a:gd name="connsiteY29" fmla="*/ 2193610 h 3572198"/>
              <a:gd name="connsiteX30" fmla="*/ 883469 w 1725923"/>
              <a:gd name="connsiteY30" fmla="*/ 2193610 h 3572198"/>
              <a:gd name="connsiteX31" fmla="*/ 883469 w 1725923"/>
              <a:gd name="connsiteY31" fmla="*/ 2445070 h 3572198"/>
              <a:gd name="connsiteX32" fmla="*/ 831837 w 1725923"/>
              <a:gd name="connsiteY32" fmla="*/ 2738767 h 3572198"/>
              <a:gd name="connsiteX33" fmla="*/ 831837 w 1725923"/>
              <a:gd name="connsiteY33" fmla="*/ 2487307 h 3572198"/>
              <a:gd name="connsiteX34" fmla="*/ 579837 w 1725923"/>
              <a:gd name="connsiteY34" fmla="*/ 2487307 h 3572198"/>
              <a:gd name="connsiteX35" fmla="*/ 579837 w 1725923"/>
              <a:gd name="connsiteY35" fmla="*/ 2738767 h 3572198"/>
              <a:gd name="connsiteX36" fmla="*/ 1135469 w 1725923"/>
              <a:gd name="connsiteY36" fmla="*/ 2738767 h 3572198"/>
              <a:gd name="connsiteX37" fmla="*/ 1135469 w 1725923"/>
              <a:gd name="connsiteY37" fmla="*/ 2487307 h 3572198"/>
              <a:gd name="connsiteX38" fmla="*/ 883469 w 1725923"/>
              <a:gd name="connsiteY38" fmla="*/ 2487307 h 3572198"/>
              <a:gd name="connsiteX39" fmla="*/ 883469 w 1725923"/>
              <a:gd name="connsiteY39" fmla="*/ 2738767 h 3572198"/>
              <a:gd name="connsiteX40" fmla="*/ 858795 w 1725923"/>
              <a:gd name="connsiteY40" fmla="*/ 3306895 h 3572198"/>
              <a:gd name="connsiteX41" fmla="*/ 300360 w 1725923"/>
              <a:gd name="connsiteY41" fmla="*/ 2750307 h 3572198"/>
              <a:gd name="connsiteX42" fmla="*/ 302749 w 1725923"/>
              <a:gd name="connsiteY42" fmla="*/ 2750307 h 3572198"/>
              <a:gd name="connsiteX43" fmla="*/ 302749 w 1725923"/>
              <a:gd name="connsiteY43" fmla="*/ 2131254 h 3572198"/>
              <a:gd name="connsiteX44" fmla="*/ 387566 w 1725923"/>
              <a:gd name="connsiteY44" fmla="*/ 2046437 h 3572198"/>
              <a:gd name="connsiteX45" fmla="*/ 547717 w 1725923"/>
              <a:gd name="connsiteY45" fmla="*/ 2046437 h 3572198"/>
              <a:gd name="connsiteX46" fmla="*/ 568126 w 1725923"/>
              <a:gd name="connsiteY46" fmla="*/ 1964796 h 3572198"/>
              <a:gd name="connsiteX47" fmla="*/ 1153373 w 1725923"/>
              <a:gd name="connsiteY47" fmla="*/ 1964796 h 3572198"/>
              <a:gd name="connsiteX48" fmla="*/ 1173782 w 1725923"/>
              <a:gd name="connsiteY48" fmla="*/ 2046437 h 3572198"/>
              <a:gd name="connsiteX49" fmla="*/ 1333932 w 1725923"/>
              <a:gd name="connsiteY49" fmla="*/ 2046437 h 3572198"/>
              <a:gd name="connsiteX50" fmla="*/ 1418749 w 1725923"/>
              <a:gd name="connsiteY50" fmla="*/ 2131254 h 3572198"/>
              <a:gd name="connsiteX51" fmla="*/ 1418749 w 1725923"/>
              <a:gd name="connsiteY51" fmla="*/ 2751832 h 3572198"/>
              <a:gd name="connsiteX52" fmla="*/ 1414832 w 1725923"/>
              <a:gd name="connsiteY52" fmla="*/ 2751832 h 3572198"/>
              <a:gd name="connsiteX53" fmla="*/ 863754 w 1725923"/>
              <a:gd name="connsiteY53" fmla="*/ 3572198 h 3572198"/>
              <a:gd name="connsiteX54" fmla="*/ 862962 w 1725923"/>
              <a:gd name="connsiteY54" fmla="*/ 3572044 h 3572198"/>
              <a:gd name="connsiteX55" fmla="*/ 862170 w 1725923"/>
              <a:gd name="connsiteY55" fmla="*/ 3572198 h 3572198"/>
              <a:gd name="connsiteX56" fmla="*/ 800003 w 1725923"/>
              <a:gd name="connsiteY56" fmla="*/ 3546448 h 3572198"/>
              <a:gd name="connsiteX57" fmla="*/ 796872 w 1725923"/>
              <a:gd name="connsiteY57" fmla="*/ 3541733 h 3572198"/>
              <a:gd name="connsiteX58" fmla="*/ 25750 w 1725923"/>
              <a:gd name="connsiteY58" fmla="*/ 2770611 h 3572198"/>
              <a:gd name="connsiteX59" fmla="*/ 25750 w 1725923"/>
              <a:gd name="connsiteY59" fmla="*/ 2646277 h 3572198"/>
              <a:gd name="connsiteX60" fmla="*/ 150083 w 1725923"/>
              <a:gd name="connsiteY60" fmla="*/ 2646277 h 3572198"/>
              <a:gd name="connsiteX61" fmla="*/ 862962 w 1725923"/>
              <a:gd name="connsiteY61" fmla="*/ 3359155 h 3572198"/>
              <a:gd name="connsiteX62" fmla="*/ 1575840 w 1725923"/>
              <a:gd name="connsiteY62" fmla="*/ 2646277 h 3572198"/>
              <a:gd name="connsiteX63" fmla="*/ 1700173 w 1725923"/>
              <a:gd name="connsiteY63" fmla="*/ 2646277 h 3572198"/>
              <a:gd name="connsiteX64" fmla="*/ 1700173 w 1725923"/>
              <a:gd name="connsiteY64" fmla="*/ 2770611 h 3572198"/>
              <a:gd name="connsiteX65" fmla="*/ 929051 w 1725923"/>
              <a:gd name="connsiteY65" fmla="*/ 3541733 h 3572198"/>
              <a:gd name="connsiteX66" fmla="*/ 925920 w 1725923"/>
              <a:gd name="connsiteY66" fmla="*/ 3546448 h 3572198"/>
              <a:gd name="connsiteX67" fmla="*/ 863754 w 1725923"/>
              <a:gd name="connsiteY67" fmla="*/ 3572198 h 35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725923" h="3572198">
                <a:moveTo>
                  <a:pt x="1102413" y="1964795"/>
                </a:moveTo>
                <a:lnTo>
                  <a:pt x="619087" y="1964795"/>
                </a:lnTo>
                <a:lnTo>
                  <a:pt x="619087" y="143855"/>
                </a:lnTo>
                <a:lnTo>
                  <a:pt x="619087" y="140749"/>
                </a:lnTo>
                <a:lnTo>
                  <a:pt x="622193" y="140749"/>
                </a:lnTo>
                <a:lnTo>
                  <a:pt x="762942" y="0"/>
                </a:lnTo>
                <a:lnTo>
                  <a:pt x="753417" y="1825378"/>
                </a:lnTo>
                <a:cubicBezTo>
                  <a:pt x="753417" y="1842524"/>
                  <a:pt x="767316" y="1856423"/>
                  <a:pt x="784462" y="1856423"/>
                </a:cubicBezTo>
                <a:cubicBezTo>
                  <a:pt x="801608" y="1856423"/>
                  <a:pt x="815507" y="1842524"/>
                  <a:pt x="815507" y="1825378"/>
                </a:cubicBezTo>
                <a:cubicBezTo>
                  <a:pt x="816913" y="1216919"/>
                  <a:pt x="824850" y="608459"/>
                  <a:pt x="826256" y="0"/>
                </a:cubicBezTo>
                <a:lnTo>
                  <a:pt x="898897" y="0"/>
                </a:lnTo>
                <a:lnTo>
                  <a:pt x="1102413" y="257962"/>
                </a:lnTo>
                <a:lnTo>
                  <a:pt x="1102413" y="435134"/>
                </a:lnTo>
                <a:lnTo>
                  <a:pt x="974435" y="554280"/>
                </a:lnTo>
                <a:lnTo>
                  <a:pt x="1102413" y="673428"/>
                </a:lnTo>
                <a:lnTo>
                  <a:pt x="1102413" y="802506"/>
                </a:lnTo>
                <a:lnTo>
                  <a:pt x="982216" y="921506"/>
                </a:lnTo>
                <a:lnTo>
                  <a:pt x="1102413" y="1040506"/>
                </a:lnTo>
                <a:lnTo>
                  <a:pt x="1102413" y="1148198"/>
                </a:lnTo>
                <a:lnTo>
                  <a:pt x="1016431" y="1262985"/>
                </a:lnTo>
                <a:lnTo>
                  <a:pt x="1102413" y="1377772"/>
                </a:lnTo>
                <a:lnTo>
                  <a:pt x="1102413" y="1511810"/>
                </a:lnTo>
                <a:lnTo>
                  <a:pt x="926889" y="1668154"/>
                </a:lnTo>
                <a:lnTo>
                  <a:pt x="1102413" y="1824498"/>
                </a:lnTo>
                <a:close/>
                <a:moveTo>
                  <a:pt x="831837" y="2445070"/>
                </a:moveTo>
                <a:lnTo>
                  <a:pt x="831837" y="2193610"/>
                </a:lnTo>
                <a:lnTo>
                  <a:pt x="579837" y="2193610"/>
                </a:lnTo>
                <a:lnTo>
                  <a:pt x="579837" y="2445070"/>
                </a:lnTo>
                <a:close/>
                <a:moveTo>
                  <a:pt x="1135469" y="2445070"/>
                </a:moveTo>
                <a:lnTo>
                  <a:pt x="1135469" y="2193610"/>
                </a:lnTo>
                <a:lnTo>
                  <a:pt x="883469" y="2193610"/>
                </a:lnTo>
                <a:lnTo>
                  <a:pt x="883469" y="2445070"/>
                </a:lnTo>
                <a:close/>
                <a:moveTo>
                  <a:pt x="831837" y="2738767"/>
                </a:moveTo>
                <a:lnTo>
                  <a:pt x="831837" y="2487307"/>
                </a:lnTo>
                <a:lnTo>
                  <a:pt x="579837" y="2487307"/>
                </a:lnTo>
                <a:lnTo>
                  <a:pt x="579837" y="2738767"/>
                </a:lnTo>
                <a:close/>
                <a:moveTo>
                  <a:pt x="1135469" y="2738767"/>
                </a:moveTo>
                <a:lnTo>
                  <a:pt x="1135469" y="2487307"/>
                </a:lnTo>
                <a:lnTo>
                  <a:pt x="883469" y="2487307"/>
                </a:lnTo>
                <a:lnTo>
                  <a:pt x="883469" y="2738767"/>
                </a:lnTo>
                <a:close/>
                <a:moveTo>
                  <a:pt x="858795" y="3306895"/>
                </a:moveTo>
                <a:lnTo>
                  <a:pt x="300360" y="2750307"/>
                </a:lnTo>
                <a:lnTo>
                  <a:pt x="302749" y="2750307"/>
                </a:lnTo>
                <a:lnTo>
                  <a:pt x="302749" y="2131254"/>
                </a:lnTo>
                <a:cubicBezTo>
                  <a:pt x="302749" y="2084411"/>
                  <a:pt x="340723" y="2046437"/>
                  <a:pt x="387566" y="2046437"/>
                </a:cubicBezTo>
                <a:lnTo>
                  <a:pt x="547717" y="2046437"/>
                </a:lnTo>
                <a:lnTo>
                  <a:pt x="568126" y="1964796"/>
                </a:lnTo>
                <a:lnTo>
                  <a:pt x="1153373" y="1964796"/>
                </a:lnTo>
                <a:lnTo>
                  <a:pt x="1173782" y="2046437"/>
                </a:lnTo>
                <a:lnTo>
                  <a:pt x="1333932" y="2046437"/>
                </a:lnTo>
                <a:cubicBezTo>
                  <a:pt x="1380775" y="2046437"/>
                  <a:pt x="1418749" y="2084411"/>
                  <a:pt x="1418749" y="2131254"/>
                </a:cubicBezTo>
                <a:lnTo>
                  <a:pt x="1418749" y="2751832"/>
                </a:lnTo>
                <a:lnTo>
                  <a:pt x="1414832" y="2751832"/>
                </a:lnTo>
                <a:close/>
                <a:moveTo>
                  <a:pt x="863754" y="3572198"/>
                </a:moveTo>
                <a:lnTo>
                  <a:pt x="862962" y="3572044"/>
                </a:lnTo>
                <a:lnTo>
                  <a:pt x="862170" y="3572198"/>
                </a:lnTo>
                <a:cubicBezTo>
                  <a:pt x="839670" y="3572198"/>
                  <a:pt x="817170" y="3563614"/>
                  <a:pt x="800003" y="3546448"/>
                </a:cubicBezTo>
                <a:lnTo>
                  <a:pt x="796872" y="3541733"/>
                </a:lnTo>
                <a:lnTo>
                  <a:pt x="25750" y="2770611"/>
                </a:lnTo>
                <a:cubicBezTo>
                  <a:pt x="-8584" y="2736277"/>
                  <a:pt x="-8584" y="2680611"/>
                  <a:pt x="25750" y="2646277"/>
                </a:cubicBezTo>
                <a:cubicBezTo>
                  <a:pt x="60083" y="2611944"/>
                  <a:pt x="115750" y="2611944"/>
                  <a:pt x="150083" y="2646277"/>
                </a:cubicBezTo>
                <a:lnTo>
                  <a:pt x="862962" y="3359155"/>
                </a:lnTo>
                <a:lnTo>
                  <a:pt x="1575840" y="2646277"/>
                </a:lnTo>
                <a:cubicBezTo>
                  <a:pt x="1610173" y="2611944"/>
                  <a:pt x="1665840" y="2611944"/>
                  <a:pt x="1700173" y="2646277"/>
                </a:cubicBezTo>
                <a:cubicBezTo>
                  <a:pt x="1734507" y="2680611"/>
                  <a:pt x="1734507" y="2736277"/>
                  <a:pt x="1700173" y="2770611"/>
                </a:cubicBezTo>
                <a:lnTo>
                  <a:pt x="929051" y="3541733"/>
                </a:lnTo>
                <a:lnTo>
                  <a:pt x="925920" y="3546448"/>
                </a:lnTo>
                <a:cubicBezTo>
                  <a:pt x="908753" y="3563614"/>
                  <a:pt x="886253" y="3572198"/>
                  <a:pt x="863754" y="357219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3"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84327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87" name="Picture Placeholder 85">
            <a:extLst>
              <a:ext uri="{FF2B5EF4-FFF2-40B4-BE49-F238E27FC236}">
                <a16:creationId xmlns:a16="http://schemas.microsoft.com/office/drawing/2014/main" id="{27C8F013-58D5-4ABD-B2CB-0431FD14933E}"/>
              </a:ext>
            </a:extLst>
          </p:cNvPr>
          <p:cNvSpPr>
            <a:spLocks noGrp="1"/>
          </p:cNvSpPr>
          <p:nvPr userDrawn="1">
            <p:ph type="pic" sz="quarter" idx="29"/>
          </p:nvPr>
        </p:nvSpPr>
        <p:spPr>
          <a:xfrm>
            <a:off x="884309" y="918636"/>
            <a:ext cx="950400" cy="687600"/>
          </a:xfrm>
        </p:spPr>
        <p:txBody>
          <a:bodyPr anchor="ctr" anchorCtr="0">
            <a:normAutofit/>
          </a:bodyPr>
          <a:lstStyle>
            <a:lvl1pPr marL="0" indent="0" algn="ctr">
              <a:buNone/>
              <a:defRPr sz="1200"/>
            </a:lvl1pPr>
          </a:lstStyle>
          <a:p>
            <a:r>
              <a:rPr lang="en-US"/>
              <a:t>Click icon to add picture</a:t>
            </a:r>
            <a:endParaRPr lang="ru-RU" dirty="0"/>
          </a:p>
        </p:txBody>
      </p:sp>
      <p:sp>
        <p:nvSpPr>
          <p:cNvPr id="2" name="Title 1">
            <a:extLst>
              <a:ext uri="{FF2B5EF4-FFF2-40B4-BE49-F238E27FC236}">
                <a16:creationId xmlns:a16="http://schemas.microsoft.com/office/drawing/2014/main" id="{B75257CB-11D8-4D35-A676-05EDEFAA2116}"/>
              </a:ext>
            </a:extLst>
          </p:cNvPr>
          <p:cNvSpPr>
            <a:spLocks noGrp="1"/>
          </p:cNvSpPr>
          <p:nvPr>
            <p:ph type="ctrTitle"/>
          </p:nvPr>
        </p:nvSpPr>
        <p:spPr>
          <a:xfrm>
            <a:off x="2731590" y="595088"/>
            <a:ext cx="8617176" cy="793932"/>
          </a:xfrm>
        </p:spPr>
        <p:txBody>
          <a:bodyPr anchor="b">
            <a:normAutofit/>
          </a:bodyPr>
          <a:lstStyle>
            <a:lvl1pPr algn="r">
              <a:defRPr sz="4400" b="1">
                <a:solidFill>
                  <a:schemeClr val="accent1"/>
                </a:solidFill>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FDA622EE-EB76-4F63-BF73-21A4E7D3C73B}"/>
              </a:ext>
            </a:extLst>
          </p:cNvPr>
          <p:cNvSpPr>
            <a:spLocks noGrp="1"/>
          </p:cNvSpPr>
          <p:nvPr>
            <p:ph type="subTitle" idx="1"/>
          </p:nvPr>
        </p:nvSpPr>
        <p:spPr>
          <a:xfrm>
            <a:off x="2731590" y="1404941"/>
            <a:ext cx="8617176" cy="481916"/>
          </a:xfrm>
        </p:spPr>
        <p:txBody>
          <a:bodyPr>
            <a:noAutofit/>
          </a:bodyPr>
          <a:lstStyle>
            <a:lvl1pPr marL="0" indent="0" algn="r">
              <a:buNone/>
              <a:defRPr sz="28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9" name="Rectangle 18">
            <a:extLst>
              <a:ext uri="{FF2B5EF4-FFF2-40B4-BE49-F238E27FC236}">
                <a16:creationId xmlns:a16="http://schemas.microsoft.com/office/drawing/2014/main" id="{50D56C11-4279-4A7A-8ED5-B3CC4B49EBCE}"/>
              </a:ext>
            </a:extLst>
          </p:cNvPr>
          <p:cNvSpPr/>
          <p:nvPr userDrawn="1"/>
        </p:nvSpPr>
        <p:spPr>
          <a:xfrm>
            <a:off x="874714" y="2404913"/>
            <a:ext cx="11317286" cy="630936"/>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68" name="Text Placeholder 67">
            <a:extLst>
              <a:ext uri="{FF2B5EF4-FFF2-40B4-BE49-F238E27FC236}">
                <a16:creationId xmlns:a16="http://schemas.microsoft.com/office/drawing/2014/main" id="{1448BB1C-FCE0-4368-9454-1C343179F825}"/>
              </a:ext>
            </a:extLst>
          </p:cNvPr>
          <p:cNvSpPr>
            <a:spLocks noGrp="1"/>
          </p:cNvSpPr>
          <p:nvPr userDrawn="1">
            <p:ph type="body" sz="quarter" idx="14" hasCustomPrompt="1"/>
          </p:nvPr>
        </p:nvSpPr>
        <p:spPr>
          <a:xfrm>
            <a:off x="999868"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5" name="Text Placeholder 67">
            <a:extLst>
              <a:ext uri="{FF2B5EF4-FFF2-40B4-BE49-F238E27FC236}">
                <a16:creationId xmlns:a16="http://schemas.microsoft.com/office/drawing/2014/main" id="{0F809E17-A64D-4926-86F9-F23BA9D43374}"/>
              </a:ext>
            </a:extLst>
          </p:cNvPr>
          <p:cNvSpPr>
            <a:spLocks noGrp="1"/>
          </p:cNvSpPr>
          <p:nvPr userDrawn="1">
            <p:ph type="body" sz="quarter" idx="19" hasCustomPrompt="1"/>
          </p:nvPr>
        </p:nvSpPr>
        <p:spPr>
          <a:xfrm>
            <a:off x="1002003"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1</a:t>
            </a:r>
            <a:endParaRPr lang="ru-RU" dirty="0"/>
          </a:p>
        </p:txBody>
      </p:sp>
      <p:sp>
        <p:nvSpPr>
          <p:cNvPr id="80" name="Text Placeholder 67">
            <a:extLst>
              <a:ext uri="{FF2B5EF4-FFF2-40B4-BE49-F238E27FC236}">
                <a16:creationId xmlns:a16="http://schemas.microsoft.com/office/drawing/2014/main" id="{CEAEBD1B-4DD3-4194-BDB3-E70AEE2E0CDB}"/>
              </a:ext>
            </a:extLst>
          </p:cNvPr>
          <p:cNvSpPr>
            <a:spLocks noGrp="1"/>
          </p:cNvSpPr>
          <p:nvPr userDrawn="1">
            <p:ph type="body" sz="quarter" idx="24"/>
          </p:nvPr>
        </p:nvSpPr>
        <p:spPr>
          <a:xfrm>
            <a:off x="999868"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69" name="Text Placeholder 67">
            <a:extLst>
              <a:ext uri="{FF2B5EF4-FFF2-40B4-BE49-F238E27FC236}">
                <a16:creationId xmlns:a16="http://schemas.microsoft.com/office/drawing/2014/main" id="{D78D23EB-5D9F-4540-94A3-08DBF7B8B91F}"/>
              </a:ext>
            </a:extLst>
          </p:cNvPr>
          <p:cNvSpPr>
            <a:spLocks noGrp="1"/>
          </p:cNvSpPr>
          <p:nvPr userDrawn="1">
            <p:ph type="body" sz="quarter" idx="15" hasCustomPrompt="1"/>
          </p:nvPr>
        </p:nvSpPr>
        <p:spPr>
          <a:xfrm>
            <a:off x="3076929"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6" name="Text Placeholder 67">
            <a:extLst>
              <a:ext uri="{FF2B5EF4-FFF2-40B4-BE49-F238E27FC236}">
                <a16:creationId xmlns:a16="http://schemas.microsoft.com/office/drawing/2014/main" id="{52C8DAAC-AC34-4ADE-B88F-1C9288A5AEAB}"/>
              </a:ext>
            </a:extLst>
          </p:cNvPr>
          <p:cNvSpPr>
            <a:spLocks noGrp="1"/>
          </p:cNvSpPr>
          <p:nvPr userDrawn="1">
            <p:ph type="body" sz="quarter" idx="20" hasCustomPrompt="1"/>
          </p:nvPr>
        </p:nvSpPr>
        <p:spPr>
          <a:xfrm>
            <a:off x="3079064"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2</a:t>
            </a:r>
            <a:endParaRPr lang="ru-RU" dirty="0"/>
          </a:p>
        </p:txBody>
      </p:sp>
      <p:sp>
        <p:nvSpPr>
          <p:cNvPr id="81" name="Text Placeholder 67">
            <a:extLst>
              <a:ext uri="{FF2B5EF4-FFF2-40B4-BE49-F238E27FC236}">
                <a16:creationId xmlns:a16="http://schemas.microsoft.com/office/drawing/2014/main" id="{11C83BFB-0EB8-4D80-943B-BA7A252D4DFE}"/>
              </a:ext>
            </a:extLst>
          </p:cNvPr>
          <p:cNvSpPr>
            <a:spLocks noGrp="1"/>
          </p:cNvSpPr>
          <p:nvPr userDrawn="1">
            <p:ph type="body" sz="quarter" idx="25"/>
          </p:nvPr>
        </p:nvSpPr>
        <p:spPr>
          <a:xfrm>
            <a:off x="3076929"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70" name="Text Placeholder 67">
            <a:extLst>
              <a:ext uri="{FF2B5EF4-FFF2-40B4-BE49-F238E27FC236}">
                <a16:creationId xmlns:a16="http://schemas.microsoft.com/office/drawing/2014/main" id="{4ED1DE17-B2BC-417B-BFB0-D3CDF7209734}"/>
              </a:ext>
            </a:extLst>
          </p:cNvPr>
          <p:cNvSpPr>
            <a:spLocks noGrp="1"/>
          </p:cNvSpPr>
          <p:nvPr userDrawn="1">
            <p:ph type="body" sz="quarter" idx="16" hasCustomPrompt="1"/>
          </p:nvPr>
        </p:nvSpPr>
        <p:spPr>
          <a:xfrm>
            <a:off x="5153990"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7" name="Text Placeholder 67">
            <a:extLst>
              <a:ext uri="{FF2B5EF4-FFF2-40B4-BE49-F238E27FC236}">
                <a16:creationId xmlns:a16="http://schemas.microsoft.com/office/drawing/2014/main" id="{2406C601-7B6F-4E9D-A973-B2CC92C0DDA5}"/>
              </a:ext>
            </a:extLst>
          </p:cNvPr>
          <p:cNvSpPr>
            <a:spLocks noGrp="1"/>
          </p:cNvSpPr>
          <p:nvPr userDrawn="1">
            <p:ph type="body" sz="quarter" idx="21" hasCustomPrompt="1"/>
          </p:nvPr>
        </p:nvSpPr>
        <p:spPr>
          <a:xfrm>
            <a:off x="5156125"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3</a:t>
            </a:r>
            <a:endParaRPr lang="ru-RU" dirty="0"/>
          </a:p>
        </p:txBody>
      </p:sp>
      <p:sp>
        <p:nvSpPr>
          <p:cNvPr id="82" name="Text Placeholder 67">
            <a:extLst>
              <a:ext uri="{FF2B5EF4-FFF2-40B4-BE49-F238E27FC236}">
                <a16:creationId xmlns:a16="http://schemas.microsoft.com/office/drawing/2014/main" id="{1863E5AC-A2CE-4EFB-9433-5F599B2B061F}"/>
              </a:ext>
            </a:extLst>
          </p:cNvPr>
          <p:cNvSpPr>
            <a:spLocks noGrp="1"/>
          </p:cNvSpPr>
          <p:nvPr userDrawn="1">
            <p:ph type="body" sz="quarter" idx="26"/>
          </p:nvPr>
        </p:nvSpPr>
        <p:spPr>
          <a:xfrm>
            <a:off x="5153990"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1" name="Text Placeholder 67">
            <a:extLst>
              <a:ext uri="{FF2B5EF4-FFF2-40B4-BE49-F238E27FC236}">
                <a16:creationId xmlns:a16="http://schemas.microsoft.com/office/drawing/2014/main" id="{166A426C-5268-45E2-8D57-A0DC553E0187}"/>
              </a:ext>
            </a:extLst>
          </p:cNvPr>
          <p:cNvSpPr>
            <a:spLocks noGrp="1"/>
          </p:cNvSpPr>
          <p:nvPr userDrawn="1">
            <p:ph type="body" sz="quarter" idx="17" hasCustomPrompt="1"/>
          </p:nvPr>
        </p:nvSpPr>
        <p:spPr>
          <a:xfrm>
            <a:off x="7231051"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8" name="Text Placeholder 67">
            <a:extLst>
              <a:ext uri="{FF2B5EF4-FFF2-40B4-BE49-F238E27FC236}">
                <a16:creationId xmlns:a16="http://schemas.microsoft.com/office/drawing/2014/main" id="{84AA07B3-267A-4EF3-884B-C7811E2A82E2}"/>
              </a:ext>
            </a:extLst>
          </p:cNvPr>
          <p:cNvSpPr>
            <a:spLocks noGrp="1"/>
          </p:cNvSpPr>
          <p:nvPr userDrawn="1">
            <p:ph type="body" sz="quarter" idx="22" hasCustomPrompt="1"/>
          </p:nvPr>
        </p:nvSpPr>
        <p:spPr>
          <a:xfrm>
            <a:off x="7233186"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4</a:t>
            </a:r>
            <a:endParaRPr lang="ru-RU" dirty="0"/>
          </a:p>
        </p:txBody>
      </p:sp>
      <p:sp>
        <p:nvSpPr>
          <p:cNvPr id="83" name="Text Placeholder 67">
            <a:extLst>
              <a:ext uri="{FF2B5EF4-FFF2-40B4-BE49-F238E27FC236}">
                <a16:creationId xmlns:a16="http://schemas.microsoft.com/office/drawing/2014/main" id="{8200DF41-88E6-45EF-AE9D-B56233AD17E6}"/>
              </a:ext>
            </a:extLst>
          </p:cNvPr>
          <p:cNvSpPr>
            <a:spLocks noGrp="1"/>
          </p:cNvSpPr>
          <p:nvPr userDrawn="1">
            <p:ph type="body" sz="quarter" idx="27"/>
          </p:nvPr>
        </p:nvSpPr>
        <p:spPr>
          <a:xfrm>
            <a:off x="7231051"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2" name="Text Placeholder 67">
            <a:extLst>
              <a:ext uri="{FF2B5EF4-FFF2-40B4-BE49-F238E27FC236}">
                <a16:creationId xmlns:a16="http://schemas.microsoft.com/office/drawing/2014/main" id="{27F6FCF2-4954-4E07-BD4A-54040E169886}"/>
              </a:ext>
            </a:extLst>
          </p:cNvPr>
          <p:cNvSpPr>
            <a:spLocks noGrp="1"/>
          </p:cNvSpPr>
          <p:nvPr userDrawn="1">
            <p:ph type="body" sz="quarter" idx="18" hasCustomPrompt="1"/>
          </p:nvPr>
        </p:nvSpPr>
        <p:spPr>
          <a:xfrm>
            <a:off x="9308112"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9" name="Text Placeholder 67">
            <a:extLst>
              <a:ext uri="{FF2B5EF4-FFF2-40B4-BE49-F238E27FC236}">
                <a16:creationId xmlns:a16="http://schemas.microsoft.com/office/drawing/2014/main" id="{9752F311-54E4-4A2F-A676-CE541AC3AF22}"/>
              </a:ext>
            </a:extLst>
          </p:cNvPr>
          <p:cNvSpPr>
            <a:spLocks noGrp="1"/>
          </p:cNvSpPr>
          <p:nvPr userDrawn="1">
            <p:ph type="body" sz="quarter" idx="23" hasCustomPrompt="1"/>
          </p:nvPr>
        </p:nvSpPr>
        <p:spPr>
          <a:xfrm>
            <a:off x="9310247"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5</a:t>
            </a:r>
            <a:endParaRPr lang="ru-RU" dirty="0"/>
          </a:p>
        </p:txBody>
      </p:sp>
      <p:sp>
        <p:nvSpPr>
          <p:cNvPr id="84" name="Text Placeholder 67">
            <a:extLst>
              <a:ext uri="{FF2B5EF4-FFF2-40B4-BE49-F238E27FC236}">
                <a16:creationId xmlns:a16="http://schemas.microsoft.com/office/drawing/2014/main" id="{293395E1-4412-462F-9A23-3BEF7CCC2498}"/>
              </a:ext>
            </a:extLst>
          </p:cNvPr>
          <p:cNvSpPr>
            <a:spLocks noGrp="1"/>
          </p:cNvSpPr>
          <p:nvPr userDrawn="1">
            <p:ph type="body" sz="quarter" idx="28"/>
          </p:nvPr>
        </p:nvSpPr>
        <p:spPr>
          <a:xfrm>
            <a:off x="9308112"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43" name="Straight Connector 42">
            <a:extLst>
              <a:ext uri="{FF2B5EF4-FFF2-40B4-BE49-F238E27FC236}">
                <a16:creationId xmlns:a16="http://schemas.microsoft.com/office/drawing/2014/main" id="{DA423E63-093D-4A99-8C31-28E180F8111E}"/>
              </a:ext>
            </a:extLst>
          </p:cNvPr>
          <p:cNvCxnSpPr>
            <a:cxnSpLocks/>
          </p:cNvCxnSpPr>
          <p:nvPr userDrawn="1"/>
        </p:nvCxnSpPr>
        <p:spPr>
          <a:xfrm>
            <a:off x="919331" y="2404913"/>
            <a:ext cx="11304000" cy="0"/>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1F79A9D-F468-4B5C-9092-EE37C9E345F1}"/>
              </a:ext>
            </a:extLst>
          </p:cNvPr>
          <p:cNvSpPr>
            <a:spLocks noGrp="1"/>
          </p:cNvSpPr>
          <p:nvPr>
            <p:ph type="dt" sz="half" idx="10"/>
          </p:nvPr>
        </p:nvSpPr>
        <p:spPr/>
        <p:txBody>
          <a:bodyPr/>
          <a:lstStyle>
            <a:lvl1pPr>
              <a:defRPr>
                <a:solidFill>
                  <a:schemeClr val="accent3"/>
                </a:solidFill>
              </a:defRPr>
            </a:lvl1pPr>
          </a:lstStyle>
          <a:p>
            <a:fld id="{EAB5A17B-5BAD-4936-941D-19F501970D42}" type="datetime1">
              <a:rPr lang="en-US" smtClean="0">
                <a:solidFill>
                  <a:srgbClr val="A5A5A5"/>
                </a:solidFill>
              </a:rPr>
              <a:t>10/27/2021</a:t>
            </a:fld>
            <a:endParaRPr lang="ru-RU">
              <a:solidFill>
                <a:srgbClr val="A5A5A5"/>
              </a:solidFill>
            </a:endParaRPr>
          </a:p>
        </p:txBody>
      </p:sp>
      <p:sp>
        <p:nvSpPr>
          <p:cNvPr id="5" name="Footer Placeholder 4">
            <a:extLst>
              <a:ext uri="{FF2B5EF4-FFF2-40B4-BE49-F238E27FC236}">
                <a16:creationId xmlns:a16="http://schemas.microsoft.com/office/drawing/2014/main" id="{48650B2E-E157-4C0C-94EB-9A67DEC033FC}"/>
              </a:ext>
            </a:extLst>
          </p:cNvPr>
          <p:cNvSpPr>
            <a:spLocks noGrp="1"/>
          </p:cNvSpPr>
          <p:nvPr>
            <p:ph type="ftr" sz="quarter" idx="11"/>
          </p:nvPr>
        </p:nvSpPr>
        <p:spPr/>
        <p:txBody>
          <a:bodyPr/>
          <a:lstStyle>
            <a:lvl1pPr>
              <a:defRPr>
                <a:solidFill>
                  <a:schemeClr val="accent1"/>
                </a:solidFill>
              </a:defRPr>
            </a:lvl1pPr>
          </a:lstStyle>
          <a:p>
            <a:endParaRPr lang="ru-RU" dirty="0">
              <a:solidFill>
                <a:srgbClr val="5B9BD5"/>
              </a:solidFill>
            </a:endParaRPr>
          </a:p>
        </p:txBody>
      </p:sp>
      <p:sp>
        <p:nvSpPr>
          <p:cNvPr id="6" name="Slide Number Placeholder 5">
            <a:extLst>
              <a:ext uri="{FF2B5EF4-FFF2-40B4-BE49-F238E27FC236}">
                <a16:creationId xmlns:a16="http://schemas.microsoft.com/office/drawing/2014/main" id="{7D0D0389-9377-4F66-90DE-3BF0280F595D}"/>
              </a:ext>
            </a:extLst>
          </p:cNvPr>
          <p:cNvSpPr>
            <a:spLocks noGrp="1"/>
          </p:cNvSpPr>
          <p:nvPr>
            <p:ph type="sldNum" sz="quarter" idx="12"/>
          </p:nvPr>
        </p:nvSpPr>
        <p:spPr/>
        <p:txBody>
          <a:bodyPr/>
          <a:lstStyle/>
          <a:p>
            <a:fld id="{4F4E0FEE-E42D-435A-A441-DBC63D7AFC28}" type="slidenum">
              <a:rPr lang="ru-RU" smtClean="0">
                <a:solidFill>
                  <a:prstClr val="black">
                    <a:tint val="75000"/>
                  </a:prstClr>
                </a:solidFill>
              </a:rPr>
              <a:pPr/>
              <a:t>‹#›</a:t>
            </a:fld>
            <a:endParaRPr lang="ru-RU" dirty="0">
              <a:solidFill>
                <a:prstClr val="black">
                  <a:tint val="75000"/>
                </a:prstClr>
              </a:solidFill>
            </a:endParaRPr>
          </a:p>
        </p:txBody>
      </p:sp>
      <p:grpSp>
        <p:nvGrpSpPr>
          <p:cNvPr id="38" name="Group 37">
            <a:extLst>
              <a:ext uri="{FF2B5EF4-FFF2-40B4-BE49-F238E27FC236}">
                <a16:creationId xmlns:a16="http://schemas.microsoft.com/office/drawing/2014/main" id="{045D4B62-FDA7-488E-8EA0-68805217F9F0}"/>
              </a:ext>
            </a:extLst>
          </p:cNvPr>
          <p:cNvGrpSpPr/>
          <p:nvPr userDrawn="1"/>
        </p:nvGrpSpPr>
        <p:grpSpPr>
          <a:xfrm>
            <a:off x="9128023" y="2331516"/>
            <a:ext cx="137160" cy="2999323"/>
            <a:chOff x="882917" y="2474883"/>
            <a:chExt cx="137160" cy="2999323"/>
          </a:xfrm>
        </p:grpSpPr>
        <p:cxnSp>
          <p:nvCxnSpPr>
            <p:cNvPr id="39" name="Straight Connector 38">
              <a:extLst>
                <a:ext uri="{FF2B5EF4-FFF2-40B4-BE49-F238E27FC236}">
                  <a16:creationId xmlns:a16="http://schemas.microsoft.com/office/drawing/2014/main" id="{EE9FF919-D5B6-40BE-8340-99395C67A80B}"/>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744F83E-0A7E-487F-94AD-18862D8C1DA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41" name="Oval 40">
              <a:extLst>
                <a:ext uri="{FF2B5EF4-FFF2-40B4-BE49-F238E27FC236}">
                  <a16:creationId xmlns:a16="http://schemas.microsoft.com/office/drawing/2014/main" id="{2604EFAD-8591-44A8-B023-93F6CBAA8FBB}"/>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cxnSp>
        <p:nvCxnSpPr>
          <p:cNvPr id="44" name="Straight Connector 43">
            <a:extLst>
              <a:ext uri="{FF2B5EF4-FFF2-40B4-BE49-F238E27FC236}">
                <a16:creationId xmlns:a16="http://schemas.microsoft.com/office/drawing/2014/main" id="{FCC36F7E-FD23-48F3-A09A-9CC43031B561}"/>
              </a:ext>
            </a:extLst>
          </p:cNvPr>
          <p:cNvCxnSpPr>
            <a:cxnSpLocks/>
          </p:cNvCxnSpPr>
          <p:nvPr userDrawn="1"/>
        </p:nvCxnSpPr>
        <p:spPr>
          <a:xfrm>
            <a:off x="951496" y="3032671"/>
            <a:ext cx="11240503" cy="0"/>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A1B849D-4DD4-48E2-919C-6D027EBF0C55}"/>
              </a:ext>
            </a:extLst>
          </p:cNvPr>
          <p:cNvGrpSpPr/>
          <p:nvPr userDrawn="1"/>
        </p:nvGrpSpPr>
        <p:grpSpPr>
          <a:xfrm>
            <a:off x="813989" y="2331516"/>
            <a:ext cx="137162" cy="2999323"/>
            <a:chOff x="882915" y="2453736"/>
            <a:chExt cx="137162" cy="2999323"/>
          </a:xfrm>
        </p:grpSpPr>
        <p:cxnSp>
          <p:nvCxnSpPr>
            <p:cNvPr id="21" name="Straight Connector 20">
              <a:extLst>
                <a:ext uri="{FF2B5EF4-FFF2-40B4-BE49-F238E27FC236}">
                  <a16:creationId xmlns:a16="http://schemas.microsoft.com/office/drawing/2014/main" id="{2735FDD3-D29F-4144-B941-C78FD2EDEC8F}"/>
                </a:ext>
              </a:extLst>
            </p:cNvPr>
            <p:cNvCxnSpPr/>
            <p:nvPr userDrawn="1"/>
          </p:nvCxnSpPr>
          <p:spPr>
            <a:xfrm>
              <a:off x="951497" y="2522316"/>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CCA69E7-7E62-48D3-BECA-3195D6013009}"/>
                </a:ext>
              </a:extLst>
            </p:cNvPr>
            <p:cNvSpPr/>
            <p:nvPr userDrawn="1"/>
          </p:nvSpPr>
          <p:spPr>
            <a:xfrm>
              <a:off x="882915" y="245373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24" name="Oval 23">
              <a:extLst>
                <a:ext uri="{FF2B5EF4-FFF2-40B4-BE49-F238E27FC236}">
                  <a16:creationId xmlns:a16="http://schemas.microsoft.com/office/drawing/2014/main" id="{7372AC68-B45F-427C-BCD5-D1C11A81DEFD}"/>
                </a:ext>
              </a:extLst>
            </p:cNvPr>
            <p:cNvSpPr/>
            <p:nvPr userDrawn="1"/>
          </p:nvSpPr>
          <p:spPr>
            <a:xfrm>
              <a:off x="882917" y="5315899"/>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49" name="Group 48">
            <a:extLst>
              <a:ext uri="{FF2B5EF4-FFF2-40B4-BE49-F238E27FC236}">
                <a16:creationId xmlns:a16="http://schemas.microsoft.com/office/drawing/2014/main" id="{063908B3-7B94-471C-A3B6-4DD1BAD057EC}"/>
              </a:ext>
            </a:extLst>
          </p:cNvPr>
          <p:cNvGrpSpPr/>
          <p:nvPr userDrawn="1"/>
        </p:nvGrpSpPr>
        <p:grpSpPr>
          <a:xfrm>
            <a:off x="750918" y="2898634"/>
            <a:ext cx="265176" cy="265176"/>
            <a:chOff x="818907" y="3062958"/>
            <a:chExt cx="265176" cy="265176"/>
          </a:xfrm>
        </p:grpSpPr>
        <p:sp>
          <p:nvSpPr>
            <p:cNvPr id="47" name="Oval 46">
              <a:extLst>
                <a:ext uri="{FF2B5EF4-FFF2-40B4-BE49-F238E27FC236}">
                  <a16:creationId xmlns:a16="http://schemas.microsoft.com/office/drawing/2014/main" id="{4EBB9D0A-1778-4373-AD41-62E890959DC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48" name="Oval 47">
              <a:extLst>
                <a:ext uri="{FF2B5EF4-FFF2-40B4-BE49-F238E27FC236}">
                  <a16:creationId xmlns:a16="http://schemas.microsoft.com/office/drawing/2014/main" id="{5C3271EA-E74D-4A74-B991-5C50166C37A5}"/>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26" name="Group 25">
            <a:extLst>
              <a:ext uri="{FF2B5EF4-FFF2-40B4-BE49-F238E27FC236}">
                <a16:creationId xmlns:a16="http://schemas.microsoft.com/office/drawing/2014/main" id="{F9A6FF48-4AA4-4CD2-B31D-B7049F9C4092}"/>
              </a:ext>
            </a:extLst>
          </p:cNvPr>
          <p:cNvGrpSpPr/>
          <p:nvPr userDrawn="1"/>
        </p:nvGrpSpPr>
        <p:grpSpPr>
          <a:xfrm>
            <a:off x="2908500" y="2331516"/>
            <a:ext cx="137160" cy="2999323"/>
            <a:chOff x="882917" y="2474883"/>
            <a:chExt cx="137160" cy="2999323"/>
          </a:xfrm>
        </p:grpSpPr>
        <p:cxnSp>
          <p:nvCxnSpPr>
            <p:cNvPr id="27" name="Straight Connector 26">
              <a:extLst>
                <a:ext uri="{FF2B5EF4-FFF2-40B4-BE49-F238E27FC236}">
                  <a16:creationId xmlns:a16="http://schemas.microsoft.com/office/drawing/2014/main" id="{9E7874F7-CC98-4D64-8517-87F53501C42F}"/>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6453AEA-ACAA-4861-B099-D90257B9BAF8}"/>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29" name="Oval 28">
              <a:extLst>
                <a:ext uri="{FF2B5EF4-FFF2-40B4-BE49-F238E27FC236}">
                  <a16:creationId xmlns:a16="http://schemas.microsoft.com/office/drawing/2014/main" id="{CA8484F9-DBBB-48DB-8CBC-A0E91BBD820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50" name="Group 49">
            <a:extLst>
              <a:ext uri="{FF2B5EF4-FFF2-40B4-BE49-F238E27FC236}">
                <a16:creationId xmlns:a16="http://schemas.microsoft.com/office/drawing/2014/main" id="{787AB91B-1402-478A-9277-84A12987C1FE}"/>
              </a:ext>
            </a:extLst>
          </p:cNvPr>
          <p:cNvGrpSpPr/>
          <p:nvPr userDrawn="1"/>
        </p:nvGrpSpPr>
        <p:grpSpPr>
          <a:xfrm>
            <a:off x="2847246" y="2898634"/>
            <a:ext cx="265176" cy="265176"/>
            <a:chOff x="818907" y="3062958"/>
            <a:chExt cx="265176" cy="265176"/>
          </a:xfrm>
        </p:grpSpPr>
        <p:sp>
          <p:nvSpPr>
            <p:cNvPr id="51" name="Oval 50">
              <a:extLst>
                <a:ext uri="{FF2B5EF4-FFF2-40B4-BE49-F238E27FC236}">
                  <a16:creationId xmlns:a16="http://schemas.microsoft.com/office/drawing/2014/main" id="{BEFCF036-CEA4-48A8-A00F-9F64AE548E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52" name="Oval 51">
              <a:extLst>
                <a:ext uri="{FF2B5EF4-FFF2-40B4-BE49-F238E27FC236}">
                  <a16:creationId xmlns:a16="http://schemas.microsoft.com/office/drawing/2014/main" id="{5EE24256-9159-4D60-B60A-3498FC98CD0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53" name="Group 52">
            <a:extLst>
              <a:ext uri="{FF2B5EF4-FFF2-40B4-BE49-F238E27FC236}">
                <a16:creationId xmlns:a16="http://schemas.microsoft.com/office/drawing/2014/main" id="{FA8C6DB1-44F7-483A-950F-B873D1D5B8D3}"/>
              </a:ext>
            </a:extLst>
          </p:cNvPr>
          <p:cNvGrpSpPr/>
          <p:nvPr userDrawn="1"/>
        </p:nvGrpSpPr>
        <p:grpSpPr>
          <a:xfrm>
            <a:off x="9064951" y="2898634"/>
            <a:ext cx="265176" cy="265176"/>
            <a:chOff x="818907" y="3062958"/>
            <a:chExt cx="265176" cy="265176"/>
          </a:xfrm>
        </p:grpSpPr>
        <p:sp>
          <p:nvSpPr>
            <p:cNvPr id="54" name="Oval 53">
              <a:extLst>
                <a:ext uri="{FF2B5EF4-FFF2-40B4-BE49-F238E27FC236}">
                  <a16:creationId xmlns:a16="http://schemas.microsoft.com/office/drawing/2014/main" id="{E71AB570-1EDA-457E-B564-1F63367035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55" name="Oval 54">
              <a:extLst>
                <a:ext uri="{FF2B5EF4-FFF2-40B4-BE49-F238E27FC236}">
                  <a16:creationId xmlns:a16="http://schemas.microsoft.com/office/drawing/2014/main" id="{01CF7F51-5306-450B-9581-297B7DA9535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30" name="Group 29">
            <a:extLst>
              <a:ext uri="{FF2B5EF4-FFF2-40B4-BE49-F238E27FC236}">
                <a16:creationId xmlns:a16="http://schemas.microsoft.com/office/drawing/2014/main" id="{D88F938B-6889-476B-9F04-50877A3FFB94}"/>
              </a:ext>
            </a:extLst>
          </p:cNvPr>
          <p:cNvGrpSpPr/>
          <p:nvPr userDrawn="1"/>
        </p:nvGrpSpPr>
        <p:grpSpPr>
          <a:xfrm>
            <a:off x="5003010" y="2331516"/>
            <a:ext cx="137160" cy="2999323"/>
            <a:chOff x="882917" y="2474883"/>
            <a:chExt cx="137160" cy="2999323"/>
          </a:xfrm>
        </p:grpSpPr>
        <p:cxnSp>
          <p:nvCxnSpPr>
            <p:cNvPr id="31" name="Straight Connector 30">
              <a:extLst>
                <a:ext uri="{FF2B5EF4-FFF2-40B4-BE49-F238E27FC236}">
                  <a16:creationId xmlns:a16="http://schemas.microsoft.com/office/drawing/2014/main" id="{979342DA-D3C1-4717-B6CC-2654C333D29D}"/>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CB6D1AF-ADDB-42D5-BEB9-99A7EE07025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33" name="Oval 32">
              <a:extLst>
                <a:ext uri="{FF2B5EF4-FFF2-40B4-BE49-F238E27FC236}">
                  <a16:creationId xmlns:a16="http://schemas.microsoft.com/office/drawing/2014/main" id="{C986ED45-F31E-4EB9-BB0F-3079602EB4A2}"/>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sp>
        <p:nvSpPr>
          <p:cNvPr id="57" name="Oval 56">
            <a:extLst>
              <a:ext uri="{FF2B5EF4-FFF2-40B4-BE49-F238E27FC236}">
                <a16:creationId xmlns:a16="http://schemas.microsoft.com/office/drawing/2014/main" id="{923CFC93-94E9-4366-8810-F0ACAFD54CFD}"/>
              </a:ext>
            </a:extLst>
          </p:cNvPr>
          <p:cNvSpPr/>
          <p:nvPr userDrawn="1"/>
        </p:nvSpPr>
        <p:spPr>
          <a:xfrm>
            <a:off x="4938426" y="289863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58" name="Oval 57">
            <a:extLst>
              <a:ext uri="{FF2B5EF4-FFF2-40B4-BE49-F238E27FC236}">
                <a16:creationId xmlns:a16="http://schemas.microsoft.com/office/drawing/2014/main" id="{0D6790E5-47B0-4794-ADB1-4FC8402D665C}"/>
              </a:ext>
            </a:extLst>
          </p:cNvPr>
          <p:cNvSpPr/>
          <p:nvPr userDrawn="1"/>
        </p:nvSpPr>
        <p:spPr>
          <a:xfrm>
            <a:off x="5002434" y="296264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nvGrpSpPr>
          <p:cNvPr id="34" name="Group 33">
            <a:extLst>
              <a:ext uri="{FF2B5EF4-FFF2-40B4-BE49-F238E27FC236}">
                <a16:creationId xmlns:a16="http://schemas.microsoft.com/office/drawing/2014/main" id="{596C3237-54C9-480C-AABB-5A95AB84DF38}"/>
              </a:ext>
            </a:extLst>
          </p:cNvPr>
          <p:cNvGrpSpPr/>
          <p:nvPr userDrawn="1"/>
        </p:nvGrpSpPr>
        <p:grpSpPr>
          <a:xfrm>
            <a:off x="7097520" y="2331516"/>
            <a:ext cx="137160" cy="2999323"/>
            <a:chOff x="882917" y="2474883"/>
            <a:chExt cx="137160" cy="2999323"/>
          </a:xfrm>
        </p:grpSpPr>
        <p:cxnSp>
          <p:nvCxnSpPr>
            <p:cNvPr id="35" name="Straight Connector 34">
              <a:extLst>
                <a:ext uri="{FF2B5EF4-FFF2-40B4-BE49-F238E27FC236}">
                  <a16:creationId xmlns:a16="http://schemas.microsoft.com/office/drawing/2014/main" id="{2B1C5BC3-88E2-4319-B05B-55A77D959B8C}"/>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AD3DDE-89C5-4CB3-A7C4-52A77D798D0A}"/>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37" name="Oval 36">
              <a:extLst>
                <a:ext uri="{FF2B5EF4-FFF2-40B4-BE49-F238E27FC236}">
                  <a16:creationId xmlns:a16="http://schemas.microsoft.com/office/drawing/2014/main" id="{E492ADD7-891E-47B3-B12A-0B729BD59B7C}"/>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59" name="Group 58">
            <a:extLst>
              <a:ext uri="{FF2B5EF4-FFF2-40B4-BE49-F238E27FC236}">
                <a16:creationId xmlns:a16="http://schemas.microsoft.com/office/drawing/2014/main" id="{46626098-B638-41DE-A19F-347385124AF0}"/>
              </a:ext>
            </a:extLst>
          </p:cNvPr>
          <p:cNvGrpSpPr/>
          <p:nvPr userDrawn="1"/>
        </p:nvGrpSpPr>
        <p:grpSpPr>
          <a:xfrm>
            <a:off x="7036590" y="2898634"/>
            <a:ext cx="265176" cy="265176"/>
            <a:chOff x="821985" y="3062284"/>
            <a:chExt cx="265176" cy="265176"/>
          </a:xfrm>
        </p:grpSpPr>
        <p:sp>
          <p:nvSpPr>
            <p:cNvPr id="60" name="Oval 59">
              <a:extLst>
                <a:ext uri="{FF2B5EF4-FFF2-40B4-BE49-F238E27FC236}">
                  <a16:creationId xmlns:a16="http://schemas.microsoft.com/office/drawing/2014/main" id="{BFDD77FF-4A87-4A8F-9110-8D6977A8ED44}"/>
                </a:ext>
              </a:extLst>
            </p:cNvPr>
            <p:cNvSpPr/>
            <p:nvPr userDrawn="1"/>
          </p:nvSpPr>
          <p:spPr>
            <a:xfrm>
              <a:off x="821985" y="306228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61" name="Oval 60">
              <a:extLst>
                <a:ext uri="{FF2B5EF4-FFF2-40B4-BE49-F238E27FC236}">
                  <a16:creationId xmlns:a16="http://schemas.microsoft.com/office/drawing/2014/main" id="{D6ECC322-F330-4C26-AC6A-506672D90A6F}"/>
                </a:ext>
              </a:extLst>
            </p:cNvPr>
            <p:cNvSpPr/>
            <p:nvPr userDrawn="1"/>
          </p:nvSpPr>
          <p:spPr>
            <a:xfrm>
              <a:off x="885993" y="312629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spTree>
    <p:extLst>
      <p:ext uri="{BB962C8B-B14F-4D97-AF65-F5344CB8AC3E}">
        <p14:creationId xmlns:p14="http://schemas.microsoft.com/office/powerpoint/2010/main" val="778821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572">
          <p15:clr>
            <a:srgbClr val="FBAE40"/>
          </p15:clr>
        </p15:guide>
        <p15:guide id="2" pos="551">
          <p15:clr>
            <a:srgbClr val="FBAE40"/>
          </p15:clr>
        </p15:guide>
        <p15:guide id="3" pos="7080">
          <p15:clr>
            <a:srgbClr val="FBAE40"/>
          </p15:clr>
        </p15:guide>
        <p15:guide id="4" orient="horz" pos="37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296033-AF41-45DD-87D4-147564BC1F7E}"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6813858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E6C973-5615-402B-B0A9-69AC3CD8F997}" type="datetime1">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583384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5F219E-FA23-48D8-BE57-3DB14D058401}" type="datetime1">
              <a:rPr lang="en-US" smtClean="0"/>
              <a:t>10/27/2021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1444468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BC649F-B029-4847-8119-6A5038C6A9E2}" type="datetime1">
              <a:rPr lang="en-US" smtClean="0"/>
              <a:t>10/27/2021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16456220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DD0125-F9C8-4A20-93C6-84E1DA0F1794}" type="datetime1">
              <a:rPr lang="en-US" smtClean="0"/>
              <a:t>10/27/2021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1073739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60009C-C745-4297-8FD2-68854E799C8E}" type="datetime1">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1208831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3.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DB0C2-1F3D-4594-BC97-D21C5CE96C4E}" type="datetimeFigureOut">
              <a:rPr lang="en-US">
                <a:solidFill>
                  <a:prstClr val="black">
                    <a:tint val="75000"/>
                  </a:prstClr>
                </a:solidFill>
              </a:rPr>
              <a:pPr/>
              <a:t>10/27/2021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A5C28-A9AF-48F7-A492-117CD84F55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994449"/>
      </p:ext>
    </p:extLst>
  </p:cSld>
  <p:clrMap bg1="dk1" tx1="lt1" bg2="dk2" tx2="lt2" accent1="accent1" accent2="accent2" accent3="accent3" accent4="accent4" accent5="accent5" accent6="accent6" hlink="hlink" folHlink="folHlink"/>
  <p:sldLayoutIdLst>
    <p:sldLayoutId id="214748374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9ABC1-9D19-458C-9A2B-5E4A9F43F2AC}" type="datetime1">
              <a:rPr lang="en-US" smtClean="0"/>
              <a:t>10/27/2021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BA313-1307-41B8-8F2A-ACB64B5A7F1F}" type="slidenum">
              <a:rPr lang="en-US" smtClean="0"/>
              <a:t>‹#›</a:t>
            </a:fld>
            <a:endParaRPr lang="en-US"/>
          </a:p>
        </p:txBody>
      </p:sp>
    </p:spTree>
    <p:extLst>
      <p:ext uri="{BB962C8B-B14F-4D97-AF65-F5344CB8AC3E}">
        <p14:creationId xmlns:p14="http://schemas.microsoft.com/office/powerpoint/2010/main" val="8706342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E86B4-7C13-4742-B222-5C15BE50BDCE}" type="datetime1">
              <a:rPr lang="en-US" smtClean="0">
                <a:solidFill>
                  <a:prstClr val="black">
                    <a:tint val="75000"/>
                  </a:prstClr>
                </a:solidFill>
              </a:rPr>
              <a:t>10/27/2021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31415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9" r:id="rId17"/>
    <p:sldLayoutId id="2147483783" r:id="rId18"/>
    <p:sldLayoutId id="2147483784" r:id="rId19"/>
    <p:sldLayoutId id="2147483785" r:id="rId2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scholar.harvard.edu/files/davidrwilliams/files/child_adversity.pdf"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scholar.harvard.edu/files/davidrwilliams/files/child_adversity.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menti.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chemeClr val="bg2">
                <a:lumMod val="20000"/>
                <a:lumOff val="8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5">
                <a:shade val="45000"/>
                <a:satMod val="135000"/>
              </a:schemeClr>
              <a:prstClr val="white"/>
            </a:duotone>
          </a:blip>
          <a:stretch>
            <a:fillRect/>
          </a:stretch>
        </p:blipFill>
        <p:spPr>
          <a:xfrm>
            <a:off x="0" y="-1347"/>
            <a:ext cx="12192000" cy="6860693"/>
          </a:xfrm>
          <a:prstGeom prst="rect">
            <a:avLst/>
          </a:prstGeom>
        </p:spPr>
      </p:pic>
      <p:sp>
        <p:nvSpPr>
          <p:cNvPr id="6" name="TextBox 5"/>
          <p:cNvSpPr txBox="1"/>
          <p:nvPr/>
        </p:nvSpPr>
        <p:spPr>
          <a:xfrm>
            <a:off x="6553200" y="1478694"/>
            <a:ext cx="5509633" cy="707886"/>
          </a:xfrm>
          <a:prstGeom prst="rect">
            <a:avLst/>
          </a:prstGeom>
          <a:noFill/>
        </p:spPr>
        <p:txBody>
          <a:bodyPr wrap="square" rtlCol="0">
            <a:spAutoFit/>
          </a:bodyPr>
          <a:lstStyle/>
          <a:p>
            <a:pPr lvl="0" defTabSz="914400">
              <a:defRPr/>
            </a:pPr>
            <a:r>
              <a:rPr kumimoji="0" lang="en-US"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Presenting on </a:t>
            </a:r>
            <a:r>
              <a:rPr lang="en-US" sz="2000" dirty="0">
                <a:solidFill>
                  <a:prstClr val="white"/>
                </a:solidFill>
                <a:latin typeface="Calibri Light" panose="020F0302020204030204" pitchFamily="34" charset="0"/>
              </a:rPr>
              <a:t>Complex Trauma, Adverse </a:t>
            </a:r>
            <a:r>
              <a:rPr kumimoji="0" lang="en-US"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Childhood Experiences, and What We Can Do About It!</a:t>
            </a:r>
          </a:p>
        </p:txBody>
      </p:sp>
      <p:sp>
        <p:nvSpPr>
          <p:cNvPr id="20" name="Title 1">
            <a:extLst>
              <a:ext uri="{FF2B5EF4-FFF2-40B4-BE49-F238E27FC236}">
                <a16:creationId xmlns:a16="http://schemas.microsoft.com/office/drawing/2014/main" id="{78A25E03-DAF3-4C6F-8426-01BE5A474B2E}"/>
              </a:ext>
            </a:extLst>
          </p:cNvPr>
          <p:cNvSpPr txBox="1">
            <a:spLocks/>
          </p:cNvSpPr>
          <p:nvPr/>
        </p:nvSpPr>
        <p:spPr>
          <a:xfrm>
            <a:off x="6172805" y="174224"/>
            <a:ext cx="6019195" cy="179689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mj-cs"/>
              </a:rPr>
              <a:t>DEEP DIVE – ACES &amp; Trauma</a:t>
            </a:r>
          </a:p>
        </p:txBody>
      </p:sp>
      <p:pic>
        <p:nvPicPr>
          <p:cNvPr id="21" name="Picture 20">
            <a:extLst>
              <a:ext uri="{FF2B5EF4-FFF2-40B4-BE49-F238E27FC236}">
                <a16:creationId xmlns:a16="http://schemas.microsoft.com/office/drawing/2014/main" id="{A7DF60F2-3ABA-4A61-9AB6-8F46C49E2CE2}"/>
              </a:ext>
            </a:extLst>
          </p:cNvPr>
          <p:cNvPicPr>
            <a:picLocks noChangeAspect="1"/>
          </p:cNvPicPr>
          <p:nvPr/>
        </p:nvPicPr>
        <p:blipFill>
          <a:blip r:embed="rId4"/>
          <a:stretch>
            <a:fillRect/>
          </a:stretch>
        </p:blipFill>
        <p:spPr>
          <a:xfrm>
            <a:off x="10871169" y="6198794"/>
            <a:ext cx="879566" cy="38354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099CD076-403C-4DEF-9D83-0388D27EF7A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1488" y="1293460"/>
            <a:ext cx="4269434" cy="1774865"/>
          </a:xfrm>
          <a:prstGeom prst="rect">
            <a:avLst/>
          </a:prstGeom>
        </p:spPr>
      </p:pic>
      <p:pic>
        <p:nvPicPr>
          <p:cNvPr id="3074" name="Picture 2" descr="Diving barefoots icon vector illustration of human legs water splashes  Graphic Vector - Stock by Pixlr">
            <a:extLst>
              <a:ext uri="{FF2B5EF4-FFF2-40B4-BE49-F238E27FC236}">
                <a16:creationId xmlns:a16="http://schemas.microsoft.com/office/drawing/2014/main" id="{2095B0D1-9365-40CE-96B3-46ADD22F945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5125" y1="54500" x2="35125" y2="54500"/>
                        <a14:foregroundMark x1="35000" y1="54125" x2="35875" y2="55500"/>
                        <a14:foregroundMark x1="38500" y1="52875" x2="37375" y2="52000"/>
                        <a14:foregroundMark x1="69625" y1="48875" x2="68125" y2="47500"/>
                        <a14:foregroundMark x1="77250" y1="54750" x2="79750" y2="50625"/>
                        <a14:foregroundMark x1="80250" y1="66625" x2="79125" y2="68625"/>
                        <a14:foregroundMark x1="31000" y1="72750" x2="29500" y2="71250"/>
                        <a14:backgroundMark x1="35875" y1="52875" x2="35875" y2="52875"/>
                        <a14:backgroundMark x1="36875" y1="54125" x2="36875" y2="54125"/>
                      </a14:backgroundRemoval>
                    </a14:imgEffect>
                  </a14:imgLayer>
                </a14:imgProps>
              </a:ext>
              <a:ext uri="{28A0092B-C50C-407E-A947-70E740481C1C}">
                <a14:useLocalDpi xmlns:a14="http://schemas.microsoft.com/office/drawing/2010/main" val="0"/>
              </a:ext>
            </a:extLst>
          </a:blip>
          <a:srcRect/>
          <a:stretch>
            <a:fillRect/>
          </a:stretch>
        </p:blipFill>
        <p:spPr bwMode="auto">
          <a:xfrm>
            <a:off x="6172805" y="2654188"/>
            <a:ext cx="4787462" cy="47874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iver Observer Logo">
            <a:extLst>
              <a:ext uri="{FF2B5EF4-FFF2-40B4-BE49-F238E27FC236}">
                <a16:creationId xmlns:a16="http://schemas.microsoft.com/office/drawing/2014/main" id="{E4DFB5D8-9D3E-4263-8977-6B4FD8B7862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8333" y1="49500" x2="48333" y2="49500"/>
                        <a14:foregroundMark x1="50167" y1="55000" x2="50167" y2="55000"/>
                        <a14:foregroundMark x1="44667" y1="26500" x2="44667" y2="26500"/>
                        <a14:foregroundMark x1="44500" y1="19500" x2="44500" y2="19500"/>
                        <a14:foregroundMark x1="41500" y1="23750" x2="41500" y2="23750"/>
                      </a14:backgroundRemoval>
                    </a14:imgEffect>
                  </a14:imgLayer>
                </a14:imgProps>
              </a:ext>
              <a:ext uri="{28A0092B-C50C-407E-A947-70E740481C1C}">
                <a14:useLocalDpi xmlns:a14="http://schemas.microsoft.com/office/drawing/2010/main" val="0"/>
              </a:ext>
            </a:extLst>
          </a:blip>
          <a:srcRect l="23149" t="16343" r="22966" b="25482"/>
          <a:stretch/>
        </p:blipFill>
        <p:spPr bwMode="auto">
          <a:xfrm>
            <a:off x="155650" y="5710260"/>
            <a:ext cx="1211676" cy="87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258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1217" y="512970"/>
            <a:ext cx="7964675" cy="5934199"/>
          </a:xfrm>
          <a:prstGeom prst="rect">
            <a:avLst/>
          </a:prstGeom>
        </p:spPr>
      </p:pic>
      <p:sp>
        <p:nvSpPr>
          <p:cNvPr id="3" name="TextBox 2"/>
          <p:cNvSpPr txBox="1"/>
          <p:nvPr/>
        </p:nvSpPr>
        <p:spPr>
          <a:xfrm>
            <a:off x="486136" y="3277483"/>
            <a:ext cx="2905243"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21E34"/>
                </a:solidFill>
                <a:effectLst/>
                <a:uLnTx/>
                <a:uFillTx/>
                <a:latin typeface="Gill Sans MT Condensed" panose="020B0506020104020203" pitchFamily="34" charset="0"/>
                <a:ea typeface="+mn-ea"/>
                <a:cs typeface="+mn-cs"/>
              </a:rPr>
              <a:t>The original ACE study measured three types of ACEs through a 10 question assessment:</a:t>
            </a:r>
          </a:p>
        </p:txBody>
      </p:sp>
      <p:sp>
        <p:nvSpPr>
          <p:cNvPr id="4" name="Rectangle 3"/>
          <p:cNvSpPr/>
          <p:nvPr/>
        </p:nvSpPr>
        <p:spPr>
          <a:xfrm>
            <a:off x="486137" y="614648"/>
            <a:ext cx="2905245" cy="2302171"/>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16683" y="980903"/>
            <a:ext cx="297469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THREE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TYPES OF </a:t>
            </a:r>
            <a:r>
              <a:rPr kumimoji="0" lang="en-US" sz="3200" b="0" i="0" u="none" strike="noStrike" kern="1200" cap="none" spc="0" normalizeH="0" baseline="0" noProof="0" dirty="0">
                <a:ln>
                  <a:noFill/>
                </a:ln>
                <a:solidFill>
                  <a:srgbClr val="021E34"/>
                </a:solidFill>
                <a:effectLst>
                  <a:glow rad="101600">
                    <a:srgbClr val="ED7D31">
                      <a:satMod val="175000"/>
                      <a:alpha val="40000"/>
                    </a:srgbClr>
                  </a:glow>
                </a:effectLst>
                <a:uLnTx/>
                <a:uFillTx/>
                <a:latin typeface="Gill Sans Ultra Bold Condensed" panose="020B0A06020104020203" pitchFamily="34" charset="0"/>
                <a:ea typeface="+mn-ea"/>
                <a:cs typeface="Arial" panose="020B0604020202020204" pitchFamily="34" charset="0"/>
              </a:rPr>
              <a:t>ACEs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MEASURED</a:t>
            </a:r>
          </a:p>
        </p:txBody>
      </p:sp>
      <p:sp>
        <p:nvSpPr>
          <p:cNvPr id="6" name="Rectangle 5"/>
          <p:cNvSpPr/>
          <p:nvPr/>
        </p:nvSpPr>
        <p:spPr>
          <a:xfrm>
            <a:off x="486138" y="4680833"/>
            <a:ext cx="2905242" cy="1766336"/>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26646" y="4963836"/>
            <a:ext cx="28242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But, there’s actually more than just these…</a:t>
            </a:r>
          </a:p>
        </p:txBody>
      </p:sp>
      <p:sp>
        <p:nvSpPr>
          <p:cNvPr id="8" name="Rectangle 7"/>
          <p:cNvSpPr/>
          <p:nvPr/>
        </p:nvSpPr>
        <p:spPr>
          <a:xfrm>
            <a:off x="486137" y="2914496"/>
            <a:ext cx="2905242" cy="1766336"/>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23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p:cNvSpPr>
          <p:nvPr/>
        </p:nvSpPr>
        <p:spPr>
          <a:xfrm>
            <a:off x="757457" y="850138"/>
            <a:ext cx="7684134" cy="615553"/>
          </a:xfrm>
          <a:prstGeom prst="rect">
            <a:avLst/>
          </a:prstGeom>
        </p:spPr>
        <p:txBody>
          <a:bodyPr vert="horz"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rPr>
              <a:t>ACEs and Intersectionality</a:t>
            </a:r>
          </a:p>
        </p:txBody>
      </p:sp>
      <p:sp>
        <p:nvSpPr>
          <p:cNvPr id="19" name="TextBox 18"/>
          <p:cNvSpPr txBox="1"/>
          <p:nvPr/>
        </p:nvSpPr>
        <p:spPr>
          <a:xfrm>
            <a:off x="757457" y="1676400"/>
            <a:ext cx="10820400" cy="486287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People from non-dominant cultures are significantly underrepresented in the ACEs research. </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When they are included in the data, Black, Hispanic and LGBT children are consistently shown to be exposed to more adversities than white children.</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Similarly, those living in economically distressed communities are more likely to experience ACEs.</a:t>
            </a: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This has led to an ongoing reexamination of the ACEs that predict </a:t>
            </a:r>
            <a:b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long-term negative health and opportunity outcomes.</a:t>
            </a: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757457" y="6400800"/>
            <a:ext cx="115824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Racial disparities in Childhood Trauma: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https://scholar.harvard.edu/files/davidrwilliams/files/child_adversity.pdf</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tar: 5 Points 7">
            <a:extLst>
              <a:ext uri="{FF2B5EF4-FFF2-40B4-BE49-F238E27FC236}">
                <a16:creationId xmlns:a16="http://schemas.microsoft.com/office/drawing/2014/main" id="{63495660-1E20-4511-A617-DD1989D287E3}"/>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82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
        <p:nvSpPr>
          <p:cNvPr id="2" name="Title 1"/>
          <p:cNvSpPr>
            <a:spLocks noGrp="1"/>
          </p:cNvSpPr>
          <p:nvPr>
            <p:ph type="title"/>
          </p:nvPr>
        </p:nvSpPr>
        <p:spPr>
          <a:xfrm>
            <a:off x="642733" y="255792"/>
            <a:ext cx="10515600" cy="953312"/>
          </a:xfrm>
        </p:spPr>
        <p:txBody>
          <a:bodyPr>
            <a:normAutofit/>
          </a:bodyPr>
          <a:lstStyle/>
          <a:p>
            <a:r>
              <a:rPr lang="en-US" sz="3200" b="1" dirty="0">
                <a:solidFill>
                  <a:schemeClr val="tx2"/>
                </a:solidFill>
                <a:latin typeface="+mn-lt"/>
              </a:rPr>
              <a:t>RACE, ETHNICITY AND INCOME INFLUENCE EXPOSURE</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p:cNvSpPr/>
          <p:nvPr/>
        </p:nvSpPr>
        <p:spPr>
          <a:xfrm>
            <a:off x="642733" y="6478343"/>
            <a:ext cx="82296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https://scholar.harvard.edu/files/davidrwilliams/files/child_adversity.pdf</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0" y="1271701"/>
            <a:ext cx="586577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rPr>
              <a:t>ACE Exposure by Race/Ethnicity and Income Level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rPr>
              <a:t>N=84,837</a:t>
            </a:r>
          </a:p>
        </p:txBody>
      </p:sp>
      <p:sp>
        <p:nvSpPr>
          <p:cNvPr id="9" name="TextBox 8">
            <a:extLst>
              <a:ext uri="{FF2B5EF4-FFF2-40B4-BE49-F238E27FC236}">
                <a16:creationId xmlns:a16="http://schemas.microsoft.com/office/drawing/2014/main" id="{2926B381-BB95-435D-9F02-B926A8F15A8B}"/>
              </a:ext>
            </a:extLst>
          </p:cNvPr>
          <p:cNvSpPr txBox="1"/>
          <p:nvPr/>
        </p:nvSpPr>
        <p:spPr>
          <a:xfrm>
            <a:off x="6436345" y="1491899"/>
            <a:ext cx="5188209" cy="3724096"/>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Poor and near poor children are </a:t>
            </a:r>
            <a:r>
              <a:rPr kumimoji="0" lang="en-US" sz="2200" b="1" i="0" u="none" strike="noStrike" kern="1200" cap="none" spc="0" normalizeH="0" baseline="0" noProof="0" dirty="0">
                <a:ln>
                  <a:noFill/>
                </a:ln>
                <a:solidFill>
                  <a:srgbClr val="5B9BD5"/>
                </a:solidFill>
                <a:effectLst/>
                <a:uLnTx/>
                <a:uFillTx/>
                <a:latin typeface="Calibri" panose="020F0502020204030204"/>
                <a:ea typeface="+mn-ea"/>
                <a:cs typeface="+mn-cs"/>
              </a:rPr>
              <a:t>more likely to be exposed to ACES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if their parents lack a high school education.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They are </a:t>
            </a:r>
            <a:r>
              <a:rPr kumimoji="0" lang="en-US" sz="2200" b="1" i="0" u="none" strike="noStrike" kern="1200" cap="none" spc="0" normalizeH="0" baseline="0" noProof="0" dirty="0">
                <a:ln>
                  <a:noFill/>
                </a:ln>
                <a:solidFill>
                  <a:srgbClr val="5B9BD5"/>
                </a:solidFill>
                <a:effectLst/>
                <a:uLnTx/>
                <a:uFillTx/>
                <a:latin typeface="Calibri" panose="020F0502020204030204"/>
                <a:ea typeface="+mn-ea"/>
                <a:cs typeface="+mn-cs"/>
              </a:rPr>
              <a:t>more than twice as likely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to have three or more categories of trauma exposure compared to children not impacted by poverty.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BIPOC are disproportionately exposed to trauma when income is not a factor.</a:t>
            </a:r>
          </a:p>
        </p:txBody>
      </p:sp>
      <p:grpSp>
        <p:nvGrpSpPr>
          <p:cNvPr id="4" name="Group 3">
            <a:extLst>
              <a:ext uri="{FF2B5EF4-FFF2-40B4-BE49-F238E27FC236}">
                <a16:creationId xmlns:a16="http://schemas.microsoft.com/office/drawing/2014/main" id="{B4FEB878-DE4A-42DD-977D-61A57412C156}"/>
              </a:ext>
            </a:extLst>
          </p:cNvPr>
          <p:cNvGrpSpPr/>
          <p:nvPr/>
        </p:nvGrpSpPr>
        <p:grpSpPr>
          <a:xfrm>
            <a:off x="567446" y="1918032"/>
            <a:ext cx="4741653" cy="3935180"/>
            <a:chOff x="567446" y="1918032"/>
            <a:chExt cx="4741653" cy="3935180"/>
          </a:xfrm>
        </p:grpSpPr>
        <p:pic>
          <p:nvPicPr>
            <p:cNvPr id="8" name="Picture 7"/>
            <p:cNvPicPr>
              <a:picLocks noChangeAspect="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blip>
            <a:srcRect r="47771" b="17264"/>
            <a:stretch/>
          </p:blipFill>
          <p:spPr>
            <a:xfrm>
              <a:off x="567446" y="1918032"/>
              <a:ext cx="4479458" cy="3574809"/>
            </a:xfrm>
            <a:prstGeom prst="rect">
              <a:avLst/>
            </a:prstGeom>
          </p:spPr>
        </p:pic>
        <p:pic>
          <p:nvPicPr>
            <p:cNvPr id="12" name="Picture 11">
              <a:extLst>
                <a:ext uri="{FF2B5EF4-FFF2-40B4-BE49-F238E27FC236}">
                  <a16:creationId xmlns:a16="http://schemas.microsoft.com/office/drawing/2014/main" id="{BD3BE827-6B3C-48CE-9FD0-7E1BD62A672D}"/>
                </a:ext>
              </a:extLst>
            </p:cNvPr>
            <p:cNvPicPr>
              <a:picLocks noChangeAspect="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blip>
            <a:srcRect l="26411" t="93352" r="20320" b="83"/>
            <a:stretch/>
          </p:blipFill>
          <p:spPr>
            <a:xfrm>
              <a:off x="1072054" y="5635538"/>
              <a:ext cx="4237045" cy="217674"/>
            </a:xfrm>
            <a:prstGeom prst="rect">
              <a:avLst/>
            </a:prstGeom>
          </p:spPr>
        </p:pic>
      </p:grpSp>
      <p:sp>
        <p:nvSpPr>
          <p:cNvPr id="13" name="Star: 5 Points 7">
            <a:extLst>
              <a:ext uri="{FF2B5EF4-FFF2-40B4-BE49-F238E27FC236}">
                <a16:creationId xmlns:a16="http://schemas.microsoft.com/office/drawing/2014/main" id="{E5779D25-D736-4F5B-B498-DBC8D4672392}"/>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605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lowchart: Connector 64"/>
          <p:cNvSpPr/>
          <p:nvPr/>
        </p:nvSpPr>
        <p:spPr>
          <a:xfrm>
            <a:off x="5745859" y="563879"/>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lowchart: Connector 65"/>
          <p:cNvSpPr/>
          <p:nvPr/>
        </p:nvSpPr>
        <p:spPr>
          <a:xfrm>
            <a:off x="8608668" y="562585"/>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p:cNvSpPr/>
          <p:nvPr/>
        </p:nvSpPr>
        <p:spPr>
          <a:xfrm>
            <a:off x="7216095" y="1873173"/>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p:cNvSpPr/>
          <p:nvPr/>
        </p:nvSpPr>
        <p:spPr>
          <a:xfrm>
            <a:off x="4350961" y="1867968"/>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lowchart: Connector 63"/>
          <p:cNvSpPr/>
          <p:nvPr/>
        </p:nvSpPr>
        <p:spPr>
          <a:xfrm>
            <a:off x="9981211" y="1839987"/>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lowchart: Connector 52"/>
          <p:cNvSpPr/>
          <p:nvPr/>
        </p:nvSpPr>
        <p:spPr>
          <a:xfrm>
            <a:off x="9956922" y="4519935"/>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lowchart: Connector 57"/>
          <p:cNvSpPr/>
          <p:nvPr/>
        </p:nvSpPr>
        <p:spPr>
          <a:xfrm>
            <a:off x="8550873" y="3186828"/>
            <a:ext cx="1703032"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lowchart: Connector 59"/>
          <p:cNvSpPr/>
          <p:nvPr/>
        </p:nvSpPr>
        <p:spPr>
          <a:xfrm>
            <a:off x="7189574" y="4528460"/>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p:cNvSpPr/>
          <p:nvPr/>
        </p:nvSpPr>
        <p:spPr>
          <a:xfrm>
            <a:off x="4352112" y="4519935"/>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lowchart: Connector 58"/>
          <p:cNvSpPr/>
          <p:nvPr/>
        </p:nvSpPr>
        <p:spPr>
          <a:xfrm>
            <a:off x="5810358" y="3203878"/>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350659" y="410566"/>
            <a:ext cx="3657600" cy="1371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76836" y="469650"/>
            <a:ext cx="3611414" cy="132343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Since the original ACE study, </a:t>
            </a:r>
            <a:b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br>
            <a:r>
              <a:rPr kumimoji="0" lang="en-US" sz="2000" b="0" i="0" u="none" strike="noStrike" kern="1200" cap="none" spc="0" normalizeH="0" baseline="0" noProof="0" dirty="0">
                <a:ln>
                  <a:noFill/>
                </a:ln>
                <a:solidFill>
                  <a:srgbClr val="021E34"/>
                </a:solidFill>
                <a:effectLst>
                  <a:glow rad="101600">
                    <a:srgbClr val="ED7D31">
                      <a:satMod val="175000"/>
                      <a:alpha val="40000"/>
                    </a:srgbClr>
                  </a:glow>
                </a:effectLst>
                <a:uLnTx/>
                <a:uFillTx/>
                <a:latin typeface="Gill Sans Ultra Bold Condensed" panose="020B0A06020104020203" pitchFamily="34" charset="0"/>
                <a:ea typeface="+mn-ea"/>
                <a:cs typeface="Arial" panose="020B0604020202020204" pitchFamily="34" charset="0"/>
              </a:rPr>
              <a:t>exposure to additional early life stressors</a:t>
            </a: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 are being studied.</a:t>
            </a:r>
          </a:p>
        </p:txBody>
      </p:sp>
      <p:sp>
        <p:nvSpPr>
          <p:cNvPr id="20" name="TextBox 19"/>
          <p:cNvSpPr txBox="1"/>
          <p:nvPr/>
        </p:nvSpPr>
        <p:spPr>
          <a:xfrm>
            <a:off x="8700663" y="909219"/>
            <a:ext cx="14635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Passing of </a:t>
            </a:r>
            <a:b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b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a loved one or pet</a:t>
            </a:r>
          </a:p>
        </p:txBody>
      </p:sp>
      <p:sp>
        <p:nvSpPr>
          <p:cNvPr id="22" name="TextBox 21"/>
          <p:cNvSpPr txBox="1"/>
          <p:nvPr/>
        </p:nvSpPr>
        <p:spPr>
          <a:xfrm>
            <a:off x="5867159" y="1061205"/>
            <a:ext cx="15871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End of a relationship</a:t>
            </a:r>
          </a:p>
        </p:txBody>
      </p:sp>
      <p:sp>
        <p:nvSpPr>
          <p:cNvPr id="23" name="TextBox 22"/>
          <p:cNvSpPr txBox="1"/>
          <p:nvPr/>
        </p:nvSpPr>
        <p:spPr>
          <a:xfrm>
            <a:off x="4632260" y="2375328"/>
            <a:ext cx="11069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Natural Disaster</a:t>
            </a:r>
          </a:p>
        </p:txBody>
      </p:sp>
      <p:sp>
        <p:nvSpPr>
          <p:cNvPr id="25" name="TextBox 24"/>
          <p:cNvSpPr txBox="1"/>
          <p:nvPr/>
        </p:nvSpPr>
        <p:spPr>
          <a:xfrm>
            <a:off x="9929940" y="2371154"/>
            <a:ext cx="18033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Homelessness, Foster Care</a:t>
            </a:r>
          </a:p>
        </p:txBody>
      </p:sp>
      <p:sp>
        <p:nvSpPr>
          <p:cNvPr id="26" name="TextBox 25"/>
          <p:cNvSpPr txBox="1"/>
          <p:nvPr/>
        </p:nvSpPr>
        <p:spPr>
          <a:xfrm>
            <a:off x="7137077" y="5089188"/>
            <a:ext cx="18343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Discrimination, Racism</a:t>
            </a:r>
          </a:p>
        </p:txBody>
      </p:sp>
      <p:sp>
        <p:nvSpPr>
          <p:cNvPr id="32" name="TextBox 31"/>
          <p:cNvSpPr txBox="1"/>
          <p:nvPr/>
        </p:nvSpPr>
        <p:spPr>
          <a:xfrm>
            <a:off x="5745859" y="3700779"/>
            <a:ext cx="18343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Community Violence</a:t>
            </a:r>
          </a:p>
        </p:txBody>
      </p:sp>
      <p:sp>
        <p:nvSpPr>
          <p:cNvPr id="37" name="TextBox 36"/>
          <p:cNvSpPr txBox="1"/>
          <p:nvPr/>
        </p:nvSpPr>
        <p:spPr>
          <a:xfrm>
            <a:off x="9949120" y="5085823"/>
            <a:ext cx="18343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Medical Trauma</a:t>
            </a:r>
          </a:p>
        </p:txBody>
      </p:sp>
      <p:sp>
        <p:nvSpPr>
          <p:cNvPr id="38" name="TextBox 37"/>
          <p:cNvSpPr txBox="1"/>
          <p:nvPr/>
        </p:nvSpPr>
        <p:spPr>
          <a:xfrm>
            <a:off x="8530763" y="3700779"/>
            <a:ext cx="18033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Deportation or Migration</a:t>
            </a:r>
          </a:p>
        </p:txBody>
      </p:sp>
      <p:sp>
        <p:nvSpPr>
          <p:cNvPr id="39" name="TextBox 38"/>
          <p:cNvSpPr txBox="1"/>
          <p:nvPr/>
        </p:nvSpPr>
        <p:spPr>
          <a:xfrm>
            <a:off x="4284181" y="5179214"/>
            <a:ext cx="18343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Bullying</a:t>
            </a:r>
          </a:p>
        </p:txBody>
      </p:sp>
      <p:sp>
        <p:nvSpPr>
          <p:cNvPr id="41" name="TextBox 40"/>
          <p:cNvSpPr txBox="1"/>
          <p:nvPr/>
        </p:nvSpPr>
        <p:spPr>
          <a:xfrm>
            <a:off x="7141170" y="2529216"/>
            <a:ext cx="18343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Poverty</a:t>
            </a:r>
          </a:p>
        </p:txBody>
      </p:sp>
      <p:sp>
        <p:nvSpPr>
          <p:cNvPr id="44" name="Rectangle 43"/>
          <p:cNvSpPr/>
          <p:nvPr/>
        </p:nvSpPr>
        <p:spPr>
          <a:xfrm>
            <a:off x="355777" y="1782166"/>
            <a:ext cx="3657600" cy="1371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355777" y="3153766"/>
            <a:ext cx="3657600" cy="1371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p:nvSpPr>
        <p:spPr>
          <a:xfrm>
            <a:off x="355777" y="4525366"/>
            <a:ext cx="3657600" cy="18288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384048" y="1873173"/>
            <a:ext cx="3601057"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Acute Trauma: </a:t>
            </a:r>
            <a:r>
              <a:rPr kumimoji="0" lang="en-US" sz="2200" b="0" i="0" u="none" strike="noStrike" kern="1200" cap="none" spc="0" normalizeH="0" baseline="0" noProof="0" dirty="0">
                <a:ln>
                  <a:noFill/>
                </a:ln>
                <a:solidFill>
                  <a:srgbClr val="021E34"/>
                </a:solidFill>
                <a:effectLst/>
                <a:uLnTx/>
                <a:uFillTx/>
                <a:latin typeface="Gill Sans MT Condensed" panose="020B0506020104020203" pitchFamily="34" charset="0"/>
                <a:ea typeface="+mn-ea"/>
                <a:cs typeface="+mn-cs"/>
              </a:rPr>
              <a:t>is caused by a </a:t>
            </a:r>
            <a:r>
              <a:rPr kumimoji="0" lang="en-US" sz="2200" b="0" i="1" u="none" strike="noStrike" kern="1200" cap="none" spc="0" normalizeH="0" baseline="0" noProof="0" dirty="0">
                <a:ln>
                  <a:noFill/>
                </a:ln>
                <a:solidFill>
                  <a:srgbClr val="021E34"/>
                </a:solidFill>
                <a:effectLst/>
                <a:uLnTx/>
                <a:uFillTx/>
                <a:latin typeface="Gill Sans MT Condensed" panose="020B0506020104020203" pitchFamily="34" charset="0"/>
                <a:ea typeface="+mn-ea"/>
                <a:cs typeface="+mn-cs"/>
              </a:rPr>
              <a:t>single</a:t>
            </a:r>
            <a:r>
              <a:rPr kumimoji="0" lang="en-US" sz="2200" b="0" i="0" u="none" strike="noStrike" kern="1200" cap="none" spc="0" normalizeH="0" baseline="0" noProof="0" dirty="0">
                <a:ln>
                  <a:noFill/>
                </a:ln>
                <a:solidFill>
                  <a:srgbClr val="021E34"/>
                </a:solidFill>
                <a:effectLst/>
                <a:uLnTx/>
                <a:uFillTx/>
                <a:latin typeface="Gill Sans MT Condensed" panose="020B0506020104020203" pitchFamily="34" charset="0"/>
                <a:ea typeface="+mn-ea"/>
                <a:cs typeface="+mn-cs"/>
              </a:rPr>
              <a:t> traumatic event that triggers extreme emotional or physical stress. </a:t>
            </a:r>
          </a:p>
        </p:txBody>
      </p:sp>
      <p:sp>
        <p:nvSpPr>
          <p:cNvPr id="49" name="TextBox 48"/>
          <p:cNvSpPr txBox="1"/>
          <p:nvPr/>
        </p:nvSpPr>
        <p:spPr>
          <a:xfrm>
            <a:off x="384047" y="3133829"/>
            <a:ext cx="3601057"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Complex Trauma: </a:t>
            </a:r>
            <a:r>
              <a:rPr kumimoji="0" lang="en-US" sz="2200" b="0" i="0" u="none" strike="noStrike" kern="1200" cap="none" spc="0" normalizeH="0" baseline="0" noProof="0" dirty="0">
                <a:ln>
                  <a:noFill/>
                </a:ln>
                <a:solidFill>
                  <a:srgbClr val="021E34"/>
                </a:solidFill>
                <a:effectLst/>
                <a:uLnTx/>
                <a:uFillTx/>
                <a:latin typeface="Gill Sans MT Condensed" panose="020B0506020104020203" pitchFamily="34" charset="0"/>
                <a:ea typeface="+mn-ea"/>
                <a:cs typeface="+mn-cs"/>
              </a:rPr>
              <a:t>is caused by exposure to </a:t>
            </a:r>
            <a:r>
              <a:rPr kumimoji="0" lang="en-US" sz="2200" b="0" i="1" u="none" strike="noStrike" kern="1200" cap="none" spc="0" normalizeH="0" baseline="0" noProof="0" dirty="0">
                <a:ln>
                  <a:noFill/>
                </a:ln>
                <a:solidFill>
                  <a:srgbClr val="021E34"/>
                </a:solidFill>
                <a:effectLst/>
                <a:uLnTx/>
                <a:uFillTx/>
                <a:latin typeface="Gill Sans MT Condensed" panose="020B0506020104020203" pitchFamily="34" charset="0"/>
                <a:ea typeface="+mn-ea"/>
                <a:cs typeface="+mn-cs"/>
              </a:rPr>
              <a:t>multiple</a:t>
            </a:r>
            <a:r>
              <a:rPr kumimoji="0" lang="en-US" sz="2200" b="0" i="0" u="none" strike="noStrike" kern="1200" cap="none" spc="0" normalizeH="0" baseline="0" noProof="0" dirty="0">
                <a:ln>
                  <a:noFill/>
                </a:ln>
                <a:solidFill>
                  <a:srgbClr val="021E34"/>
                </a:solidFill>
                <a:effectLst/>
                <a:uLnTx/>
                <a:uFillTx/>
                <a:latin typeface="Gill Sans MT Condensed" panose="020B0506020104020203" pitchFamily="34" charset="0"/>
                <a:ea typeface="+mn-ea"/>
                <a:cs typeface="+mn-cs"/>
              </a:rPr>
              <a:t> traumatic events. The long-term impact of this exposure is severe and pervasive.</a:t>
            </a:r>
          </a:p>
        </p:txBody>
      </p:sp>
      <p:sp>
        <p:nvSpPr>
          <p:cNvPr id="36" name="TextBox 35"/>
          <p:cNvSpPr txBox="1"/>
          <p:nvPr/>
        </p:nvSpPr>
        <p:spPr>
          <a:xfrm>
            <a:off x="378931" y="4547214"/>
            <a:ext cx="3601056" cy="17851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Historical Trauma: </a:t>
            </a:r>
            <a:r>
              <a:rPr kumimoji="0" lang="en-US" sz="2200" b="0" i="0" u="none" strike="noStrike" kern="1200" cap="none" spc="0" normalizeH="0" baseline="0" noProof="0" dirty="0">
                <a:ln>
                  <a:noFill/>
                </a:ln>
                <a:solidFill>
                  <a:srgbClr val="021E34"/>
                </a:solidFill>
                <a:effectLst/>
                <a:uLnTx/>
                <a:uFillTx/>
                <a:latin typeface="Gill Sans MT Condensed" panose="020B0506020104020203" pitchFamily="34" charset="0"/>
                <a:ea typeface="+mn-ea"/>
                <a:cs typeface="+mn-cs"/>
              </a:rPr>
              <a:t>is a complex and collective trauma experienced over time and across generations by a group of people who share an identity, affiliation, or circumstance. </a:t>
            </a:r>
          </a:p>
        </p:txBody>
      </p:sp>
      <p:sp>
        <p:nvSpPr>
          <p:cNvPr id="68" name="Rectangle 67"/>
          <p:cNvSpPr/>
          <p:nvPr/>
        </p:nvSpPr>
        <p:spPr>
          <a:xfrm>
            <a:off x="4209308" y="410566"/>
            <a:ext cx="7574155" cy="5943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3"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37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p:cNvSpPr/>
          <p:nvPr/>
        </p:nvSpPr>
        <p:spPr>
          <a:xfrm>
            <a:off x="0" y="0"/>
            <a:ext cx="12192000" cy="2040824"/>
          </a:xfrm>
          <a:prstGeom prst="rect">
            <a:avLst/>
          </a:prstGeom>
          <a:solidFill>
            <a:srgbClr val="EE5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3710" y="2040825"/>
            <a:ext cx="12266509" cy="3478721"/>
          </a:xfrm>
          <a:prstGeom prst="rect">
            <a:avLst/>
          </a:prstGeom>
          <a:solidFill>
            <a:srgbClr val="72C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0" y="5519547"/>
            <a:ext cx="12192000" cy="1371600"/>
          </a:xfrm>
          <a:prstGeom prst="rect">
            <a:avLst/>
          </a:prstGeom>
          <a:solidFill>
            <a:srgbClr val="8DC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0" y="5105399"/>
            <a:ext cx="1295400" cy="1785747"/>
          </a:xfrm>
          <a:prstGeom prst="rect">
            <a:avLst/>
          </a:prstGeom>
          <a:solidFill>
            <a:srgbClr val="C49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143001" y="-33147"/>
            <a:ext cx="9858580" cy="6891147"/>
          </a:xfrm>
          <a:prstGeom prst="rect">
            <a:avLst/>
          </a:prstGeom>
        </p:spPr>
      </p:pic>
      <p:sp>
        <p:nvSpPr>
          <p:cNvPr id="9"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335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The Brain Science</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sp>
        <p:nvSpPr>
          <p:cNvPr id="3" name="Content Placeholder 2"/>
          <p:cNvSpPr txBox="1">
            <a:spLocks/>
          </p:cNvSpPr>
          <p:nvPr/>
        </p:nvSpPr>
        <p:spPr>
          <a:xfrm>
            <a:off x="838200" y="1825625"/>
            <a:ext cx="6019800" cy="30422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a:rPr>
              <a:t>A person’s environment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a:rPr>
              <a:t>and experience shapes their behavior and health.</a:t>
            </a:r>
          </a:p>
          <a:p>
            <a:pPr marL="0" marR="0" lvl="0" indent="0" algn="l" defTabSz="914400" rtl="0" eaLnBrk="1" fontAlgn="auto" latinLnBrk="0" hangingPunct="1">
              <a:lnSpc>
                <a:spcPct val="115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a:rPr>
              <a:t>Our brain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a:rPr>
              <a:t>is designed to prioritize survival.</a:t>
            </a:r>
          </a:p>
          <a:p>
            <a:pPr marL="0" marR="0" lvl="0" indent="0" algn="l" defTabSz="914400" rtl="0" eaLnBrk="1" fontAlgn="auto" latinLnBrk="0" hangingPunct="1">
              <a:lnSpc>
                <a:spcPct val="115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a:rPr>
              <a:t>Hormones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a:rPr>
              <a:t> like Cortisol are released when our “Fight, Flight, or Freeze” response is triggered.</a:t>
            </a:r>
            <a:endParaRPr kumimoji="0" lang="en-US" sz="2400" b="0" i="0" u="none" strike="noStrike" kern="1200" cap="none" spc="0" normalizeH="0" baseline="0" noProof="0" dirty="0">
              <a:ln>
                <a:noFill/>
              </a:ln>
              <a:solidFill>
                <a:srgbClr val="8064A2">
                  <a:lumMod val="75000"/>
                </a:srgbClr>
              </a:solidFill>
              <a:effectLst/>
              <a:uLnTx/>
              <a:uFillTx/>
              <a:latin typeface="Calibri" panose="020F0502020204030204"/>
              <a:ea typeface="+mn-ea"/>
              <a:cs typeface="Times New Roman"/>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9" name="Picture 2" descr="Image result for brain science white background"/>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4521"/>
          <a:stretch/>
        </p:blipFill>
        <p:spPr bwMode="auto">
          <a:xfrm>
            <a:off x="7162800" y="1212320"/>
            <a:ext cx="4552679" cy="4197880"/>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936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
        <p:nvSpPr>
          <p:cNvPr id="7"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2733" y="255792"/>
            <a:ext cx="10515600" cy="953312"/>
          </a:xfrm>
        </p:spPr>
        <p:txBody>
          <a:bodyPr>
            <a:normAutofit/>
          </a:bodyPr>
          <a:lstStyle/>
          <a:p>
            <a:r>
              <a:rPr lang="en-US" sz="3200" b="1" dirty="0">
                <a:solidFill>
                  <a:schemeClr val="tx2"/>
                </a:solidFill>
                <a:latin typeface="+mn-lt"/>
              </a:rPr>
              <a:t>Toxic Stress</a:t>
            </a:r>
          </a:p>
        </p:txBody>
      </p:sp>
      <p:sp>
        <p:nvSpPr>
          <p:cNvPr id="9" name="TextBox 8"/>
          <p:cNvSpPr txBox="1"/>
          <p:nvPr/>
        </p:nvSpPr>
        <p:spPr>
          <a:xfrm>
            <a:off x="789738" y="1370492"/>
            <a:ext cx="5763461"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Prolonged exposure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Cortisol and other stress hormones is toxic, and makes permanent changes to the brain.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means you may encounter clients who are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perfectly adapted to survive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their home environment, but who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cannot turn-off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their behavioral and stress response adaptations in your organization, community or other “normal” situations.</a:t>
            </a:r>
          </a:p>
        </p:txBody>
      </p:sp>
      <p:pic>
        <p:nvPicPr>
          <p:cNvPr id="2050" name="Picture 2" descr="Image result for toxic stress brai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2446" y="1564840"/>
            <a:ext cx="5339554" cy="406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959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209800" y="514350"/>
            <a:ext cx="7696200"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rPr>
              <a:t>ACES LEAD TO THE 10 MOST COMMON CAUSES OF EARLY DEATH</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33217" y="1981200"/>
            <a:ext cx="7077965" cy="4607516"/>
          </a:xfrm>
          <a:prstGeom prst="rect">
            <a:avLst/>
          </a:prstGeom>
          <a:effectLst>
            <a:outerShdw blurRad="50800" dist="38100" dir="2700000" algn="tl" rotWithShape="0">
              <a:prstClr val="black">
                <a:alpha val="40000"/>
              </a:prstClr>
            </a:outerShdw>
          </a:effectLst>
        </p:spPr>
      </p:pic>
      <p:sp>
        <p:nvSpPr>
          <p:cNvPr id="5"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69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209800" y="514350"/>
            <a:ext cx="7696200"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rPr>
              <a:t>REFRAMING OUR POINT OF VIEW</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7" name="Content Placeholder 8"/>
          <p:cNvSpPr txBox="1">
            <a:spLocks/>
          </p:cNvSpPr>
          <p:nvPr/>
        </p:nvSpPr>
        <p:spPr>
          <a:xfrm>
            <a:off x="838200" y="1905000"/>
            <a:ext cx="10591800" cy="23622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600"/>
              </a:spcAft>
              <a:buClrTx/>
              <a:buSzTx/>
              <a:buFont typeface="Arial"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a:ea typeface="Calibri"/>
                <a:cs typeface="Times New Roman"/>
              </a:rPr>
              <a:t>With an ACE score of 0,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the majority of adults have few, if any, risk factors for the most common diseases leading to early death.</a:t>
            </a:r>
          </a:p>
          <a:p>
            <a:pPr marL="457200" marR="0" lvl="0" indent="-457200" algn="l" defTabSz="914400" rtl="0" eaLnBrk="1" fontAlgn="auto" latinLnBrk="0" hangingPunct="1">
              <a:lnSpc>
                <a:spcPct val="115000"/>
              </a:lnSpc>
              <a:spcBef>
                <a:spcPts val="0"/>
              </a:spcBef>
              <a:spcAft>
                <a:spcPts val="60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Calibri"/>
              <a:cs typeface="Times New Roman"/>
            </a:endParaRPr>
          </a:p>
          <a:p>
            <a:pPr marL="0" marR="0" lvl="0" indent="0" algn="l" defTabSz="914400" rtl="0" eaLnBrk="1" fontAlgn="auto" latinLnBrk="0" hangingPunct="1">
              <a:lnSpc>
                <a:spcPct val="115000"/>
              </a:lnSpc>
              <a:spcBef>
                <a:spcPts val="0"/>
              </a:spcBef>
              <a:spcAft>
                <a:spcPts val="600"/>
              </a:spcAft>
              <a:buClrTx/>
              <a:buSzTx/>
              <a:buFont typeface="Arial"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a:ea typeface="Calibri"/>
                <a:cs typeface="Times New Roman"/>
              </a:rPr>
              <a:t>With an ACE score of 4 or more,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the majority of adults have multiple risk factors for these diseases or the diseases themselves.</a:t>
            </a:r>
          </a:p>
          <a:p>
            <a:pPr marL="0" marR="0" lvl="0" indent="0" algn="ctr" defTabSz="914400" rtl="0" eaLnBrk="1" fontAlgn="auto" latinLnBrk="0" hangingPunct="1">
              <a:lnSpc>
                <a:spcPct val="115000"/>
              </a:lnSpc>
              <a:spcBef>
                <a:spcPts val="0"/>
              </a:spcBef>
              <a:spcAft>
                <a:spcPts val="600"/>
              </a:spcAft>
              <a:buClrTx/>
              <a:buSzTx/>
              <a:buFont typeface="Arial" pitchFamily="34" charset="0"/>
              <a:buNone/>
              <a:tabLst/>
              <a:defRPr/>
            </a:pPr>
            <a:endParaRPr kumimoji="0" lang="en-US" sz="3200" b="0" i="0" u="none" strike="noStrike" kern="1200" cap="none" spc="0" normalizeH="0" baseline="0" noProof="0" dirty="0">
              <a:ln>
                <a:noFill/>
              </a:ln>
              <a:solidFill>
                <a:srgbClr val="8064A2">
                  <a:lumMod val="75000"/>
                </a:srgbClr>
              </a:solidFill>
              <a:effectLst/>
              <a:uLnTx/>
              <a:uFillTx/>
              <a:latin typeface="Calibri"/>
              <a:ea typeface="Calibri"/>
              <a:cs typeface="Times New Roman"/>
            </a:endParaRPr>
          </a:p>
          <a:p>
            <a:pPr marL="0" marR="0" lvl="0" indent="0" algn="ctr" defTabSz="914400" rtl="0" eaLnBrk="1" fontAlgn="auto" latinLnBrk="0" hangingPunct="1">
              <a:lnSpc>
                <a:spcPct val="100000"/>
              </a:lnSpc>
              <a:spcBef>
                <a:spcPct val="20000"/>
              </a:spcBef>
              <a:spcAft>
                <a:spcPts val="600"/>
              </a:spcAft>
              <a:buClrTx/>
              <a:buSzTx/>
              <a:buFont typeface="Arial" pitchFamily="34" charset="0"/>
              <a:buNone/>
              <a:tabLst/>
              <a:defRPr/>
            </a:pPr>
            <a:endParaRPr kumimoji="0" lang="en-US" sz="32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
        <p:nvSpPr>
          <p:cNvPr id="8" name="TextBox 7"/>
          <p:cNvSpPr txBox="1"/>
          <p:nvPr/>
        </p:nvSpPr>
        <p:spPr>
          <a:xfrm>
            <a:off x="2209800" y="4572000"/>
            <a:ext cx="784860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7E6E6">
                    <a:lumMod val="20000"/>
                    <a:lumOff val="80000"/>
                  </a:srgbClr>
                </a:solidFill>
                <a:effectLst>
                  <a:outerShdw blurRad="38100" dist="38100" dir="2700000" algn="tl">
                    <a:srgbClr val="000000">
                      <a:alpha val="43137"/>
                    </a:srgbClr>
                  </a:outerShdw>
                </a:effectLst>
                <a:uLnTx/>
                <a:uFillTx/>
                <a:latin typeface="Calibri" panose="020F0502020204030204"/>
                <a:ea typeface="Calibri"/>
                <a:cs typeface="Times New Roman"/>
              </a:rPr>
              <a:t>Much of what we see as problem behaviors should actually be viewed as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5B9BD5">
                    <a:lumMod val="40000"/>
                    <a:lumOff val="60000"/>
                  </a:srgbClr>
                </a:solidFill>
                <a:effectLst>
                  <a:outerShdw blurRad="38100" dist="38100" dir="2700000" algn="tl">
                    <a:srgbClr val="000000">
                      <a:alpha val="43137"/>
                    </a:srgbClr>
                  </a:outerShdw>
                </a:effectLst>
                <a:uLnTx/>
                <a:uFillTx/>
                <a:latin typeface="Calibri" panose="020F0502020204030204"/>
                <a:ea typeface="Calibri"/>
                <a:cs typeface="Times New Roman"/>
              </a:rPr>
              <a:t>personal solution</a:t>
            </a:r>
            <a:r>
              <a:rPr kumimoji="0" lang="en-US" sz="3200" b="0" i="1" u="none" strike="noStrike" kern="1200" cap="none" spc="0" normalizeH="0" baseline="0" noProof="0" dirty="0">
                <a:ln>
                  <a:noFill/>
                </a:ln>
                <a:solidFill>
                  <a:srgbClr val="E7E6E6">
                    <a:lumMod val="20000"/>
                    <a:lumOff val="80000"/>
                  </a:srgbClr>
                </a:solidFill>
                <a:effectLst>
                  <a:outerShdw blurRad="38100" dist="38100" dir="2700000" algn="tl">
                    <a:srgbClr val="000000">
                      <a:alpha val="43137"/>
                    </a:srgbClr>
                  </a:outerShdw>
                </a:effectLst>
                <a:uLnTx/>
                <a:uFillTx/>
                <a:latin typeface="Calibri" panose="020F0502020204030204"/>
                <a:ea typeface="Calibri"/>
                <a:cs typeface="Times New Roman"/>
              </a:rPr>
              <a:t> to an unrecognized prior adversity.</a:t>
            </a:r>
            <a:endParaRPr kumimoji="0" lang="en-US" sz="3200" b="0" i="0" u="none" strike="noStrike" kern="1200" cap="none" spc="0" normalizeH="0" baseline="0" noProof="0" dirty="0">
              <a:ln>
                <a:noFill/>
              </a:ln>
              <a:solidFill>
                <a:srgbClr val="E7E6E6">
                  <a:lumMod val="20000"/>
                  <a:lumOff val="80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28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9035"/>
            <a:ext cx="7415684" cy="5623267"/>
          </a:xfrm>
          <a:prstGeom prst="rect">
            <a:avLst/>
          </a:prstGeom>
        </p:spPr>
      </p:pic>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1170340" y="548676"/>
            <a:ext cx="3797075" cy="49687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F4A3F"/>
                </a:solidFill>
                <a:effectLst/>
                <a:uLnTx/>
                <a:uFillTx/>
                <a:latin typeface="Calibri" panose="020F0502020204030204"/>
                <a:ea typeface="+mj-ea"/>
                <a:cs typeface="+mj-cs"/>
              </a:rPr>
              <a:t>The </a:t>
            </a:r>
            <a:r>
              <a:rPr kumimoji="0" lang="en-US" sz="4000" b="1" i="0" u="none" strike="noStrike" kern="1200" cap="none" spc="0" normalizeH="0" baseline="0" noProof="0" dirty="0">
                <a:ln>
                  <a:noFill/>
                </a:ln>
                <a:solidFill>
                  <a:srgbClr val="30594B"/>
                </a:solidFill>
                <a:effectLst/>
                <a:uLnTx/>
                <a:uFillTx/>
                <a:latin typeface="Calibri" panose="020F0502020204030204"/>
                <a:ea typeface="+mj-ea"/>
                <a:cs typeface="+mj-cs"/>
              </a:rPr>
              <a:t>ACE</a:t>
            </a:r>
            <a:r>
              <a:rPr kumimoji="0" lang="en-US" sz="4000" b="1" i="0" u="none" strike="noStrike" kern="1200" cap="none" spc="0" normalizeH="0" baseline="0" noProof="0" dirty="0">
                <a:ln>
                  <a:noFill/>
                </a:ln>
                <a:solidFill>
                  <a:srgbClr val="0F4A3F"/>
                </a:solidFill>
                <a:effectLst/>
                <a:uLnTx/>
                <a:uFillTx/>
                <a:latin typeface="Calibri" panose="020F0502020204030204"/>
                <a:ea typeface="+mj-ea"/>
                <a:cs typeface="+mj-cs"/>
              </a:rPr>
              <a:t> Pyramid</a:t>
            </a:r>
            <a:endParaRPr kumimoji="0" lang="sr-Latn-RS" sz="4000" b="1" i="0" u="none" strike="noStrike" kern="1200" cap="none" spc="0" normalizeH="0" baseline="0" noProof="0" dirty="0">
              <a:ln>
                <a:noFill/>
              </a:ln>
              <a:solidFill>
                <a:srgbClr val="0F4A3F"/>
              </a:solidFill>
              <a:effectLst/>
              <a:uLnTx/>
              <a:uFillTx/>
              <a:latin typeface="Calibri" panose="020F0502020204030204"/>
              <a:ea typeface="+mj-ea"/>
              <a:cs typeface="+mj-cs"/>
            </a:endParaRPr>
          </a:p>
        </p:txBody>
      </p:sp>
      <p:sp>
        <p:nvSpPr>
          <p:cNvPr id="4" name="Rectangle 3"/>
          <p:cNvSpPr/>
          <p:nvPr/>
        </p:nvSpPr>
        <p:spPr>
          <a:xfrm>
            <a:off x="7907462" y="1277575"/>
            <a:ext cx="3756940" cy="1323439"/>
          </a:xfrm>
          <a:prstGeom prst="rect">
            <a:avLst/>
          </a:prstGeom>
        </p:spPr>
        <p:txBody>
          <a:bodyPr wrap="square">
            <a:spAutoFit/>
          </a:bodyPr>
          <a:lstStyle/>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C4658"/>
                </a:solidFill>
                <a:effectLst>
                  <a:glow rad="101600">
                    <a:srgbClr val="ED7D31">
                      <a:satMod val="175000"/>
                      <a:alpha val="40000"/>
                    </a:srgbClr>
                  </a:glow>
                </a:effectLst>
                <a:uLnTx/>
                <a:uFillTx/>
                <a:latin typeface="Calibri" panose="020F0502020204030204"/>
                <a:ea typeface="+mn-ea"/>
                <a:cs typeface="+mn-cs"/>
              </a:rPr>
              <a:t>Without accounting for individual levels of resiliency,</a:t>
            </a:r>
            <a:r>
              <a:rPr kumimoji="0" lang="en-US" sz="1600" b="1" i="1" u="none" strike="noStrike" kern="1200" cap="none" spc="0" normalizeH="0" baseline="0" noProof="0" dirty="0">
                <a:ln>
                  <a:noFill/>
                </a:ln>
                <a:solidFill>
                  <a:srgbClr val="3C465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mn-cs"/>
              </a:rPr>
              <a:t>this pyramid depicts how impacts to health and well-being can occur over a lifetime as a result of exposure to Adverse Childhood Experiences.</a:t>
            </a:r>
          </a:p>
        </p:txBody>
      </p:sp>
      <p:grpSp>
        <p:nvGrpSpPr>
          <p:cNvPr id="5" name="Group 4"/>
          <p:cNvGrpSpPr/>
          <p:nvPr/>
        </p:nvGrpSpPr>
        <p:grpSpPr>
          <a:xfrm flipH="1">
            <a:off x="4311227" y="2293178"/>
            <a:ext cx="338500" cy="209116"/>
            <a:chOff x="5626100" y="1589772"/>
            <a:chExt cx="475049" cy="293473"/>
          </a:xfrm>
          <a:solidFill>
            <a:srgbClr val="3C4658"/>
          </a:solidFill>
        </p:grpSpPr>
        <p:grpSp>
          <p:nvGrpSpPr>
            <p:cNvPr id="6" name="Group 5"/>
            <p:cNvGrpSpPr/>
            <p:nvPr/>
          </p:nvGrpSpPr>
          <p:grpSpPr>
            <a:xfrm>
              <a:off x="5626100" y="1589772"/>
              <a:ext cx="195649" cy="293473"/>
              <a:chOff x="5626100" y="1589772"/>
              <a:chExt cx="195649" cy="293473"/>
            </a:xfrm>
            <a:grpFill/>
          </p:grpSpPr>
          <p:sp>
            <p:nvSpPr>
              <p:cNvPr id="10" name="Rectangle 9"/>
              <p:cNvSpPr/>
              <p:nvPr/>
            </p:nvSpPr>
            <p:spPr>
              <a:xfrm>
                <a:off x="5626100" y="1589772"/>
                <a:ext cx="195649" cy="1956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5745956" y="1785421"/>
                <a:ext cx="75793" cy="97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5905500" y="1589772"/>
              <a:ext cx="195649" cy="293473"/>
              <a:chOff x="5626100" y="1589772"/>
              <a:chExt cx="195649" cy="293473"/>
            </a:xfrm>
            <a:grpFill/>
          </p:grpSpPr>
          <p:sp>
            <p:nvSpPr>
              <p:cNvPr id="8" name="Rectangle 7"/>
              <p:cNvSpPr/>
              <p:nvPr/>
            </p:nvSpPr>
            <p:spPr>
              <a:xfrm>
                <a:off x="5626100" y="1589772"/>
                <a:ext cx="195649" cy="1956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5745956" y="1785421"/>
                <a:ext cx="75793" cy="97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9" name="Rectangle 18"/>
          <p:cNvSpPr/>
          <p:nvPr/>
        </p:nvSpPr>
        <p:spPr>
          <a:xfrm>
            <a:off x="4649727" y="2502294"/>
            <a:ext cx="1541684" cy="830997"/>
          </a:xfrm>
          <a:prstGeom prst="rect">
            <a:avLst/>
          </a:prstGeom>
        </p:spPr>
        <p:txBody>
          <a:bodyPr wrap="square">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C4658"/>
                </a:solidFill>
                <a:effectLst>
                  <a:glow rad="101600">
                    <a:srgbClr val="FFC000">
                      <a:satMod val="175000"/>
                      <a:alpha val="40000"/>
                    </a:srgbClr>
                  </a:glow>
                </a:effectLst>
                <a:uLnTx/>
                <a:uFillTx/>
                <a:latin typeface="Calibri" panose="020F0502020204030204"/>
                <a:ea typeface="+mn-ea"/>
                <a:cs typeface="+mn-cs"/>
              </a:rPr>
              <a:t>what is predictable, </a:t>
            </a:r>
            <a:br>
              <a:rPr kumimoji="0" lang="en-US" sz="1600" b="0" i="1" u="none" strike="noStrike" kern="1200" cap="none" spc="0" normalizeH="0" baseline="0" noProof="0" dirty="0">
                <a:ln>
                  <a:noFill/>
                </a:ln>
                <a:solidFill>
                  <a:srgbClr val="3C4658"/>
                </a:solidFill>
                <a:effectLst>
                  <a:glow rad="101600">
                    <a:srgbClr val="FFC000">
                      <a:satMod val="175000"/>
                      <a:alpha val="40000"/>
                    </a:srgbClr>
                  </a:glow>
                </a:effectLst>
                <a:uLnTx/>
                <a:uFillTx/>
                <a:latin typeface="Calibri" panose="020F0502020204030204"/>
                <a:ea typeface="+mn-ea"/>
                <a:cs typeface="+mn-cs"/>
              </a:rPr>
            </a:br>
            <a:r>
              <a:rPr kumimoji="0" lang="en-US" sz="1600" b="0" i="1" u="none" strike="noStrike" kern="1200" cap="none" spc="0" normalizeH="0" baseline="0" noProof="0" dirty="0">
                <a:ln>
                  <a:noFill/>
                </a:ln>
                <a:solidFill>
                  <a:srgbClr val="3C4658"/>
                </a:solidFill>
                <a:effectLst>
                  <a:glow rad="101600">
                    <a:srgbClr val="FFC000">
                      <a:satMod val="175000"/>
                      <a:alpha val="40000"/>
                    </a:srgbClr>
                  </a:glow>
                </a:effectLst>
                <a:uLnTx/>
                <a:uFillTx/>
                <a:latin typeface="Calibri" panose="020F0502020204030204"/>
                <a:ea typeface="+mn-ea"/>
                <a:cs typeface="+mn-cs"/>
              </a:rPr>
              <a:t>is preventable</a:t>
            </a:r>
          </a:p>
        </p:txBody>
      </p:sp>
      <p:sp>
        <p:nvSpPr>
          <p:cNvPr id="22" name="Rectangle 21"/>
          <p:cNvSpPr/>
          <p:nvPr/>
        </p:nvSpPr>
        <p:spPr>
          <a:xfrm>
            <a:off x="7977016" y="2709351"/>
            <a:ext cx="3617832" cy="3412031"/>
          </a:xfrm>
          <a:prstGeom prst="rect">
            <a:avLst/>
          </a:prstGeom>
          <a:noFill/>
          <a:ln w="28575">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p:cNvSpPr/>
          <p:nvPr/>
        </p:nvSpPr>
        <p:spPr>
          <a:xfrm>
            <a:off x="7977016" y="2743200"/>
            <a:ext cx="3617832" cy="3539430"/>
          </a:xfrm>
          <a:prstGeom prst="rect">
            <a:avLst/>
          </a:prstGeom>
        </p:spPr>
        <p:txBody>
          <a:bodyPr wrap="square">
            <a:spAutoFit/>
          </a:bodyPr>
          <a:lstStyle/>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The ACE study found links between ACEs and adult health risks, often leading to chronic health conditions.</a:t>
            </a:r>
          </a:p>
          <a:p>
            <a:pPr marL="12700" marR="508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Those with </a:t>
            </a:r>
            <a:r>
              <a:rPr kumimoji="0" lang="en-US" sz="1400" b="1" i="0" u="none" strike="noStrike" kern="1200" cap="none" spc="0" normalizeH="0" baseline="0" noProof="0" dirty="0">
                <a:ln>
                  <a:noFill/>
                </a:ln>
                <a:solidFill>
                  <a:srgbClr val="3C4658"/>
                </a:solidFill>
                <a:effectLst/>
                <a:uLnTx/>
                <a:uFillTx/>
                <a:latin typeface="Calibri" panose="020F0502020204030204"/>
                <a:ea typeface="+mn-ea"/>
                <a:cs typeface="+mn-cs"/>
              </a:rPr>
              <a:t>4 or more ACEs </a:t>
            </a: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were found to be:</a:t>
            </a:r>
            <a:b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endParaRP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3C4658"/>
                </a:solidFill>
                <a:effectLst/>
                <a:uLnTx/>
                <a:uFillTx/>
                <a:latin typeface="Calibri" panose="020F0502020204030204"/>
                <a:ea typeface="+mn-ea"/>
                <a:cs typeface="+mn-cs"/>
              </a:rPr>
              <a:t>12.2x</a:t>
            </a: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 as likely to have attempted suicide</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3C4658"/>
                </a:solidFill>
                <a:effectLst/>
                <a:uLnTx/>
                <a:uFillTx/>
                <a:latin typeface="Calibri" panose="020F0502020204030204"/>
                <a:ea typeface="+mn-ea"/>
                <a:cs typeface="+mn-cs"/>
              </a:rPr>
              <a:t>7.4x</a:t>
            </a: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 as likely to consider themselves to be </a:t>
            </a:r>
            <a:b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an alcoholic</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3C4658"/>
                </a:solidFill>
                <a:effectLst/>
                <a:uLnTx/>
                <a:uFillTx/>
                <a:latin typeface="Calibri" panose="020F0502020204030204"/>
                <a:ea typeface="+mn-ea"/>
                <a:cs typeface="+mn-cs"/>
              </a:rPr>
              <a:t>4.7x</a:t>
            </a: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 as likely to have ever used illicit drugs</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3C4658"/>
                </a:solidFill>
                <a:effectLst/>
                <a:uLnTx/>
                <a:uFillTx/>
                <a:latin typeface="Calibri" panose="020F0502020204030204"/>
                <a:ea typeface="+mn-ea"/>
                <a:cs typeface="+mn-cs"/>
              </a:rPr>
              <a:t>4.6x </a:t>
            </a: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as likely to have had 2 or more weeks </a:t>
            </a:r>
            <a:b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of depressed mood in the past year</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3C4658"/>
                </a:solidFill>
                <a:effectLst/>
                <a:uLnTx/>
                <a:uFillTx/>
                <a:latin typeface="Calibri" panose="020F0502020204030204"/>
                <a:ea typeface="+mn-ea"/>
                <a:cs typeface="+mn-cs"/>
              </a:rPr>
              <a:t>3.2x </a:t>
            </a: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as likely to have had 50 or more intercourse partners, and</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3C4658"/>
                </a:solidFill>
                <a:effectLst/>
                <a:uLnTx/>
                <a:uFillTx/>
                <a:latin typeface="Calibri" panose="020F0502020204030204"/>
                <a:ea typeface="+mn-ea"/>
                <a:cs typeface="+mn-cs"/>
              </a:rPr>
              <a:t>2.3x</a:t>
            </a:r>
            <a:r>
              <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rPr>
              <a:t> as likely to smoke</a:t>
            </a:r>
          </a:p>
          <a:p>
            <a:pPr marL="12700" marR="508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endParaRPr>
          </a:p>
        </p:txBody>
      </p:sp>
      <p:sp>
        <p:nvSpPr>
          <p:cNvPr id="12" name="Slide Number Placehold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Oval Callout 15"/>
          <p:cNvSpPr/>
          <p:nvPr/>
        </p:nvSpPr>
        <p:spPr>
          <a:xfrm>
            <a:off x="4012642" y="1686614"/>
            <a:ext cx="2667000" cy="1828800"/>
          </a:xfrm>
          <a:prstGeom prst="wedgeEllipseCallout">
            <a:avLst>
              <a:gd name="adj1" fmla="val -52599"/>
              <a:gd name="adj2" fmla="val 41413"/>
            </a:avLst>
          </a:prstGeom>
          <a:solidFill>
            <a:schemeClr val="bg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4393642" y="1991415"/>
            <a:ext cx="205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“Personal Solution”</a:t>
            </a:r>
          </a:p>
        </p:txBody>
      </p:sp>
      <p:sp>
        <p:nvSpPr>
          <p:cNvPr id="18"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07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Table 2" descr="Table">
            <a:extLst>
              <a:ext uri="{FF2B5EF4-FFF2-40B4-BE49-F238E27FC236}">
                <a16:creationId xmlns:a16="http://schemas.microsoft.com/office/drawing/2014/main" id="{D9E58470-E71A-4DBF-AFAB-E4F940FB6FF3}"/>
              </a:ext>
            </a:extLst>
          </p:cNvPr>
          <p:cNvGraphicFramePr>
            <a:graphicFrameLocks/>
          </p:cNvGraphicFramePr>
          <p:nvPr>
            <p:extLst>
              <p:ext uri="{D42A27DB-BD31-4B8C-83A1-F6EECF244321}">
                <p14:modId xmlns:p14="http://schemas.microsoft.com/office/powerpoint/2010/main" val="3096188400"/>
              </p:ext>
            </p:extLst>
          </p:nvPr>
        </p:nvGraphicFramePr>
        <p:xfrm>
          <a:off x="1857189" y="1980080"/>
          <a:ext cx="8477617" cy="3215439"/>
        </p:xfrm>
        <a:graphic>
          <a:graphicData uri="http://schemas.openxmlformats.org/drawingml/2006/table">
            <a:tbl>
              <a:tblPr firstRow="1" bandRow="1">
                <a:tableStyleId>{E8B1032C-EA38-4F05-BA0D-38AFFFC7BED3}</a:tableStyleId>
              </a:tblPr>
              <a:tblGrid>
                <a:gridCol w="1093801">
                  <a:extLst>
                    <a:ext uri="{9D8B030D-6E8A-4147-A177-3AD203B41FA5}">
                      <a16:colId xmlns:a16="http://schemas.microsoft.com/office/drawing/2014/main" val="2481577866"/>
                    </a:ext>
                  </a:extLst>
                </a:gridCol>
                <a:gridCol w="7383816">
                  <a:extLst>
                    <a:ext uri="{9D8B030D-6E8A-4147-A177-3AD203B41FA5}">
                      <a16:colId xmlns:a16="http://schemas.microsoft.com/office/drawing/2014/main" val="2836427615"/>
                    </a:ext>
                  </a:extLst>
                </a:gridCol>
              </a:tblGrid>
              <a:tr h="442369">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400" dirty="0">
                          <a:solidFill>
                            <a:schemeClr val="accent1">
                              <a:lumMod val="75000"/>
                              <a:lumOff val="25000"/>
                            </a:schemeClr>
                          </a:solidFill>
                        </a:rPr>
                        <a:t>Time</a:t>
                      </a:r>
                      <a:endParaRPr lang="ru-RU" sz="1400" b="1" i="0" dirty="0">
                        <a:solidFill>
                          <a:schemeClr val="accent1">
                            <a:lumMod val="75000"/>
                            <a:lumOff val="25000"/>
                          </a:schemeClr>
                        </a:solidFill>
                        <a:latin typeface="+mj-lt"/>
                        <a:ea typeface="Roboto Black" panose="02000000000000000000" pitchFamily="2" charset="0"/>
                        <a:cs typeface="Gill Sans" panose="020B0502020104020203" pitchFamily="34" charset="-79"/>
                      </a:endParaRPr>
                    </a:p>
                  </a:txBody>
                  <a:tcPr marL="69909" marR="69909"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400" dirty="0">
                          <a:solidFill>
                            <a:schemeClr val="accent1">
                              <a:lumMod val="75000"/>
                              <a:lumOff val="25000"/>
                            </a:schemeClr>
                          </a:solidFill>
                        </a:rPr>
                        <a:t>Topic</a:t>
                      </a:r>
                      <a:endParaRPr lang="ru-RU" sz="1400" b="1" i="0" dirty="0">
                        <a:solidFill>
                          <a:schemeClr val="accent1">
                            <a:lumMod val="75000"/>
                            <a:lumOff val="25000"/>
                          </a:schemeClr>
                        </a:solidFill>
                        <a:latin typeface="+mj-lt"/>
                        <a:ea typeface="Roboto Black" panose="02000000000000000000" pitchFamily="2" charset="0"/>
                        <a:cs typeface="Gill Sans" panose="020B0502020104020203" pitchFamily="34" charset="-79"/>
                      </a:endParaRPr>
                    </a:p>
                  </a:txBody>
                  <a:tcPr marL="69909" marR="69909" marT="34995" marB="34995" anchor="ctr"/>
                </a:tc>
                <a:extLst>
                  <a:ext uri="{0D108BD9-81ED-4DB2-BD59-A6C34878D82A}">
                    <a16:rowId xmlns:a16="http://schemas.microsoft.com/office/drawing/2014/main" val="983420419"/>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dirty="0"/>
                        <a:t>8:30am</a:t>
                      </a: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Welcome and Debrief</a:t>
                      </a: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3883246291"/>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dirty="0"/>
                        <a:t>9:00am</a:t>
                      </a: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Your Presentation Background, Horror Stories and Needs Today</a:t>
                      </a: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3557125802"/>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dirty="0"/>
                        <a:t>9:30am</a:t>
                      </a: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Key Slide Review &amp; Identification of Key Slides for Your Agency</a:t>
                      </a: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1055255528"/>
                  </a:ext>
                </a:extLst>
              </a:tr>
              <a:tr h="554614">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Roboto Light" panose="02000000000000000000" pitchFamily="2" charset="0"/>
                          <a:cs typeface="Gill Sans Light" panose="020B0302020104020203" pitchFamily="34" charset="-79"/>
                        </a:rPr>
                        <a:t>10:00am</a:t>
                      </a:r>
                      <a:endParaRPr lang="ru-RU" sz="1400" b="0" i="0" dirty="0">
                        <a:solidFill>
                          <a:schemeClr val="tx1"/>
                        </a:solidFill>
                        <a:latin typeface="+mn-lt"/>
                        <a:ea typeface="Roboto Light" panose="02000000000000000000" pitchFamily="2" charset="0"/>
                        <a:cs typeface="Gill Sans Light" panose="020B0302020104020203" pitchFamily="34" charset="-79"/>
                      </a:endParaRPr>
                    </a:p>
                  </a:txBody>
                  <a:tcPr marL="64576" marR="64576"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ea typeface="Roboto Light" panose="02000000000000000000" pitchFamily="2" charset="0"/>
                          <a:cs typeface="Gill Sans Light" panose="020B0302020104020203" pitchFamily="34" charset="-79"/>
                        </a:rPr>
                        <a:t>Activity Review, Thought Process &amp; Discussion – Make it Personal</a:t>
                      </a:r>
                      <a:endParaRPr lang="ru-RU" sz="1400" b="0" i="0" dirty="0">
                        <a:solidFill>
                          <a:schemeClr val="tx1"/>
                        </a:solidFill>
                        <a:latin typeface="+mn-lt"/>
                        <a:ea typeface="Roboto Light" panose="02000000000000000000" pitchFamily="2"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493462618"/>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b="0" dirty="0"/>
                        <a:t>10:45am</a:t>
                      </a: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Responding to Unaddressed Group Identified Needs</a:t>
                      </a: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1552243839"/>
                  </a:ext>
                </a:extLst>
              </a:tr>
            </a:tbl>
          </a:graphicData>
        </a:graphic>
      </p:graphicFrame>
      <p:sp>
        <p:nvSpPr>
          <p:cNvPr id="9" name="Title 5">
            <a:extLst>
              <a:ext uri="{FF2B5EF4-FFF2-40B4-BE49-F238E27FC236}">
                <a16:creationId xmlns:a16="http://schemas.microsoft.com/office/drawing/2014/main" id="{31151550-0B15-45F5-86AE-9B9B378F20D5}"/>
              </a:ext>
            </a:extLst>
          </p:cNvPr>
          <p:cNvSpPr txBox="1">
            <a:spLocks/>
          </p:cNvSpPr>
          <p:nvPr/>
        </p:nvSpPr>
        <p:spPr>
          <a:xfrm>
            <a:off x="-1" y="-58205"/>
            <a:ext cx="12192001" cy="13597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rgbClr val="00B8B8"/>
                </a:solidFill>
                <a:effectLst/>
                <a:uLnTx/>
                <a:uFillTx/>
                <a:latin typeface="Gill Sans MT"/>
                <a:ea typeface="Roboto Black" panose="02000000000000000000" pitchFamily="2" charset="0"/>
                <a:cs typeface="Gill Sans" panose="020B0502020104020203" pitchFamily="34" charset="-79"/>
              </a:rPr>
              <a:t>Our Agenda</a:t>
            </a:r>
            <a:endParaRPr kumimoji="0" lang="en-US" sz="4400" b="1" i="0" u="none" strike="noStrike" kern="1200" cap="none" spc="-150" normalizeH="0" baseline="0" noProof="0" dirty="0">
              <a:ln>
                <a:noFill/>
              </a:ln>
              <a:solidFill>
                <a:srgbClr val="00B8B8"/>
              </a:solidFill>
              <a:effectLst/>
              <a:uLnTx/>
              <a:uFillTx/>
              <a:latin typeface="Gill Sans MT"/>
              <a:cs typeface="Gill Sans" panose="020B0502020104020203" pitchFamily="34" charset="-79"/>
            </a:endParaRPr>
          </a:p>
        </p:txBody>
      </p:sp>
      <p:sp>
        <p:nvSpPr>
          <p:cNvPr id="10" name="Text Placeholder 12">
            <a:extLst>
              <a:ext uri="{FF2B5EF4-FFF2-40B4-BE49-F238E27FC236}">
                <a16:creationId xmlns:a16="http://schemas.microsoft.com/office/drawing/2014/main" id="{26399CA4-7CDD-465C-A51F-E12F0D407EAF}"/>
              </a:ext>
            </a:extLst>
          </p:cNvPr>
          <p:cNvSpPr txBox="1">
            <a:spLocks/>
          </p:cNvSpPr>
          <p:nvPr/>
        </p:nvSpPr>
        <p:spPr>
          <a:xfrm>
            <a:off x="-1" y="1278482"/>
            <a:ext cx="12191999" cy="3204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spc="3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300" normalizeH="0" baseline="0" noProof="0" dirty="0">
                <a:ln>
                  <a:noFill/>
                </a:ln>
                <a:solidFill>
                  <a:srgbClr val="000000"/>
                </a:solidFill>
                <a:effectLst/>
                <a:uLnTx/>
                <a:uFillTx/>
                <a:latin typeface="Gill Sans Nova Light"/>
                <a:ea typeface="+mn-ea"/>
                <a:cs typeface="Gill Sans Light" panose="020B0302020104020203"/>
              </a:rPr>
              <a:t>October 27, 2021</a:t>
            </a:r>
          </a:p>
        </p:txBody>
      </p:sp>
    </p:spTree>
    <p:extLst>
      <p:ext uri="{BB962C8B-B14F-4D97-AF65-F5344CB8AC3E}">
        <p14:creationId xmlns:p14="http://schemas.microsoft.com/office/powerpoint/2010/main" val="307830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clrChange>
              <a:clrFrom>
                <a:srgbClr val="FFFFFF"/>
              </a:clrFrom>
              <a:clrTo>
                <a:srgbClr val="FFFFFF">
                  <a:alpha val="0"/>
                </a:srgbClr>
              </a:clrTo>
            </a:clrChange>
          </a:blip>
          <a:srcRect l="3935" r="20245" b="12349"/>
          <a:stretch/>
        </p:blipFill>
        <p:spPr>
          <a:xfrm>
            <a:off x="7266043" y="3471385"/>
            <a:ext cx="3268493" cy="2865211"/>
          </a:xfrm>
          <a:prstGeom prst="rect">
            <a:avLst/>
          </a:prstGeom>
        </p:spPr>
      </p:pic>
      <p:sp>
        <p:nvSpPr>
          <p:cNvPr id="2" name="Title 1"/>
          <p:cNvSpPr>
            <a:spLocks noGrp="1"/>
          </p:cNvSpPr>
          <p:nvPr>
            <p:ph type="title"/>
          </p:nvPr>
        </p:nvSpPr>
        <p:spPr>
          <a:xfrm>
            <a:off x="642733" y="255792"/>
            <a:ext cx="10515600" cy="953312"/>
          </a:xfrm>
        </p:spPr>
        <p:txBody>
          <a:bodyPr>
            <a:normAutofit/>
          </a:bodyPr>
          <a:lstStyle/>
          <a:p>
            <a:r>
              <a:rPr lang="en-US" sz="3200" b="1" dirty="0">
                <a:solidFill>
                  <a:schemeClr val="tx2"/>
                </a:solidFill>
                <a:latin typeface="+mn-lt"/>
              </a:rPr>
              <a:t>Let’s Talk about Kernels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3868" r="12172"/>
          <a:stretch/>
        </p:blipFill>
        <p:spPr>
          <a:xfrm>
            <a:off x="0" y="3733800"/>
            <a:ext cx="12192000" cy="3124200"/>
          </a:xfrm>
          <a:prstGeom prst="rect">
            <a:avLst/>
          </a:prstGeom>
        </p:spPr>
      </p:pic>
      <p:sp>
        <p:nvSpPr>
          <p:cNvPr id="22" name="TextBox 21"/>
          <p:cNvSpPr txBox="1"/>
          <p:nvPr/>
        </p:nvSpPr>
        <p:spPr>
          <a:xfrm>
            <a:off x="685800" y="1600201"/>
            <a:ext cx="10896600"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Kernels are low or no-cost to evidence-based strategies </a:t>
            </a:r>
            <a:r>
              <a:rPr lang="en-US" sz="2400" dirty="0">
                <a:solidFill>
                  <a:prstClr val="black"/>
                </a:solidFill>
                <a:latin typeface="Calibri" panose="020F0502020204030204"/>
              </a:rPr>
              <a:t>recognized as fundamental units of behavioral influence.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means we can </a:t>
            </a:r>
            <a:r>
              <a:rPr kumimoji="0" lang="en-US" sz="2400" b="1" i="1" u="none" strike="noStrike" kern="1200" cap="none" spc="0" normalizeH="0" baseline="0" noProof="0" dirty="0">
                <a:ln>
                  <a:noFill/>
                </a:ln>
                <a:solidFill>
                  <a:srgbClr val="5B9BD5"/>
                </a:solidFill>
                <a:effectLst/>
                <a:uLnTx/>
                <a:uFillTx/>
                <a:latin typeface="Calibri" panose="020F0502020204030204"/>
                <a:ea typeface="+mn-ea"/>
                <a:cs typeface="+mn-cs"/>
              </a:rPr>
              <a:t>unleash access</a:t>
            </a: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strategies that support safety, relationship and skill building essential to our client’s readiness to grow and learn.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Kernels give us a way to implement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simple but effective practices that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interrupt the ACES trajectory,</a:t>
            </a:r>
            <a:b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move us from intuition to</a:t>
            </a:r>
            <a:b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intention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and improve </a:t>
            </a:r>
            <a:br>
              <a:rPr kumimoji="0" lang="en-US" sz="24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outcomes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1" b="99097" l="633" r="99209">
                        <a14:foregroundMark x1="15506" y1="63357" x2="15823" y2="64440"/>
                        <a14:backgroundMark x1="9494" y1="20578" x2="8703" y2="21480"/>
                        <a14:backgroundMark x1="19620" y1="18592" x2="19304" y2="17690"/>
                        <a14:backgroundMark x1="25633" y1="15704" x2="26266" y2="17148"/>
                        <a14:backgroundMark x1="9177" y1="38087" x2="9177" y2="38628"/>
                        <a14:backgroundMark x1="14082" y1="50000" x2="15032" y2="50903"/>
                        <a14:backgroundMark x1="18354" y1="45126" x2="18354" y2="46029"/>
                        <a14:backgroundMark x1="17405" y1="49639" x2="17405" y2="50361"/>
                        <a14:backgroundMark x1="31804" y1="58123" x2="33228" y2="56137"/>
                        <a14:backgroundMark x1="32911" y1="63899" x2="33228" y2="63357"/>
                        <a14:backgroundMark x1="29272" y1="72924" x2="32120" y2="72563"/>
                        <a14:backgroundMark x1="23734" y1="58664" x2="24367" y2="59747"/>
                        <a14:backgroundMark x1="24209" y1="57581" x2="25633" y2="57040"/>
                        <a14:backgroundMark x1="34177" y1="76354" x2="34494" y2="77437"/>
                        <a14:backgroundMark x1="39715" y1="82852" x2="40665" y2="83213"/>
                        <a14:backgroundMark x1="43987" y1="85560" x2="45095" y2="86462"/>
                        <a14:backgroundMark x1="47943" y1="90072" x2="49367" y2="90975"/>
                        <a14:backgroundMark x1="54589" y1="90433" x2="54272" y2="87906"/>
                        <a14:backgroundMark x1="60127" y1="85199" x2="61551" y2="85018"/>
                        <a14:backgroundMark x1="56646" y1="78159" x2="57278" y2="78881"/>
                        <a14:backgroundMark x1="52848" y1="84116" x2="53165" y2="84296"/>
                        <a14:backgroundMark x1="48892" y1="83394" x2="48734" y2="82852"/>
                        <a14:backgroundMark x1="47152" y1="79603" x2="47627" y2="79061"/>
                        <a14:backgroundMark x1="50791" y1="76534" x2="51266" y2="75271"/>
                        <a14:backgroundMark x1="46519" y1="70939" x2="46044" y2="72022"/>
                        <a14:backgroundMark x1="39715" y1="70578" x2="39082" y2="71661"/>
                        <a14:backgroundMark x1="35127" y1="69134" x2="35127" y2="68773"/>
                        <a14:backgroundMark x1="35443" y1="65884" x2="35918" y2="65523"/>
                        <a14:backgroundMark x1="38608" y1="63538" x2="39557" y2="62274"/>
                        <a14:backgroundMark x1="37500" y1="59386" x2="37500" y2="59386"/>
                        <a14:backgroundMark x1="45886" y1="66787" x2="45411" y2="66968"/>
                        <a14:backgroundMark x1="42880" y1="66245" x2="42880" y2="66245"/>
                        <a14:backgroundMark x1="43196" y1="64260" x2="43196" y2="64260"/>
                        <a14:backgroundMark x1="43513" y1="61913" x2="43513" y2="61913"/>
                        <a14:backgroundMark x1="51108" y1="70758" x2="51108" y2="70758"/>
                        <a14:backgroundMark x1="56329" y1="70578" x2="56329" y2="70578"/>
                        <a14:backgroundMark x1="60918" y1="79242" x2="60918" y2="79242"/>
                        <a14:backgroundMark x1="66297" y1="79242" x2="66297" y2="79242"/>
                        <a14:backgroundMark x1="69937" y1="74910" x2="69937" y2="74910"/>
                        <a14:backgroundMark x1="62025" y1="75993" x2="62025" y2="75993"/>
                        <a14:backgroundMark x1="62658" y1="71480" x2="62658" y2="71480"/>
                        <a14:backgroundMark x1="69620" y1="68412" x2="69620" y2="68412"/>
                        <a14:backgroundMark x1="81487" y1="64260" x2="81487" y2="64260"/>
                        <a14:backgroundMark x1="81646" y1="60469" x2="81646" y2="60469"/>
                        <a14:backgroundMark x1="84494" y1="57401" x2="84494" y2="57401"/>
                        <a14:backgroundMark x1="89082" y1="51805" x2="89082" y2="51805"/>
                        <a14:backgroundMark x1="88449" y1="45668" x2="88449" y2="45668"/>
                        <a14:backgroundMark x1="83070" y1="44946" x2="83070" y2="44946"/>
                        <a14:backgroundMark x1="79747" y1="51083" x2="79747" y2="51083"/>
                        <a14:backgroundMark x1="82120" y1="54513" x2="82120" y2="54513"/>
                        <a14:backgroundMark x1="66772" y1="62455" x2="66772" y2="62455"/>
                        <a14:backgroundMark x1="73734" y1="62094" x2="73734" y2="62094"/>
                        <a14:backgroundMark x1="75316" y1="57220" x2="75316" y2="57220"/>
                        <a14:backgroundMark x1="73734" y1="58484" x2="73734" y2="58484"/>
                        <a14:backgroundMark x1="50949" y1="62996" x2="50949" y2="62996"/>
                        <a14:backgroundMark x1="55063" y1="64260" x2="55063" y2="64260"/>
                        <a14:backgroundMark x1="58228" y1="62455" x2="58228" y2="62455"/>
                        <a14:backgroundMark x1="60918" y1="64801" x2="60918" y2="64801"/>
                        <a14:backgroundMark x1="59177" y1="58123" x2="59177" y2="58123"/>
                        <a14:backgroundMark x1="48101" y1="56859" x2="48101" y2="56859"/>
                        <a14:backgroundMark x1="50949" y1="59206" x2="50949" y2="59206"/>
                        <a14:backgroundMark x1="54747" y1="57581" x2="54747" y2="57581"/>
                        <a14:backgroundMark x1="40506" y1="54513" x2="40506" y2="54513"/>
                        <a14:backgroundMark x1="39082" y1="50361" x2="39082" y2="50361"/>
                        <a14:backgroundMark x1="40190" y1="50000" x2="40190" y2="50000"/>
                        <a14:backgroundMark x1="44620" y1="49097" x2="44620" y2="49097"/>
                        <a14:backgroundMark x1="48734" y1="51625" x2="48734" y2="51625"/>
                        <a14:backgroundMark x1="54430" y1="52527" x2="54430" y2="52527"/>
                        <a14:backgroundMark x1="52848" y1="50000" x2="52848" y2="50000"/>
                        <a14:backgroundMark x1="45411" y1="48014" x2="45411" y2="48014"/>
                        <a14:backgroundMark x1="46519" y1="49819" x2="46519" y2="49819"/>
                        <a14:backgroundMark x1="61709" y1="51264" x2="61709" y2="51264"/>
                        <a14:backgroundMark x1="62816" y1="53791" x2="62816" y2="53791"/>
                        <a14:backgroundMark x1="65032" y1="57401" x2="65032" y2="57401"/>
                        <a14:backgroundMark x1="67722" y1="54513" x2="67722" y2="54513"/>
                        <a14:backgroundMark x1="63924" y1="55415" x2="63924" y2="55415"/>
                        <a14:backgroundMark x1="68671" y1="49097" x2="68671" y2="49097"/>
                        <a14:backgroundMark x1="68196" y1="51083" x2="68196" y2="51083"/>
                        <a14:backgroundMark x1="74842" y1="53791" x2="74842" y2="53791"/>
                        <a14:backgroundMark x1="75633" y1="45126" x2="75633" y2="45126"/>
                        <a14:backgroundMark x1="54905" y1="44585" x2="54905" y2="44585"/>
                        <a14:backgroundMark x1="49842" y1="42599" x2="49842" y2="42599"/>
                        <a14:backgroundMark x1="46361" y1="45668" x2="46361" y2="45668"/>
                        <a14:backgroundMark x1="43671" y1="43502" x2="43671" y2="43502"/>
                        <a14:backgroundMark x1="38449" y1="42780" x2="38449" y2="42780"/>
                        <a14:backgroundMark x1="30538" y1="44224" x2="30538" y2="44224"/>
                        <a14:backgroundMark x1="26108" y1="50722" x2="26108" y2="50722"/>
                        <a14:backgroundMark x1="22310" y1="46209" x2="22310" y2="46209"/>
                        <a14:backgroundMark x1="24367" y1="41336" x2="24367" y2="41336"/>
                        <a14:backgroundMark x1="30696" y1="38448" x2="30696" y2="38448"/>
                        <a14:backgroundMark x1="36076" y1="38809" x2="36076" y2="38809"/>
                        <a14:backgroundMark x1="42722" y1="38809" x2="42722" y2="38809"/>
                        <a14:backgroundMark x1="38924" y1="33935" x2="38924" y2="33935"/>
                        <a14:backgroundMark x1="37025" y1="35199" x2="37025" y2="35199"/>
                        <a14:backgroundMark x1="34177" y1="30866" x2="34177" y2="30866"/>
                        <a14:backgroundMark x1="26424" y1="32310" x2="26424" y2="32310"/>
                        <a14:backgroundMark x1="21203" y1="35199" x2="21203" y2="35199"/>
                        <a14:backgroundMark x1="17405" y1="40072" x2="17405" y2="40072"/>
                        <a14:backgroundMark x1="12975" y1="42238" x2="12975" y2="42238"/>
                        <a14:backgroundMark x1="15190" y1="39531" x2="15190" y2="39531"/>
                        <a14:backgroundMark x1="8386" y1="33755" x2="8386" y2="33755"/>
                        <a14:backgroundMark x1="15190" y1="33213" x2="15190" y2="33213"/>
                        <a14:backgroundMark x1="18513" y1="29603" x2="18513" y2="29603"/>
                        <a14:backgroundMark x1="21203" y1="31949" x2="21203" y2="31949"/>
                        <a14:backgroundMark x1="27690" y1="27256" x2="27690" y2="27256"/>
                        <a14:backgroundMark x1="34494" y1="26354" x2="34494" y2="26354"/>
                        <a14:backgroundMark x1="37025" y1="22744" x2="37025" y2="22744"/>
                        <a14:backgroundMark x1="41297" y1="27256" x2="41297" y2="27256"/>
                        <a14:backgroundMark x1="45411" y1="34116" x2="45411" y2="34116"/>
                        <a14:backgroundMark x1="49209" y1="37726" x2="49209" y2="37726"/>
                        <a14:backgroundMark x1="52690" y1="35379" x2="52690" y2="35379"/>
                        <a14:backgroundMark x1="58070" y1="38448" x2="58070" y2="38448"/>
                        <a14:backgroundMark x1="64241" y1="41516" x2="64241" y2="41516"/>
                        <a14:backgroundMark x1="65506" y1="46029" x2="65506" y2="46029"/>
                        <a14:backgroundMark x1="70095" y1="39892" x2="70095" y2="39892"/>
                        <a14:backgroundMark x1="70570" y1="43682" x2="70570" y2="43682"/>
                        <a14:backgroundMark x1="82120" y1="41877" x2="82120" y2="41877"/>
                        <a14:backgroundMark x1="83703" y1="32671" x2="83703" y2="32671"/>
                        <a14:backgroundMark x1="86392" y1="28700" x2="86392" y2="28700"/>
                        <a14:backgroundMark x1="86076" y1="30505" x2="86076" y2="30505"/>
                        <a14:backgroundMark x1="92722" y1="35921" x2="92722" y2="35921"/>
                        <a14:backgroundMark x1="96519" y1="35740" x2="96519" y2="35740"/>
                        <a14:backgroundMark x1="90190" y1="29964" x2="90190" y2="29964"/>
                        <a14:backgroundMark x1="92089" y1="26354" x2="92089" y2="26354"/>
                        <a14:backgroundMark x1="92405" y1="20036" x2="92405" y2="20036"/>
                        <a14:backgroundMark x1="96203" y1="20758" x2="96203" y2="20758"/>
                        <a14:backgroundMark x1="88924" y1="14982" x2="88924" y2="14982"/>
                        <a14:backgroundMark x1="85127" y1="10650" x2="85127" y2="10650"/>
                        <a14:backgroundMark x1="80063" y1="7040" x2="80063" y2="7040"/>
                        <a14:backgroundMark x1="82595" y1="16426" x2="82595" y2="16426"/>
                        <a14:backgroundMark x1="80063" y1="28700" x2="80063" y2="28700"/>
                        <a14:backgroundMark x1="74367" y1="34116" x2="74367" y2="34116"/>
                        <a14:backgroundMark x1="73734" y1="37365" x2="73734" y2="37365"/>
                        <a14:backgroundMark x1="66139" y1="31949" x2="66139" y2="31949"/>
                        <a14:backgroundMark x1="70570" y1="31408" x2="70570" y2="31408"/>
                        <a14:backgroundMark x1="70253" y1="25090" x2="70253" y2="25090"/>
                        <a14:backgroundMark x1="75000" y1="17690" x2="75000" y2="17690"/>
                        <a14:backgroundMark x1="73101" y1="7762" x2="73101" y2="7762"/>
                        <a14:backgroundMark x1="68829" y1="9928" x2="68829" y2="9928"/>
                        <a14:backgroundMark x1="70570" y1="16245" x2="70570" y2="16245"/>
                        <a14:backgroundMark x1="63766" y1="12996" x2="63766" y2="12996"/>
                        <a14:backgroundMark x1="66614" y1="20217" x2="66614" y2="20217"/>
                        <a14:backgroundMark x1="63608" y1="17148" x2="63608" y2="17148"/>
                        <a14:backgroundMark x1="59494" y1="16968" x2="59494" y2="16968"/>
                        <a14:backgroundMark x1="61867" y1="16968" x2="61867" y2="16968"/>
                        <a14:backgroundMark x1="58703" y1="21119" x2="58703" y2="21119"/>
                        <a14:backgroundMark x1="56329" y1="22924" x2="56329" y2="22924"/>
                        <a14:backgroundMark x1="61076" y1="25812" x2="61076" y2="25812"/>
                        <a14:backgroundMark x1="64241" y1="27076" x2="64241" y2="27076"/>
                        <a14:backgroundMark x1="64873" y1="28159" x2="64873" y2="28159"/>
                        <a14:backgroundMark x1="65506" y1="29422" x2="65506" y2="29422"/>
                        <a14:backgroundMark x1="60601" y1="27256" x2="60601" y2="27256"/>
                        <a14:backgroundMark x1="62184" y1="26354" x2="62184" y2="26354"/>
                        <a14:backgroundMark x1="59177" y1="21841" x2="59177" y2="21841"/>
                        <a14:backgroundMark x1="52690" y1="18953" x2="52690" y2="18953"/>
                        <a14:backgroundMark x1="55538" y1="21119" x2="55538" y2="21119"/>
                        <a14:backgroundMark x1="49842" y1="22924" x2="49842" y2="22924"/>
                        <a14:backgroundMark x1="54114" y1="28881" x2="54114" y2="28881"/>
                        <a14:backgroundMark x1="49842" y1="29603" x2="49842" y2="29603"/>
                        <a14:backgroundMark x1="44620" y1="29603" x2="44620" y2="29603"/>
                        <a14:backgroundMark x1="45253" y1="22744" x2="45253" y2="22744"/>
                        <a14:backgroundMark x1="41930" y1="17870" x2="41930" y2="17870"/>
                        <a14:backgroundMark x1="34019" y1="12816" x2="34019" y2="12816"/>
                        <a14:backgroundMark x1="38133" y1="12816" x2="38133" y2="12816"/>
                        <a14:backgroundMark x1="19778" y1="7581" x2="19778" y2="7581"/>
                        <a14:backgroundMark x1="17563" y1="11372" x2="17563" y2="11372"/>
                        <a14:backgroundMark x1="13924" y1="11372" x2="13924" y2="11372"/>
                        <a14:backgroundMark x1="15506" y1="24729" x2="15506" y2="24729"/>
                        <a14:backgroundMark x1="19937" y1="24368" x2="19937" y2="24368"/>
                        <a14:backgroundMark x1="20570" y1="25993" x2="20570" y2="25993"/>
                        <a14:backgroundMark x1="9968" y1="23646" x2="9968" y2="23646"/>
                        <a14:backgroundMark x1="8228" y1="27978" x2="8228" y2="27978"/>
                        <a14:backgroundMark x1="15506" y1="38267" x2="15506" y2="38267"/>
                        <a14:backgroundMark x1="34177" y1="18231" x2="34177" y2="18231"/>
                        <a14:backgroundMark x1="30063" y1="18592" x2="30063" y2="18592"/>
                        <a14:backgroundMark x1="31013" y1="24729" x2="31013" y2="24729"/>
                        <a14:backgroundMark x1="28481" y1="17329" x2="28481" y2="17329"/>
                        <a14:backgroundMark x1="24367" y1="23285" x2="24367" y2="23285"/>
                        <a14:backgroundMark x1="21677" y1="14801" x2="21677" y2="14801"/>
                        <a14:backgroundMark x1="75791" y1="3430" x2="75791" y2="3430"/>
                        <a14:backgroundMark x1="66772" y1="11191" x2="66772" y2="11191"/>
                        <a14:backgroundMark x1="33070" y1="81227" x2="33070" y2="81227"/>
                        <a14:backgroundMark x1="7911" y1="42058" x2="7911" y2="42058"/>
                        <a14:backgroundMark x1="9177" y1="14260" x2="9177" y2="14260"/>
                        <a14:backgroundMark x1="9968" y1="14982" x2="9968" y2="14982"/>
                      </a14:backgroundRemoval>
                    </a14:imgEffect>
                  </a14:imgLayer>
                </a14:imgProps>
              </a:ext>
              <a:ext uri="{28A0092B-C50C-407E-A947-70E740481C1C}">
                <a14:useLocalDpi xmlns:a14="http://schemas.microsoft.com/office/drawing/2010/main" val="0"/>
              </a:ext>
            </a:extLst>
          </a:blip>
          <a:srcRect/>
          <a:stretch>
            <a:fillRect/>
          </a:stretch>
        </p:blipFill>
        <p:spPr bwMode="auto">
          <a:xfrm rot="1226126">
            <a:off x="10271099" y="3494230"/>
            <a:ext cx="1147137" cy="1005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ight Arrow 24"/>
          <p:cNvSpPr/>
          <p:nvPr/>
        </p:nvSpPr>
        <p:spPr>
          <a:xfrm>
            <a:off x="6616425" y="5851185"/>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25"/>
          <p:cNvSpPr/>
          <p:nvPr/>
        </p:nvSpPr>
        <p:spPr>
          <a:xfrm>
            <a:off x="6823950" y="5588538"/>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Arrow 26"/>
          <p:cNvSpPr/>
          <p:nvPr/>
        </p:nvSpPr>
        <p:spPr>
          <a:xfrm>
            <a:off x="6992567" y="5286986"/>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p:cNvSpPr/>
          <p:nvPr/>
        </p:nvSpPr>
        <p:spPr>
          <a:xfrm>
            <a:off x="7200090" y="4965971"/>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Arrow 28"/>
          <p:cNvSpPr/>
          <p:nvPr/>
        </p:nvSpPr>
        <p:spPr>
          <a:xfrm>
            <a:off x="7331415" y="4604421"/>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Right Arrow 14"/>
          <p:cNvSpPr/>
          <p:nvPr/>
        </p:nvSpPr>
        <p:spPr>
          <a:xfrm>
            <a:off x="7503270" y="4309352"/>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7714035" y="3897553"/>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751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48DD5-002E-4ACC-B764-A55BF0C956E0}"/>
              </a:ext>
            </a:extLst>
          </p:cNvPr>
          <p:cNvPicPr>
            <a:picLocks noChangeAspect="1"/>
          </p:cNvPicPr>
          <p:nvPr/>
        </p:nvPicPr>
        <p:blipFill>
          <a:blip r:embed="rId3"/>
          <a:stretch>
            <a:fillRect/>
          </a:stretch>
        </p:blipFill>
        <p:spPr>
          <a:xfrm>
            <a:off x="3965902" y="1968000"/>
            <a:ext cx="3419475" cy="4029075"/>
          </a:xfrm>
          <a:prstGeom prst="rect">
            <a:avLst/>
          </a:prstGeom>
        </p:spPr>
      </p:pic>
      <p:sp>
        <p:nvSpPr>
          <p:cNvPr id="29"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grpSp>
        <p:nvGrpSpPr>
          <p:cNvPr id="18" name="Group 4"/>
          <p:cNvGrpSpPr>
            <a:grpSpLocks noChangeAspect="1"/>
          </p:cNvGrpSpPr>
          <p:nvPr/>
        </p:nvGrpSpPr>
        <p:grpSpPr bwMode="auto">
          <a:xfrm rot="10800000">
            <a:off x="790821" y="1829065"/>
            <a:ext cx="3246447" cy="4391025"/>
            <a:chOff x="5667" y="1141"/>
            <a:chExt cx="2013" cy="2766"/>
          </a:xfrm>
        </p:grpSpPr>
        <p:sp>
          <p:nvSpPr>
            <p:cNvPr id="20" name="Rectangle 5"/>
            <p:cNvSpPr>
              <a:spLocks noChangeArrowheads="1"/>
            </p:cNvSpPr>
            <p:nvPr/>
          </p:nvSpPr>
          <p:spPr bwMode="auto">
            <a:xfrm>
              <a:off x="5667" y="1141"/>
              <a:ext cx="2013" cy="692"/>
            </a:xfrm>
            <a:prstGeom prst="rect">
              <a:avLst/>
            </a:prstGeom>
            <a:solidFill>
              <a:srgbClr val="7ABE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6"/>
            <p:cNvSpPr>
              <a:spLocks noChangeArrowheads="1"/>
            </p:cNvSpPr>
            <p:nvPr/>
          </p:nvSpPr>
          <p:spPr bwMode="auto">
            <a:xfrm>
              <a:off x="5667" y="1833"/>
              <a:ext cx="2013" cy="691"/>
            </a:xfrm>
            <a:prstGeom prst="rect">
              <a:avLst/>
            </a:prstGeom>
            <a:solidFill>
              <a:srgbClr val="01B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7"/>
            <p:cNvSpPr>
              <a:spLocks noChangeArrowheads="1"/>
            </p:cNvSpPr>
            <p:nvPr/>
          </p:nvSpPr>
          <p:spPr bwMode="auto">
            <a:xfrm>
              <a:off x="5667" y="2524"/>
              <a:ext cx="2013" cy="692"/>
            </a:xfrm>
            <a:prstGeom prst="rect">
              <a:avLst/>
            </a:prstGeom>
            <a:solidFill>
              <a:srgbClr val="01D4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8"/>
            <p:cNvSpPr>
              <a:spLocks noChangeArrowheads="1"/>
            </p:cNvSpPr>
            <p:nvPr/>
          </p:nvSpPr>
          <p:spPr bwMode="auto">
            <a:xfrm>
              <a:off x="5667" y="3216"/>
              <a:ext cx="2013" cy="691"/>
            </a:xfrm>
            <a:prstGeom prst="rect">
              <a:avLst/>
            </a:prstGeom>
            <a:solidFill>
              <a:srgbClr val="019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TextBox 33"/>
          <p:cNvSpPr txBox="1"/>
          <p:nvPr/>
        </p:nvSpPr>
        <p:spPr>
          <a:xfrm>
            <a:off x="901176" y="2187365"/>
            <a:ext cx="302573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rPr>
              <a:t>Be clear, consistent, predictable, </a:t>
            </a:r>
            <a:b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rPr>
              <a:t>and follow through</a:t>
            </a:r>
          </a:p>
        </p:txBody>
      </p:sp>
      <p:sp>
        <p:nvSpPr>
          <p:cNvPr id="35" name="TextBox 34"/>
          <p:cNvSpPr txBox="1"/>
          <p:nvPr/>
        </p:nvSpPr>
        <p:spPr>
          <a:xfrm>
            <a:off x="871872" y="3100885"/>
            <a:ext cx="308435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rPr>
              <a:t>Maintain high expectations and assume positive intent, build on success rather than establishing limits</a:t>
            </a:r>
          </a:p>
        </p:txBody>
      </p:sp>
      <p:sp>
        <p:nvSpPr>
          <p:cNvPr id="36" name="TextBox 35"/>
          <p:cNvSpPr txBox="1"/>
          <p:nvPr/>
        </p:nvSpPr>
        <p:spPr>
          <a:xfrm>
            <a:off x="871854" y="4309072"/>
            <a:ext cx="3055054"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rPr>
              <a:t>Provide guided opportunities to participate through voice and choice</a:t>
            </a:r>
          </a:p>
        </p:txBody>
      </p:sp>
      <p:sp>
        <p:nvSpPr>
          <p:cNvPr id="37" name="TextBox 36"/>
          <p:cNvSpPr txBox="1"/>
          <p:nvPr/>
        </p:nvSpPr>
        <p:spPr>
          <a:xfrm>
            <a:off x="849451" y="5424594"/>
            <a:ext cx="316540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rPr>
              <a:t>Focus on the feeling of safety, building trust, and reliability of relationships</a:t>
            </a:r>
          </a:p>
        </p:txBody>
      </p:sp>
      <p:sp>
        <p:nvSpPr>
          <p:cNvPr id="60" name="TextBox 59"/>
          <p:cNvSpPr txBox="1"/>
          <p:nvPr/>
        </p:nvSpPr>
        <p:spPr>
          <a:xfrm>
            <a:off x="849451" y="579423"/>
            <a:ext cx="752619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rPr>
              <a:t>What else can we do?</a:t>
            </a:r>
          </a:p>
        </p:txBody>
      </p:sp>
      <p:pic>
        <p:nvPicPr>
          <p:cNvPr id="31" name="Picture 30" descr="A picture containing drawing&#10;&#10;Description automatically generated">
            <a:extLst>
              <a:ext uri="{FF2B5EF4-FFF2-40B4-BE49-F238E27FC236}">
                <a16:creationId xmlns:a16="http://schemas.microsoft.com/office/drawing/2014/main" id="{168C1B5D-08CE-467C-ADAF-C0B86318A9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12728" y="3163655"/>
            <a:ext cx="3939869" cy="1637860"/>
          </a:xfrm>
          <a:prstGeom prst="rect">
            <a:avLst/>
          </a:prstGeom>
        </p:spPr>
      </p:pic>
    </p:spTree>
    <p:extLst>
      <p:ext uri="{BB962C8B-B14F-4D97-AF65-F5344CB8AC3E}">
        <p14:creationId xmlns:p14="http://schemas.microsoft.com/office/powerpoint/2010/main" val="3518389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11810170" cy="891117"/>
          </a:xfrm>
        </p:spPr>
        <p:txBody>
          <a:bodyPr>
            <a:normAutofit/>
          </a:bodyPr>
          <a:lstStyle/>
          <a:p>
            <a:r>
              <a:rPr lang="en-US" sz="2500" dirty="0">
                <a:solidFill>
                  <a:schemeClr val="bg1"/>
                </a:solidFill>
                <a:latin typeface="Arial Black" panose="020B0A04020102020204" pitchFamily="34" charset="0"/>
              </a:rPr>
              <a:t>In your breakout room, please discuss the slides your remember as being most relevant for your agency and audience.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50" name="Picture 2" descr="Teamwork is dreamwork: pushing the boundaries in breakout roomsELT Learning  Journeys">
            <a:extLst>
              <a:ext uri="{FF2B5EF4-FFF2-40B4-BE49-F238E27FC236}">
                <a16:creationId xmlns:a16="http://schemas.microsoft.com/office/drawing/2014/main" id="{6DE21E99-6D7C-4CA7-8586-036EF5CF28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109" b="96353" l="7500" r="95625">
                        <a14:foregroundMark x1="6563" y1="21277" x2="11875" y2="71733"/>
                        <a14:foregroundMark x1="11875" y1="71733" x2="14688" y2="62310"/>
                        <a14:foregroundMark x1="14688" y1="62310" x2="16563" y2="26748"/>
                        <a14:foregroundMark x1="16563" y1="26748" x2="22500" y2="34650"/>
                        <a14:foregroundMark x1="22500" y1="34650" x2="25938" y2="72948"/>
                        <a14:foregroundMark x1="25938" y1="72948" x2="35625" y2="64134"/>
                        <a14:foregroundMark x1="35625" y1="64134" x2="49063" y2="27052"/>
                        <a14:foregroundMark x1="49063" y1="27052" x2="50313" y2="87234"/>
                        <a14:foregroundMark x1="50313" y1="87234" x2="61563" y2="74468"/>
                        <a14:foregroundMark x1="61563" y1="74468" x2="81875" y2="19149"/>
                        <a14:foregroundMark x1="81875" y1="19149" x2="90625" y2="78419"/>
                        <a14:foregroundMark x1="94063" y1="75988" x2="19063" y2="76596"/>
                        <a14:foregroundMark x1="19063" y1="76596" x2="10313" y2="71733"/>
                        <a14:foregroundMark x1="10313" y1="71733" x2="8438" y2="50152"/>
                        <a14:foregroundMark x1="8438" y1="50152" x2="11875" y2="17629"/>
                        <a14:foregroundMark x1="7813" y1="65046" x2="7500" y2="74772"/>
                        <a14:foregroundMark x1="7500" y1="74772" x2="16250" y2="80547"/>
                        <a14:foregroundMark x1="16250" y1="80547" x2="30312" y2="81155"/>
                        <a14:foregroundMark x1="30312" y1="81155" x2="49375" y2="80243"/>
                        <a14:foregroundMark x1="46875" y1="82979" x2="42500" y2="95745"/>
                        <a14:foregroundMark x1="58438" y1="82675" x2="61563" y2="93009"/>
                        <a14:foregroundMark x1="43438" y1="91793" x2="54688" y2="92097"/>
                        <a14:foregroundMark x1="25000" y1="95745" x2="77813" y2="96353"/>
                        <a14:foregroundMark x1="74375" y1="78116" x2="59688" y2="60790"/>
                        <a14:foregroundMark x1="59688" y1="60790" x2="55000" y2="58055"/>
                        <a14:foregroundMark x1="63438" y1="76292" x2="57188" y2="57143"/>
                        <a14:foregroundMark x1="57188" y1="57143" x2="57188" y2="56535"/>
                        <a14:foregroundMark x1="60000" y1="72644" x2="50313" y2="53799"/>
                        <a14:foregroundMark x1="73750" y1="75076" x2="66875" y2="61094"/>
                        <a14:foregroundMark x1="87813" y1="79331" x2="94063" y2="72036"/>
                        <a14:foregroundMark x1="94063" y1="72036" x2="93438" y2="66261"/>
                        <a14:foregroundMark x1="63438" y1="79027" x2="62813" y2="79331"/>
                        <a14:foregroundMark x1="60000" y1="79331" x2="60000" y2="79331"/>
                        <a14:foregroundMark x1="60000" y1="79331" x2="83125" y2="79331"/>
                        <a14:foregroundMark x1="83125" y1="79331" x2="92813" y2="79027"/>
                        <a14:foregroundMark x1="62500" y1="73556" x2="50313" y2="54711"/>
                        <a14:foregroundMark x1="68125" y1="51976" x2="53438" y2="46809"/>
                        <a14:foregroundMark x1="53438" y1="46809" x2="40313" y2="47416"/>
                        <a14:foregroundMark x1="40313" y1="47416" x2="33750" y2="54711"/>
                        <a14:foregroundMark x1="33750" y1="54711" x2="39063" y2="62918"/>
                        <a14:foregroundMark x1="39063" y1="62918" x2="42813" y2="51976"/>
                        <a14:foregroundMark x1="42813" y1="51976" x2="54063" y2="51976"/>
                        <a14:foregroundMark x1="54063" y1="51976" x2="46563" y2="64742"/>
                        <a14:foregroundMark x1="46563" y1="64742" x2="37813" y2="59271"/>
                        <a14:foregroundMark x1="37813" y1="59271" x2="47500" y2="47720"/>
                        <a14:foregroundMark x1="47500" y1="47720" x2="57813" y2="44681"/>
                        <a14:foregroundMark x1="57813" y1="44681" x2="58438" y2="55319"/>
                        <a14:foregroundMark x1="58438" y1="55319" x2="58750" y2="55927"/>
                        <a14:foregroundMark x1="10000" y1="19149" x2="20625" y2="17629"/>
                        <a14:foregroundMark x1="20625" y1="17629" x2="69375" y2="17629"/>
                        <a14:foregroundMark x1="69375" y1="17629" x2="80000" y2="16717"/>
                        <a14:foregroundMark x1="80000" y1="16717" x2="90000" y2="17933"/>
                        <a14:foregroundMark x1="90000" y1="17933" x2="93750" y2="27660"/>
                        <a14:foregroundMark x1="93750" y1="27660" x2="93438" y2="79939"/>
                        <a14:foregroundMark x1="93438" y1="79939" x2="92500" y2="80547"/>
                        <a14:foregroundMark x1="95625" y1="77812" x2="95625" y2="54407"/>
                      </a14:backgroundRemoval>
                    </a14:imgEffect>
                  </a14:imgLayer>
                </a14:imgProps>
              </a:ext>
              <a:ext uri="{28A0092B-C50C-407E-A947-70E740481C1C}">
                <a14:useLocalDpi xmlns:a14="http://schemas.microsoft.com/office/drawing/2010/main" val="0"/>
              </a:ext>
            </a:extLst>
          </a:blip>
          <a:srcRect l="6008" t="14866" r="2361" b="2898"/>
          <a:stretch/>
        </p:blipFill>
        <p:spPr bwMode="auto">
          <a:xfrm>
            <a:off x="3941378" y="1839310"/>
            <a:ext cx="4487919" cy="414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444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At Home Activities - Western Development Museum">
            <a:extLst>
              <a:ext uri="{FF2B5EF4-FFF2-40B4-BE49-F238E27FC236}">
                <a16:creationId xmlns:a16="http://schemas.microsoft.com/office/drawing/2014/main" id="{0C455CD0-3D62-4D18-B1FA-5C3BADFA705D}"/>
              </a:ext>
            </a:extLst>
          </p:cNvPr>
          <p:cNvPicPr>
            <a:picLocks noChangeAspect="1" noChangeArrowheads="1"/>
          </p:cNvPicPr>
          <p:nvPr/>
        </p:nvPicPr>
        <p:blipFill>
          <a:blip r:embed="rId4">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609600" y="1884856"/>
            <a:ext cx="10972800" cy="290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946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
        <p:nvSpPr>
          <p:cNvPr id="2" name="Title 1"/>
          <p:cNvSpPr>
            <a:spLocks noGrp="1"/>
          </p:cNvSpPr>
          <p:nvPr>
            <p:ph type="title"/>
          </p:nvPr>
        </p:nvSpPr>
        <p:spPr>
          <a:xfrm>
            <a:off x="642733" y="255792"/>
            <a:ext cx="10515600" cy="953312"/>
          </a:xfrm>
        </p:spPr>
        <p:txBody>
          <a:bodyPr>
            <a:normAutofit/>
          </a:bodyPr>
          <a:lstStyle/>
          <a:p>
            <a:r>
              <a:rPr lang="en-US" sz="3200" b="1" dirty="0">
                <a:solidFill>
                  <a:schemeClr val="tx2"/>
                </a:solidFill>
                <a:latin typeface="+mn-lt"/>
              </a:rPr>
              <a:t>Would we like to see how to set up a Mentimeter slide?</a:t>
            </a:r>
          </a:p>
        </p:txBody>
      </p:sp>
      <p:sp>
        <p:nvSpPr>
          <p:cNvPr id="3" name="Slide Number Placeholder 2"/>
          <p:cNvSpPr>
            <a:spLocks noGrp="1"/>
          </p:cNvSpPr>
          <p:nvPr>
            <p:ph type="sldNum" sz="quarter" idx="12"/>
          </p:nvPr>
        </p:nvSpPr>
        <p:spPr/>
        <p:txBody>
          <a:bodyPr/>
          <a:lstStyle/>
          <a:p>
            <a:fld id="{E4ABA313-1307-41B8-8F2A-ACB64B5A7F1F}" type="slidenum">
              <a:rPr lang="en-US" smtClean="0"/>
              <a:t>24</a:t>
            </a:fld>
            <a:endParaRPr lang="en-US"/>
          </a:p>
        </p:txBody>
      </p:sp>
      <p:sp>
        <p:nvSpPr>
          <p:cNvPr id="4" name="TextBox 3">
            <a:extLst>
              <a:ext uri="{FF2B5EF4-FFF2-40B4-BE49-F238E27FC236}">
                <a16:creationId xmlns:a16="http://schemas.microsoft.com/office/drawing/2014/main" id="{0FD80667-0B44-4B16-B8E6-58118D7C73E6}"/>
              </a:ext>
            </a:extLst>
          </p:cNvPr>
          <p:cNvSpPr txBox="1"/>
          <p:nvPr/>
        </p:nvSpPr>
        <p:spPr>
          <a:xfrm>
            <a:off x="1334814" y="1580524"/>
            <a:ext cx="962747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We will be using the annotate features on Zoom. Let’s practice now.</a:t>
            </a:r>
            <a:br>
              <a:rPr lang="en-US" dirty="0"/>
            </a:br>
            <a:br>
              <a:rPr lang="en-US" dirty="0"/>
            </a:br>
            <a:br>
              <a:rPr lang="en-US" dirty="0"/>
            </a:br>
            <a:br>
              <a:rPr lang="en-US" dirty="0"/>
            </a:br>
            <a:endParaRPr lang="en-US" dirty="0"/>
          </a:p>
          <a:p>
            <a:pPr marL="285750" indent="-285750">
              <a:buFont typeface="Arial" panose="020B0604020202020204" pitchFamily="34" charset="0"/>
              <a:buChar char="•"/>
            </a:pPr>
            <a:r>
              <a:rPr lang="en-US" dirty="0"/>
              <a:t>Please open your web browser on your phone or second screen and go to: </a:t>
            </a:r>
            <a:r>
              <a:rPr lang="en-US" b="1" dirty="0">
                <a:hlinkClick r:id="rId4"/>
              </a:rPr>
              <a:t>www.menti.com</a:t>
            </a:r>
            <a:endParaRPr lang="en-US" b="1" dirty="0"/>
          </a:p>
          <a:p>
            <a:pPr marL="285750" indent="-285750">
              <a:buFont typeface="Arial" panose="020B0604020202020204" pitchFamily="34" charset="0"/>
              <a:buChar char="•"/>
            </a:pPr>
            <a:r>
              <a:rPr lang="en-US" dirty="0"/>
              <a:t>We will be sharing anonymously with each other throughout the presentation.</a:t>
            </a:r>
          </a:p>
          <a:p>
            <a:pPr marL="285750" indent="-285750">
              <a:buFont typeface="Arial" panose="020B0604020202020204" pitchFamily="34" charset="0"/>
              <a:buChar char="•"/>
            </a:pPr>
            <a:r>
              <a:rPr lang="en-US" dirty="0"/>
              <a:t>I will give you the participation code on the next slide.</a:t>
            </a:r>
          </a:p>
        </p:txBody>
      </p:sp>
      <p:grpSp>
        <p:nvGrpSpPr>
          <p:cNvPr id="6" name="Group 5">
            <a:extLst>
              <a:ext uri="{FF2B5EF4-FFF2-40B4-BE49-F238E27FC236}">
                <a16:creationId xmlns:a16="http://schemas.microsoft.com/office/drawing/2014/main" id="{312C1C4C-DEA8-4C6D-A9DE-5FC48ED8A711}"/>
              </a:ext>
            </a:extLst>
          </p:cNvPr>
          <p:cNvGrpSpPr/>
          <p:nvPr/>
        </p:nvGrpSpPr>
        <p:grpSpPr>
          <a:xfrm>
            <a:off x="1773538" y="2094918"/>
            <a:ext cx="8493919" cy="655215"/>
            <a:chOff x="2071687" y="4927727"/>
            <a:chExt cx="8493919" cy="655215"/>
          </a:xfrm>
        </p:grpSpPr>
        <p:pic>
          <p:nvPicPr>
            <p:cNvPr id="9" name="Picture 8">
              <a:extLst>
                <a:ext uri="{FF2B5EF4-FFF2-40B4-BE49-F238E27FC236}">
                  <a16:creationId xmlns:a16="http://schemas.microsoft.com/office/drawing/2014/main" id="{72922879-6BE8-4588-8EEF-9D27EB6E3CBE}"/>
                </a:ext>
              </a:extLst>
            </p:cNvPr>
            <p:cNvPicPr>
              <a:picLocks noChangeAspect="1"/>
            </p:cNvPicPr>
            <p:nvPr/>
          </p:nvPicPr>
          <p:blipFill>
            <a:blip r:embed="rId5">
              <a:duotone>
                <a:schemeClr val="accent1">
                  <a:shade val="45000"/>
                  <a:satMod val="135000"/>
                </a:schemeClr>
                <a:prstClr val="white"/>
              </a:duotone>
            </a:blip>
            <a:stretch>
              <a:fillRect/>
            </a:stretch>
          </p:blipFill>
          <p:spPr>
            <a:xfrm>
              <a:off x="2071687" y="5007685"/>
              <a:ext cx="8048625" cy="495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Arrow: Left 11">
              <a:extLst>
                <a:ext uri="{FF2B5EF4-FFF2-40B4-BE49-F238E27FC236}">
                  <a16:creationId xmlns:a16="http://schemas.microsoft.com/office/drawing/2014/main" id="{2527415F-0FF4-476B-AE26-3B18B0C7509C}"/>
                </a:ext>
              </a:extLst>
            </p:cNvPr>
            <p:cNvSpPr/>
            <p:nvPr/>
          </p:nvSpPr>
          <p:spPr>
            <a:xfrm>
              <a:off x="9388911" y="4927727"/>
              <a:ext cx="1176695" cy="655215"/>
            </a:xfrm>
            <a:prstGeom prst="leftArrow">
              <a:avLst/>
            </a:prstGeom>
            <a:ln w="571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45058" name="Picture 2" descr="Zoom to launch dedicated events platform including ticketing - Music Ally">
            <a:extLst>
              <a:ext uri="{FF2B5EF4-FFF2-40B4-BE49-F238E27FC236}">
                <a16:creationId xmlns:a16="http://schemas.microsoft.com/office/drawing/2014/main" id="{5AF56692-CC15-44B1-822C-F10C66262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4494" y="4160823"/>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New Look; Same Menti - Mentimeter">
            <a:extLst>
              <a:ext uri="{FF2B5EF4-FFF2-40B4-BE49-F238E27FC236}">
                <a16:creationId xmlns:a16="http://schemas.microsoft.com/office/drawing/2014/main" id="{B747E961-ED39-4D4F-BCEF-9A3C1028E1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7244" y="4064258"/>
            <a:ext cx="4204138" cy="161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240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E7955-DAC3-48A6-97C2-C5DC96D5559A}"/>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56B579A2-1E4D-45DC-B3EE-B2F4D23EA9AF}"/>
              </a:ext>
            </a:extLst>
          </p:cNvPr>
          <p:cNvSpPr>
            <a:spLocks noGrp="1"/>
          </p:cNvSpPr>
          <p:nvPr>
            <p:ph type="sldNum" sz="quarter" idx="12"/>
          </p:nvPr>
        </p:nvSpPr>
        <p:spPr/>
        <p:txBody>
          <a:bodyPr/>
          <a:lstStyle/>
          <a:p>
            <a:fld id="{E4ABA313-1307-41B8-8F2A-ACB64B5A7F1F}" type="slidenum">
              <a:rPr lang="en-US" smtClean="0"/>
              <a:t>25</a:t>
            </a:fld>
            <a:endParaRPr lang="en-US"/>
          </a:p>
        </p:txBody>
      </p:sp>
      <p:pic>
        <p:nvPicPr>
          <p:cNvPr id="6" name="Picture 4" descr="New Look; Same Menti - Mentimeter">
            <a:extLst>
              <a:ext uri="{FF2B5EF4-FFF2-40B4-BE49-F238E27FC236}">
                <a16:creationId xmlns:a16="http://schemas.microsoft.com/office/drawing/2014/main" id="{7E0CFD58-9D66-4029-8511-9F44A792385F}"/>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3931" y="2897611"/>
            <a:ext cx="4204138" cy="161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116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2" descr="Image result for question marks png"/>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 b="99333" l="1750" r="99875">
                        <a14:foregroundMark x1="11500" y1="13000" x2="12875" y2="12667"/>
                        <a14:foregroundMark x1="14000" y1="28333" x2="14000" y2="28333"/>
                        <a14:foregroundMark x1="4375" y1="27833" x2="4375" y2="27833"/>
                        <a14:foregroundMark x1="6375" y1="51500" x2="6375" y2="51500"/>
                        <a14:foregroundMark x1="10500" y1="61833" x2="10500" y2="61833"/>
                        <a14:foregroundMark x1="8125" y1="86500" x2="8125" y2="86500"/>
                        <a14:foregroundMark x1="21250" y1="72167" x2="21250" y2="72167"/>
                        <a14:foregroundMark x1="22250" y1="58500" x2="22250" y2="58500"/>
                        <a14:foregroundMark x1="26375" y1="35500" x2="26375" y2="35500"/>
                        <a14:foregroundMark x1="27000" y1="27333" x2="27000" y2="27333"/>
                        <a14:foregroundMark x1="42250" y1="29000" x2="42250" y2="29000"/>
                        <a14:foregroundMark x1="42375" y1="20000" x2="42375" y2="20000"/>
                        <a14:foregroundMark x1="59875" y1="21500" x2="59875" y2="21500"/>
                        <a14:foregroundMark x1="57625" y1="33000" x2="57625" y2="33000"/>
                        <a14:foregroundMark x1="45875" y1="51500" x2="45875" y2="51500"/>
                        <a14:foregroundMark x1="42250" y1="67833" x2="42250" y2="67833"/>
                        <a14:foregroundMark x1="34500" y1="76333" x2="34500" y2="76333"/>
                        <a14:foregroundMark x1="30125" y1="96500" x2="30125" y2="96500"/>
                        <a14:foregroundMark x1="53875" y1="91833" x2="53875" y2="91833"/>
                        <a14:foregroundMark x1="54000" y1="79667" x2="54000" y2="79667"/>
                        <a14:foregroundMark x1="64875" y1="62667" x2="64875" y2="62667"/>
                        <a14:foregroundMark x1="68625" y1="44833" x2="68625" y2="44833"/>
                        <a14:foregroundMark x1="74375" y1="70833" x2="74375" y2="70833"/>
                        <a14:foregroundMark x1="71625" y1="94500" x2="71625" y2="94500"/>
                        <a14:foregroundMark x1="82750" y1="74333" x2="82750" y2="74333"/>
                        <a14:foregroundMark x1="83125" y1="64667" x2="83125" y2="64667"/>
                        <a14:foregroundMark x1="92500" y1="60000" x2="92500" y2="60000"/>
                        <a14:foregroundMark x1="93125" y1="53000" x2="93125" y2="53000"/>
                        <a14:foregroundMark x1="81875" y1="32167" x2="81875" y2="32167"/>
                      </a14:backgroundRemoval>
                    </a14:imgEffect>
                    <a14:imgEffect>
                      <a14:brightnessContrast contrast="-80000"/>
                    </a14:imgEffect>
                  </a14:imgLayer>
                </a14:imgProps>
              </a:ext>
              <a:ext uri="{28A0092B-C50C-407E-A947-70E740481C1C}">
                <a14:useLocalDpi xmlns:a14="http://schemas.microsoft.com/office/drawing/2010/main" val="0"/>
              </a:ext>
            </a:extLst>
          </a:blip>
          <a:srcRect/>
          <a:stretch>
            <a:fillRect/>
          </a:stretch>
        </p:blipFill>
        <p:spPr bwMode="auto">
          <a:xfrm>
            <a:off x="2634496" y="1300728"/>
            <a:ext cx="6923008" cy="51922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1600200"/>
            <a:ext cx="9677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Think about a client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whom you have concern. Share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What worries do you have for this person?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What challenging behaviors does this person exhibit?</a:t>
            </a:r>
          </a:p>
        </p:txBody>
      </p:sp>
      <p:sp>
        <p:nvSpPr>
          <p:cNvPr id="12" name="Title 1">
            <a:extLst>
              <a:ext uri="{FF2B5EF4-FFF2-40B4-BE49-F238E27FC236}">
                <a16:creationId xmlns:a16="http://schemas.microsoft.com/office/drawing/2014/main" id="{FD7F39AB-ECE2-4DEC-B225-E8428BD63A82}"/>
              </a:ext>
            </a:extLst>
          </p:cNvPr>
          <p:cNvSpPr txBox="1">
            <a:spLocks/>
          </p:cNvSpPr>
          <p:nvPr/>
        </p:nvSpPr>
        <p:spPr>
          <a:xfrm>
            <a:off x="276727" y="137771"/>
            <a:ext cx="10534708"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a:ln>
                  <a:noFill/>
                </a:ln>
                <a:solidFill>
                  <a:prstClr val="white"/>
                </a:solidFill>
                <a:effectLst/>
                <a:uLnTx/>
                <a:uFillTx/>
                <a:latin typeface="Arial Black" panose="020B0A04020102020204" pitchFamily="34" charset="0"/>
                <a:ea typeface="+mj-ea"/>
                <a:cs typeface="+mj-cs"/>
              </a:rPr>
              <a:t>CLIENT OF CONCERN</a:t>
            </a:r>
            <a:endParaRPr kumimoji="0" lang="en-US" sz="25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3107616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B58D96-8603-45CA-AE00-4806B5FDB59B}"/>
              </a:ext>
            </a:extLst>
          </p:cNvPr>
          <p:cNvPicPr>
            <a:picLocks noChangeAspect="1"/>
          </p:cNvPicPr>
          <p:nvPr/>
        </p:nvPicPr>
        <p:blipFill>
          <a:blip r:embed="rId2"/>
          <a:stretch>
            <a:fillRect/>
          </a:stretch>
        </p:blipFill>
        <p:spPr>
          <a:xfrm>
            <a:off x="0" y="5568"/>
            <a:ext cx="12192000" cy="6846864"/>
          </a:xfrm>
          <a:prstGeom prst="rect">
            <a:avLst/>
          </a:prstGeom>
        </p:spPr>
      </p:pic>
      <p:sp>
        <p:nvSpPr>
          <p:cNvPr id="4" name="Slide Number Placeholder 3">
            <a:extLst>
              <a:ext uri="{FF2B5EF4-FFF2-40B4-BE49-F238E27FC236}">
                <a16:creationId xmlns:a16="http://schemas.microsoft.com/office/drawing/2014/main" id="{56B579A2-1E4D-45DC-B3EE-B2F4D23EA9AF}"/>
              </a:ext>
            </a:extLst>
          </p:cNvPr>
          <p:cNvSpPr>
            <a:spLocks noGrp="1"/>
          </p:cNvSpPr>
          <p:nvPr>
            <p:ph type="sldNum" sz="quarter" idx="12"/>
          </p:nvPr>
        </p:nvSpPr>
        <p:spPr/>
        <p:txBody>
          <a:bodyPr/>
          <a:lstStyle/>
          <a:p>
            <a:fld id="{E4ABA313-1307-41B8-8F2A-ACB64B5A7F1F}" type="slidenum">
              <a:rPr lang="en-US" smtClean="0"/>
              <a:t>27</a:t>
            </a:fld>
            <a:endParaRPr lang="en-US"/>
          </a:p>
        </p:txBody>
      </p:sp>
      <p:pic>
        <p:nvPicPr>
          <p:cNvPr id="6" name="Picture 4" descr="New Look; Same Menti - Mentimeter">
            <a:extLst>
              <a:ext uri="{FF2B5EF4-FFF2-40B4-BE49-F238E27FC236}">
                <a16:creationId xmlns:a16="http://schemas.microsoft.com/office/drawing/2014/main" id="{7E0CFD58-9D66-4029-8511-9F44A792385F}"/>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3931" y="2620743"/>
            <a:ext cx="4204138" cy="161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024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a:solidFill>
                  <a:schemeClr val="bg1"/>
                </a:solidFill>
                <a:latin typeface="Arial Black" panose="020B0A04020102020204" pitchFamily="34" charset="0"/>
              </a:rPr>
              <a:t>ACE SCORE CALCULATOR - Discussion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4314057" y="662152"/>
            <a:ext cx="4196760" cy="542529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679798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57912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29075" y="175936"/>
            <a:ext cx="5483745" cy="113877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spc="200" dirty="0">
                <a:ln w="0">
                  <a:noFill/>
                </a:ln>
                <a:solidFill>
                  <a:prstClr val="white"/>
                </a:solidFill>
                <a:effectLst>
                  <a:outerShdw blurRad="38100" dist="38100" dir="2700000" algn="tl">
                    <a:srgbClr val="000000">
                      <a:alpha val="43137"/>
                    </a:srgbClr>
                  </a:outerShdw>
                </a:effectLst>
                <a:latin typeface="Calibri" panose="020F0502020204030204"/>
              </a:rPr>
              <a:t>Annotate: What is Maja’s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spc="200" dirty="0">
                <a:ln w="0">
                  <a:noFill/>
                </a:ln>
                <a:solidFill>
                  <a:prstClr val="white"/>
                </a:solidFill>
                <a:effectLst>
                  <a:outerShdw blurRad="38100" dist="38100" dir="2700000" algn="tl">
                    <a:srgbClr val="000000">
                      <a:alpha val="43137"/>
                    </a:srgbClr>
                  </a:outerShdw>
                </a:effectLst>
                <a:latin typeface="Calibri" panose="020F0502020204030204"/>
              </a:rPr>
              <a:t>ACE SCORE?</a:t>
            </a:r>
          </a:p>
        </p:txBody>
      </p:sp>
      <p:grpSp>
        <p:nvGrpSpPr>
          <p:cNvPr id="4" name="Group 3">
            <a:extLst>
              <a:ext uri="{FF2B5EF4-FFF2-40B4-BE49-F238E27FC236}">
                <a16:creationId xmlns:a16="http://schemas.microsoft.com/office/drawing/2014/main" id="{0347BBF3-3C22-4940-8F09-06192FC4696A}"/>
              </a:ext>
            </a:extLst>
          </p:cNvPr>
          <p:cNvGrpSpPr/>
          <p:nvPr/>
        </p:nvGrpSpPr>
        <p:grpSpPr>
          <a:xfrm>
            <a:off x="690175" y="2309167"/>
            <a:ext cx="12040694" cy="3198363"/>
            <a:chOff x="690175" y="2603455"/>
            <a:chExt cx="12040694" cy="3198363"/>
          </a:xfrm>
        </p:grpSpPr>
        <p:sp>
          <p:nvSpPr>
            <p:cNvPr id="2" name="TextBox 1"/>
            <p:cNvSpPr txBox="1"/>
            <p:nvPr/>
          </p:nvSpPr>
          <p:spPr>
            <a:xfrm>
              <a:off x="690175" y="3111340"/>
              <a:ext cx="3245224" cy="2215991"/>
            </a:xfrm>
            <a:prstGeom prst="rect">
              <a:avLst/>
            </a:prstGeom>
            <a:noFill/>
          </p:spPr>
          <p:txBody>
            <a:bodyPr wrap="square" rtlCol="0">
              <a:spAutoFit/>
            </a:bodyPr>
            <a:lstStyle/>
            <a:p>
              <a:pPr algn="ctr"/>
              <a:r>
                <a:rPr lang="en-US" sz="13800" dirty="0">
                  <a:solidFill>
                    <a:schemeClr val="accent1"/>
                  </a:solidFill>
                </a:rPr>
                <a:t>0</a:t>
              </a:r>
            </a:p>
          </p:txBody>
        </p:sp>
        <p:sp>
          <p:nvSpPr>
            <p:cNvPr id="7" name="TextBox 6"/>
            <p:cNvSpPr txBox="1"/>
            <p:nvPr/>
          </p:nvSpPr>
          <p:spPr>
            <a:xfrm>
              <a:off x="3045302" y="3111340"/>
              <a:ext cx="6055396" cy="2215991"/>
            </a:xfrm>
            <a:prstGeom prst="rect">
              <a:avLst/>
            </a:prstGeom>
            <a:noFill/>
          </p:spPr>
          <p:txBody>
            <a:bodyPr wrap="square" rtlCol="0">
              <a:spAutoFit/>
            </a:bodyPr>
            <a:lstStyle/>
            <a:p>
              <a:pPr algn="ctr"/>
              <a:r>
                <a:rPr lang="en-US" sz="13800" dirty="0">
                  <a:solidFill>
                    <a:schemeClr val="accent1"/>
                  </a:solidFill>
                </a:rPr>
                <a:t>1-3</a:t>
              </a:r>
            </a:p>
          </p:txBody>
        </p:sp>
        <p:sp>
          <p:nvSpPr>
            <p:cNvPr id="8" name="TextBox 7"/>
            <p:cNvSpPr txBox="1"/>
            <p:nvPr/>
          </p:nvSpPr>
          <p:spPr>
            <a:xfrm>
              <a:off x="6675473" y="3111340"/>
              <a:ext cx="6055396" cy="2215991"/>
            </a:xfrm>
            <a:prstGeom prst="rect">
              <a:avLst/>
            </a:prstGeom>
            <a:noFill/>
          </p:spPr>
          <p:txBody>
            <a:bodyPr wrap="square" rtlCol="0">
              <a:spAutoFit/>
            </a:bodyPr>
            <a:lstStyle/>
            <a:p>
              <a:pPr algn="ctr"/>
              <a:r>
                <a:rPr lang="en-US" sz="13800" dirty="0">
                  <a:solidFill>
                    <a:schemeClr val="accent1"/>
                  </a:solidFill>
                </a:rPr>
                <a:t>4+</a:t>
              </a:r>
            </a:p>
          </p:txBody>
        </p:sp>
        <p:sp>
          <p:nvSpPr>
            <p:cNvPr id="3" name="Rectangle 2"/>
            <p:cNvSpPr/>
            <p:nvPr/>
          </p:nvSpPr>
          <p:spPr>
            <a:xfrm>
              <a:off x="950259" y="2636853"/>
              <a:ext cx="2985140" cy="3164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07538" y="2603456"/>
              <a:ext cx="2985140" cy="3164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210601" y="2603455"/>
              <a:ext cx="2985140" cy="3164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5BF2677-ACC4-413C-AF7C-DF9FA42B4E20}"/>
              </a:ext>
            </a:extLst>
          </p:cNvPr>
          <p:cNvGrpSpPr/>
          <p:nvPr/>
        </p:nvGrpSpPr>
        <p:grpSpPr>
          <a:xfrm>
            <a:off x="1544240" y="6000744"/>
            <a:ext cx="8493919" cy="655215"/>
            <a:chOff x="2071687" y="4927727"/>
            <a:chExt cx="8493919" cy="655215"/>
          </a:xfrm>
        </p:grpSpPr>
        <p:pic>
          <p:nvPicPr>
            <p:cNvPr id="13" name="Picture 12">
              <a:extLst>
                <a:ext uri="{FF2B5EF4-FFF2-40B4-BE49-F238E27FC236}">
                  <a16:creationId xmlns:a16="http://schemas.microsoft.com/office/drawing/2014/main" id="{2E8DDF97-E7E6-4EC5-9DE0-0C7DB6784914}"/>
                </a:ext>
              </a:extLst>
            </p:cNvPr>
            <p:cNvPicPr>
              <a:picLocks noChangeAspect="1"/>
            </p:cNvPicPr>
            <p:nvPr/>
          </p:nvPicPr>
          <p:blipFill>
            <a:blip r:embed="rId3">
              <a:duotone>
                <a:schemeClr val="accent1">
                  <a:shade val="45000"/>
                  <a:satMod val="135000"/>
                </a:schemeClr>
                <a:prstClr val="white"/>
              </a:duotone>
            </a:blip>
            <a:stretch>
              <a:fillRect/>
            </a:stretch>
          </p:blipFill>
          <p:spPr>
            <a:xfrm>
              <a:off x="2071687" y="5007685"/>
              <a:ext cx="8048625" cy="495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Arrow: Left 13">
              <a:extLst>
                <a:ext uri="{FF2B5EF4-FFF2-40B4-BE49-F238E27FC236}">
                  <a16:creationId xmlns:a16="http://schemas.microsoft.com/office/drawing/2014/main" id="{CAD55F60-3A56-4D08-A407-9FE6BCDB506F}"/>
                </a:ext>
              </a:extLst>
            </p:cNvPr>
            <p:cNvSpPr/>
            <p:nvPr/>
          </p:nvSpPr>
          <p:spPr>
            <a:xfrm>
              <a:off x="9388911" y="4927727"/>
              <a:ext cx="1176695" cy="655215"/>
            </a:xfrm>
            <a:prstGeom prst="leftArrow">
              <a:avLst/>
            </a:prstGeom>
            <a:ln w="571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3211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56D44DE-BF88-4F5B-B6A5-0E238D5A487C}"/>
              </a:ext>
            </a:extLst>
          </p:cNvPr>
          <p:cNvPicPr>
            <a:picLocks noChangeAspect="1"/>
          </p:cNvPicPr>
          <p:nvPr/>
        </p:nvPicPr>
        <p:blipFill>
          <a:blip r:embed="rId3"/>
          <a:stretch>
            <a:fillRect/>
          </a:stretch>
        </p:blipFill>
        <p:spPr>
          <a:xfrm>
            <a:off x="3175" y="0"/>
            <a:ext cx="12185650" cy="6858000"/>
          </a:xfrm>
          <a:prstGeom prst="rect">
            <a:avLst/>
          </a:prstGeom>
        </p:spPr>
      </p:pic>
    </p:spTree>
    <p:extLst>
      <p:ext uri="{BB962C8B-B14F-4D97-AF65-F5344CB8AC3E}">
        <p14:creationId xmlns:p14="http://schemas.microsoft.com/office/powerpoint/2010/main" val="267532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92606-D94F-42B3-A3E4-21EC074A9FB5}"/>
              </a:ext>
            </a:extLst>
          </p:cNvPr>
          <p:cNvPicPr>
            <a:picLocks noChangeAspect="1"/>
          </p:cNvPicPr>
          <p:nvPr/>
        </p:nvPicPr>
        <p:blipFill>
          <a:blip r:embed="rId2"/>
          <a:stretch>
            <a:fillRect/>
          </a:stretch>
        </p:blipFill>
        <p:spPr>
          <a:xfrm>
            <a:off x="0" y="7353"/>
            <a:ext cx="12192000" cy="6843293"/>
          </a:xfrm>
          <a:prstGeom prst="rect">
            <a:avLst/>
          </a:prstGeom>
        </p:spPr>
      </p:pic>
      <p:sp>
        <p:nvSpPr>
          <p:cNvPr id="2" name="Slide Number Placeholder 1">
            <a:extLst>
              <a:ext uri="{FF2B5EF4-FFF2-40B4-BE49-F238E27FC236}">
                <a16:creationId xmlns:a16="http://schemas.microsoft.com/office/drawing/2014/main" id="{4884DF2E-71E1-483C-89CF-9EDDE30A5C98}"/>
              </a:ext>
            </a:extLst>
          </p:cNvPr>
          <p:cNvSpPr>
            <a:spLocks noGrp="1"/>
          </p:cNvSpPr>
          <p:nvPr>
            <p:ph type="sldNum" sz="quarter" idx="12"/>
          </p:nvPr>
        </p:nvSpPr>
        <p:spPr/>
        <p:txBody>
          <a:bodyPr/>
          <a:lstStyle/>
          <a:p>
            <a:fld id="{E4ABA313-1307-41B8-8F2A-ACB64B5A7F1F}" type="slidenum">
              <a:rPr lang="en-US" smtClean="0"/>
              <a:t>30</a:t>
            </a:fld>
            <a:endParaRPr lang="en-US"/>
          </a:p>
        </p:txBody>
      </p:sp>
      <p:pic>
        <p:nvPicPr>
          <p:cNvPr id="6" name="Picture 4" descr="New Look; Same Menti - Mentimeter">
            <a:extLst>
              <a:ext uri="{FF2B5EF4-FFF2-40B4-BE49-F238E27FC236}">
                <a16:creationId xmlns:a16="http://schemas.microsoft.com/office/drawing/2014/main" id="{EF05DB80-B3FC-4469-8082-EBF4D2B3D779}"/>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3931" y="2620742"/>
            <a:ext cx="4204138" cy="161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2307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57912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29075" y="175936"/>
            <a:ext cx="4445384" cy="113877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spc="200" dirty="0">
                <a:ln w="0">
                  <a:noFill/>
                </a:ln>
                <a:solidFill>
                  <a:prstClr val="white"/>
                </a:solidFill>
                <a:effectLst>
                  <a:outerShdw blurRad="38100" dist="38100" dir="2700000" algn="tl">
                    <a:srgbClr val="000000">
                      <a:alpha val="43137"/>
                    </a:srgbClr>
                  </a:outerShdw>
                </a:effectLst>
                <a:latin typeface="Calibri" panose="020F0502020204030204"/>
              </a:rPr>
              <a:t>Annotate: Client of </a:t>
            </a:r>
            <a:br>
              <a:rPr lang="en-US" sz="3400" b="1" spc="200" dirty="0">
                <a:ln w="0">
                  <a:noFill/>
                </a:ln>
                <a:solidFill>
                  <a:prstClr val="white"/>
                </a:solidFill>
                <a:effectLst>
                  <a:outerShdw blurRad="38100" dist="38100" dir="2700000" algn="tl">
                    <a:srgbClr val="000000">
                      <a:alpha val="43137"/>
                    </a:srgbClr>
                  </a:outerShdw>
                </a:effectLst>
                <a:latin typeface="Calibri" panose="020F0502020204030204"/>
              </a:rPr>
            </a:br>
            <a:r>
              <a:rPr lang="en-US" sz="3400" b="1" spc="200" dirty="0">
                <a:ln w="0">
                  <a:noFill/>
                </a:ln>
                <a:solidFill>
                  <a:prstClr val="white"/>
                </a:solidFill>
                <a:effectLst>
                  <a:outerShdw blurRad="38100" dist="38100" dir="2700000" algn="tl">
                    <a:srgbClr val="000000">
                      <a:alpha val="43137"/>
                    </a:srgbClr>
                  </a:outerShdw>
                </a:effectLst>
                <a:latin typeface="Calibri" panose="020F0502020204030204"/>
              </a:rPr>
              <a:t>Concern Question #3</a:t>
            </a:r>
          </a:p>
        </p:txBody>
      </p:sp>
      <p:sp>
        <p:nvSpPr>
          <p:cNvPr id="2" name="TextBox 1"/>
          <p:cNvSpPr txBox="1"/>
          <p:nvPr/>
        </p:nvSpPr>
        <p:spPr>
          <a:xfrm>
            <a:off x="273398" y="2732696"/>
            <a:ext cx="4948519" cy="4508927"/>
          </a:xfrm>
          <a:prstGeom prst="rect">
            <a:avLst/>
          </a:prstGeom>
          <a:noFill/>
        </p:spPr>
        <p:txBody>
          <a:bodyPr wrap="square" rtlCol="0">
            <a:spAutoFit/>
          </a:bodyPr>
          <a:lstStyle/>
          <a:p>
            <a:pPr algn="ctr"/>
            <a:r>
              <a:rPr lang="en-US" sz="28700" dirty="0">
                <a:solidFill>
                  <a:schemeClr val="accent1"/>
                </a:solidFill>
              </a:rPr>
              <a:t>No</a:t>
            </a:r>
          </a:p>
        </p:txBody>
      </p:sp>
      <p:sp>
        <p:nvSpPr>
          <p:cNvPr id="7" name="TextBox 6"/>
          <p:cNvSpPr txBox="1"/>
          <p:nvPr/>
        </p:nvSpPr>
        <p:spPr>
          <a:xfrm>
            <a:off x="654398" y="1941207"/>
            <a:ext cx="1126420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a:ea typeface="+mn-ea"/>
                <a:cs typeface="+mn-cs"/>
              </a:rPr>
              <a:t>Think about YOUR client of</a:t>
            </a:r>
            <a:r>
              <a:rPr kumimoji="0" lang="en-US" sz="2800" b="1" i="0" u="none" strike="noStrike" kern="1200" cap="none" spc="0" normalizeH="0" noProof="0" dirty="0">
                <a:ln>
                  <a:noFill/>
                </a:ln>
                <a:effectLst/>
                <a:uLnTx/>
                <a:uFillTx/>
                <a:latin typeface="Calibri" panose="020F0502020204030204"/>
                <a:ea typeface="+mn-ea"/>
                <a:cs typeface="+mn-cs"/>
              </a:rPr>
              <a:t> concern. Do you suspect this person </a:t>
            </a:r>
            <a:r>
              <a:rPr kumimoji="0" lang="en-US" sz="2800" b="1" i="0" u="none" strike="noStrike" kern="1200" cap="none" spc="0" normalizeH="0" baseline="0" noProof="0" dirty="0">
                <a:ln>
                  <a:noFill/>
                </a:ln>
                <a:effectLst/>
                <a:uLnTx/>
                <a:uFillTx/>
                <a:latin typeface="Calibri" panose="020F0502020204030204"/>
                <a:ea typeface="+mn-ea"/>
                <a:cs typeface="+mn-cs"/>
              </a:rPr>
              <a:t>has been</a:t>
            </a:r>
            <a:r>
              <a:rPr kumimoji="0" lang="en-US" sz="2800" b="1" i="0" u="none" strike="noStrike" kern="1200" cap="none" spc="0" normalizeH="0" noProof="0" dirty="0">
                <a:ln>
                  <a:noFill/>
                </a:ln>
                <a:effectLst/>
                <a:uLnTx/>
                <a:uFillTx/>
                <a:latin typeface="Calibri" panose="020F0502020204030204"/>
                <a:ea typeface="+mn-ea"/>
                <a:cs typeface="+mn-cs"/>
              </a:rPr>
              <a:t> </a:t>
            </a:r>
            <a:r>
              <a:rPr kumimoji="0" lang="en-US" sz="2800" b="1" i="0" u="none" strike="noStrike" kern="1200" cap="none" spc="0" normalizeH="0" baseline="0" noProof="0" dirty="0">
                <a:ln>
                  <a:noFill/>
                </a:ln>
                <a:effectLst/>
                <a:uLnTx/>
                <a:uFillTx/>
                <a:latin typeface="Calibri" panose="020F0502020204030204"/>
                <a:ea typeface="+mn-ea"/>
                <a:cs typeface="+mn-cs"/>
              </a:rPr>
              <a:t>exposed to trauma? </a:t>
            </a:r>
            <a:endParaRPr kumimoji="0" lang="en-US" sz="2800" b="0" i="0" u="none" strike="noStrike" kern="1200" cap="none" spc="0" normalizeH="0" baseline="0" noProof="0" dirty="0">
              <a:ln>
                <a:noFill/>
              </a:ln>
              <a:effectLst/>
              <a:uLnTx/>
              <a:uFillTx/>
              <a:latin typeface="Calibri" panose="020F0502020204030204"/>
              <a:ea typeface="+mn-ea"/>
              <a:cs typeface="+mn-cs"/>
            </a:endParaRPr>
          </a:p>
        </p:txBody>
      </p:sp>
      <p:sp>
        <p:nvSpPr>
          <p:cNvPr id="8" name="TextBox 7"/>
          <p:cNvSpPr txBox="1"/>
          <p:nvPr/>
        </p:nvSpPr>
        <p:spPr>
          <a:xfrm>
            <a:off x="6589083" y="2732696"/>
            <a:ext cx="4948519" cy="4508927"/>
          </a:xfrm>
          <a:prstGeom prst="rect">
            <a:avLst/>
          </a:prstGeom>
          <a:noFill/>
        </p:spPr>
        <p:txBody>
          <a:bodyPr wrap="square" rtlCol="0">
            <a:spAutoFit/>
          </a:bodyPr>
          <a:lstStyle/>
          <a:p>
            <a:pPr algn="ctr"/>
            <a:r>
              <a:rPr lang="en-US" sz="28700" dirty="0">
                <a:solidFill>
                  <a:schemeClr val="accent1"/>
                </a:solidFill>
              </a:rPr>
              <a:t>Yes</a:t>
            </a:r>
          </a:p>
        </p:txBody>
      </p:sp>
      <p:sp>
        <p:nvSpPr>
          <p:cNvPr id="3" name="Rectangle 2"/>
          <p:cNvSpPr/>
          <p:nvPr/>
        </p:nvSpPr>
        <p:spPr>
          <a:xfrm>
            <a:off x="5741881" y="2898896"/>
            <a:ext cx="45719" cy="3802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6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10534708" cy="891117"/>
          </a:xfrm>
        </p:spPr>
        <p:txBody>
          <a:bodyPr>
            <a:normAutofit/>
          </a:bodyPr>
          <a:lstStyle/>
          <a:p>
            <a:r>
              <a:rPr lang="en-US" sz="2500" dirty="0">
                <a:solidFill>
                  <a:schemeClr val="bg1"/>
                </a:solidFill>
                <a:latin typeface="Arial Black" panose="020B0A04020102020204" pitchFamily="34" charset="0"/>
              </a:rPr>
              <a:t>CLIENT OF CONCERN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2" descr="Image result for question marks png"/>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 b="99333" l="1750" r="99875">
                        <a14:foregroundMark x1="11500" y1="13000" x2="12875" y2="12667"/>
                        <a14:foregroundMark x1="14000" y1="28333" x2="14000" y2="28333"/>
                        <a14:foregroundMark x1="4375" y1="27833" x2="4375" y2="27833"/>
                        <a14:foregroundMark x1="6375" y1="51500" x2="6375" y2="51500"/>
                        <a14:foregroundMark x1="10500" y1="61833" x2="10500" y2="61833"/>
                        <a14:foregroundMark x1="8125" y1="86500" x2="8125" y2="86500"/>
                        <a14:foregroundMark x1="21250" y1="72167" x2="21250" y2="72167"/>
                        <a14:foregroundMark x1="22250" y1="58500" x2="22250" y2="58500"/>
                        <a14:foregroundMark x1="26375" y1="35500" x2="26375" y2="35500"/>
                        <a14:foregroundMark x1="27000" y1="27333" x2="27000" y2="27333"/>
                        <a14:foregroundMark x1="42250" y1="29000" x2="42250" y2="29000"/>
                        <a14:foregroundMark x1="42375" y1="20000" x2="42375" y2="20000"/>
                        <a14:foregroundMark x1="59875" y1="21500" x2="59875" y2="21500"/>
                        <a14:foregroundMark x1="57625" y1="33000" x2="57625" y2="33000"/>
                        <a14:foregroundMark x1="45875" y1="51500" x2="45875" y2="51500"/>
                        <a14:foregroundMark x1="42250" y1="67833" x2="42250" y2="67833"/>
                        <a14:foregroundMark x1="34500" y1="76333" x2="34500" y2="76333"/>
                        <a14:foregroundMark x1="30125" y1="96500" x2="30125" y2="96500"/>
                        <a14:foregroundMark x1="53875" y1="91833" x2="53875" y2="91833"/>
                        <a14:foregroundMark x1="54000" y1="79667" x2="54000" y2="79667"/>
                        <a14:foregroundMark x1="64875" y1="62667" x2="64875" y2="62667"/>
                        <a14:foregroundMark x1="68625" y1="44833" x2="68625" y2="44833"/>
                        <a14:foregroundMark x1="74375" y1="70833" x2="74375" y2="70833"/>
                        <a14:foregroundMark x1="71625" y1="94500" x2="71625" y2="94500"/>
                        <a14:foregroundMark x1="82750" y1="74333" x2="82750" y2="74333"/>
                        <a14:foregroundMark x1="83125" y1="64667" x2="83125" y2="64667"/>
                        <a14:foregroundMark x1="92500" y1="60000" x2="92500" y2="60000"/>
                        <a14:foregroundMark x1="93125" y1="53000" x2="93125" y2="53000"/>
                        <a14:foregroundMark x1="81875" y1="32167" x2="81875" y2="32167"/>
                      </a14:backgroundRemoval>
                    </a14:imgEffect>
                    <a14:imgEffect>
                      <a14:brightnessContrast contrast="-80000"/>
                    </a14:imgEffect>
                  </a14:imgLayer>
                </a14:imgProps>
              </a:ext>
              <a:ext uri="{28A0092B-C50C-407E-A947-70E740481C1C}">
                <a14:useLocalDpi xmlns:a14="http://schemas.microsoft.com/office/drawing/2010/main" val="0"/>
              </a:ext>
            </a:extLst>
          </a:blip>
          <a:srcRect/>
          <a:stretch>
            <a:fillRect/>
          </a:stretch>
        </p:blipFill>
        <p:spPr bwMode="auto">
          <a:xfrm>
            <a:off x="2634496" y="1300728"/>
            <a:ext cx="6923008" cy="51922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400" y="1219200"/>
            <a:ext cx="10668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Think about a client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whom you have concern. Write down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What worries do you have for this client?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What challenging behaviors does this client exhibit, if any?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 you suspect this client has exposure to ACES?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All behavior has a function. If we consider this client’s behavior as a </a:t>
            </a:r>
            <a:r>
              <a:rPr kumimoji="0" lang="en-US" sz="2400" b="1" i="1"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personal solution</a:t>
            </a:r>
            <a:r>
              <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 instead of a problem, what purpose might the behavior serve? How does the behavior help them to get their needs met?</a:t>
            </a:r>
          </a:p>
        </p:txBody>
      </p:sp>
    </p:spTree>
    <p:extLst>
      <p:ext uri="{BB962C8B-B14F-4D97-AF65-F5344CB8AC3E}">
        <p14:creationId xmlns:p14="http://schemas.microsoft.com/office/powerpoint/2010/main" val="3233482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F8EDD1-1350-4299-A1E3-B5393A5E9511}"/>
              </a:ext>
            </a:extLst>
          </p:cNvPr>
          <p:cNvPicPr>
            <a:picLocks noChangeAspect="1"/>
          </p:cNvPicPr>
          <p:nvPr/>
        </p:nvPicPr>
        <p:blipFill>
          <a:blip r:embed="rId2"/>
          <a:stretch>
            <a:fillRect/>
          </a:stretch>
        </p:blipFill>
        <p:spPr>
          <a:xfrm>
            <a:off x="0" y="6963"/>
            <a:ext cx="12192000" cy="6844073"/>
          </a:xfrm>
          <a:prstGeom prst="rect">
            <a:avLst/>
          </a:prstGeom>
        </p:spPr>
      </p:pic>
      <p:sp>
        <p:nvSpPr>
          <p:cNvPr id="2" name="Slide Number Placeholder 1">
            <a:extLst>
              <a:ext uri="{FF2B5EF4-FFF2-40B4-BE49-F238E27FC236}">
                <a16:creationId xmlns:a16="http://schemas.microsoft.com/office/drawing/2014/main" id="{4884DF2E-71E1-483C-89CF-9EDDE30A5C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4" descr="New Look; Same Menti - Mentimeter">
            <a:extLst>
              <a:ext uri="{FF2B5EF4-FFF2-40B4-BE49-F238E27FC236}">
                <a16:creationId xmlns:a16="http://schemas.microsoft.com/office/drawing/2014/main" id="{EF05DB80-B3FC-4469-8082-EBF4D2B3D779}"/>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3931" y="3044756"/>
            <a:ext cx="4204138" cy="161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488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0" y="579423"/>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3C4B5C"/>
                </a:solidFill>
                <a:latin typeface="Calibri" panose="020F0502020204030204"/>
              </a:rPr>
              <a:t>Assessing for a </a:t>
            </a:r>
            <a:r>
              <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rPr>
              <a:t>Trauma-Informed Approach</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D6F4BFD-D7F0-4FCE-830D-1B71B141263E}"/>
              </a:ext>
            </a:extLst>
          </p:cNvPr>
          <p:cNvPicPr>
            <a:picLocks noChangeAspect="1"/>
          </p:cNvPicPr>
          <p:nvPr/>
        </p:nvPicPr>
        <p:blipFill>
          <a:blip r:embed="rId3">
            <a:clrChange>
              <a:clrFrom>
                <a:srgbClr val="EEEEEE"/>
              </a:clrFrom>
              <a:clrTo>
                <a:srgbClr val="EEEEEE">
                  <a:alpha val="0"/>
                </a:srgbClr>
              </a:clrTo>
            </a:clrChange>
          </a:blip>
          <a:stretch>
            <a:fillRect/>
          </a:stretch>
        </p:blipFill>
        <p:spPr>
          <a:xfrm>
            <a:off x="849451" y="1886882"/>
            <a:ext cx="10243848" cy="1870746"/>
          </a:xfrm>
          <a:prstGeom prst="rect">
            <a:avLst/>
          </a:prstGeom>
        </p:spPr>
      </p:pic>
      <p:sp>
        <p:nvSpPr>
          <p:cNvPr id="12" name="TextBox 11">
            <a:extLst>
              <a:ext uri="{FF2B5EF4-FFF2-40B4-BE49-F238E27FC236}">
                <a16:creationId xmlns:a16="http://schemas.microsoft.com/office/drawing/2014/main" id="{FF041CB3-FFED-4106-905F-5379CAF849D5}"/>
              </a:ext>
            </a:extLst>
          </p:cNvPr>
          <p:cNvSpPr txBox="1"/>
          <p:nvPr/>
        </p:nvSpPr>
        <p:spPr>
          <a:xfrm>
            <a:off x="849451" y="4086306"/>
            <a:ext cx="10896600"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chemeClr val="accent1"/>
                </a:solidFill>
                <a:effectLst/>
                <a:uLnTx/>
                <a:uFillTx/>
                <a:latin typeface="Calibri" panose="020F0502020204030204"/>
                <a:ea typeface="+mn-ea"/>
                <a:cs typeface="+mn-cs"/>
              </a:rPr>
              <a:t>Instructions to prepare for breakout session: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prstClr val="black"/>
                </a:solidFill>
                <a:latin typeface="Calibri" panose="020F0502020204030204"/>
              </a:rPr>
              <a:t>Strength: </a:t>
            </a:r>
            <a:r>
              <a:rPr lang="en-US" sz="2400" dirty="0">
                <a:solidFill>
                  <a:prstClr val="black"/>
                </a:solidFill>
                <a:latin typeface="Calibri" panose="020F0502020204030204"/>
              </a:rPr>
              <a:t>Please note one question that you strongly feel your organization is doing well 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prstClr val="black"/>
                </a:solidFill>
                <a:latin typeface="Calibri" panose="020F0502020204030204"/>
              </a:rPr>
              <a:t>Challenge: </a:t>
            </a:r>
            <a:r>
              <a:rPr lang="en-US" sz="2400" dirty="0">
                <a:solidFill>
                  <a:prstClr val="black"/>
                </a:solidFill>
                <a:latin typeface="Calibri" panose="020F0502020204030204"/>
              </a:rPr>
              <a:t>Please note one question that you strongly feel your organization is challenged by.  </a:t>
            </a:r>
          </a:p>
        </p:txBody>
      </p:sp>
      <p:sp>
        <p:nvSpPr>
          <p:cNvPr id="3" name="Rectangle 2">
            <a:extLst>
              <a:ext uri="{FF2B5EF4-FFF2-40B4-BE49-F238E27FC236}">
                <a16:creationId xmlns:a16="http://schemas.microsoft.com/office/drawing/2014/main" id="{4506A0CB-3AF9-4BFD-BB58-E8AA57C77604}"/>
              </a:ext>
            </a:extLst>
          </p:cNvPr>
          <p:cNvSpPr/>
          <p:nvPr/>
        </p:nvSpPr>
        <p:spPr>
          <a:xfrm>
            <a:off x="849451" y="6156295"/>
            <a:ext cx="10568892" cy="400110"/>
          </a:xfrm>
          <a:prstGeom prst="rect">
            <a:avLst/>
          </a:prstGeom>
        </p:spPr>
        <p:txBody>
          <a:bodyPr wrap="square">
            <a:spAutoFit/>
          </a:bodyPr>
          <a:lstStyle/>
          <a:p>
            <a:r>
              <a:rPr lang="en-US" sz="1000" i="1" dirty="0">
                <a:solidFill>
                  <a:schemeClr val="bg1">
                    <a:lumMod val="50000"/>
                  </a:schemeClr>
                </a:solidFill>
              </a:rPr>
              <a:t>Adopted from the National Center on Family Homelessness Trauma-Informed Organizational Self-Assessment and “Creating Cultures of Trauma- Informed Care: A Self Assessment and Planning Protocol” article by Roger D. Fallot, Ph.D. &amp; Maxine Harris, Ph.D.</a:t>
            </a:r>
          </a:p>
        </p:txBody>
      </p:sp>
    </p:spTree>
    <p:extLst>
      <p:ext uri="{BB962C8B-B14F-4D97-AF65-F5344CB8AC3E}">
        <p14:creationId xmlns:p14="http://schemas.microsoft.com/office/powerpoint/2010/main" val="2953089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F35112-0C94-4806-B6F6-E8724055EA97}"/>
              </a:ext>
            </a:extLst>
          </p:cNvPr>
          <p:cNvSpPr>
            <a:spLocks noGrp="1"/>
          </p:cNvSpPr>
          <p:nvPr>
            <p:ph type="sldNum" sz="quarter" idx="12"/>
          </p:nvPr>
        </p:nvSpPr>
        <p:spPr/>
        <p:txBody>
          <a:bodyPr/>
          <a:lstStyle/>
          <a:p>
            <a:fld id="{E4ABA313-1307-41B8-8F2A-ACB64B5A7F1F}" type="slidenum">
              <a:rPr lang="en-US" smtClean="0"/>
              <a:t>35</a:t>
            </a:fld>
            <a:endParaRPr lang="en-US"/>
          </a:p>
        </p:txBody>
      </p:sp>
      <p:pic>
        <p:nvPicPr>
          <p:cNvPr id="4" name="Picture 3">
            <a:extLst>
              <a:ext uri="{FF2B5EF4-FFF2-40B4-BE49-F238E27FC236}">
                <a16:creationId xmlns:a16="http://schemas.microsoft.com/office/drawing/2014/main" id="{14BC062A-D442-4FCD-ADBD-C2F4E0020B69}"/>
              </a:ext>
            </a:extLst>
          </p:cNvPr>
          <p:cNvPicPr>
            <a:picLocks noChangeAspect="1"/>
          </p:cNvPicPr>
          <p:nvPr/>
        </p:nvPicPr>
        <p:blipFill>
          <a:blip r:embed="rId2">
            <a:clrChange>
              <a:clrFrom>
                <a:srgbClr val="EEEEEE"/>
              </a:clrFrom>
              <a:clrTo>
                <a:srgbClr val="EEEEEE">
                  <a:alpha val="0"/>
                </a:srgbClr>
              </a:clrTo>
            </a:clrChange>
          </a:blip>
          <a:stretch>
            <a:fillRect/>
          </a:stretch>
        </p:blipFill>
        <p:spPr>
          <a:xfrm>
            <a:off x="218830" y="276795"/>
            <a:ext cx="11836536" cy="2161605"/>
          </a:xfrm>
          <a:prstGeom prst="rect">
            <a:avLst/>
          </a:prstGeom>
        </p:spPr>
      </p:pic>
      <p:graphicFrame>
        <p:nvGraphicFramePr>
          <p:cNvPr id="3" name="Table 2">
            <a:extLst>
              <a:ext uri="{FF2B5EF4-FFF2-40B4-BE49-F238E27FC236}">
                <a16:creationId xmlns:a16="http://schemas.microsoft.com/office/drawing/2014/main" id="{E85F4EC3-31DE-40D6-8B8C-1C7800E4BFB9}"/>
              </a:ext>
            </a:extLst>
          </p:cNvPr>
          <p:cNvGraphicFramePr>
            <a:graphicFrameLocks noGrp="1"/>
          </p:cNvGraphicFramePr>
          <p:nvPr>
            <p:extLst/>
          </p:nvPr>
        </p:nvGraphicFramePr>
        <p:xfrm>
          <a:off x="218829" y="2655321"/>
          <a:ext cx="11636838" cy="3931920"/>
        </p:xfrm>
        <a:graphic>
          <a:graphicData uri="http://schemas.openxmlformats.org/drawingml/2006/table">
            <a:tbl>
              <a:tblPr firstRow="1" bandRow="1">
                <a:tableStyleId>{5940675A-B579-460E-94D1-54222C63F5DA}</a:tableStyleId>
              </a:tblPr>
              <a:tblGrid>
                <a:gridCol w="1715074">
                  <a:extLst>
                    <a:ext uri="{9D8B030D-6E8A-4147-A177-3AD203B41FA5}">
                      <a16:colId xmlns:a16="http://schemas.microsoft.com/office/drawing/2014/main" val="3306067352"/>
                    </a:ext>
                  </a:extLst>
                </a:gridCol>
                <a:gridCol w="2081049">
                  <a:extLst>
                    <a:ext uri="{9D8B030D-6E8A-4147-A177-3AD203B41FA5}">
                      <a16:colId xmlns:a16="http://schemas.microsoft.com/office/drawing/2014/main" val="22105307"/>
                    </a:ext>
                  </a:extLst>
                </a:gridCol>
                <a:gridCol w="1965434">
                  <a:extLst>
                    <a:ext uri="{9D8B030D-6E8A-4147-A177-3AD203B41FA5}">
                      <a16:colId xmlns:a16="http://schemas.microsoft.com/office/drawing/2014/main" val="733123348"/>
                    </a:ext>
                  </a:extLst>
                </a:gridCol>
                <a:gridCol w="1902373">
                  <a:extLst>
                    <a:ext uri="{9D8B030D-6E8A-4147-A177-3AD203B41FA5}">
                      <a16:colId xmlns:a16="http://schemas.microsoft.com/office/drawing/2014/main" val="572312297"/>
                    </a:ext>
                  </a:extLst>
                </a:gridCol>
                <a:gridCol w="2007475">
                  <a:extLst>
                    <a:ext uri="{9D8B030D-6E8A-4147-A177-3AD203B41FA5}">
                      <a16:colId xmlns:a16="http://schemas.microsoft.com/office/drawing/2014/main" val="2143266618"/>
                    </a:ext>
                  </a:extLst>
                </a:gridCol>
                <a:gridCol w="1965433">
                  <a:extLst>
                    <a:ext uri="{9D8B030D-6E8A-4147-A177-3AD203B41FA5}">
                      <a16:colId xmlns:a16="http://schemas.microsoft.com/office/drawing/2014/main" val="2682170890"/>
                    </a:ext>
                  </a:extLst>
                </a:gridCol>
              </a:tblGrid>
              <a:tr h="0">
                <a:tc>
                  <a:txBody>
                    <a:bodyPr/>
                    <a:lstStyle/>
                    <a:p>
                      <a:pPr algn="ctr"/>
                      <a:r>
                        <a:rPr lang="en-US" dirty="0"/>
                        <a:t>Building resiliency &amp; relationships with staff &amp; clients based on respect and inclusion.</a:t>
                      </a:r>
                    </a:p>
                    <a:p>
                      <a:pPr algn="ctr"/>
                      <a:endParaRPr lang="en-US" dirty="0"/>
                    </a:p>
                    <a:p>
                      <a:pPr algn="ctr"/>
                      <a:r>
                        <a:rPr lang="en-US" dirty="0"/>
                        <a:t>Creating secure, physically &amp; psychologically safe environments.</a:t>
                      </a:r>
                    </a:p>
                  </a:txBody>
                  <a:tcPr>
                    <a:solidFill>
                      <a:schemeClr val="accent1">
                        <a:lumMod val="20000"/>
                        <a:lumOff val="80000"/>
                      </a:schemeClr>
                    </a:solidFill>
                  </a:tcPr>
                </a:tc>
                <a:tc>
                  <a:txBody>
                    <a:bodyPr/>
                    <a:lstStyle/>
                    <a:p>
                      <a:pPr algn="ctr"/>
                      <a:r>
                        <a:rPr lang="en-US" dirty="0"/>
                        <a:t>Organizational operations and decisions are made with transparency and lots of information sharing in order to strengthen relationships with staff and clients.</a:t>
                      </a:r>
                    </a:p>
                    <a:p>
                      <a:pPr algn="ctr"/>
                      <a:endParaRPr lang="en-US" dirty="0"/>
                    </a:p>
                    <a:p>
                      <a:pPr algn="ctr"/>
                      <a:endParaRPr lang="en-US" dirty="0"/>
                    </a:p>
                  </a:txBody>
                  <a:tcPr/>
                </a:tc>
                <a:tc>
                  <a:txBody>
                    <a:bodyPr/>
                    <a:lstStyle/>
                    <a:p>
                      <a:pPr algn="ctr"/>
                      <a:r>
                        <a:rPr lang="en-US" dirty="0"/>
                        <a:t>Connecting clients with peers whose stories and lived experience can promote recovery, healing and hope.</a:t>
                      </a:r>
                    </a:p>
                  </a:txBody>
                  <a:tcPr>
                    <a:solidFill>
                      <a:schemeClr val="accent1">
                        <a:lumMod val="20000"/>
                        <a:lumOff val="80000"/>
                      </a:schemeClr>
                    </a:solidFill>
                  </a:tcPr>
                </a:tc>
                <a:tc>
                  <a:txBody>
                    <a:bodyPr/>
                    <a:lstStyle/>
                    <a:p>
                      <a:pPr algn="ctr"/>
                      <a:r>
                        <a:rPr lang="en-US" dirty="0"/>
                        <a:t>Placing importance on partnership that levels the power differences between staff and clients.</a:t>
                      </a:r>
                    </a:p>
                    <a:p>
                      <a:pPr algn="ctr"/>
                      <a:endParaRPr lang="en-US" dirty="0"/>
                    </a:p>
                    <a:p>
                      <a:pPr algn="ctr"/>
                      <a:r>
                        <a:rPr lang="en-US" dirty="0"/>
                        <a:t>Sharing power in decision-making by recognizing </a:t>
                      </a:r>
                      <a:r>
                        <a:rPr lang="en-US" i="1" dirty="0"/>
                        <a:t>everyone</a:t>
                      </a:r>
                      <a:r>
                        <a:rPr lang="en-US" dirty="0"/>
                        <a:t> has a role to play in your organization.</a:t>
                      </a:r>
                    </a:p>
                  </a:txBody>
                  <a:tcPr/>
                </a:tc>
                <a:tc>
                  <a:txBody>
                    <a:bodyPr/>
                    <a:lstStyle/>
                    <a:p>
                      <a:pPr algn="ctr"/>
                      <a:r>
                        <a:rPr lang="en-US" dirty="0"/>
                        <a:t>Staff and client strengths and experience is recognized and built upon.</a:t>
                      </a:r>
                    </a:p>
                    <a:p>
                      <a:pPr algn="ctr"/>
                      <a:endParaRPr lang="en-US" dirty="0"/>
                    </a:p>
                    <a:p>
                      <a:pPr algn="ctr"/>
                      <a:r>
                        <a:rPr lang="en-US" dirty="0"/>
                        <a:t>Staff are “facilitators” of recovery and decision-making rather than “controllers.”</a:t>
                      </a:r>
                    </a:p>
                  </a:txBody>
                  <a:tcPr>
                    <a:solidFill>
                      <a:schemeClr val="accent1">
                        <a:lumMod val="20000"/>
                        <a:lumOff val="80000"/>
                      </a:schemeClr>
                    </a:solidFill>
                  </a:tcPr>
                </a:tc>
                <a:tc>
                  <a:txBody>
                    <a:bodyPr/>
                    <a:lstStyle/>
                    <a:p>
                      <a:pPr algn="ctr"/>
                      <a:r>
                        <a:rPr lang="en-US" dirty="0"/>
                        <a:t>Your organization moves past stereotypes and biases to create policies, procedures and offer services responsive to the unique needs and strengths of the culture to which your clients belong.</a:t>
                      </a:r>
                    </a:p>
                  </a:txBody>
                  <a:tcPr/>
                </a:tc>
                <a:extLst>
                  <a:ext uri="{0D108BD9-81ED-4DB2-BD59-A6C34878D82A}">
                    <a16:rowId xmlns:a16="http://schemas.microsoft.com/office/drawing/2014/main" val="1252034615"/>
                  </a:ext>
                </a:extLst>
              </a:tr>
            </a:tbl>
          </a:graphicData>
        </a:graphic>
      </p:graphicFrame>
    </p:spTree>
    <p:extLst>
      <p:ext uri="{BB962C8B-B14F-4D97-AF65-F5344CB8AC3E}">
        <p14:creationId xmlns:p14="http://schemas.microsoft.com/office/powerpoint/2010/main" val="30550662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11810170" cy="1165512"/>
          </a:xfrm>
        </p:spPr>
        <p:txBody>
          <a:bodyPr>
            <a:normAutofit/>
          </a:bodyPr>
          <a:lstStyle/>
          <a:p>
            <a:r>
              <a:rPr lang="en-US" sz="2500" dirty="0">
                <a:solidFill>
                  <a:schemeClr val="bg1"/>
                </a:solidFill>
                <a:latin typeface="Arial Black" panose="020B0A04020102020204" pitchFamily="34" charset="0"/>
              </a:rPr>
              <a:t>In your breakout room, please discuss your approach to activities and interaction. Have you seen other activities that help to internalize this information?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50" name="Picture 2" descr="Teamwork is dreamwork: pushing the boundaries in breakout roomsELT Learning  Journeys">
            <a:extLst>
              <a:ext uri="{FF2B5EF4-FFF2-40B4-BE49-F238E27FC236}">
                <a16:creationId xmlns:a16="http://schemas.microsoft.com/office/drawing/2014/main" id="{6DE21E99-6D7C-4CA7-8586-036EF5CF28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109" b="96353" l="7500" r="95625">
                        <a14:foregroundMark x1="6563" y1="21277" x2="11875" y2="71733"/>
                        <a14:foregroundMark x1="11875" y1="71733" x2="14688" y2="62310"/>
                        <a14:foregroundMark x1="14688" y1="62310" x2="16563" y2="26748"/>
                        <a14:foregroundMark x1="16563" y1="26748" x2="22500" y2="34650"/>
                        <a14:foregroundMark x1="22500" y1="34650" x2="25938" y2="72948"/>
                        <a14:foregroundMark x1="25938" y1="72948" x2="35625" y2="64134"/>
                        <a14:foregroundMark x1="35625" y1="64134" x2="49063" y2="27052"/>
                        <a14:foregroundMark x1="49063" y1="27052" x2="50313" y2="87234"/>
                        <a14:foregroundMark x1="50313" y1="87234" x2="61563" y2="74468"/>
                        <a14:foregroundMark x1="61563" y1="74468" x2="81875" y2="19149"/>
                        <a14:foregroundMark x1="81875" y1="19149" x2="90625" y2="78419"/>
                        <a14:foregroundMark x1="94063" y1="75988" x2="19063" y2="76596"/>
                        <a14:foregroundMark x1="19063" y1="76596" x2="10313" y2="71733"/>
                        <a14:foregroundMark x1="10313" y1="71733" x2="8438" y2="50152"/>
                        <a14:foregroundMark x1="8438" y1="50152" x2="11875" y2="17629"/>
                        <a14:foregroundMark x1="7813" y1="65046" x2="7500" y2="74772"/>
                        <a14:foregroundMark x1="7500" y1="74772" x2="16250" y2="80547"/>
                        <a14:foregroundMark x1="16250" y1="80547" x2="30312" y2="81155"/>
                        <a14:foregroundMark x1="30312" y1="81155" x2="49375" y2="80243"/>
                        <a14:foregroundMark x1="46875" y1="82979" x2="42500" y2="95745"/>
                        <a14:foregroundMark x1="58438" y1="82675" x2="61563" y2="93009"/>
                        <a14:foregroundMark x1="43438" y1="91793" x2="54688" y2="92097"/>
                        <a14:foregroundMark x1="25000" y1="95745" x2="77813" y2="96353"/>
                        <a14:foregroundMark x1="74375" y1="78116" x2="59688" y2="60790"/>
                        <a14:foregroundMark x1="59688" y1="60790" x2="55000" y2="58055"/>
                        <a14:foregroundMark x1="63438" y1="76292" x2="57188" y2="57143"/>
                        <a14:foregroundMark x1="57188" y1="57143" x2="57188" y2="56535"/>
                        <a14:foregroundMark x1="60000" y1="72644" x2="50313" y2="53799"/>
                        <a14:foregroundMark x1="73750" y1="75076" x2="66875" y2="61094"/>
                        <a14:foregroundMark x1="87813" y1="79331" x2="94063" y2="72036"/>
                        <a14:foregroundMark x1="94063" y1="72036" x2="93438" y2="66261"/>
                        <a14:foregroundMark x1="63438" y1="79027" x2="62813" y2="79331"/>
                        <a14:foregroundMark x1="60000" y1="79331" x2="60000" y2="79331"/>
                        <a14:foregroundMark x1="60000" y1="79331" x2="83125" y2="79331"/>
                        <a14:foregroundMark x1="83125" y1="79331" x2="92813" y2="79027"/>
                        <a14:foregroundMark x1="62500" y1="73556" x2="50313" y2="54711"/>
                        <a14:foregroundMark x1="68125" y1="51976" x2="53438" y2="46809"/>
                        <a14:foregroundMark x1="53438" y1="46809" x2="40313" y2="47416"/>
                        <a14:foregroundMark x1="40313" y1="47416" x2="33750" y2="54711"/>
                        <a14:foregroundMark x1="33750" y1="54711" x2="39063" y2="62918"/>
                        <a14:foregroundMark x1="39063" y1="62918" x2="42813" y2="51976"/>
                        <a14:foregroundMark x1="42813" y1="51976" x2="54063" y2="51976"/>
                        <a14:foregroundMark x1="54063" y1="51976" x2="46563" y2="64742"/>
                        <a14:foregroundMark x1="46563" y1="64742" x2="37813" y2="59271"/>
                        <a14:foregroundMark x1="37813" y1="59271" x2="47500" y2="47720"/>
                        <a14:foregroundMark x1="47500" y1="47720" x2="57813" y2="44681"/>
                        <a14:foregroundMark x1="57813" y1="44681" x2="58438" y2="55319"/>
                        <a14:foregroundMark x1="58438" y1="55319" x2="58750" y2="55927"/>
                        <a14:foregroundMark x1="10000" y1="19149" x2="20625" y2="17629"/>
                        <a14:foregroundMark x1="20625" y1="17629" x2="69375" y2="17629"/>
                        <a14:foregroundMark x1="69375" y1="17629" x2="80000" y2="16717"/>
                        <a14:foregroundMark x1="80000" y1="16717" x2="90000" y2="17933"/>
                        <a14:foregroundMark x1="90000" y1="17933" x2="93750" y2="27660"/>
                        <a14:foregroundMark x1="93750" y1="27660" x2="93438" y2="79939"/>
                        <a14:foregroundMark x1="93438" y1="79939" x2="92500" y2="80547"/>
                        <a14:foregroundMark x1="95625" y1="77812" x2="95625" y2="54407"/>
                      </a14:backgroundRemoval>
                    </a14:imgEffect>
                  </a14:imgLayer>
                </a14:imgProps>
              </a:ext>
              <a:ext uri="{28A0092B-C50C-407E-A947-70E740481C1C}">
                <a14:useLocalDpi xmlns:a14="http://schemas.microsoft.com/office/drawing/2010/main" val="0"/>
              </a:ext>
            </a:extLst>
          </a:blip>
          <a:srcRect l="6008" t="14866" r="2361" b="2898"/>
          <a:stretch/>
        </p:blipFill>
        <p:spPr bwMode="auto">
          <a:xfrm>
            <a:off x="3941378" y="1839310"/>
            <a:ext cx="4487919" cy="414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04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11810170" cy="1165512"/>
          </a:xfrm>
        </p:spPr>
        <p:txBody>
          <a:bodyPr>
            <a:normAutofit/>
          </a:bodyPr>
          <a:lstStyle/>
          <a:p>
            <a:r>
              <a:rPr lang="en-US" sz="2500" dirty="0">
                <a:solidFill>
                  <a:schemeClr val="bg1"/>
                </a:solidFill>
                <a:latin typeface="Arial Black" panose="020B0A04020102020204" pitchFamily="34" charset="0"/>
              </a:rPr>
              <a:t>In your breakout room, please discuss your approach to teaching about ACES, Trauma and Trauma-informed strategies in your organization.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50" name="Picture 2" descr="Teamwork is dreamwork: pushing the boundaries in breakout roomsELT Learning  Journeys">
            <a:extLst>
              <a:ext uri="{FF2B5EF4-FFF2-40B4-BE49-F238E27FC236}">
                <a16:creationId xmlns:a16="http://schemas.microsoft.com/office/drawing/2014/main" id="{6DE21E99-6D7C-4CA7-8586-036EF5CF28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109" b="96353" l="7500" r="95625">
                        <a14:foregroundMark x1="6563" y1="21277" x2="11875" y2="71733"/>
                        <a14:foregroundMark x1="11875" y1="71733" x2="14688" y2="62310"/>
                        <a14:foregroundMark x1="14688" y1="62310" x2="16563" y2="26748"/>
                        <a14:foregroundMark x1="16563" y1="26748" x2="22500" y2="34650"/>
                        <a14:foregroundMark x1="22500" y1="34650" x2="25938" y2="72948"/>
                        <a14:foregroundMark x1="25938" y1="72948" x2="35625" y2="64134"/>
                        <a14:foregroundMark x1="35625" y1="64134" x2="49063" y2="27052"/>
                        <a14:foregroundMark x1="49063" y1="27052" x2="50313" y2="87234"/>
                        <a14:foregroundMark x1="50313" y1="87234" x2="61563" y2="74468"/>
                        <a14:foregroundMark x1="61563" y1="74468" x2="81875" y2="19149"/>
                        <a14:foregroundMark x1="81875" y1="19149" x2="90625" y2="78419"/>
                        <a14:foregroundMark x1="94063" y1="75988" x2="19063" y2="76596"/>
                        <a14:foregroundMark x1="19063" y1="76596" x2="10313" y2="71733"/>
                        <a14:foregroundMark x1="10313" y1="71733" x2="8438" y2="50152"/>
                        <a14:foregroundMark x1="8438" y1="50152" x2="11875" y2="17629"/>
                        <a14:foregroundMark x1="7813" y1="65046" x2="7500" y2="74772"/>
                        <a14:foregroundMark x1="7500" y1="74772" x2="16250" y2="80547"/>
                        <a14:foregroundMark x1="16250" y1="80547" x2="30312" y2="81155"/>
                        <a14:foregroundMark x1="30312" y1="81155" x2="49375" y2="80243"/>
                        <a14:foregroundMark x1="46875" y1="82979" x2="42500" y2="95745"/>
                        <a14:foregroundMark x1="58438" y1="82675" x2="61563" y2="93009"/>
                        <a14:foregroundMark x1="43438" y1="91793" x2="54688" y2="92097"/>
                        <a14:foregroundMark x1="25000" y1="95745" x2="77813" y2="96353"/>
                        <a14:foregroundMark x1="74375" y1="78116" x2="59688" y2="60790"/>
                        <a14:foregroundMark x1="59688" y1="60790" x2="55000" y2="58055"/>
                        <a14:foregroundMark x1="63438" y1="76292" x2="57188" y2="57143"/>
                        <a14:foregroundMark x1="57188" y1="57143" x2="57188" y2="56535"/>
                        <a14:foregroundMark x1="60000" y1="72644" x2="50313" y2="53799"/>
                        <a14:foregroundMark x1="73750" y1="75076" x2="66875" y2="61094"/>
                        <a14:foregroundMark x1="87813" y1="79331" x2="94063" y2="72036"/>
                        <a14:foregroundMark x1="94063" y1="72036" x2="93438" y2="66261"/>
                        <a14:foregroundMark x1="63438" y1="79027" x2="62813" y2="79331"/>
                        <a14:foregroundMark x1="60000" y1="79331" x2="60000" y2="79331"/>
                        <a14:foregroundMark x1="60000" y1="79331" x2="83125" y2="79331"/>
                        <a14:foregroundMark x1="83125" y1="79331" x2="92813" y2="79027"/>
                        <a14:foregroundMark x1="62500" y1="73556" x2="50313" y2="54711"/>
                        <a14:foregroundMark x1="68125" y1="51976" x2="53438" y2="46809"/>
                        <a14:foregroundMark x1="53438" y1="46809" x2="40313" y2="47416"/>
                        <a14:foregroundMark x1="40313" y1="47416" x2="33750" y2="54711"/>
                        <a14:foregroundMark x1="33750" y1="54711" x2="39063" y2="62918"/>
                        <a14:foregroundMark x1="39063" y1="62918" x2="42813" y2="51976"/>
                        <a14:foregroundMark x1="42813" y1="51976" x2="54063" y2="51976"/>
                        <a14:foregroundMark x1="54063" y1="51976" x2="46563" y2="64742"/>
                        <a14:foregroundMark x1="46563" y1="64742" x2="37813" y2="59271"/>
                        <a14:foregroundMark x1="37813" y1="59271" x2="47500" y2="47720"/>
                        <a14:foregroundMark x1="47500" y1="47720" x2="57813" y2="44681"/>
                        <a14:foregroundMark x1="57813" y1="44681" x2="58438" y2="55319"/>
                        <a14:foregroundMark x1="58438" y1="55319" x2="58750" y2="55927"/>
                        <a14:foregroundMark x1="10000" y1="19149" x2="20625" y2="17629"/>
                        <a14:foregroundMark x1="20625" y1="17629" x2="69375" y2="17629"/>
                        <a14:foregroundMark x1="69375" y1="17629" x2="80000" y2="16717"/>
                        <a14:foregroundMark x1="80000" y1="16717" x2="90000" y2="17933"/>
                        <a14:foregroundMark x1="90000" y1="17933" x2="93750" y2="27660"/>
                        <a14:foregroundMark x1="93750" y1="27660" x2="93438" y2="79939"/>
                        <a14:foregroundMark x1="93438" y1="79939" x2="92500" y2="80547"/>
                        <a14:foregroundMark x1="95625" y1="77812" x2="95625" y2="54407"/>
                      </a14:backgroundRemoval>
                    </a14:imgEffect>
                  </a14:imgLayer>
                </a14:imgProps>
              </a:ext>
              <a:ext uri="{28A0092B-C50C-407E-A947-70E740481C1C}">
                <a14:useLocalDpi xmlns:a14="http://schemas.microsoft.com/office/drawing/2010/main" val="0"/>
              </a:ext>
            </a:extLst>
          </a:blip>
          <a:srcRect l="6008" t="14866" r="2361" b="2898"/>
          <a:stretch/>
        </p:blipFill>
        <p:spPr bwMode="auto">
          <a:xfrm>
            <a:off x="3941378" y="1839310"/>
            <a:ext cx="4487919" cy="414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831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66672EF-1C16-46A7-B9A1-2DD5FB6F12C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5116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BED6C05-29BF-490C-ABD4-0170166F51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64670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11810170" cy="891117"/>
          </a:xfrm>
        </p:spPr>
        <p:txBody>
          <a:bodyPr>
            <a:normAutofit/>
          </a:bodyPr>
          <a:lstStyle/>
          <a:p>
            <a:r>
              <a:rPr lang="en-US" sz="2500" dirty="0">
                <a:solidFill>
                  <a:schemeClr val="bg1"/>
                </a:solidFill>
                <a:latin typeface="Arial Black" panose="020B0A04020102020204" pitchFamily="34" charset="0"/>
              </a:rPr>
              <a:t>In your breakout room, please discuss what your needs are today. You will be asked to report your needs upon return.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50" name="Picture 2" descr="Teamwork is dreamwork: pushing the boundaries in breakout roomsELT Learning  Journeys">
            <a:extLst>
              <a:ext uri="{FF2B5EF4-FFF2-40B4-BE49-F238E27FC236}">
                <a16:creationId xmlns:a16="http://schemas.microsoft.com/office/drawing/2014/main" id="{6DE21E99-6D7C-4CA7-8586-036EF5CF28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109" b="96353" l="7500" r="95625">
                        <a14:foregroundMark x1="6563" y1="21277" x2="11875" y2="71733"/>
                        <a14:foregroundMark x1="11875" y1="71733" x2="14688" y2="62310"/>
                        <a14:foregroundMark x1="14688" y1="62310" x2="16563" y2="26748"/>
                        <a14:foregroundMark x1="16563" y1="26748" x2="22500" y2="34650"/>
                        <a14:foregroundMark x1="22500" y1="34650" x2="25938" y2="72948"/>
                        <a14:foregroundMark x1="25938" y1="72948" x2="35625" y2="64134"/>
                        <a14:foregroundMark x1="35625" y1="64134" x2="49063" y2="27052"/>
                        <a14:foregroundMark x1="49063" y1="27052" x2="50313" y2="87234"/>
                        <a14:foregroundMark x1="50313" y1="87234" x2="61563" y2="74468"/>
                        <a14:foregroundMark x1="61563" y1="74468" x2="81875" y2="19149"/>
                        <a14:foregroundMark x1="81875" y1="19149" x2="90625" y2="78419"/>
                        <a14:foregroundMark x1="94063" y1="75988" x2="19063" y2="76596"/>
                        <a14:foregroundMark x1="19063" y1="76596" x2="10313" y2="71733"/>
                        <a14:foregroundMark x1="10313" y1="71733" x2="8438" y2="50152"/>
                        <a14:foregroundMark x1="8438" y1="50152" x2="11875" y2="17629"/>
                        <a14:foregroundMark x1="7813" y1="65046" x2="7500" y2="74772"/>
                        <a14:foregroundMark x1="7500" y1="74772" x2="16250" y2="80547"/>
                        <a14:foregroundMark x1="16250" y1="80547" x2="30312" y2="81155"/>
                        <a14:foregroundMark x1="30312" y1="81155" x2="49375" y2="80243"/>
                        <a14:foregroundMark x1="46875" y1="82979" x2="42500" y2="95745"/>
                        <a14:foregroundMark x1="58438" y1="82675" x2="61563" y2="93009"/>
                        <a14:foregroundMark x1="43438" y1="91793" x2="54688" y2="92097"/>
                        <a14:foregroundMark x1="25000" y1="95745" x2="77813" y2="96353"/>
                        <a14:foregroundMark x1="74375" y1="78116" x2="59688" y2="60790"/>
                        <a14:foregroundMark x1="59688" y1="60790" x2="55000" y2="58055"/>
                        <a14:foregroundMark x1="63438" y1="76292" x2="57188" y2="57143"/>
                        <a14:foregroundMark x1="57188" y1="57143" x2="57188" y2="56535"/>
                        <a14:foregroundMark x1="60000" y1="72644" x2="50313" y2="53799"/>
                        <a14:foregroundMark x1="73750" y1="75076" x2="66875" y2="61094"/>
                        <a14:foregroundMark x1="87813" y1="79331" x2="94063" y2="72036"/>
                        <a14:foregroundMark x1="94063" y1="72036" x2="93438" y2="66261"/>
                        <a14:foregroundMark x1="63438" y1="79027" x2="62813" y2="79331"/>
                        <a14:foregroundMark x1="60000" y1="79331" x2="60000" y2="79331"/>
                        <a14:foregroundMark x1="60000" y1="79331" x2="83125" y2="79331"/>
                        <a14:foregroundMark x1="83125" y1="79331" x2="92813" y2="79027"/>
                        <a14:foregroundMark x1="62500" y1="73556" x2="50313" y2="54711"/>
                        <a14:foregroundMark x1="68125" y1="51976" x2="53438" y2="46809"/>
                        <a14:foregroundMark x1="53438" y1="46809" x2="40313" y2="47416"/>
                        <a14:foregroundMark x1="40313" y1="47416" x2="33750" y2="54711"/>
                        <a14:foregroundMark x1="33750" y1="54711" x2="39063" y2="62918"/>
                        <a14:foregroundMark x1="39063" y1="62918" x2="42813" y2="51976"/>
                        <a14:foregroundMark x1="42813" y1="51976" x2="54063" y2="51976"/>
                        <a14:foregroundMark x1="54063" y1="51976" x2="46563" y2="64742"/>
                        <a14:foregroundMark x1="46563" y1="64742" x2="37813" y2="59271"/>
                        <a14:foregroundMark x1="37813" y1="59271" x2="47500" y2="47720"/>
                        <a14:foregroundMark x1="47500" y1="47720" x2="57813" y2="44681"/>
                        <a14:foregroundMark x1="57813" y1="44681" x2="58438" y2="55319"/>
                        <a14:foregroundMark x1="58438" y1="55319" x2="58750" y2="55927"/>
                        <a14:foregroundMark x1="10000" y1="19149" x2="20625" y2="17629"/>
                        <a14:foregroundMark x1="20625" y1="17629" x2="69375" y2="17629"/>
                        <a14:foregroundMark x1="69375" y1="17629" x2="80000" y2="16717"/>
                        <a14:foregroundMark x1="80000" y1="16717" x2="90000" y2="17933"/>
                        <a14:foregroundMark x1="90000" y1="17933" x2="93750" y2="27660"/>
                        <a14:foregroundMark x1="93750" y1="27660" x2="93438" y2="79939"/>
                        <a14:foregroundMark x1="93438" y1="79939" x2="92500" y2="80547"/>
                        <a14:foregroundMark x1="95625" y1="77812" x2="95625" y2="54407"/>
                      </a14:backgroundRemoval>
                    </a14:imgEffect>
                  </a14:imgLayer>
                </a14:imgProps>
              </a:ext>
              <a:ext uri="{28A0092B-C50C-407E-A947-70E740481C1C}">
                <a14:useLocalDpi xmlns:a14="http://schemas.microsoft.com/office/drawing/2010/main" val="0"/>
              </a:ext>
            </a:extLst>
          </a:blip>
          <a:srcRect l="6008" t="14866" r="2361" b="2898"/>
          <a:stretch/>
        </p:blipFill>
        <p:spPr bwMode="auto">
          <a:xfrm>
            <a:off x="3941378" y="1839310"/>
            <a:ext cx="4487919" cy="414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33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BEB2B8-CACA-4918-AF40-6539634802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8362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90A00-AD4F-4537-860F-C5C3E4A025F3}"/>
              </a:ext>
            </a:extLst>
          </p:cNvPr>
          <p:cNvSpPr/>
          <p:nvPr/>
        </p:nvSpPr>
        <p:spPr>
          <a:xfrm>
            <a:off x="5644055" y="4666597"/>
            <a:ext cx="1072055" cy="199696"/>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8" name="Picture 4" descr="The Key to Unlocking Your Purpos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39400" y1="38667" x2="35500" y2="93200"/>
                        <a14:backgroundMark x1="58100" y1="57333" x2="63100" y2="84667"/>
                        <a14:backgroundMark x1="38000" y1="84267" x2="57900" y2="85600"/>
                      </a14:backgroundRemoval>
                    </a14:imgEffect>
                  </a14:imgLayer>
                </a14:imgProps>
              </a:ext>
              <a:ext uri="{28A0092B-C50C-407E-A947-70E740481C1C}">
                <a14:useLocalDpi xmlns:a14="http://schemas.microsoft.com/office/drawing/2010/main" val="0"/>
              </a:ext>
            </a:extLst>
          </a:blip>
          <a:srcRect l="37513" t="8767" r="17838" b="17099"/>
          <a:stretch/>
        </p:blipFill>
        <p:spPr bwMode="auto">
          <a:xfrm>
            <a:off x="5528441" y="1267042"/>
            <a:ext cx="2900855" cy="361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37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sng" strike="noStrike" kern="1200" cap="none" spc="0" normalizeH="0" baseline="0" noProof="0" dirty="0">
                <a:ln>
                  <a:noFill/>
                </a:ln>
                <a:solidFill>
                  <a:srgbClr val="5B9BD5"/>
                </a:solidFill>
                <a:effectLst/>
                <a:uLnTx/>
                <a:uFillTx/>
                <a:latin typeface="Calibri Light" panose="020F0302020204030204"/>
                <a:ea typeface="+mj-ea"/>
                <a:cs typeface="+mj-cs"/>
              </a:rPr>
              <a:t>A</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dverse </a:t>
            </a:r>
            <a:r>
              <a:rPr kumimoji="0" lang="en-US" sz="4400" b="1" i="0" u="sng" strike="noStrike" kern="1200" cap="none" spc="0" normalizeH="0" baseline="0" noProof="0" dirty="0">
                <a:ln>
                  <a:noFill/>
                </a:ln>
                <a:solidFill>
                  <a:srgbClr val="5B9BD5"/>
                </a:solidFill>
                <a:effectLst/>
                <a:uLnTx/>
                <a:uFillTx/>
                <a:latin typeface="Calibri Light" panose="020F0302020204030204"/>
                <a:ea typeface="+mj-ea"/>
                <a:cs typeface="+mj-cs"/>
              </a:rPr>
              <a:t>C</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hildhood </a:t>
            </a:r>
            <a:r>
              <a:rPr kumimoji="0" lang="en-US" sz="4400" b="1" i="0" u="sng" strike="noStrike" kern="1200" cap="none" spc="0" normalizeH="0" baseline="0" noProof="0" dirty="0">
                <a:ln>
                  <a:noFill/>
                </a:ln>
                <a:solidFill>
                  <a:srgbClr val="5B9BD5"/>
                </a:solidFill>
                <a:effectLst/>
                <a:uLnTx/>
                <a:uFillTx/>
                <a:latin typeface="Calibri Light" panose="020F0302020204030204"/>
                <a:ea typeface="+mj-ea"/>
                <a:cs typeface="+mj-cs"/>
              </a:rPr>
              <a:t>E</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xperiences </a:t>
            </a:r>
            <a:r>
              <a:rPr kumimoji="0" lang="en-US" sz="4400" b="1" i="0" u="sng" strike="noStrike" kern="1200" cap="none" spc="0" normalizeH="0" baseline="0" noProof="0" dirty="0">
                <a:ln>
                  <a:noFill/>
                </a:ln>
                <a:solidFill>
                  <a:srgbClr val="5B9BD5"/>
                </a:solidFill>
                <a:effectLst/>
                <a:uLnTx/>
                <a:uFillTx/>
                <a:latin typeface="Calibri Light" panose="020F0302020204030204"/>
                <a:ea typeface="+mj-ea"/>
                <a:cs typeface="+mj-cs"/>
              </a:rPr>
              <a:t>S</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tudy (ACES)</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sp>
        <p:nvSpPr>
          <p:cNvPr id="3" name="Content Placeholder 2"/>
          <p:cNvSpPr txBox="1">
            <a:spLocks/>
          </p:cNvSpPr>
          <p:nvPr/>
        </p:nvSpPr>
        <p:spPr>
          <a:xfrm>
            <a:off x="838200" y="1825625"/>
            <a:ext cx="5181600" cy="4257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15" normalizeH="0" baseline="0" noProof="0" dirty="0">
                <a:ln>
                  <a:noFill/>
                </a:ln>
                <a:solidFill>
                  <a:srgbClr val="3C4658"/>
                </a:solidFill>
                <a:effectLst/>
                <a:uLnTx/>
                <a:uFillTx/>
                <a:latin typeface="Calibri" panose="020F0502020204030204"/>
                <a:ea typeface="+mn-ea"/>
                <a:cs typeface="Calibri"/>
              </a:rPr>
              <a:t>ACES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began </a:t>
            </a:r>
            <a:r>
              <a:rPr kumimoji="0" lang="en-US" sz="1800" b="0" i="0" u="none" strike="noStrike" kern="1200" cap="none" spc="0" normalizeH="0" baseline="0" noProof="0" dirty="0">
                <a:ln>
                  <a:noFill/>
                </a:ln>
                <a:solidFill>
                  <a:srgbClr val="3C4658"/>
                </a:solidFill>
                <a:effectLst/>
                <a:uLnTx/>
                <a:uFillTx/>
                <a:latin typeface="Calibri" panose="020F0502020204030204"/>
                <a:ea typeface="+mn-ea"/>
                <a:cs typeface="Calibri"/>
              </a:rPr>
              <a:t>as</a:t>
            </a:r>
            <a:r>
              <a:rPr kumimoji="0" lang="en-US" sz="1800" b="0" i="0" u="none" strike="noStrike" kern="1200" cap="none" spc="0" normalizeH="0" noProof="0" dirty="0">
                <a:ln>
                  <a:noFill/>
                </a:ln>
                <a:solidFill>
                  <a:srgbClr val="3C4658"/>
                </a:solidFill>
                <a:effectLst/>
                <a:uLnTx/>
                <a:uFillTx/>
                <a:latin typeface="Calibri" panose="020F0502020204030204"/>
                <a:ea typeface="+mn-ea"/>
                <a:cs typeface="Calibri"/>
              </a:rPr>
              <a:t>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study</a:t>
            </a:r>
            <a: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t> in the late 1980’s and 1990’s </a:t>
            </a:r>
            <a:b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br>
            <a: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t>at a diet</a:t>
            </a:r>
            <a:r>
              <a:rPr kumimoji="0" lang="en-US" sz="1800" b="0" i="0" u="none" strike="noStrike" kern="1200" cap="none" spc="-15" normalizeH="0" noProof="0" dirty="0">
                <a:ln>
                  <a:noFill/>
                </a:ln>
                <a:solidFill>
                  <a:srgbClr val="3C4658"/>
                </a:solidFill>
                <a:effectLst/>
                <a:uLnTx/>
                <a:uFillTx/>
                <a:latin typeface="Calibri" panose="020F0502020204030204"/>
                <a:ea typeface="+mn-ea"/>
                <a:cs typeface="Calibri"/>
              </a:rPr>
              <a:t> and nutrition center managed by</a:t>
            </a:r>
            <a: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t>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Kaiser-Permanente </a:t>
            </a:r>
            <a:r>
              <a:rPr kumimoji="0" lang="en-US" sz="1800" b="0" i="0" u="none" strike="noStrike" kern="1200" cap="none" spc="0" normalizeH="0" baseline="0" noProof="0" dirty="0">
                <a:ln>
                  <a:noFill/>
                </a:ln>
                <a:solidFill>
                  <a:srgbClr val="3C4658"/>
                </a:solidFill>
                <a:effectLst/>
                <a:uLnTx/>
                <a:uFillTx/>
                <a:latin typeface="Calibri" panose="020F0502020204030204"/>
                <a:ea typeface="+mn-ea"/>
                <a:cs typeface="Calibri"/>
              </a:rPr>
              <a:t>in </a:t>
            </a:r>
            <a:r>
              <a:rPr kumimoji="0" lang="en-US" sz="1800" b="0" i="0" u="none" strike="noStrike" kern="1200" cap="none" spc="-5" normalizeH="0" baseline="0" noProof="0" dirty="0">
                <a:ln>
                  <a:noFill/>
                </a:ln>
                <a:solidFill>
                  <a:srgbClr val="3C4658"/>
                </a:solidFill>
                <a:effectLst/>
                <a:uLnTx/>
                <a:uFillTx/>
                <a:latin typeface="Calibri" panose="020F0502020204030204"/>
                <a:ea typeface="+mn-ea"/>
                <a:cs typeface="Calibri"/>
              </a:rPr>
              <a:t>San Diego, C</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alifornia. </a:t>
            </a:r>
            <a:b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br>
            <a:r>
              <a:rPr kumimoji="0" lang="en-US" sz="1800" b="0" i="0" u="none" strike="noStrike" kern="1200" cap="none" spc="-5" normalizeH="0" baseline="0" noProof="0" dirty="0">
                <a:ln>
                  <a:noFill/>
                </a:ln>
                <a:solidFill>
                  <a:srgbClr val="3C4658"/>
                </a:solidFill>
                <a:effectLst/>
                <a:uLnTx/>
                <a:uFillTx/>
                <a:latin typeface="Calibri" panose="020F0502020204030204"/>
                <a:ea typeface="+mn-ea"/>
                <a:cs typeface="Calibri"/>
              </a:rPr>
              <a:t>It became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the </a:t>
            </a:r>
            <a: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t>largest study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ever to examine</a:t>
            </a:r>
            <a:r>
              <a:rPr lang="en-US" sz="1800" spc="-10" dirty="0">
                <a:solidFill>
                  <a:srgbClr val="3C4658"/>
                </a:solidFill>
                <a:latin typeface="Calibri" panose="020F0502020204030204"/>
                <a:cs typeface="Calibri"/>
              </a:rPr>
              <a:t> social determinants of health</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10" normalizeH="0" baseline="0" noProof="0" dirty="0">
                <a:ln>
                  <a:noFill/>
                </a:ln>
                <a:solidFill>
                  <a:srgbClr val="3C4658"/>
                </a:solidFill>
                <a:effectLst/>
                <a:uLnTx/>
                <a:uFillTx/>
                <a:latin typeface="Calibri" panose="020F0502020204030204"/>
                <a:ea typeface="+mn-ea"/>
                <a:cs typeface="Calibri"/>
              </a:rPr>
              <a:t>Over 17,000</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 people participated</a:t>
            </a:r>
            <a:r>
              <a:rPr kumimoji="0" lang="en-US" sz="1800" b="0" i="0" u="none" strike="noStrike" kern="1200" cap="none" spc="-10" normalizeH="0" noProof="0" dirty="0">
                <a:ln>
                  <a:noFill/>
                </a:ln>
                <a:solidFill>
                  <a:srgbClr val="3C4658"/>
                </a:solidFill>
                <a:effectLst/>
                <a:uLnTx/>
                <a:uFillTx/>
                <a:latin typeface="Calibri" panose="020F0502020204030204"/>
                <a:ea typeface="+mn-ea"/>
                <a:cs typeface="Calibri"/>
              </a:rPr>
              <a:t> in the study,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which found a causal connection between traumatic </a:t>
            </a:r>
            <a:r>
              <a:rPr kumimoji="0" lang="en-US" sz="1800" b="0" i="0" u="none" strike="noStrike" kern="1200" cap="none" spc="-5" normalizeH="0" baseline="0" noProof="0" dirty="0">
                <a:ln>
                  <a:noFill/>
                </a:ln>
                <a:solidFill>
                  <a:srgbClr val="3C4658"/>
                </a:solidFill>
                <a:effectLst/>
                <a:uLnTx/>
                <a:uFillTx/>
                <a:latin typeface="Calibri" panose="020F0502020204030204"/>
                <a:ea typeface="+mn-ea"/>
                <a:cs typeface="Calibri"/>
              </a:rPr>
              <a:t>childhood experiences </a:t>
            </a:r>
            <a: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t>and health</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 </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10" normalizeH="0" baseline="0" noProof="0" dirty="0">
                <a:ln>
                  <a:noFill/>
                </a:ln>
                <a:solidFill>
                  <a:srgbClr val="3C4658"/>
                </a:solidFill>
                <a:effectLst/>
                <a:uLnTx/>
                <a:uFillTx/>
                <a:latin typeface="Calibri" panose="020F0502020204030204"/>
                <a:ea typeface="+mn-ea"/>
                <a:cs typeface="Calibri"/>
              </a:rPr>
              <a:t>The study </a:t>
            </a:r>
            <a:r>
              <a:rPr kumimoji="0" lang="en-US" sz="1800" i="0" u="none" strike="noStrike" kern="1200" cap="none" spc="-10" normalizeH="0" baseline="0" noProof="0" dirty="0">
                <a:ln>
                  <a:noFill/>
                </a:ln>
                <a:solidFill>
                  <a:srgbClr val="3C4658"/>
                </a:solidFill>
                <a:effectLst/>
                <a:uLnTx/>
                <a:uFillTx/>
                <a:latin typeface="Calibri" panose="020F0502020204030204"/>
                <a:ea typeface="+mn-ea"/>
                <a:cs typeface="Calibri"/>
              </a:rPr>
              <a:t>considers the long-term impact of three common forms of household abuse and dysfunction.</a:t>
            </a:r>
            <a:endParaRPr kumimoji="0" lang="en-US" sz="1800" b="0" i="1" u="none" strike="noStrike" kern="1200" cap="none" spc="-10" normalizeH="0" baseline="0" noProof="0" dirty="0">
              <a:ln>
                <a:noFill/>
              </a:ln>
              <a:solidFill>
                <a:srgbClr val="3C4658"/>
              </a:solidFill>
              <a:effectLst/>
              <a:uLnTx/>
              <a:uFillTx/>
              <a:latin typeface="Calibri" panose="020F0502020204030204"/>
              <a:ea typeface="+mn-ea"/>
              <a:cs typeface="Calibri"/>
            </a:endParaRPr>
          </a:p>
        </p:txBody>
      </p:sp>
      <p:sp>
        <p:nvSpPr>
          <p:cNvPr id="4" name="Content Placeholder 3"/>
          <p:cNvSpPr txBox="1">
            <a:spLocks/>
          </p:cNvSpPr>
          <p:nvPr/>
        </p:nvSpPr>
        <p:spPr>
          <a:xfrm>
            <a:off x="6172199" y="1825625"/>
            <a:ext cx="544664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1" u="none" strike="noStrike" kern="1200" cap="none" spc="-5" normalizeH="0" baseline="0" noProof="0" dirty="0">
                <a:ln>
                  <a:noFill/>
                </a:ln>
                <a:solidFill>
                  <a:srgbClr val="3C4658"/>
                </a:solidFill>
                <a:effectLst/>
                <a:uLnTx/>
                <a:uFillTx/>
                <a:latin typeface="Calibri" panose="020F0502020204030204"/>
                <a:ea typeface="+mn-ea"/>
                <a:cs typeface="Calibri"/>
              </a:rPr>
              <a:t>ACES Participants were mostly:</a:t>
            </a:r>
            <a:br>
              <a:rPr kumimoji="0" lang="en-US" sz="1800" b="0" i="1" u="none" strike="noStrike" kern="1200" cap="none" spc="-5" normalizeH="0" baseline="0" noProof="0" dirty="0">
                <a:ln>
                  <a:noFill/>
                </a:ln>
                <a:solidFill>
                  <a:srgbClr val="3C4658"/>
                </a:solidFill>
                <a:effectLst/>
                <a:uLnTx/>
                <a:uFillTx/>
                <a:latin typeface="Calibri" panose="020F0502020204030204"/>
                <a:ea typeface="+mn-ea"/>
                <a:cs typeface="Calibri"/>
              </a:rPr>
            </a:br>
            <a:endParaRPr kumimoji="0" lang="en-US" sz="1800" b="0" i="1" u="none" strike="noStrike" kern="1200" cap="none" spc="-5"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Middle class, average age of 57</a:t>
            </a: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80% White, 10% </a:t>
            </a:r>
            <a:r>
              <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rPr>
              <a:t>Black, </a:t>
            </a: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10%</a:t>
            </a:r>
            <a:r>
              <a:rPr kumimoji="0" lang="en-US" sz="1600" b="0" i="0" u="none" strike="noStrike" kern="1200" cap="none" spc="-110" normalizeH="0" baseline="0" noProof="0" dirty="0">
                <a:ln>
                  <a:noFill/>
                </a:ln>
                <a:solidFill>
                  <a:srgbClr val="3C4658"/>
                </a:solidFill>
                <a:effectLst/>
                <a:uLnTx/>
                <a:uFillTx/>
                <a:latin typeface="Calibri" panose="020F0502020204030204"/>
                <a:ea typeface="+mn-ea"/>
                <a:cs typeface="Calibri"/>
              </a:rPr>
              <a:t> </a:t>
            </a: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Asian</a:t>
            </a:r>
            <a:endPar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74% Some</a:t>
            </a:r>
            <a:r>
              <a:rPr kumimoji="0" lang="en-US" sz="1600" b="0" i="0" u="none" strike="noStrike" kern="1200" cap="none" spc="-85" normalizeH="0" baseline="0" noProof="0" dirty="0">
                <a:ln>
                  <a:noFill/>
                </a:ln>
                <a:solidFill>
                  <a:srgbClr val="3C4658"/>
                </a:solidFill>
                <a:effectLst/>
                <a:uLnTx/>
                <a:uFillTx/>
                <a:latin typeface="Calibri" panose="020F0502020204030204"/>
                <a:ea typeface="+mn-ea"/>
                <a:cs typeface="Calibri"/>
              </a:rPr>
              <a:t> c</a:t>
            </a:r>
            <a:r>
              <a:rPr kumimoji="0" lang="en-US" sz="1600" b="0" i="0" u="none" strike="noStrike" kern="1200" cap="none" spc="-10" normalizeH="0" baseline="0" noProof="0" dirty="0">
                <a:ln>
                  <a:noFill/>
                </a:ln>
                <a:solidFill>
                  <a:srgbClr val="3C4658"/>
                </a:solidFill>
                <a:effectLst/>
                <a:uLnTx/>
                <a:uFillTx/>
                <a:latin typeface="Calibri" panose="020F0502020204030204"/>
                <a:ea typeface="+mn-ea"/>
                <a:cs typeface="Calibri"/>
              </a:rPr>
              <a:t>ollege</a:t>
            </a:r>
            <a:endPar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44% </a:t>
            </a:r>
            <a:r>
              <a:rPr kumimoji="0" lang="en-US" sz="1600" b="0" i="0" u="none" strike="noStrike" kern="1200" cap="none" spc="-15" normalizeH="0" baseline="0" noProof="0" dirty="0">
                <a:ln>
                  <a:noFill/>
                </a:ln>
                <a:solidFill>
                  <a:srgbClr val="3C4658"/>
                </a:solidFill>
                <a:effectLst/>
                <a:uLnTx/>
                <a:uFillTx/>
                <a:latin typeface="Calibri" panose="020F0502020204030204"/>
                <a:ea typeface="+mn-ea"/>
                <a:cs typeface="Calibri"/>
              </a:rPr>
              <a:t>Graduated</a:t>
            </a:r>
            <a:r>
              <a:rPr kumimoji="0" lang="en-US" sz="1600" b="0" i="0" u="none" strike="noStrike" kern="1200" cap="none" spc="-80" normalizeH="0" baseline="0" noProof="0" dirty="0">
                <a:ln>
                  <a:noFill/>
                </a:ln>
                <a:solidFill>
                  <a:srgbClr val="3C4658"/>
                </a:solidFill>
                <a:effectLst/>
                <a:uLnTx/>
                <a:uFillTx/>
                <a:latin typeface="Calibri" panose="020F0502020204030204"/>
                <a:ea typeface="+mn-ea"/>
                <a:cs typeface="Calibri"/>
              </a:rPr>
              <a:t> </a:t>
            </a:r>
            <a:r>
              <a:rPr kumimoji="0" lang="en-US" sz="1600" b="0" i="0" u="none" strike="noStrike" kern="1200" cap="none" spc="-10" normalizeH="0" baseline="0" noProof="0" dirty="0">
                <a:ln>
                  <a:noFill/>
                </a:ln>
                <a:solidFill>
                  <a:srgbClr val="3C4658"/>
                </a:solidFill>
                <a:effectLst/>
                <a:uLnTx/>
                <a:uFillTx/>
                <a:latin typeface="Calibri" panose="020F0502020204030204"/>
                <a:ea typeface="+mn-ea"/>
                <a:cs typeface="Calibri"/>
              </a:rPr>
              <a:t>college</a:t>
            </a:r>
            <a:endPar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49.5%</a:t>
            </a:r>
            <a:r>
              <a:rPr kumimoji="0" lang="en-US" sz="1600" b="0" i="0" u="none" strike="noStrike" kern="1200" cap="none" spc="-110" normalizeH="0" baseline="0" noProof="0" dirty="0">
                <a:ln>
                  <a:noFill/>
                </a:ln>
                <a:solidFill>
                  <a:srgbClr val="3C4658"/>
                </a:solidFill>
                <a:effectLst/>
                <a:uLnTx/>
                <a:uFillTx/>
                <a:latin typeface="Calibri" panose="020F0502020204030204"/>
                <a:ea typeface="+mn-ea"/>
                <a:cs typeface="Calibri"/>
              </a:rPr>
              <a:t> </a:t>
            </a:r>
            <a:r>
              <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rPr>
              <a:t>Men</a:t>
            </a:r>
            <a:br>
              <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rPr>
            </a:br>
            <a:endParaRPr lang="en-US" sz="1600" noProof="0" dirty="0">
              <a:solidFill>
                <a:srgbClr val="3C4658"/>
              </a:solidFill>
              <a:latin typeface="Calibri" panose="020F0502020204030204"/>
              <a:cs typeface="Calibri"/>
            </a:endParaRPr>
          </a:p>
          <a:p>
            <a:pPr marL="228600" marR="5080" lvl="3" indent="0" algn="l" defTabSz="914400" rtl="0" eaLnBrk="1" fontAlgn="auto" latinLnBrk="0" hangingPunct="1">
              <a:lnSpc>
                <a:spcPct val="90000"/>
              </a:lnSpc>
              <a:spcBef>
                <a:spcPts val="500"/>
              </a:spcBef>
              <a:spcAft>
                <a:spcPts val="0"/>
              </a:spcAft>
              <a:buClrTx/>
              <a:buSzTx/>
              <a:buNone/>
              <a:tabLst/>
              <a:defRPr/>
            </a:pPr>
            <a:r>
              <a:rPr lang="en-US" sz="1600" i="1" dirty="0">
                <a:solidFill>
                  <a:srgbClr val="3C4658"/>
                </a:solidFill>
                <a:latin typeface="Calibri" panose="020F0502020204030204"/>
                <a:cs typeface="Calibri"/>
              </a:rPr>
              <a:t>S</a:t>
            </a:r>
            <a:r>
              <a:rPr kumimoji="0" lang="en-US" sz="1600" b="0" i="1" u="none" strike="noStrike" kern="1200" cap="none" spc="0" normalizeH="0" baseline="0" noProof="0" dirty="0" err="1">
                <a:ln>
                  <a:noFill/>
                </a:ln>
                <a:solidFill>
                  <a:srgbClr val="3C4658"/>
                </a:solidFill>
                <a:effectLst/>
                <a:uLnTx/>
                <a:uFillTx/>
                <a:latin typeface="Calibri" panose="020F0502020204030204"/>
                <a:ea typeface="+mn-ea"/>
                <a:cs typeface="Calibri"/>
              </a:rPr>
              <a:t>ince</a:t>
            </a:r>
            <a:r>
              <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rPr>
              <a:t> the original ACE study, new research demonstrates</a:t>
            </a:r>
            <a:r>
              <a:rPr kumimoji="0" lang="en-US" sz="1600" b="0" i="1" u="none" strike="noStrike" kern="1200" cap="none" spc="0" normalizeH="0" noProof="0" dirty="0">
                <a:ln>
                  <a:noFill/>
                </a:ln>
                <a:solidFill>
                  <a:srgbClr val="3C4658"/>
                </a:solidFill>
                <a:effectLst/>
                <a:uLnTx/>
                <a:uFillTx/>
                <a:latin typeface="Calibri" panose="020F0502020204030204"/>
                <a:ea typeface="+mn-ea"/>
                <a:cs typeface="Calibri"/>
              </a:rPr>
              <a:t> </a:t>
            </a:r>
            <a:r>
              <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rPr>
              <a:t>that ACEs are more prevalent for those belonging to non-dominant cultures and living in poverty... </a:t>
            </a:r>
          </a:p>
        </p:txBody>
      </p:sp>
      <p:sp>
        <p:nvSpPr>
          <p:cNvPr id="5" name="object 20"/>
          <p:cNvSpPr/>
          <p:nvPr/>
        </p:nvSpPr>
        <p:spPr>
          <a:xfrm>
            <a:off x="9378086" y="2049581"/>
            <a:ext cx="2496311" cy="188213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7"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86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3-D_rebounding_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9444</TotalTime>
  <Words>3248</Words>
  <Application>Microsoft Office PowerPoint</Application>
  <PresentationFormat>Widescreen</PresentationFormat>
  <Paragraphs>278</Paragraphs>
  <Slides>37</Slides>
  <Notes>31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37</vt:i4>
      </vt:variant>
    </vt:vector>
  </HeadingPairs>
  <TitlesOfParts>
    <vt:vector size="55" baseType="lpstr">
      <vt:lpstr>맑은 고딕</vt:lpstr>
      <vt:lpstr>Arial</vt:lpstr>
      <vt:lpstr>Arial Black</vt:lpstr>
      <vt:lpstr>Calibri</vt:lpstr>
      <vt:lpstr>Calibri Light</vt:lpstr>
      <vt:lpstr>Gill Sans</vt:lpstr>
      <vt:lpstr>Gill Sans Light</vt:lpstr>
      <vt:lpstr>Gill Sans MT</vt:lpstr>
      <vt:lpstr>Gill Sans MT Condensed</vt:lpstr>
      <vt:lpstr>Gill Sans Nova Light</vt:lpstr>
      <vt:lpstr>Gill Sans Ultra Bold Condensed</vt:lpstr>
      <vt:lpstr>Roboto Black</vt:lpstr>
      <vt:lpstr>Roboto Light</vt:lpstr>
      <vt:lpstr>Times New Roman</vt:lpstr>
      <vt:lpstr>Wingdings</vt:lpstr>
      <vt:lpstr>3-D_rebounding_text</vt:lpstr>
      <vt:lpstr>4_Office Theme</vt:lpstr>
      <vt:lpstr>5_Office Theme</vt:lpstr>
      <vt:lpstr>PowerPoint Presentation</vt:lpstr>
      <vt:lpstr>PowerPoint Presentation</vt:lpstr>
      <vt:lpstr>PowerPoint Presentation</vt:lpstr>
      <vt:lpstr>PowerPoint Presentation</vt:lpstr>
      <vt:lpstr>PowerPoint Presentation</vt:lpstr>
      <vt:lpstr>In your breakout room, please discuss what your needs are today. You will be asked to report your needs upon return.</vt:lpstr>
      <vt:lpstr>PowerPoint Presentation</vt:lpstr>
      <vt:lpstr>PowerPoint Presentation</vt:lpstr>
      <vt:lpstr>PowerPoint Presentation</vt:lpstr>
      <vt:lpstr>PowerPoint Presentation</vt:lpstr>
      <vt:lpstr>PowerPoint Presentation</vt:lpstr>
      <vt:lpstr>RACE, ETHNICITY AND INCOME INFLUENCE EXPOSURE</vt:lpstr>
      <vt:lpstr>PowerPoint Presentation</vt:lpstr>
      <vt:lpstr>PowerPoint Presentation</vt:lpstr>
      <vt:lpstr>PowerPoint Presentation</vt:lpstr>
      <vt:lpstr>Toxic Stress</vt:lpstr>
      <vt:lpstr>PowerPoint Presentation</vt:lpstr>
      <vt:lpstr>PowerPoint Presentation</vt:lpstr>
      <vt:lpstr>PowerPoint Presentation</vt:lpstr>
      <vt:lpstr>Let’s Talk about Kernels</vt:lpstr>
      <vt:lpstr>PowerPoint Presentation</vt:lpstr>
      <vt:lpstr>In your breakout room, please discuss the slides your remember as being most relevant for your agency and audience.</vt:lpstr>
      <vt:lpstr>PowerPoint Presentation</vt:lpstr>
      <vt:lpstr>Would we like to see how to set up a Mentimeter slide?</vt:lpstr>
      <vt:lpstr>PowerPoint Presentation</vt:lpstr>
      <vt:lpstr>PowerPoint Presentation</vt:lpstr>
      <vt:lpstr>PowerPoint Presentation</vt:lpstr>
      <vt:lpstr>ACE SCORE CALCULATOR - Discussion</vt:lpstr>
      <vt:lpstr>PowerPoint Presentation</vt:lpstr>
      <vt:lpstr>PowerPoint Presentation</vt:lpstr>
      <vt:lpstr>PowerPoint Presentation</vt:lpstr>
      <vt:lpstr>CLIENT OF CONCERN</vt:lpstr>
      <vt:lpstr>PowerPoint Presentation</vt:lpstr>
      <vt:lpstr>PowerPoint Presentation</vt:lpstr>
      <vt:lpstr>PowerPoint Presentation</vt:lpstr>
      <vt:lpstr>In your breakout room, please discuss your approach to activities and interaction. Have you seen other activities that help to internalize this information?</vt:lpstr>
      <vt:lpstr>In your breakout room, please discuss your approach to teaching about ACES, Trauma and Trauma-informed strategies in your organization.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Snohomish County CARE  Train the Trainer  Training</dc:title>
  <dc:creator>Bang-Olsen, Kelsey</dc:creator>
  <cp:lastModifiedBy>Neigel, Joseph</cp:lastModifiedBy>
  <cp:revision>302</cp:revision>
  <dcterms:created xsi:type="dcterms:W3CDTF">2020-02-18T22:38:52Z</dcterms:created>
  <dcterms:modified xsi:type="dcterms:W3CDTF">2021-10-28T15:10:27Z</dcterms:modified>
</cp:coreProperties>
</file>