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6"/>
  </p:notesMasterIdLst>
  <p:sldIdLst>
    <p:sldId id="259" r:id="rId4"/>
    <p:sldId id="258" r:id="rId5"/>
    <p:sldId id="260" r:id="rId6"/>
    <p:sldId id="261" r:id="rId7"/>
    <p:sldId id="262" r:id="rId8"/>
    <p:sldId id="287" r:id="rId9"/>
    <p:sldId id="263" r:id="rId10"/>
    <p:sldId id="264" r:id="rId11"/>
    <p:sldId id="265" r:id="rId12"/>
    <p:sldId id="267" r:id="rId13"/>
    <p:sldId id="268" r:id="rId14"/>
    <p:sldId id="269" r:id="rId15"/>
    <p:sldId id="270" r:id="rId16"/>
    <p:sldId id="271" r:id="rId17"/>
    <p:sldId id="266" r:id="rId18"/>
    <p:sldId id="288" r:id="rId19"/>
    <p:sldId id="289" r:id="rId20"/>
    <p:sldId id="273" r:id="rId21"/>
    <p:sldId id="272"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78815" autoAdjust="0"/>
  </p:normalViewPr>
  <p:slideViewPr>
    <p:cSldViewPr snapToGrid="0">
      <p:cViewPr varScale="1">
        <p:scale>
          <a:sx n="85" d="100"/>
          <a:sy n="85" d="100"/>
        </p:scale>
        <p:origin x="750" y="78"/>
      </p:cViewPr>
      <p:guideLst/>
    </p:cSldViewPr>
  </p:slideViewPr>
  <p:notesTextViewPr>
    <p:cViewPr>
      <p:scale>
        <a:sx n="1" d="1"/>
        <a:sy n="1" d="1"/>
      </p:scale>
      <p:origin x="0" y="0"/>
    </p:cViewPr>
  </p:notesTextViewPr>
  <p:notesViewPr>
    <p:cSldViewPr snapToGrid="0">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1A063F-D6EB-42D8-9DE6-06C841AE3AC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795B19A-7F18-4DB6-A2AD-F0307428AE56}">
      <dgm:prSet/>
      <dgm:spPr/>
      <dgm:t>
        <a:bodyPr/>
        <a:lstStyle/>
        <a:p>
          <a:r>
            <a:rPr lang="en-US" dirty="0"/>
            <a:t>What happened?</a:t>
          </a:r>
        </a:p>
      </dgm:t>
    </dgm:pt>
    <dgm:pt modelId="{3E090CAD-31C7-4A06-A514-798CF7D43D38}" type="parTrans" cxnId="{445D254E-7E02-42C3-875E-C17EA01B977E}">
      <dgm:prSet/>
      <dgm:spPr/>
      <dgm:t>
        <a:bodyPr/>
        <a:lstStyle/>
        <a:p>
          <a:endParaRPr lang="en-US"/>
        </a:p>
      </dgm:t>
    </dgm:pt>
    <dgm:pt modelId="{CB6FC81B-FFEB-49F9-880D-439F562262DD}" type="sibTrans" cxnId="{445D254E-7E02-42C3-875E-C17EA01B977E}">
      <dgm:prSet/>
      <dgm:spPr/>
      <dgm:t>
        <a:bodyPr/>
        <a:lstStyle/>
        <a:p>
          <a:endParaRPr lang="en-US"/>
        </a:p>
      </dgm:t>
    </dgm:pt>
    <dgm:pt modelId="{54EE533F-93F5-4B70-A0EB-D684E4744655}">
      <dgm:prSet/>
      <dgm:spPr/>
      <dgm:t>
        <a:bodyPr/>
        <a:lstStyle/>
        <a:p>
          <a:r>
            <a:rPr lang="en-US" dirty="0"/>
            <a:t>What were you thinking at the time? or What impact did it have?</a:t>
          </a:r>
        </a:p>
      </dgm:t>
    </dgm:pt>
    <dgm:pt modelId="{1A269B52-8A1D-4873-9319-ED60CE32269E}" type="parTrans" cxnId="{29796DBF-C59B-4C8B-90C3-53FDB5C5D46D}">
      <dgm:prSet/>
      <dgm:spPr/>
      <dgm:t>
        <a:bodyPr/>
        <a:lstStyle/>
        <a:p>
          <a:endParaRPr lang="en-US"/>
        </a:p>
      </dgm:t>
    </dgm:pt>
    <dgm:pt modelId="{5C85A3AA-A935-42E9-9062-5A48B8E14748}" type="sibTrans" cxnId="{29796DBF-C59B-4C8B-90C3-53FDB5C5D46D}">
      <dgm:prSet/>
      <dgm:spPr/>
      <dgm:t>
        <a:bodyPr/>
        <a:lstStyle/>
        <a:p>
          <a:endParaRPr lang="en-US"/>
        </a:p>
      </dgm:t>
    </dgm:pt>
    <dgm:pt modelId="{CB016118-FAA9-4648-AE88-D5AD70F705FC}">
      <dgm:prSet/>
      <dgm:spPr/>
      <dgm:t>
        <a:bodyPr/>
        <a:lstStyle/>
        <a:p>
          <a:r>
            <a:rPr lang="en-US" dirty="0"/>
            <a:t>Who has been affected and in what way?</a:t>
          </a:r>
        </a:p>
      </dgm:t>
    </dgm:pt>
    <dgm:pt modelId="{04303568-3349-489F-AE3F-A32ED2E37E75}" type="parTrans" cxnId="{E6362AA4-3B32-4D44-B347-D0562D991CC2}">
      <dgm:prSet/>
      <dgm:spPr/>
      <dgm:t>
        <a:bodyPr/>
        <a:lstStyle/>
        <a:p>
          <a:endParaRPr lang="en-US"/>
        </a:p>
      </dgm:t>
    </dgm:pt>
    <dgm:pt modelId="{D8EE035A-F8C5-4009-8DC6-1729759EE6AF}" type="sibTrans" cxnId="{E6362AA4-3B32-4D44-B347-D0562D991CC2}">
      <dgm:prSet/>
      <dgm:spPr/>
      <dgm:t>
        <a:bodyPr/>
        <a:lstStyle/>
        <a:p>
          <a:endParaRPr lang="en-US"/>
        </a:p>
      </dgm:t>
    </dgm:pt>
    <dgm:pt modelId="{B859323A-854B-4679-9485-2C94877AA737}">
      <dgm:prSet/>
      <dgm:spPr/>
      <dgm:t>
        <a:bodyPr/>
        <a:lstStyle/>
        <a:p>
          <a:r>
            <a:rPr lang="en-US" dirty="0"/>
            <a:t>What has been the hardest part for you?</a:t>
          </a:r>
        </a:p>
      </dgm:t>
    </dgm:pt>
    <dgm:pt modelId="{FEC92EC1-35E9-44AE-91C5-C43679DCACE6}" type="parTrans" cxnId="{6BDF8AAA-A141-467C-BECF-211315BE6550}">
      <dgm:prSet/>
      <dgm:spPr/>
      <dgm:t>
        <a:bodyPr/>
        <a:lstStyle/>
        <a:p>
          <a:endParaRPr lang="en-US"/>
        </a:p>
      </dgm:t>
    </dgm:pt>
    <dgm:pt modelId="{A3589D59-FD8A-4384-85D4-6A3C8044CE12}" type="sibTrans" cxnId="{6BDF8AAA-A141-467C-BECF-211315BE6550}">
      <dgm:prSet/>
      <dgm:spPr/>
      <dgm:t>
        <a:bodyPr/>
        <a:lstStyle/>
        <a:p>
          <a:endParaRPr lang="en-US"/>
        </a:p>
      </dgm:t>
    </dgm:pt>
    <dgm:pt modelId="{743C3673-ABE6-4B09-B295-BC26DCC8F037}">
      <dgm:prSet/>
      <dgm:spPr/>
      <dgm:t>
        <a:bodyPr/>
        <a:lstStyle/>
        <a:p>
          <a:r>
            <a:rPr lang="en-US" dirty="0"/>
            <a:t>What do you think you need to make it right?</a:t>
          </a:r>
        </a:p>
      </dgm:t>
    </dgm:pt>
    <dgm:pt modelId="{5A0EBF99-9FFE-4675-92A9-B6EA834E1F17}" type="parTrans" cxnId="{853CFAF1-A42B-49E0-A05E-C6487785CC90}">
      <dgm:prSet/>
      <dgm:spPr/>
      <dgm:t>
        <a:bodyPr/>
        <a:lstStyle/>
        <a:p>
          <a:endParaRPr lang="en-US"/>
        </a:p>
      </dgm:t>
    </dgm:pt>
    <dgm:pt modelId="{FC304B2D-5AE0-481E-A167-8E06810A820C}" type="sibTrans" cxnId="{853CFAF1-A42B-49E0-A05E-C6487785CC90}">
      <dgm:prSet/>
      <dgm:spPr/>
      <dgm:t>
        <a:bodyPr/>
        <a:lstStyle/>
        <a:p>
          <a:endParaRPr lang="en-US"/>
        </a:p>
      </dgm:t>
    </dgm:pt>
    <dgm:pt modelId="{F6B70390-A8E7-41F0-83CD-712BC87EF625}" type="pres">
      <dgm:prSet presAssocID="{C51A063F-D6EB-42D8-9DE6-06C841AE3AC4}" presName="diagram" presStyleCnt="0">
        <dgm:presLayoutVars>
          <dgm:dir/>
          <dgm:resizeHandles val="exact"/>
        </dgm:presLayoutVars>
      </dgm:prSet>
      <dgm:spPr/>
      <dgm:t>
        <a:bodyPr/>
        <a:lstStyle/>
        <a:p>
          <a:endParaRPr lang="en-US"/>
        </a:p>
      </dgm:t>
    </dgm:pt>
    <dgm:pt modelId="{899E8FA1-A914-4758-9D20-CB56242AB81F}" type="pres">
      <dgm:prSet presAssocID="{2795B19A-7F18-4DB6-A2AD-F0307428AE56}" presName="node" presStyleLbl="node1" presStyleIdx="0" presStyleCnt="5">
        <dgm:presLayoutVars>
          <dgm:bulletEnabled val="1"/>
        </dgm:presLayoutVars>
      </dgm:prSet>
      <dgm:spPr/>
      <dgm:t>
        <a:bodyPr/>
        <a:lstStyle/>
        <a:p>
          <a:endParaRPr lang="en-US"/>
        </a:p>
      </dgm:t>
    </dgm:pt>
    <dgm:pt modelId="{10782C40-0336-4CBF-99CB-C7E765AF664C}" type="pres">
      <dgm:prSet presAssocID="{CB6FC81B-FFEB-49F9-880D-439F562262DD}" presName="sibTrans" presStyleCnt="0"/>
      <dgm:spPr/>
    </dgm:pt>
    <dgm:pt modelId="{DD73072C-AD1F-44EA-A80D-97B195FECC66}" type="pres">
      <dgm:prSet presAssocID="{54EE533F-93F5-4B70-A0EB-D684E4744655}" presName="node" presStyleLbl="node1" presStyleIdx="1" presStyleCnt="5">
        <dgm:presLayoutVars>
          <dgm:bulletEnabled val="1"/>
        </dgm:presLayoutVars>
      </dgm:prSet>
      <dgm:spPr/>
      <dgm:t>
        <a:bodyPr/>
        <a:lstStyle/>
        <a:p>
          <a:endParaRPr lang="en-US"/>
        </a:p>
      </dgm:t>
    </dgm:pt>
    <dgm:pt modelId="{9FED6E2C-DA42-456D-8EA0-A132521347F2}" type="pres">
      <dgm:prSet presAssocID="{5C85A3AA-A935-42E9-9062-5A48B8E14748}" presName="sibTrans" presStyleCnt="0"/>
      <dgm:spPr/>
    </dgm:pt>
    <dgm:pt modelId="{DB832055-8B50-4F13-9FD8-CDF854ED8DA5}" type="pres">
      <dgm:prSet presAssocID="{CB016118-FAA9-4648-AE88-D5AD70F705FC}" presName="node" presStyleLbl="node1" presStyleIdx="2" presStyleCnt="5" custLinFactNeighborX="11320" custLinFactNeighborY="-1384">
        <dgm:presLayoutVars>
          <dgm:bulletEnabled val="1"/>
        </dgm:presLayoutVars>
      </dgm:prSet>
      <dgm:spPr/>
      <dgm:t>
        <a:bodyPr/>
        <a:lstStyle/>
        <a:p>
          <a:endParaRPr lang="en-US"/>
        </a:p>
      </dgm:t>
    </dgm:pt>
    <dgm:pt modelId="{60EA1F12-C58A-462E-A362-F2210F47A649}" type="pres">
      <dgm:prSet presAssocID="{D8EE035A-F8C5-4009-8DC6-1729759EE6AF}" presName="sibTrans" presStyleCnt="0"/>
      <dgm:spPr/>
    </dgm:pt>
    <dgm:pt modelId="{498FB226-79D8-4A16-ABDD-6B85A38C69B6}" type="pres">
      <dgm:prSet presAssocID="{B859323A-854B-4679-9485-2C94877AA737}" presName="node" presStyleLbl="node1" presStyleIdx="3" presStyleCnt="5">
        <dgm:presLayoutVars>
          <dgm:bulletEnabled val="1"/>
        </dgm:presLayoutVars>
      </dgm:prSet>
      <dgm:spPr/>
      <dgm:t>
        <a:bodyPr/>
        <a:lstStyle/>
        <a:p>
          <a:endParaRPr lang="en-US"/>
        </a:p>
      </dgm:t>
    </dgm:pt>
    <dgm:pt modelId="{07DCC9F8-A147-41EF-A980-5C3F982D30AB}" type="pres">
      <dgm:prSet presAssocID="{A3589D59-FD8A-4384-85D4-6A3C8044CE12}" presName="sibTrans" presStyleCnt="0"/>
      <dgm:spPr/>
    </dgm:pt>
    <dgm:pt modelId="{5648F7D6-EC93-41DF-8196-85B04D6F3BF3}" type="pres">
      <dgm:prSet presAssocID="{743C3673-ABE6-4B09-B295-BC26DCC8F037}" presName="node" presStyleLbl="node1" presStyleIdx="4" presStyleCnt="5" custScaleY="100394">
        <dgm:presLayoutVars>
          <dgm:bulletEnabled val="1"/>
        </dgm:presLayoutVars>
      </dgm:prSet>
      <dgm:spPr/>
      <dgm:t>
        <a:bodyPr/>
        <a:lstStyle/>
        <a:p>
          <a:endParaRPr lang="en-US"/>
        </a:p>
      </dgm:t>
    </dgm:pt>
  </dgm:ptLst>
  <dgm:cxnLst>
    <dgm:cxn modelId="{29796DBF-C59B-4C8B-90C3-53FDB5C5D46D}" srcId="{C51A063F-D6EB-42D8-9DE6-06C841AE3AC4}" destId="{54EE533F-93F5-4B70-A0EB-D684E4744655}" srcOrd="1" destOrd="0" parTransId="{1A269B52-8A1D-4873-9319-ED60CE32269E}" sibTransId="{5C85A3AA-A935-42E9-9062-5A48B8E14748}"/>
    <dgm:cxn modelId="{445D254E-7E02-42C3-875E-C17EA01B977E}" srcId="{C51A063F-D6EB-42D8-9DE6-06C841AE3AC4}" destId="{2795B19A-7F18-4DB6-A2AD-F0307428AE56}" srcOrd="0" destOrd="0" parTransId="{3E090CAD-31C7-4A06-A514-798CF7D43D38}" sibTransId="{CB6FC81B-FFEB-49F9-880D-439F562262DD}"/>
    <dgm:cxn modelId="{E6362AA4-3B32-4D44-B347-D0562D991CC2}" srcId="{C51A063F-D6EB-42D8-9DE6-06C841AE3AC4}" destId="{CB016118-FAA9-4648-AE88-D5AD70F705FC}" srcOrd="2" destOrd="0" parTransId="{04303568-3349-489F-AE3F-A32ED2E37E75}" sibTransId="{D8EE035A-F8C5-4009-8DC6-1729759EE6AF}"/>
    <dgm:cxn modelId="{1A3AFBE5-6775-4E80-9CCD-786EEDABE8B6}" type="presOf" srcId="{B859323A-854B-4679-9485-2C94877AA737}" destId="{498FB226-79D8-4A16-ABDD-6B85A38C69B6}" srcOrd="0" destOrd="0" presId="urn:microsoft.com/office/officeart/2005/8/layout/default"/>
    <dgm:cxn modelId="{E319DB0D-896A-41B9-B180-BEEF7C1AF54C}" type="presOf" srcId="{CB016118-FAA9-4648-AE88-D5AD70F705FC}" destId="{DB832055-8B50-4F13-9FD8-CDF854ED8DA5}" srcOrd="0" destOrd="0" presId="urn:microsoft.com/office/officeart/2005/8/layout/default"/>
    <dgm:cxn modelId="{6BDF8AAA-A141-467C-BECF-211315BE6550}" srcId="{C51A063F-D6EB-42D8-9DE6-06C841AE3AC4}" destId="{B859323A-854B-4679-9485-2C94877AA737}" srcOrd="3" destOrd="0" parTransId="{FEC92EC1-35E9-44AE-91C5-C43679DCACE6}" sibTransId="{A3589D59-FD8A-4384-85D4-6A3C8044CE12}"/>
    <dgm:cxn modelId="{DA93935B-16AA-4538-AB37-9C3308E907E4}" type="presOf" srcId="{C51A063F-D6EB-42D8-9DE6-06C841AE3AC4}" destId="{F6B70390-A8E7-41F0-83CD-712BC87EF625}" srcOrd="0" destOrd="0" presId="urn:microsoft.com/office/officeart/2005/8/layout/default"/>
    <dgm:cxn modelId="{DCFB9251-9F5D-4F03-9BE6-88420A91BCE9}" type="presOf" srcId="{2795B19A-7F18-4DB6-A2AD-F0307428AE56}" destId="{899E8FA1-A914-4758-9D20-CB56242AB81F}" srcOrd="0" destOrd="0" presId="urn:microsoft.com/office/officeart/2005/8/layout/default"/>
    <dgm:cxn modelId="{853CFAF1-A42B-49E0-A05E-C6487785CC90}" srcId="{C51A063F-D6EB-42D8-9DE6-06C841AE3AC4}" destId="{743C3673-ABE6-4B09-B295-BC26DCC8F037}" srcOrd="4" destOrd="0" parTransId="{5A0EBF99-9FFE-4675-92A9-B6EA834E1F17}" sibTransId="{FC304B2D-5AE0-481E-A167-8E06810A820C}"/>
    <dgm:cxn modelId="{8B9354AB-8813-4FC9-A87E-B84379A6A213}" type="presOf" srcId="{743C3673-ABE6-4B09-B295-BC26DCC8F037}" destId="{5648F7D6-EC93-41DF-8196-85B04D6F3BF3}" srcOrd="0" destOrd="0" presId="urn:microsoft.com/office/officeart/2005/8/layout/default"/>
    <dgm:cxn modelId="{4988124A-BE52-4398-B827-A179C9BAF9ED}" type="presOf" srcId="{54EE533F-93F5-4B70-A0EB-D684E4744655}" destId="{DD73072C-AD1F-44EA-A80D-97B195FECC66}" srcOrd="0" destOrd="0" presId="urn:microsoft.com/office/officeart/2005/8/layout/default"/>
    <dgm:cxn modelId="{41CF407F-F768-4690-9514-2DDAAB5F116E}" type="presParOf" srcId="{F6B70390-A8E7-41F0-83CD-712BC87EF625}" destId="{899E8FA1-A914-4758-9D20-CB56242AB81F}" srcOrd="0" destOrd="0" presId="urn:microsoft.com/office/officeart/2005/8/layout/default"/>
    <dgm:cxn modelId="{81E808D5-38D8-46FB-A335-FED973683364}" type="presParOf" srcId="{F6B70390-A8E7-41F0-83CD-712BC87EF625}" destId="{10782C40-0336-4CBF-99CB-C7E765AF664C}" srcOrd="1" destOrd="0" presId="urn:microsoft.com/office/officeart/2005/8/layout/default"/>
    <dgm:cxn modelId="{50011B64-B684-46E5-83DE-FD1D7CEDBBFF}" type="presParOf" srcId="{F6B70390-A8E7-41F0-83CD-712BC87EF625}" destId="{DD73072C-AD1F-44EA-A80D-97B195FECC66}" srcOrd="2" destOrd="0" presId="urn:microsoft.com/office/officeart/2005/8/layout/default"/>
    <dgm:cxn modelId="{7961C5CE-5D67-4661-8974-DF003302A177}" type="presParOf" srcId="{F6B70390-A8E7-41F0-83CD-712BC87EF625}" destId="{9FED6E2C-DA42-456D-8EA0-A132521347F2}" srcOrd="3" destOrd="0" presId="urn:microsoft.com/office/officeart/2005/8/layout/default"/>
    <dgm:cxn modelId="{357478EB-871B-44BB-BECA-7714A42728BD}" type="presParOf" srcId="{F6B70390-A8E7-41F0-83CD-712BC87EF625}" destId="{DB832055-8B50-4F13-9FD8-CDF854ED8DA5}" srcOrd="4" destOrd="0" presId="urn:microsoft.com/office/officeart/2005/8/layout/default"/>
    <dgm:cxn modelId="{DB273506-C421-4F24-A2BA-A9F16F821E57}" type="presParOf" srcId="{F6B70390-A8E7-41F0-83CD-712BC87EF625}" destId="{60EA1F12-C58A-462E-A362-F2210F47A649}" srcOrd="5" destOrd="0" presId="urn:microsoft.com/office/officeart/2005/8/layout/default"/>
    <dgm:cxn modelId="{CFAD8228-AE71-459D-8AF2-5E05A61BE726}" type="presParOf" srcId="{F6B70390-A8E7-41F0-83CD-712BC87EF625}" destId="{498FB226-79D8-4A16-ABDD-6B85A38C69B6}" srcOrd="6" destOrd="0" presId="urn:microsoft.com/office/officeart/2005/8/layout/default"/>
    <dgm:cxn modelId="{F6017CDB-D479-4371-BD76-7E0F94A96580}" type="presParOf" srcId="{F6B70390-A8E7-41F0-83CD-712BC87EF625}" destId="{07DCC9F8-A147-41EF-A980-5C3F982D30AB}" srcOrd="7" destOrd="0" presId="urn:microsoft.com/office/officeart/2005/8/layout/default"/>
    <dgm:cxn modelId="{F2BB8272-567C-429E-B6B8-1C8D36D37632}" type="presParOf" srcId="{F6B70390-A8E7-41F0-83CD-712BC87EF625}" destId="{5648F7D6-EC93-41DF-8196-85B04D6F3BF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E8FA1-A914-4758-9D20-CB56242AB81F}">
      <dsp:nvSpPr>
        <dsp:cNvPr id="0" name=""/>
        <dsp:cNvSpPr/>
      </dsp:nvSpPr>
      <dsp:spPr>
        <a:xfrm>
          <a:off x="468272" y="166"/>
          <a:ext cx="2993454" cy="179607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What happened?</a:t>
          </a:r>
        </a:p>
      </dsp:txBody>
      <dsp:txXfrm>
        <a:off x="468272" y="166"/>
        <a:ext cx="2993454" cy="1796072"/>
      </dsp:txXfrm>
    </dsp:sp>
    <dsp:sp modelId="{DD73072C-AD1F-44EA-A80D-97B195FECC66}">
      <dsp:nvSpPr>
        <dsp:cNvPr id="0" name=""/>
        <dsp:cNvSpPr/>
      </dsp:nvSpPr>
      <dsp:spPr>
        <a:xfrm>
          <a:off x="3761072" y="166"/>
          <a:ext cx="2993454" cy="179607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What were you thinking at the time? or What impact did it have?</a:t>
          </a:r>
        </a:p>
      </dsp:txBody>
      <dsp:txXfrm>
        <a:off x="3761072" y="166"/>
        <a:ext cx="2993454" cy="1796072"/>
      </dsp:txXfrm>
    </dsp:sp>
    <dsp:sp modelId="{DB832055-8B50-4F13-9FD8-CDF854ED8DA5}">
      <dsp:nvSpPr>
        <dsp:cNvPr id="0" name=""/>
        <dsp:cNvSpPr/>
      </dsp:nvSpPr>
      <dsp:spPr>
        <a:xfrm>
          <a:off x="7392731" y="0"/>
          <a:ext cx="2993454" cy="179607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Who has been affected and in what way?</a:t>
          </a:r>
        </a:p>
      </dsp:txBody>
      <dsp:txXfrm>
        <a:off x="7392731" y="0"/>
        <a:ext cx="2993454" cy="1796072"/>
      </dsp:txXfrm>
    </dsp:sp>
    <dsp:sp modelId="{498FB226-79D8-4A16-ABDD-6B85A38C69B6}">
      <dsp:nvSpPr>
        <dsp:cNvPr id="0" name=""/>
        <dsp:cNvSpPr/>
      </dsp:nvSpPr>
      <dsp:spPr>
        <a:xfrm>
          <a:off x="2114672" y="2099122"/>
          <a:ext cx="2993454" cy="179607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What has been the hardest part for you?</a:t>
          </a:r>
        </a:p>
      </dsp:txBody>
      <dsp:txXfrm>
        <a:off x="2114672" y="2099122"/>
        <a:ext cx="2993454" cy="1796072"/>
      </dsp:txXfrm>
    </dsp:sp>
    <dsp:sp modelId="{5648F7D6-EC93-41DF-8196-85B04D6F3BF3}">
      <dsp:nvSpPr>
        <dsp:cNvPr id="0" name=""/>
        <dsp:cNvSpPr/>
      </dsp:nvSpPr>
      <dsp:spPr>
        <a:xfrm>
          <a:off x="5407472" y="2095584"/>
          <a:ext cx="2993454" cy="180314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What do you think you need to make it right?</a:t>
          </a:r>
        </a:p>
      </dsp:txBody>
      <dsp:txXfrm>
        <a:off x="5407472" y="2095584"/>
        <a:ext cx="2993454" cy="180314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FCC1F04-73CB-43B7-A80F-AD9B217AEAC3}" type="datetimeFigureOut">
              <a:rPr lang="en-US" smtClean="0"/>
              <a:t>10/19/2021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3FA60D5-7E9A-42B7-A05F-6DD2558AB2C3}" type="slidenum">
              <a:rPr lang="en-US" smtClean="0"/>
              <a:t>‹#›</a:t>
            </a:fld>
            <a:endParaRPr lang="en-US"/>
          </a:p>
        </p:txBody>
      </p:sp>
    </p:spTree>
    <p:extLst>
      <p:ext uri="{BB962C8B-B14F-4D97-AF65-F5344CB8AC3E}">
        <p14:creationId xmlns:p14="http://schemas.microsoft.com/office/powerpoint/2010/main" val="3436913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FA60D5-7E9A-42B7-A05F-6DD2558AB2C3}" type="slidenum">
              <a:rPr lang="en-US" smtClean="0"/>
              <a:t>1</a:t>
            </a:fld>
            <a:endParaRPr lang="en-US"/>
          </a:p>
        </p:txBody>
      </p:sp>
    </p:spTree>
    <p:extLst>
      <p:ext uri="{BB962C8B-B14F-4D97-AF65-F5344CB8AC3E}">
        <p14:creationId xmlns:p14="http://schemas.microsoft.com/office/powerpoint/2010/main" val="867621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think of someone who provided lots of accountability/control but no</a:t>
            </a:r>
            <a:r>
              <a:rPr lang="en-US" baseline="0" dirty="0"/>
              <a:t> support.  Put in the chat box the word you would use to describe them</a:t>
            </a:r>
            <a:endParaRPr lang="en-US" dirty="0"/>
          </a:p>
        </p:txBody>
      </p:sp>
      <p:sp>
        <p:nvSpPr>
          <p:cNvPr id="4" name="Slide Number Placeholder 3"/>
          <p:cNvSpPr>
            <a:spLocks noGrp="1"/>
          </p:cNvSpPr>
          <p:nvPr>
            <p:ph type="sldNum" sz="quarter" idx="10"/>
          </p:nvPr>
        </p:nvSpPr>
        <p:spPr/>
        <p:txBody>
          <a:bodyPr/>
          <a:lstStyle/>
          <a:p>
            <a:fld id="{D0A3B699-EBC1-4B86-95DA-A7E6267C52E2}" type="slidenum">
              <a:rPr lang="en-US" smtClean="0"/>
              <a:t>10</a:t>
            </a:fld>
            <a:endParaRPr lang="en-US"/>
          </a:p>
        </p:txBody>
      </p:sp>
    </p:spTree>
    <p:extLst>
      <p:ext uri="{BB962C8B-B14F-4D97-AF65-F5344CB8AC3E}">
        <p14:creationId xmlns:p14="http://schemas.microsoft.com/office/powerpoint/2010/main" val="382767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thinking of someone who provided no support or accountability.  Put a word in the chat box that best</a:t>
            </a:r>
            <a:r>
              <a:rPr lang="en-US" baseline="0" dirty="0"/>
              <a:t> </a:t>
            </a:r>
            <a:r>
              <a:rPr lang="en-US" dirty="0"/>
              <a:t>describes</a:t>
            </a:r>
            <a:r>
              <a:rPr lang="en-US" baseline="0" dirty="0"/>
              <a:t> them</a:t>
            </a:r>
            <a:r>
              <a:rPr lang="en-US" dirty="0"/>
              <a:t> </a:t>
            </a:r>
          </a:p>
        </p:txBody>
      </p:sp>
      <p:sp>
        <p:nvSpPr>
          <p:cNvPr id="4" name="Slide Number Placeholder 3"/>
          <p:cNvSpPr>
            <a:spLocks noGrp="1"/>
          </p:cNvSpPr>
          <p:nvPr>
            <p:ph type="sldNum" sz="quarter" idx="10"/>
          </p:nvPr>
        </p:nvSpPr>
        <p:spPr/>
        <p:txBody>
          <a:bodyPr/>
          <a:lstStyle/>
          <a:p>
            <a:fld id="{D0A3B699-EBC1-4B86-95DA-A7E6267C52E2}" type="slidenum">
              <a:rPr lang="en-US" smtClean="0"/>
              <a:t>11</a:t>
            </a:fld>
            <a:endParaRPr lang="en-US"/>
          </a:p>
        </p:txBody>
      </p:sp>
    </p:spTree>
    <p:extLst>
      <p:ext uri="{BB962C8B-B14F-4D97-AF65-F5344CB8AC3E}">
        <p14:creationId xmlns:p14="http://schemas.microsoft.com/office/powerpoint/2010/main" val="4132692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aseline="0" dirty="0"/>
              <a:t>We are all one of these 3 styles when we are stressed and not well regulated.  Take a minute to think about your go-to style.  Talk about why it is important to be self-aware</a:t>
            </a:r>
          </a:p>
          <a:p>
            <a:pPr defTabSz="942289">
              <a:defRPr/>
            </a:pPr>
            <a:endParaRPr lang="en-US" baseline="0" dirty="0"/>
          </a:p>
          <a:p>
            <a:pPr defTabSz="942289">
              <a:defRPr/>
            </a:pPr>
            <a:r>
              <a:rPr lang="en-US" baseline="0" dirty="0"/>
              <a:t>Think about the person in your life who had the greatest impact on you – the one you respected the most – likely someone who was able to provide both accountability and support?  What is the one word that you would use to describe what was special about that person?</a:t>
            </a:r>
          </a:p>
          <a:p>
            <a:endParaRPr lang="en-US" dirty="0"/>
          </a:p>
        </p:txBody>
      </p:sp>
      <p:sp>
        <p:nvSpPr>
          <p:cNvPr id="4" name="Slide Number Placeholder 3"/>
          <p:cNvSpPr>
            <a:spLocks noGrp="1"/>
          </p:cNvSpPr>
          <p:nvPr>
            <p:ph type="sldNum" sz="quarter" idx="10"/>
          </p:nvPr>
        </p:nvSpPr>
        <p:spPr/>
        <p:txBody>
          <a:bodyPr/>
          <a:lstStyle/>
          <a:p>
            <a:fld id="{D0A3B699-EBC1-4B86-95DA-A7E6267C52E2}" type="slidenum">
              <a:rPr lang="en-US" smtClean="0"/>
              <a:t>12</a:t>
            </a:fld>
            <a:endParaRPr lang="en-US"/>
          </a:p>
        </p:txBody>
      </p:sp>
    </p:spTree>
    <p:extLst>
      <p:ext uri="{BB962C8B-B14F-4D97-AF65-F5344CB8AC3E}">
        <p14:creationId xmlns:p14="http://schemas.microsoft.com/office/powerpoint/2010/main" val="1308629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80% of</a:t>
            </a:r>
            <a:r>
              <a:rPr lang="en-US" baseline="0" dirty="0"/>
              <a:t> them time</a:t>
            </a:r>
            <a:endParaRPr lang="en-US" dirty="0"/>
          </a:p>
        </p:txBody>
      </p:sp>
      <p:sp>
        <p:nvSpPr>
          <p:cNvPr id="4" name="Slide Number Placeholder 3"/>
          <p:cNvSpPr>
            <a:spLocks noGrp="1"/>
          </p:cNvSpPr>
          <p:nvPr>
            <p:ph type="sldNum" sz="quarter" idx="10"/>
          </p:nvPr>
        </p:nvSpPr>
        <p:spPr/>
        <p:txBody>
          <a:bodyPr/>
          <a:lstStyle/>
          <a:p>
            <a:fld id="{D0A3B699-EBC1-4B86-95DA-A7E6267C52E2}" type="slidenum">
              <a:rPr lang="en-US" smtClean="0"/>
              <a:t>13</a:t>
            </a:fld>
            <a:endParaRPr lang="en-US"/>
          </a:p>
        </p:txBody>
      </p:sp>
    </p:spTree>
    <p:extLst>
      <p:ext uri="{BB962C8B-B14F-4D97-AF65-F5344CB8AC3E}">
        <p14:creationId xmlns:p14="http://schemas.microsoft.com/office/powerpoint/2010/main" val="67970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Movement toward.  Most</a:t>
            </a:r>
            <a:r>
              <a:rPr lang="en-US" baseline="0" dirty="0"/>
              <a:t> kind and loving thing to meet with high support and move  or meet with high accountability and bring in support</a:t>
            </a:r>
            <a:endParaRPr lang="en-US" dirty="0"/>
          </a:p>
        </p:txBody>
      </p:sp>
      <p:sp>
        <p:nvSpPr>
          <p:cNvPr id="4" name="Slide Number Placeholder 3"/>
          <p:cNvSpPr>
            <a:spLocks noGrp="1"/>
          </p:cNvSpPr>
          <p:nvPr>
            <p:ph type="sldNum" sz="quarter" idx="10"/>
          </p:nvPr>
        </p:nvSpPr>
        <p:spPr/>
        <p:txBody>
          <a:bodyPr/>
          <a:lstStyle/>
          <a:p>
            <a:fld id="{D0A3B699-EBC1-4B86-95DA-A7E6267C52E2}" type="slidenum">
              <a:rPr lang="en-US" smtClean="0"/>
              <a:t>14</a:t>
            </a:fld>
            <a:endParaRPr lang="en-US"/>
          </a:p>
        </p:txBody>
      </p:sp>
    </p:spTree>
    <p:extLst>
      <p:ext uri="{BB962C8B-B14F-4D97-AF65-F5344CB8AC3E}">
        <p14:creationId xmlns:p14="http://schemas.microsoft.com/office/powerpoint/2010/main" val="1801275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a:t>
            </a:r>
            <a:r>
              <a:rPr lang="en-US" baseline="0" dirty="0"/>
              <a:t> into groups of 8.  Each group is assigned one of the quadrants.  </a:t>
            </a:r>
          </a:p>
          <a:p>
            <a:r>
              <a:rPr lang="en-US" baseline="0" dirty="0"/>
              <a:t>Bring everyone back together and review the work, quadrant by quadrant – sharing examples of what it might look like when we are in this area.</a:t>
            </a:r>
            <a:endParaRPr lang="en-US" dirty="0"/>
          </a:p>
        </p:txBody>
      </p:sp>
      <p:sp>
        <p:nvSpPr>
          <p:cNvPr id="4" name="Slide Number Placeholder 3"/>
          <p:cNvSpPr>
            <a:spLocks noGrp="1"/>
          </p:cNvSpPr>
          <p:nvPr>
            <p:ph type="sldNum" sz="quarter" idx="10"/>
          </p:nvPr>
        </p:nvSpPr>
        <p:spPr/>
        <p:txBody>
          <a:bodyPr/>
          <a:lstStyle/>
          <a:p>
            <a:fld id="{DF443907-9FB1-44ED-AB78-F74D2A2265AB}" type="slidenum">
              <a:rPr lang="en-US" smtClean="0"/>
              <a:t>15</a:t>
            </a:fld>
            <a:endParaRPr lang="en-US"/>
          </a:p>
        </p:txBody>
      </p:sp>
    </p:spTree>
    <p:extLst>
      <p:ext uri="{BB962C8B-B14F-4D97-AF65-F5344CB8AC3E}">
        <p14:creationId xmlns:p14="http://schemas.microsoft.com/office/powerpoint/2010/main" val="3668502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A3B699-EBC1-4B86-95DA-A7E6267C52E2}" type="slidenum">
              <a:rPr lang="en-US" smtClean="0"/>
              <a:t>16</a:t>
            </a:fld>
            <a:endParaRPr lang="en-US"/>
          </a:p>
        </p:txBody>
      </p:sp>
    </p:spTree>
    <p:extLst>
      <p:ext uri="{BB962C8B-B14F-4D97-AF65-F5344CB8AC3E}">
        <p14:creationId xmlns:p14="http://schemas.microsoft.com/office/powerpoint/2010/main" val="1026467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A3B699-EBC1-4B86-95DA-A7E6267C52E2}" type="slidenum">
              <a:rPr lang="en-US" smtClean="0"/>
              <a:t>17</a:t>
            </a:fld>
            <a:endParaRPr lang="en-US"/>
          </a:p>
        </p:txBody>
      </p:sp>
    </p:spTree>
    <p:extLst>
      <p:ext uri="{BB962C8B-B14F-4D97-AF65-F5344CB8AC3E}">
        <p14:creationId xmlns:p14="http://schemas.microsoft.com/office/powerpoint/2010/main" val="1415423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FA60D5-7E9A-42B7-A05F-6DD2558AB2C3}" type="slidenum">
              <a:rPr lang="en-US" smtClean="0"/>
              <a:t>18</a:t>
            </a:fld>
            <a:endParaRPr lang="en-US"/>
          </a:p>
        </p:txBody>
      </p:sp>
    </p:spTree>
    <p:extLst>
      <p:ext uri="{BB962C8B-B14F-4D97-AF65-F5344CB8AC3E}">
        <p14:creationId xmlns:p14="http://schemas.microsoft.com/office/powerpoint/2010/main" val="3529968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survey for different scenarios for social discipline </a:t>
            </a:r>
            <a:r>
              <a:rPr lang="en-US" dirty="0" smtClean="0"/>
              <a:t>window or use white</a:t>
            </a:r>
            <a:r>
              <a:rPr lang="en-US" baseline="0" dirty="0" smtClean="0"/>
              <a:t> board to annotate.  </a:t>
            </a:r>
            <a:endParaRPr lang="en-US" dirty="0"/>
          </a:p>
        </p:txBody>
      </p:sp>
      <p:sp>
        <p:nvSpPr>
          <p:cNvPr id="4" name="Slide Number Placeholder 3"/>
          <p:cNvSpPr>
            <a:spLocks noGrp="1"/>
          </p:cNvSpPr>
          <p:nvPr>
            <p:ph type="sldNum" sz="quarter" idx="10"/>
          </p:nvPr>
        </p:nvSpPr>
        <p:spPr/>
        <p:txBody>
          <a:bodyPr/>
          <a:lstStyle/>
          <a:p>
            <a:fld id="{D0A3B699-EBC1-4B86-95DA-A7E6267C52E2}" type="slidenum">
              <a:rPr lang="en-US" smtClean="0"/>
              <a:t>19</a:t>
            </a:fld>
            <a:endParaRPr lang="en-US"/>
          </a:p>
        </p:txBody>
      </p:sp>
    </p:spTree>
    <p:extLst>
      <p:ext uri="{BB962C8B-B14F-4D97-AF65-F5344CB8AC3E}">
        <p14:creationId xmlns:p14="http://schemas.microsoft.com/office/powerpoint/2010/main" val="3593082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a:t>
            </a:r>
            <a:r>
              <a:rPr lang="en-US" baseline="0" dirty="0" smtClean="0"/>
              <a:t> self</a:t>
            </a:r>
            <a:endParaRPr lang="en-US" dirty="0"/>
          </a:p>
        </p:txBody>
      </p:sp>
      <p:sp>
        <p:nvSpPr>
          <p:cNvPr id="4" name="Slide Number Placeholder 3"/>
          <p:cNvSpPr>
            <a:spLocks noGrp="1"/>
          </p:cNvSpPr>
          <p:nvPr>
            <p:ph type="sldNum" sz="quarter" idx="5"/>
          </p:nvPr>
        </p:nvSpPr>
        <p:spPr/>
        <p:txBody>
          <a:bodyPr/>
          <a:lstStyle/>
          <a:p>
            <a:fld id="{CBB8DC7B-FCFC-434B-9AA5-865257AF7B5F}" type="slidenum">
              <a:rPr lang="en-US" smtClean="0"/>
              <a:t>2</a:t>
            </a:fld>
            <a:endParaRPr lang="en-US" dirty="0"/>
          </a:p>
        </p:txBody>
      </p:sp>
    </p:spTree>
    <p:extLst>
      <p:ext uri="{BB962C8B-B14F-4D97-AF65-F5344CB8AC3E}">
        <p14:creationId xmlns:p14="http://schemas.microsoft.com/office/powerpoint/2010/main" val="171325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FA60D5-7E9A-42B7-A05F-6DD2558AB2C3}" type="slidenum">
              <a:rPr lang="en-US" smtClean="0"/>
              <a:t>20</a:t>
            </a:fld>
            <a:endParaRPr lang="en-US"/>
          </a:p>
        </p:txBody>
      </p:sp>
    </p:spTree>
    <p:extLst>
      <p:ext uri="{BB962C8B-B14F-4D97-AF65-F5344CB8AC3E}">
        <p14:creationId xmlns:p14="http://schemas.microsoft.com/office/powerpoint/2010/main" val="3611373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great tools RP has to offer is</a:t>
            </a:r>
            <a:r>
              <a:rPr lang="en-US" baseline="0" dirty="0"/>
              <a:t> the restorative questions </a:t>
            </a:r>
            <a:r>
              <a:rPr lang="en-US" baseline="0" dirty="0" smtClean="0"/>
              <a:t>–  </a:t>
            </a:r>
            <a:r>
              <a:rPr lang="en-US" baseline="0" dirty="0"/>
              <a:t>These can be used proactively and responsively.  </a:t>
            </a:r>
          </a:p>
          <a:p>
            <a:endParaRPr lang="en-US" baseline="0" dirty="0"/>
          </a:p>
        </p:txBody>
      </p:sp>
      <p:sp>
        <p:nvSpPr>
          <p:cNvPr id="4" name="Slide Number Placeholder 3"/>
          <p:cNvSpPr>
            <a:spLocks noGrp="1"/>
          </p:cNvSpPr>
          <p:nvPr>
            <p:ph type="sldNum" sz="quarter" idx="10"/>
          </p:nvPr>
        </p:nvSpPr>
        <p:spPr/>
        <p:txBody>
          <a:bodyPr/>
          <a:lstStyle/>
          <a:p>
            <a:fld id="{D0A3B699-EBC1-4B86-95DA-A7E6267C52E2}" type="slidenum">
              <a:rPr lang="en-US" smtClean="0"/>
              <a:t>21</a:t>
            </a:fld>
            <a:endParaRPr lang="en-US"/>
          </a:p>
        </p:txBody>
      </p:sp>
    </p:spTree>
    <p:extLst>
      <p:ext uri="{BB962C8B-B14F-4D97-AF65-F5344CB8AC3E}">
        <p14:creationId xmlns:p14="http://schemas.microsoft.com/office/powerpoint/2010/main" val="1918646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A3B699-EBC1-4B86-95DA-A7E6267C52E2}" type="slidenum">
              <a:rPr lang="en-US" smtClean="0"/>
              <a:t>22</a:t>
            </a:fld>
            <a:endParaRPr lang="en-US"/>
          </a:p>
        </p:txBody>
      </p:sp>
    </p:spTree>
    <p:extLst>
      <p:ext uri="{BB962C8B-B14F-4D97-AF65-F5344CB8AC3E}">
        <p14:creationId xmlns:p14="http://schemas.microsoft.com/office/powerpoint/2010/main" val="1475662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FA60D5-7E9A-42B7-A05F-6DD2558AB2C3}" type="slidenum">
              <a:rPr lang="en-US" smtClean="0"/>
              <a:t>23</a:t>
            </a:fld>
            <a:endParaRPr lang="en-US"/>
          </a:p>
        </p:txBody>
      </p:sp>
    </p:spTree>
    <p:extLst>
      <p:ext uri="{BB962C8B-B14F-4D97-AF65-F5344CB8AC3E}">
        <p14:creationId xmlns:p14="http://schemas.microsoft.com/office/powerpoint/2010/main" val="4230615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for volunteers to read</a:t>
            </a:r>
            <a:r>
              <a:rPr lang="en-US" baseline="0" dirty="0" smtClean="0"/>
              <a:t> a quote…</a:t>
            </a:r>
          </a:p>
          <a:p>
            <a:endParaRPr lang="en-US" baseline="0" dirty="0" smtClean="0"/>
          </a:p>
          <a:p>
            <a:r>
              <a:rPr lang="en-US" baseline="0" dirty="0" smtClean="0"/>
              <a:t>As a group – and using chat – share which one is most striking and why….</a:t>
            </a:r>
            <a:endParaRPr lang="en-US" dirty="0"/>
          </a:p>
        </p:txBody>
      </p:sp>
      <p:sp>
        <p:nvSpPr>
          <p:cNvPr id="4" name="Slide Number Placeholder 3"/>
          <p:cNvSpPr>
            <a:spLocks noGrp="1"/>
          </p:cNvSpPr>
          <p:nvPr>
            <p:ph type="sldNum" sz="quarter" idx="10"/>
          </p:nvPr>
        </p:nvSpPr>
        <p:spPr/>
        <p:txBody>
          <a:bodyPr/>
          <a:lstStyle/>
          <a:p>
            <a:fld id="{D0A3B699-EBC1-4B86-95DA-A7E6267C52E2}" type="slidenum">
              <a:rPr lang="en-US" smtClean="0"/>
              <a:t>24</a:t>
            </a:fld>
            <a:endParaRPr lang="en-US"/>
          </a:p>
        </p:txBody>
      </p:sp>
    </p:spTree>
    <p:extLst>
      <p:ext uri="{BB962C8B-B14F-4D97-AF65-F5344CB8AC3E}">
        <p14:creationId xmlns:p14="http://schemas.microsoft.com/office/powerpoint/2010/main" val="2749489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group to read the statements</a:t>
            </a:r>
          </a:p>
          <a:p>
            <a:endParaRPr lang="en-US" dirty="0"/>
          </a:p>
          <a:p>
            <a:r>
              <a:rPr lang="en-US" dirty="0"/>
              <a:t>In pairs – which statement appeals to them most?  Group share</a:t>
            </a:r>
          </a:p>
          <a:p>
            <a:endParaRPr lang="en-US" dirty="0"/>
          </a:p>
          <a:p>
            <a:r>
              <a:rPr lang="en-US" dirty="0"/>
              <a:t>Key points:</a:t>
            </a:r>
            <a:r>
              <a:rPr lang="en-US" baseline="0" dirty="0"/>
              <a:t>  people are often disconnected from community.  The way we are in community with others has shifted in the past decades:  Connection vs. Contact – knowing people causality vs being in community.  </a:t>
            </a:r>
          </a:p>
          <a:p>
            <a:endParaRPr lang="en-US" baseline="0" dirty="0"/>
          </a:p>
          <a:p>
            <a:r>
              <a:rPr lang="en-US" baseline="0" dirty="0"/>
              <a:t>Circles are not new – there are traditions cross most cultures that include circle in some way.  Circles in our context are about making connections, building community and allowing space for all to be heard.  They can be used proactively (to get to know each other) as well as responsively (in response to some level of harm).</a:t>
            </a:r>
          </a:p>
          <a:p>
            <a:endParaRPr lang="en-US" baseline="0" dirty="0"/>
          </a:p>
          <a:p>
            <a:r>
              <a:rPr lang="en-US" baseline="0" dirty="0"/>
              <a:t>Practice circle:  use talking piece and explain its purpose.  We will be going around, okay to pass, but know that I will come back to you.  Question:  think about your favorite childhood meal or food  </a:t>
            </a:r>
          </a:p>
          <a:p>
            <a:endParaRPr lang="en-US" baseline="0" dirty="0"/>
          </a:p>
          <a:p>
            <a:r>
              <a:rPr lang="en-US" baseline="0" dirty="0"/>
              <a:t>After go- around debrief:  what did you notice:  question everyone could answer, keeping track of those that pass.  Was what we were doing explicit?</a:t>
            </a:r>
          </a:p>
          <a:p>
            <a:endParaRPr lang="en-US" dirty="0"/>
          </a:p>
          <a:p>
            <a:endParaRPr lang="en-US" dirty="0"/>
          </a:p>
        </p:txBody>
      </p:sp>
      <p:sp>
        <p:nvSpPr>
          <p:cNvPr id="4" name="Slide Number Placeholder 3"/>
          <p:cNvSpPr>
            <a:spLocks noGrp="1"/>
          </p:cNvSpPr>
          <p:nvPr>
            <p:ph type="sldNum" sz="quarter" idx="10"/>
          </p:nvPr>
        </p:nvSpPr>
        <p:spPr/>
        <p:txBody>
          <a:bodyPr/>
          <a:lstStyle/>
          <a:p>
            <a:fld id="{D0A3B699-EBC1-4B86-95DA-A7E6267C52E2}" type="slidenum">
              <a:rPr lang="en-US" smtClean="0"/>
              <a:t>25</a:t>
            </a:fld>
            <a:endParaRPr lang="en-US"/>
          </a:p>
        </p:txBody>
      </p:sp>
    </p:spTree>
    <p:extLst>
      <p:ext uri="{BB962C8B-B14F-4D97-AF65-F5344CB8AC3E}">
        <p14:creationId xmlns:p14="http://schemas.microsoft.com/office/powerpoint/2010/main" val="3698082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Acknowledge ancient</a:t>
            </a:r>
            <a:r>
              <a:rPr lang="en-US" baseline="0" dirty="0" smtClean="0"/>
              <a:t> cultures</a:t>
            </a:r>
            <a:endParaRPr lang="en-US" dirty="0" smtClean="0"/>
          </a:p>
          <a:p>
            <a:endParaRPr lang="en-US" dirty="0" smtClean="0"/>
          </a:p>
          <a:p>
            <a:r>
              <a:rPr lang="en-US" dirty="0" smtClean="0"/>
              <a:t>Equality – everyone has equal seating</a:t>
            </a:r>
          </a:p>
          <a:p>
            <a:r>
              <a:rPr lang="en-US" dirty="0" smtClean="0"/>
              <a:t>Equity</a:t>
            </a:r>
            <a:r>
              <a:rPr lang="en-US" baseline="0" dirty="0" smtClean="0"/>
              <a:t> – everyone has the same opportunity for speaking and having their voice heard</a:t>
            </a:r>
          </a:p>
          <a:p>
            <a:r>
              <a:rPr lang="en-US" baseline="0" dirty="0" smtClean="0"/>
              <a:t>Safety and trust – you can see everyone else in the circle</a:t>
            </a:r>
          </a:p>
          <a:p>
            <a:r>
              <a:rPr lang="en-US" baseline="0" dirty="0" smtClean="0"/>
              <a:t>Responsibility – everyone plays a role</a:t>
            </a:r>
          </a:p>
          <a:p>
            <a:r>
              <a:rPr lang="en-US" baseline="0" dirty="0" smtClean="0"/>
              <a:t>Reminds you to facilitate VS. lecture</a:t>
            </a:r>
          </a:p>
          <a:p>
            <a:r>
              <a:rPr lang="en-US" baseline="0" dirty="0" smtClean="0"/>
              <a:t>Building connections – everyone hears everyone's response</a:t>
            </a:r>
          </a:p>
          <a:p>
            <a:r>
              <a:rPr lang="en-US" baseline="0" dirty="0" smtClean="0"/>
              <a:t>Ownership – shared sense of ownership felt by all</a:t>
            </a:r>
          </a:p>
          <a:p>
            <a:endParaRPr lang="en-US" baseline="0" dirty="0" smtClean="0"/>
          </a:p>
          <a:p>
            <a:r>
              <a:rPr lang="en-US" baseline="0" dirty="0" smtClean="0"/>
              <a:t>What does it look like virtually…. Check in and check out, ask to hear from everyone</a:t>
            </a:r>
          </a:p>
          <a:p>
            <a:endParaRPr lang="en-US" baseline="0" dirty="0" smtClean="0"/>
          </a:p>
          <a:p>
            <a:r>
              <a:rPr lang="en-US" baseline="0" dirty="0" smtClean="0"/>
              <a:t>Using a talking piece, passing, being explicit from the being .</a:t>
            </a:r>
            <a:endParaRPr lang="en-US" dirty="0"/>
          </a:p>
        </p:txBody>
      </p:sp>
      <p:sp>
        <p:nvSpPr>
          <p:cNvPr id="4" name="Slide Number Placeholder 3"/>
          <p:cNvSpPr>
            <a:spLocks noGrp="1"/>
          </p:cNvSpPr>
          <p:nvPr>
            <p:ph type="sldNum" sz="quarter" idx="10"/>
          </p:nvPr>
        </p:nvSpPr>
        <p:spPr/>
        <p:txBody>
          <a:bodyPr/>
          <a:lstStyle/>
          <a:p>
            <a:fld id="{D0A3B699-EBC1-4B86-95DA-A7E6267C52E2}" type="slidenum">
              <a:rPr lang="en-US" smtClean="0"/>
              <a:t>26</a:t>
            </a:fld>
            <a:endParaRPr lang="en-US"/>
          </a:p>
        </p:txBody>
      </p:sp>
    </p:spTree>
    <p:extLst>
      <p:ext uri="{BB962C8B-B14F-4D97-AF65-F5344CB8AC3E}">
        <p14:creationId xmlns:p14="http://schemas.microsoft.com/office/powerpoint/2010/main" val="2213235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Circles help us create</a:t>
            </a:r>
            <a:r>
              <a:rPr lang="en-US" baseline="0" dirty="0"/>
              <a:t> space for everyone’s voice to be heard.  Safety and trust are created – open up vulnerabilities – which you need to be aware of when thinking of trauma – may not be the starting place.  Creates responsibility in the group – everyone plays a role and owns the space.  Builds connections.  80% of the circles you do should focus on building community.    </a:t>
            </a:r>
          </a:p>
          <a:p>
            <a:endParaRPr lang="en-US" baseline="0" dirty="0"/>
          </a:p>
          <a:p>
            <a:r>
              <a:rPr lang="en-US" baseline="0" dirty="0"/>
              <a:t>Circles also force us to facilitate with more intention.  </a:t>
            </a:r>
          </a:p>
          <a:p>
            <a:endParaRPr lang="en-US" baseline="0" dirty="0"/>
          </a:p>
          <a:p>
            <a:r>
              <a:rPr lang="en-US" baseline="0" dirty="0"/>
              <a:t>Quick and easy circles:  check in and check out. </a:t>
            </a:r>
            <a:endParaRPr lang="en-US" dirty="0"/>
          </a:p>
        </p:txBody>
      </p:sp>
      <p:sp>
        <p:nvSpPr>
          <p:cNvPr id="4" name="Slide Number Placeholder 3"/>
          <p:cNvSpPr>
            <a:spLocks noGrp="1"/>
          </p:cNvSpPr>
          <p:nvPr>
            <p:ph type="sldNum" sz="quarter" idx="10"/>
          </p:nvPr>
        </p:nvSpPr>
        <p:spPr/>
        <p:txBody>
          <a:bodyPr/>
          <a:lstStyle/>
          <a:p>
            <a:fld id="{D0A3B699-EBC1-4B86-95DA-A7E6267C52E2}" type="slidenum">
              <a:rPr lang="en-US" smtClean="0"/>
              <a:t>27</a:t>
            </a:fld>
            <a:endParaRPr lang="en-US"/>
          </a:p>
        </p:txBody>
      </p:sp>
    </p:spTree>
    <p:extLst>
      <p:ext uri="{BB962C8B-B14F-4D97-AF65-F5344CB8AC3E}">
        <p14:creationId xmlns:p14="http://schemas.microsoft.com/office/powerpoint/2010/main" val="5278768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explicit and clear</a:t>
            </a:r>
          </a:p>
          <a:p>
            <a:r>
              <a:rPr lang="en-US" dirty="0"/>
              <a:t>Clear understanding of why and what is expected of the participants</a:t>
            </a:r>
          </a:p>
          <a:p>
            <a:r>
              <a:rPr lang="en-US" dirty="0"/>
              <a:t>Role</a:t>
            </a:r>
            <a:r>
              <a:rPr lang="en-US" baseline="0" dirty="0"/>
              <a:t> model the response if you are looking for something specific (like 1-2 word answer</a:t>
            </a:r>
            <a:r>
              <a:rPr lang="en-US" baseline="0" dirty="0" smtClean="0"/>
              <a:t>…)</a:t>
            </a:r>
          </a:p>
          <a:p>
            <a:endParaRPr lang="en-US" baseline="0" dirty="0" smtClean="0"/>
          </a:p>
          <a:p>
            <a:r>
              <a:rPr lang="en-US" baseline="0" dirty="0" smtClean="0"/>
              <a:t>Listening when in circle – listening to hear the story vs to respond</a:t>
            </a:r>
            <a:endParaRPr lang="en-US" dirty="0"/>
          </a:p>
        </p:txBody>
      </p:sp>
      <p:sp>
        <p:nvSpPr>
          <p:cNvPr id="4" name="Slide Number Placeholder 3"/>
          <p:cNvSpPr>
            <a:spLocks noGrp="1"/>
          </p:cNvSpPr>
          <p:nvPr>
            <p:ph type="sldNum" sz="quarter" idx="10"/>
          </p:nvPr>
        </p:nvSpPr>
        <p:spPr/>
        <p:txBody>
          <a:bodyPr/>
          <a:lstStyle/>
          <a:p>
            <a:fld id="{D0A3B699-EBC1-4B86-95DA-A7E6267C52E2}" type="slidenum">
              <a:rPr lang="en-US" smtClean="0"/>
              <a:t>28</a:t>
            </a:fld>
            <a:endParaRPr lang="en-US"/>
          </a:p>
        </p:txBody>
      </p:sp>
    </p:spTree>
    <p:extLst>
      <p:ext uri="{BB962C8B-B14F-4D97-AF65-F5344CB8AC3E}">
        <p14:creationId xmlns:p14="http://schemas.microsoft.com/office/powerpoint/2010/main" val="32240812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A3B699-EBC1-4B86-95DA-A7E6267C52E2}" type="slidenum">
              <a:rPr lang="en-US" smtClean="0"/>
              <a:t>29</a:t>
            </a:fld>
            <a:endParaRPr lang="en-US"/>
          </a:p>
        </p:txBody>
      </p:sp>
    </p:spTree>
    <p:extLst>
      <p:ext uri="{BB962C8B-B14F-4D97-AF65-F5344CB8AC3E}">
        <p14:creationId xmlns:p14="http://schemas.microsoft.com/office/powerpoint/2010/main" val="2144887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2 min</a:t>
            </a:r>
          </a:p>
        </p:txBody>
      </p:sp>
      <p:sp>
        <p:nvSpPr>
          <p:cNvPr id="4" name="Slide Number Placeholder 3"/>
          <p:cNvSpPr>
            <a:spLocks noGrp="1"/>
          </p:cNvSpPr>
          <p:nvPr>
            <p:ph type="sldNum" sz="quarter" idx="5"/>
          </p:nvPr>
        </p:nvSpPr>
        <p:spPr/>
        <p:txBody>
          <a:bodyPr/>
          <a:lstStyle/>
          <a:p>
            <a:fld id="{FC12076E-6251-4FA2-8CE7-430887626732}" type="slidenum">
              <a:rPr lang="en-US" smtClean="0"/>
              <a:t>3</a:t>
            </a:fld>
            <a:endParaRPr lang="en-US"/>
          </a:p>
        </p:txBody>
      </p:sp>
    </p:spTree>
    <p:extLst>
      <p:ext uri="{BB962C8B-B14F-4D97-AF65-F5344CB8AC3E}">
        <p14:creationId xmlns:p14="http://schemas.microsoft.com/office/powerpoint/2010/main" val="40040649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FA60D5-7E9A-42B7-A05F-6DD2558AB2C3}" type="slidenum">
              <a:rPr lang="en-US" smtClean="0"/>
              <a:t>30</a:t>
            </a:fld>
            <a:endParaRPr lang="en-US"/>
          </a:p>
        </p:txBody>
      </p:sp>
    </p:spTree>
    <p:extLst>
      <p:ext uri="{BB962C8B-B14F-4D97-AF65-F5344CB8AC3E}">
        <p14:creationId xmlns:p14="http://schemas.microsoft.com/office/powerpoint/2010/main" val="6375492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a:t>
            </a:r>
          </a:p>
        </p:txBody>
      </p:sp>
      <p:sp>
        <p:nvSpPr>
          <p:cNvPr id="4" name="Slide Number Placeholder 3"/>
          <p:cNvSpPr>
            <a:spLocks noGrp="1"/>
          </p:cNvSpPr>
          <p:nvPr>
            <p:ph type="sldNum" sz="quarter" idx="10"/>
          </p:nvPr>
        </p:nvSpPr>
        <p:spPr/>
        <p:txBody>
          <a:bodyPr/>
          <a:lstStyle/>
          <a:p>
            <a:fld id="{D0A3B699-EBC1-4B86-95DA-A7E6267C52E2}" type="slidenum">
              <a:rPr lang="en-US" smtClean="0"/>
              <a:t>31</a:t>
            </a:fld>
            <a:endParaRPr lang="en-US"/>
          </a:p>
        </p:txBody>
      </p:sp>
    </p:spTree>
    <p:extLst>
      <p:ext uri="{BB962C8B-B14F-4D97-AF65-F5344CB8AC3E}">
        <p14:creationId xmlns:p14="http://schemas.microsoft.com/office/powerpoint/2010/main" val="25781251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43907-9FB1-44ED-AB78-F74D2A2265AB}" type="slidenum">
              <a:rPr lang="en-US" smtClean="0"/>
              <a:t>32</a:t>
            </a:fld>
            <a:endParaRPr lang="en-US"/>
          </a:p>
        </p:txBody>
      </p:sp>
    </p:spTree>
    <p:extLst>
      <p:ext uri="{BB962C8B-B14F-4D97-AF65-F5344CB8AC3E}">
        <p14:creationId xmlns:p14="http://schemas.microsoft.com/office/powerpoint/2010/main" val="3007437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Anything </a:t>
            </a:r>
            <a:r>
              <a:rPr lang="en-US" dirty="0"/>
              <a:t>else we want added? </a:t>
            </a:r>
            <a:r>
              <a:rPr lang="en-US" dirty="0" smtClean="0"/>
              <a:t>2 </a:t>
            </a:r>
            <a:r>
              <a:rPr lang="en-US" dirty="0"/>
              <a:t>min</a:t>
            </a:r>
          </a:p>
        </p:txBody>
      </p:sp>
      <p:sp>
        <p:nvSpPr>
          <p:cNvPr id="4" name="Slide Number Placeholder 3"/>
          <p:cNvSpPr>
            <a:spLocks noGrp="1"/>
          </p:cNvSpPr>
          <p:nvPr>
            <p:ph type="sldNum" sz="quarter" idx="5"/>
          </p:nvPr>
        </p:nvSpPr>
        <p:spPr/>
        <p:txBody>
          <a:bodyPr/>
          <a:lstStyle/>
          <a:p>
            <a:fld id="{FC12076E-6251-4FA2-8CE7-430887626732}" type="slidenum">
              <a:rPr lang="en-US" smtClean="0"/>
              <a:t>4</a:t>
            </a:fld>
            <a:endParaRPr lang="en-US"/>
          </a:p>
        </p:txBody>
      </p:sp>
    </p:spTree>
    <p:extLst>
      <p:ext uri="{BB962C8B-B14F-4D97-AF65-F5344CB8AC3E}">
        <p14:creationId xmlns:p14="http://schemas.microsoft.com/office/powerpoint/2010/main" val="3425296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Anything </a:t>
            </a:r>
            <a:r>
              <a:rPr lang="en-US" dirty="0"/>
              <a:t>else we want added? Let’s talk about CARE</a:t>
            </a:r>
          </a:p>
          <a:p>
            <a:r>
              <a:rPr lang="en-US" dirty="0"/>
              <a:t>2 min</a:t>
            </a:r>
          </a:p>
        </p:txBody>
      </p:sp>
      <p:sp>
        <p:nvSpPr>
          <p:cNvPr id="4" name="Slide Number Placeholder 3"/>
          <p:cNvSpPr>
            <a:spLocks noGrp="1"/>
          </p:cNvSpPr>
          <p:nvPr>
            <p:ph type="sldNum" sz="quarter" idx="5"/>
          </p:nvPr>
        </p:nvSpPr>
        <p:spPr/>
        <p:txBody>
          <a:bodyPr/>
          <a:lstStyle/>
          <a:p>
            <a:fld id="{FC12076E-6251-4FA2-8CE7-430887626732}" type="slidenum">
              <a:rPr lang="en-US" smtClean="0"/>
              <a:t>5</a:t>
            </a:fld>
            <a:endParaRPr lang="en-US"/>
          </a:p>
        </p:txBody>
      </p:sp>
    </p:spTree>
    <p:extLst>
      <p:ext uri="{BB962C8B-B14F-4D97-AF65-F5344CB8AC3E}">
        <p14:creationId xmlns:p14="http://schemas.microsoft.com/office/powerpoint/2010/main" val="2757635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FA60D5-7E9A-42B7-A05F-6DD2558AB2C3}" type="slidenum">
              <a:rPr lang="en-US" smtClean="0"/>
              <a:t>6</a:t>
            </a:fld>
            <a:endParaRPr lang="en-US"/>
          </a:p>
        </p:txBody>
      </p:sp>
    </p:spTree>
    <p:extLst>
      <p:ext uri="{BB962C8B-B14F-4D97-AF65-F5344CB8AC3E}">
        <p14:creationId xmlns:p14="http://schemas.microsoft.com/office/powerpoint/2010/main" val="1115043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a:t>
            </a:r>
            <a:r>
              <a:rPr lang="en-US" dirty="0"/>
              <a:t>min</a:t>
            </a:r>
          </a:p>
        </p:txBody>
      </p:sp>
      <p:sp>
        <p:nvSpPr>
          <p:cNvPr id="4" name="Slide Number Placeholder 3"/>
          <p:cNvSpPr>
            <a:spLocks noGrp="1"/>
          </p:cNvSpPr>
          <p:nvPr>
            <p:ph type="sldNum" sz="quarter" idx="5"/>
          </p:nvPr>
        </p:nvSpPr>
        <p:spPr/>
        <p:txBody>
          <a:bodyPr/>
          <a:lstStyle/>
          <a:p>
            <a:fld id="{FC12076E-6251-4FA2-8CE7-430887626732}" type="slidenum">
              <a:rPr lang="en-US" smtClean="0"/>
              <a:t>7</a:t>
            </a:fld>
            <a:endParaRPr lang="en-US"/>
          </a:p>
        </p:txBody>
      </p:sp>
    </p:spTree>
    <p:extLst>
      <p:ext uri="{BB962C8B-B14F-4D97-AF65-F5344CB8AC3E}">
        <p14:creationId xmlns:p14="http://schemas.microsoft.com/office/powerpoint/2010/main" val="3332094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white board to annotate</a:t>
            </a:r>
          </a:p>
          <a:p>
            <a:endParaRPr lang="en-US" dirty="0" smtClean="0"/>
          </a:p>
          <a:p>
            <a:r>
              <a:rPr lang="en-US" dirty="0" smtClean="0"/>
              <a:t>Need</a:t>
            </a:r>
            <a:r>
              <a:rPr lang="en-US" baseline="0" dirty="0" smtClean="0"/>
              <a:t> to be explicit – building trust </a:t>
            </a:r>
          </a:p>
          <a:p>
            <a:endParaRPr lang="en-US" baseline="0" dirty="0" smtClean="0"/>
          </a:p>
          <a:p>
            <a:r>
              <a:rPr lang="en-US" baseline="0" dirty="0" smtClean="0">
                <a:solidFill>
                  <a:srgbClr val="C00000"/>
                </a:solidFill>
              </a:rPr>
              <a:t>When we focus on getting clearer and “why” behind what we do, and can focus on the real conversation that needs to be had (vs. the conversation you “should” be having) and we provide clarity around roles, responsibilities, etc. it helps us to focus on what is happening vs. what’s wrong.  It the first building block to bring trust into the relationship.  </a:t>
            </a:r>
            <a:endParaRPr lang="en-US" dirty="0" smtClean="0">
              <a:solidFill>
                <a:srgbClr val="C00000"/>
              </a:solidFill>
            </a:endParaRPr>
          </a:p>
          <a:p>
            <a:endParaRPr lang="en-US" dirty="0"/>
          </a:p>
        </p:txBody>
      </p:sp>
      <p:sp>
        <p:nvSpPr>
          <p:cNvPr id="4" name="Slide Number Placeholder 3"/>
          <p:cNvSpPr>
            <a:spLocks noGrp="1"/>
          </p:cNvSpPr>
          <p:nvPr>
            <p:ph type="sldNum" sz="quarter" idx="5"/>
          </p:nvPr>
        </p:nvSpPr>
        <p:spPr/>
        <p:txBody>
          <a:bodyPr/>
          <a:lstStyle/>
          <a:p>
            <a:fld id="{FC12076E-6251-4FA2-8CE7-430887626732}" type="slidenum">
              <a:rPr lang="en-US" smtClean="0"/>
              <a:t>8</a:t>
            </a:fld>
            <a:endParaRPr lang="en-US"/>
          </a:p>
        </p:txBody>
      </p:sp>
    </p:spTree>
    <p:extLst>
      <p:ext uri="{BB962C8B-B14F-4D97-AF65-F5344CB8AC3E}">
        <p14:creationId xmlns:p14="http://schemas.microsoft.com/office/powerpoint/2010/main" val="2934398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someone in your life who provide lots of support but no accountability.</a:t>
            </a:r>
            <a:r>
              <a:rPr lang="en-US" baseline="0" dirty="0"/>
              <a:t>  Put the word you would use to describe them in the chat box</a:t>
            </a:r>
            <a:endParaRPr lang="en-US" dirty="0"/>
          </a:p>
        </p:txBody>
      </p:sp>
      <p:sp>
        <p:nvSpPr>
          <p:cNvPr id="4" name="Slide Number Placeholder 3"/>
          <p:cNvSpPr>
            <a:spLocks noGrp="1"/>
          </p:cNvSpPr>
          <p:nvPr>
            <p:ph type="sldNum" sz="quarter" idx="10"/>
          </p:nvPr>
        </p:nvSpPr>
        <p:spPr/>
        <p:txBody>
          <a:bodyPr/>
          <a:lstStyle/>
          <a:p>
            <a:fld id="{D0A3B699-EBC1-4B86-95DA-A7E6267C52E2}" type="slidenum">
              <a:rPr lang="en-US" smtClean="0"/>
              <a:t>9</a:t>
            </a:fld>
            <a:endParaRPr lang="en-US"/>
          </a:p>
        </p:txBody>
      </p:sp>
    </p:spTree>
    <p:extLst>
      <p:ext uri="{BB962C8B-B14F-4D97-AF65-F5344CB8AC3E}">
        <p14:creationId xmlns:p14="http://schemas.microsoft.com/office/powerpoint/2010/main" val="808094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C29E63-B67B-4044-B38D-77051F95DC1C}"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B11C0-FFE8-467F-8DD0-021B2D39898D}" type="slidenum">
              <a:rPr lang="en-US" smtClean="0"/>
              <a:t>‹#›</a:t>
            </a:fld>
            <a:endParaRPr lang="en-US"/>
          </a:p>
        </p:txBody>
      </p:sp>
    </p:spTree>
    <p:extLst>
      <p:ext uri="{BB962C8B-B14F-4D97-AF65-F5344CB8AC3E}">
        <p14:creationId xmlns:p14="http://schemas.microsoft.com/office/powerpoint/2010/main" val="200472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29E63-B67B-4044-B38D-77051F95DC1C}" type="datetimeFigureOut">
              <a:rPr lang="en-US" smtClean="0"/>
              <a:t>10/19/2021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1B11C0-FFE8-467F-8DD0-021B2D39898D}" type="slidenum">
              <a:rPr lang="en-US" smtClean="0"/>
              <a:t>‹#›</a:t>
            </a:fld>
            <a:endParaRPr lang="en-US"/>
          </a:p>
        </p:txBody>
      </p:sp>
    </p:spTree>
    <p:extLst>
      <p:ext uri="{BB962C8B-B14F-4D97-AF65-F5344CB8AC3E}">
        <p14:creationId xmlns:p14="http://schemas.microsoft.com/office/powerpoint/2010/main" val="2516809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C29E63-B67B-4044-B38D-77051F95DC1C}"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1B11C0-FFE8-467F-8DD0-021B2D39898D}" type="slidenum">
              <a:rPr lang="en-US" smtClean="0"/>
              <a:t>‹#›</a:t>
            </a:fld>
            <a:endParaRPr lang="en-US"/>
          </a:p>
        </p:txBody>
      </p:sp>
    </p:spTree>
    <p:extLst>
      <p:ext uri="{BB962C8B-B14F-4D97-AF65-F5344CB8AC3E}">
        <p14:creationId xmlns:p14="http://schemas.microsoft.com/office/powerpoint/2010/main" val="4291630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C29E63-B67B-4044-B38D-77051F95DC1C}"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1B11C0-FFE8-467F-8DD0-021B2D39898D}" type="slidenum">
              <a:rPr lang="en-US" smtClean="0"/>
              <a:t>‹#›</a:t>
            </a:fld>
            <a:endParaRPr lang="en-US"/>
          </a:p>
        </p:txBody>
      </p:sp>
    </p:spTree>
    <p:extLst>
      <p:ext uri="{BB962C8B-B14F-4D97-AF65-F5344CB8AC3E}">
        <p14:creationId xmlns:p14="http://schemas.microsoft.com/office/powerpoint/2010/main" val="1066031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C29E63-B67B-4044-B38D-77051F95DC1C}"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B11C0-FFE8-467F-8DD0-021B2D39898D}" type="slidenum">
              <a:rPr lang="en-US" smtClean="0"/>
              <a:t>‹#›</a:t>
            </a:fld>
            <a:endParaRPr lang="en-US"/>
          </a:p>
        </p:txBody>
      </p:sp>
    </p:spTree>
    <p:extLst>
      <p:ext uri="{BB962C8B-B14F-4D97-AF65-F5344CB8AC3E}">
        <p14:creationId xmlns:p14="http://schemas.microsoft.com/office/powerpoint/2010/main" val="2175562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C29E63-B67B-4044-B38D-77051F95DC1C}"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B11C0-FFE8-467F-8DD0-021B2D39898D}" type="slidenum">
              <a:rPr lang="en-US" smtClean="0"/>
              <a:t>‹#›</a:t>
            </a:fld>
            <a:endParaRPr lang="en-US"/>
          </a:p>
        </p:txBody>
      </p:sp>
    </p:spTree>
    <p:extLst>
      <p:ext uri="{BB962C8B-B14F-4D97-AF65-F5344CB8AC3E}">
        <p14:creationId xmlns:p14="http://schemas.microsoft.com/office/powerpoint/2010/main" val="2378563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B519D3-299B-4B82-AFC4-BA670403D4F1}"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8A949-107D-4635-A4AA-B8F1EA85D9E2}" type="slidenum">
              <a:rPr lang="en-US" smtClean="0"/>
              <a:t>‹#›</a:t>
            </a:fld>
            <a:endParaRPr lang="en-US"/>
          </a:p>
        </p:txBody>
      </p:sp>
    </p:spTree>
    <p:extLst>
      <p:ext uri="{BB962C8B-B14F-4D97-AF65-F5344CB8AC3E}">
        <p14:creationId xmlns:p14="http://schemas.microsoft.com/office/powerpoint/2010/main" val="3249736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B519D3-299B-4B82-AFC4-BA670403D4F1}"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8A949-107D-4635-A4AA-B8F1EA85D9E2}" type="slidenum">
              <a:rPr lang="en-US" smtClean="0"/>
              <a:t>‹#›</a:t>
            </a:fld>
            <a:endParaRPr lang="en-US"/>
          </a:p>
        </p:txBody>
      </p:sp>
    </p:spTree>
    <p:extLst>
      <p:ext uri="{BB962C8B-B14F-4D97-AF65-F5344CB8AC3E}">
        <p14:creationId xmlns:p14="http://schemas.microsoft.com/office/powerpoint/2010/main" val="4004509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B519D3-299B-4B82-AFC4-BA670403D4F1}"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8A949-107D-4635-A4AA-B8F1EA85D9E2}" type="slidenum">
              <a:rPr lang="en-US" smtClean="0"/>
              <a:t>‹#›</a:t>
            </a:fld>
            <a:endParaRPr lang="en-US"/>
          </a:p>
        </p:txBody>
      </p:sp>
    </p:spTree>
    <p:extLst>
      <p:ext uri="{BB962C8B-B14F-4D97-AF65-F5344CB8AC3E}">
        <p14:creationId xmlns:p14="http://schemas.microsoft.com/office/powerpoint/2010/main" val="1862899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B519D3-299B-4B82-AFC4-BA670403D4F1}"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8A949-107D-4635-A4AA-B8F1EA85D9E2}" type="slidenum">
              <a:rPr lang="en-US" smtClean="0"/>
              <a:t>‹#›</a:t>
            </a:fld>
            <a:endParaRPr lang="en-US"/>
          </a:p>
        </p:txBody>
      </p:sp>
    </p:spTree>
    <p:extLst>
      <p:ext uri="{BB962C8B-B14F-4D97-AF65-F5344CB8AC3E}">
        <p14:creationId xmlns:p14="http://schemas.microsoft.com/office/powerpoint/2010/main" val="92775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B519D3-299B-4B82-AFC4-BA670403D4F1}" type="datetimeFigureOut">
              <a:rPr lang="en-US" smtClean="0"/>
              <a:t>10/19/2021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8A949-107D-4635-A4AA-B8F1EA85D9E2}" type="slidenum">
              <a:rPr lang="en-US" smtClean="0"/>
              <a:t>‹#›</a:t>
            </a:fld>
            <a:endParaRPr lang="en-US"/>
          </a:p>
        </p:txBody>
      </p:sp>
    </p:spTree>
    <p:extLst>
      <p:ext uri="{BB962C8B-B14F-4D97-AF65-F5344CB8AC3E}">
        <p14:creationId xmlns:p14="http://schemas.microsoft.com/office/powerpoint/2010/main" val="4076383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1400" y="136754"/>
            <a:ext cx="7699513" cy="1325563"/>
          </a:xfrm>
        </p:spPr>
        <p:txBody>
          <a:bodyPr/>
          <a:lstStyle>
            <a:lvl1pPr>
              <a:defRPr baseline="0">
                <a:solidFill>
                  <a:srgbClr val="00CC99"/>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79613" y="1893013"/>
            <a:ext cx="10515600" cy="389767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C29E63-B67B-4044-B38D-77051F95DC1C}"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1B11C0-FFE8-467F-8DD0-021B2D39898D}" type="slidenum">
              <a:rPr lang="en-US" smtClean="0"/>
              <a:t>‹#›</a:t>
            </a:fld>
            <a:endParaRPr lang="en-US"/>
          </a:p>
        </p:txBody>
      </p:sp>
      <p:pic>
        <p:nvPicPr>
          <p:cNvPr id="7" name="Picture 6" descr="A picture containing drawing&#10;&#10;Description automatically generated">
            <a:extLst>
              <a:ext uri="{FF2B5EF4-FFF2-40B4-BE49-F238E27FC236}">
                <a16:creationId xmlns="" xmlns:a16="http://schemas.microsoft.com/office/drawing/2014/main" id="{2B14492B-0085-4D43-BC0E-BCEB077B2EA9}"/>
              </a:ext>
            </a:extLst>
          </p:cNvPr>
          <p:cNvPicPr>
            <a:picLocks noChangeAspect="1"/>
          </p:cNvPicPr>
          <p:nvPr userDrawn="1"/>
        </p:nvPicPr>
        <p:blipFill>
          <a:blip r:embed="rId2"/>
          <a:stretch>
            <a:fillRect/>
          </a:stretch>
        </p:blipFill>
        <p:spPr>
          <a:xfrm>
            <a:off x="838200" y="601157"/>
            <a:ext cx="2053087" cy="853498"/>
          </a:xfrm>
          <a:prstGeom prst="rect">
            <a:avLst/>
          </a:prstGeom>
        </p:spPr>
      </p:pic>
      <p:cxnSp>
        <p:nvCxnSpPr>
          <p:cNvPr id="9" name="Straight Connector 8"/>
          <p:cNvCxnSpPr/>
          <p:nvPr userDrawn="1"/>
        </p:nvCxnSpPr>
        <p:spPr>
          <a:xfrm>
            <a:off x="834887" y="1603513"/>
            <a:ext cx="10446026" cy="13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69674" y="6061293"/>
            <a:ext cx="10446026" cy="13252"/>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 xmlns:a16="http://schemas.microsoft.com/office/drawing/2014/main" id="{10F3BF3E-4D65-4558-9E9D-00533B15323D}"/>
              </a:ext>
            </a:extLst>
          </p:cNvPr>
          <p:cNvSpPr/>
          <p:nvPr userDrawn="1"/>
        </p:nvSpPr>
        <p:spPr>
          <a:xfrm>
            <a:off x="5517657" y="6097540"/>
            <a:ext cx="6185885" cy="646331"/>
          </a:xfrm>
          <a:prstGeom prst="rect">
            <a:avLst/>
          </a:prstGeom>
        </p:spPr>
        <p:txBody>
          <a:bodyPr wrap="square">
            <a:spAutoFit/>
          </a:bodyPr>
          <a:lstStyle/>
          <a:p>
            <a:pPr marL="114300"/>
            <a:r>
              <a:rPr lang="en-US" dirty="0">
                <a:solidFill>
                  <a:schemeClr val="bg1">
                    <a:lumMod val="65000"/>
                  </a:schemeClr>
                </a:solidFill>
                <a:latin typeface="Avenir"/>
              </a:rPr>
              <a:t>COMPASSION, APPRECIATION, RESILIENCE &amp; EMPOWERMENT</a:t>
            </a:r>
          </a:p>
        </p:txBody>
      </p:sp>
    </p:spTree>
    <p:extLst>
      <p:ext uri="{BB962C8B-B14F-4D97-AF65-F5344CB8AC3E}">
        <p14:creationId xmlns:p14="http://schemas.microsoft.com/office/powerpoint/2010/main" val="2451829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B519D3-299B-4B82-AFC4-BA670403D4F1}" type="datetimeFigureOut">
              <a:rPr lang="en-US" smtClean="0"/>
              <a:t>10/19/2021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8A949-107D-4635-A4AA-B8F1EA85D9E2}" type="slidenum">
              <a:rPr lang="en-US" smtClean="0"/>
              <a:t>‹#›</a:t>
            </a:fld>
            <a:endParaRPr lang="en-US"/>
          </a:p>
        </p:txBody>
      </p:sp>
    </p:spTree>
    <p:extLst>
      <p:ext uri="{BB962C8B-B14F-4D97-AF65-F5344CB8AC3E}">
        <p14:creationId xmlns:p14="http://schemas.microsoft.com/office/powerpoint/2010/main" val="1666806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B519D3-299B-4B82-AFC4-BA670403D4F1}" type="datetimeFigureOut">
              <a:rPr lang="en-US" smtClean="0"/>
              <a:t>10/19/2021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8A949-107D-4635-A4AA-B8F1EA85D9E2}" type="slidenum">
              <a:rPr lang="en-US" smtClean="0"/>
              <a:t>‹#›</a:t>
            </a:fld>
            <a:endParaRPr lang="en-US"/>
          </a:p>
        </p:txBody>
      </p:sp>
    </p:spTree>
    <p:extLst>
      <p:ext uri="{BB962C8B-B14F-4D97-AF65-F5344CB8AC3E}">
        <p14:creationId xmlns:p14="http://schemas.microsoft.com/office/powerpoint/2010/main" val="4249789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B519D3-299B-4B82-AFC4-BA670403D4F1}"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8A949-107D-4635-A4AA-B8F1EA85D9E2}" type="slidenum">
              <a:rPr lang="en-US" smtClean="0"/>
              <a:t>‹#›</a:t>
            </a:fld>
            <a:endParaRPr lang="en-US"/>
          </a:p>
        </p:txBody>
      </p:sp>
    </p:spTree>
    <p:extLst>
      <p:ext uri="{BB962C8B-B14F-4D97-AF65-F5344CB8AC3E}">
        <p14:creationId xmlns:p14="http://schemas.microsoft.com/office/powerpoint/2010/main" val="33956069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B519D3-299B-4B82-AFC4-BA670403D4F1}"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8A949-107D-4635-A4AA-B8F1EA85D9E2}" type="slidenum">
              <a:rPr lang="en-US" smtClean="0"/>
              <a:t>‹#›</a:t>
            </a:fld>
            <a:endParaRPr lang="en-US"/>
          </a:p>
        </p:txBody>
      </p:sp>
    </p:spTree>
    <p:extLst>
      <p:ext uri="{BB962C8B-B14F-4D97-AF65-F5344CB8AC3E}">
        <p14:creationId xmlns:p14="http://schemas.microsoft.com/office/powerpoint/2010/main" val="3571099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B519D3-299B-4B82-AFC4-BA670403D4F1}"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8A949-107D-4635-A4AA-B8F1EA85D9E2}" type="slidenum">
              <a:rPr lang="en-US" smtClean="0"/>
              <a:t>‹#›</a:t>
            </a:fld>
            <a:endParaRPr lang="en-US"/>
          </a:p>
        </p:txBody>
      </p:sp>
    </p:spTree>
    <p:extLst>
      <p:ext uri="{BB962C8B-B14F-4D97-AF65-F5344CB8AC3E}">
        <p14:creationId xmlns:p14="http://schemas.microsoft.com/office/powerpoint/2010/main" val="1353523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B519D3-299B-4B82-AFC4-BA670403D4F1}"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8A949-107D-4635-A4AA-B8F1EA85D9E2}" type="slidenum">
              <a:rPr lang="en-US" smtClean="0"/>
              <a:t>‹#›</a:t>
            </a:fld>
            <a:endParaRPr lang="en-US"/>
          </a:p>
        </p:txBody>
      </p:sp>
    </p:spTree>
    <p:extLst>
      <p:ext uri="{BB962C8B-B14F-4D97-AF65-F5344CB8AC3E}">
        <p14:creationId xmlns:p14="http://schemas.microsoft.com/office/powerpoint/2010/main" val="680348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527D2D-7EBD-47E2-BE2A-681CD6A1E6CB}"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8FE12-777D-4521-93C8-C83AA81C86E6}" type="slidenum">
              <a:rPr lang="en-US" smtClean="0"/>
              <a:t>‹#›</a:t>
            </a:fld>
            <a:endParaRPr lang="en-US"/>
          </a:p>
        </p:txBody>
      </p:sp>
    </p:spTree>
    <p:extLst>
      <p:ext uri="{BB962C8B-B14F-4D97-AF65-F5344CB8AC3E}">
        <p14:creationId xmlns:p14="http://schemas.microsoft.com/office/powerpoint/2010/main" val="274386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527D2D-7EBD-47E2-BE2A-681CD6A1E6CB}"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8FE12-777D-4521-93C8-C83AA81C86E6}" type="slidenum">
              <a:rPr lang="en-US" smtClean="0"/>
              <a:t>‹#›</a:t>
            </a:fld>
            <a:endParaRPr lang="en-US"/>
          </a:p>
        </p:txBody>
      </p:sp>
    </p:spTree>
    <p:extLst>
      <p:ext uri="{BB962C8B-B14F-4D97-AF65-F5344CB8AC3E}">
        <p14:creationId xmlns:p14="http://schemas.microsoft.com/office/powerpoint/2010/main" val="11714379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527D2D-7EBD-47E2-BE2A-681CD6A1E6CB}"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8FE12-777D-4521-93C8-C83AA81C86E6}" type="slidenum">
              <a:rPr lang="en-US" smtClean="0"/>
              <a:t>‹#›</a:t>
            </a:fld>
            <a:endParaRPr lang="en-US"/>
          </a:p>
        </p:txBody>
      </p:sp>
    </p:spTree>
    <p:extLst>
      <p:ext uri="{BB962C8B-B14F-4D97-AF65-F5344CB8AC3E}">
        <p14:creationId xmlns:p14="http://schemas.microsoft.com/office/powerpoint/2010/main" val="3918717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527D2D-7EBD-47E2-BE2A-681CD6A1E6CB}"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78FE12-777D-4521-93C8-C83AA81C86E6}" type="slidenum">
              <a:rPr lang="en-US" smtClean="0"/>
              <a:t>‹#›</a:t>
            </a:fld>
            <a:endParaRPr lang="en-US"/>
          </a:p>
        </p:txBody>
      </p:sp>
    </p:spTree>
    <p:extLst>
      <p:ext uri="{BB962C8B-B14F-4D97-AF65-F5344CB8AC3E}">
        <p14:creationId xmlns:p14="http://schemas.microsoft.com/office/powerpoint/2010/main" val="3676694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1400" y="136754"/>
            <a:ext cx="7699513" cy="1325563"/>
          </a:xfrm>
        </p:spPr>
        <p:txBody>
          <a:bodyPr/>
          <a:lstStyle>
            <a:lvl1pPr>
              <a:defRPr baseline="0">
                <a:solidFill>
                  <a:srgbClr val="00CC99"/>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79613" y="1893013"/>
            <a:ext cx="10515600" cy="389767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C29E63-B67B-4044-B38D-77051F95DC1C}"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1B11C0-FFE8-467F-8DD0-021B2D39898D}" type="slidenum">
              <a:rPr lang="en-US" smtClean="0"/>
              <a:t>‹#›</a:t>
            </a:fld>
            <a:endParaRPr lang="en-US"/>
          </a:p>
        </p:txBody>
      </p:sp>
      <p:pic>
        <p:nvPicPr>
          <p:cNvPr id="7" name="Picture 6" descr="A picture containing drawing&#10;&#10;Description automatically generated">
            <a:extLst>
              <a:ext uri="{FF2B5EF4-FFF2-40B4-BE49-F238E27FC236}">
                <a16:creationId xmlns="" xmlns:a16="http://schemas.microsoft.com/office/drawing/2014/main" id="{2B14492B-0085-4D43-BC0E-BCEB077B2EA9}"/>
              </a:ext>
            </a:extLst>
          </p:cNvPr>
          <p:cNvPicPr>
            <a:picLocks noChangeAspect="1"/>
          </p:cNvPicPr>
          <p:nvPr userDrawn="1"/>
        </p:nvPicPr>
        <p:blipFill>
          <a:blip r:embed="rId2"/>
          <a:stretch>
            <a:fillRect/>
          </a:stretch>
        </p:blipFill>
        <p:spPr>
          <a:xfrm>
            <a:off x="735545" y="558482"/>
            <a:ext cx="2258396" cy="938848"/>
          </a:xfrm>
          <a:prstGeom prst="rect">
            <a:avLst/>
          </a:prstGeom>
        </p:spPr>
      </p:pic>
      <p:cxnSp>
        <p:nvCxnSpPr>
          <p:cNvPr id="9" name="Straight Connector 8"/>
          <p:cNvCxnSpPr/>
          <p:nvPr userDrawn="1"/>
        </p:nvCxnSpPr>
        <p:spPr>
          <a:xfrm>
            <a:off x="834887" y="1603513"/>
            <a:ext cx="10446026" cy="13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69674" y="6061293"/>
            <a:ext cx="10446026" cy="13252"/>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 xmlns:a16="http://schemas.microsoft.com/office/drawing/2014/main" id="{10F3BF3E-4D65-4558-9E9D-00533B15323D}"/>
              </a:ext>
            </a:extLst>
          </p:cNvPr>
          <p:cNvSpPr/>
          <p:nvPr userDrawn="1"/>
        </p:nvSpPr>
        <p:spPr>
          <a:xfrm>
            <a:off x="5517657" y="6097540"/>
            <a:ext cx="6185885" cy="646331"/>
          </a:xfrm>
          <a:prstGeom prst="rect">
            <a:avLst/>
          </a:prstGeom>
        </p:spPr>
        <p:txBody>
          <a:bodyPr wrap="square">
            <a:spAutoFit/>
          </a:bodyPr>
          <a:lstStyle/>
          <a:p>
            <a:pPr marL="114300"/>
            <a:r>
              <a:rPr lang="en-US" dirty="0">
                <a:solidFill>
                  <a:schemeClr val="bg1">
                    <a:lumMod val="65000"/>
                  </a:schemeClr>
                </a:solidFill>
                <a:latin typeface="Avenir"/>
              </a:rPr>
              <a:t>COMPASSION, APPRECIATION, RESILIENCE &amp; EMPOWERMENT</a:t>
            </a:r>
          </a:p>
        </p:txBody>
      </p:sp>
      <p:sp>
        <p:nvSpPr>
          <p:cNvPr id="12" name="Title 1"/>
          <p:cNvSpPr txBox="1">
            <a:spLocks/>
          </p:cNvSpPr>
          <p:nvPr userDrawn="1"/>
        </p:nvSpPr>
        <p:spPr>
          <a:xfrm>
            <a:off x="3581400" y="171767"/>
            <a:ext cx="769951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rgbClr val="00CC99"/>
                </a:solidFill>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049990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527D2D-7EBD-47E2-BE2A-681CD6A1E6CB}" type="datetimeFigureOut">
              <a:rPr lang="en-US" smtClean="0"/>
              <a:t>10/19/2021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78FE12-777D-4521-93C8-C83AA81C86E6}" type="slidenum">
              <a:rPr lang="en-US" smtClean="0"/>
              <a:t>‹#›</a:t>
            </a:fld>
            <a:endParaRPr lang="en-US"/>
          </a:p>
        </p:txBody>
      </p:sp>
    </p:spTree>
    <p:extLst>
      <p:ext uri="{BB962C8B-B14F-4D97-AF65-F5344CB8AC3E}">
        <p14:creationId xmlns:p14="http://schemas.microsoft.com/office/powerpoint/2010/main" val="23776140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527D2D-7EBD-47E2-BE2A-681CD6A1E6CB}" type="datetimeFigureOut">
              <a:rPr lang="en-US" smtClean="0"/>
              <a:t>10/19/2021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78FE12-777D-4521-93C8-C83AA81C86E6}" type="slidenum">
              <a:rPr lang="en-US" smtClean="0"/>
              <a:t>‹#›</a:t>
            </a:fld>
            <a:endParaRPr lang="en-US"/>
          </a:p>
        </p:txBody>
      </p:sp>
    </p:spTree>
    <p:extLst>
      <p:ext uri="{BB962C8B-B14F-4D97-AF65-F5344CB8AC3E}">
        <p14:creationId xmlns:p14="http://schemas.microsoft.com/office/powerpoint/2010/main" val="30948337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527D2D-7EBD-47E2-BE2A-681CD6A1E6CB}" type="datetimeFigureOut">
              <a:rPr lang="en-US" smtClean="0"/>
              <a:t>10/19/2021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78FE12-777D-4521-93C8-C83AA81C86E6}" type="slidenum">
              <a:rPr lang="en-US" smtClean="0"/>
              <a:t>‹#›</a:t>
            </a:fld>
            <a:endParaRPr lang="en-US"/>
          </a:p>
        </p:txBody>
      </p:sp>
    </p:spTree>
    <p:extLst>
      <p:ext uri="{BB962C8B-B14F-4D97-AF65-F5344CB8AC3E}">
        <p14:creationId xmlns:p14="http://schemas.microsoft.com/office/powerpoint/2010/main" val="22101788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527D2D-7EBD-47E2-BE2A-681CD6A1E6CB}"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78FE12-777D-4521-93C8-C83AA81C86E6}" type="slidenum">
              <a:rPr lang="en-US" smtClean="0"/>
              <a:t>‹#›</a:t>
            </a:fld>
            <a:endParaRPr lang="en-US"/>
          </a:p>
        </p:txBody>
      </p:sp>
    </p:spTree>
    <p:extLst>
      <p:ext uri="{BB962C8B-B14F-4D97-AF65-F5344CB8AC3E}">
        <p14:creationId xmlns:p14="http://schemas.microsoft.com/office/powerpoint/2010/main" val="10942159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527D2D-7EBD-47E2-BE2A-681CD6A1E6CB}"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78FE12-777D-4521-93C8-C83AA81C86E6}" type="slidenum">
              <a:rPr lang="en-US" smtClean="0"/>
              <a:t>‹#›</a:t>
            </a:fld>
            <a:endParaRPr lang="en-US"/>
          </a:p>
        </p:txBody>
      </p:sp>
    </p:spTree>
    <p:extLst>
      <p:ext uri="{BB962C8B-B14F-4D97-AF65-F5344CB8AC3E}">
        <p14:creationId xmlns:p14="http://schemas.microsoft.com/office/powerpoint/2010/main" val="3204285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527D2D-7EBD-47E2-BE2A-681CD6A1E6CB}"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8FE12-777D-4521-93C8-C83AA81C86E6}" type="slidenum">
              <a:rPr lang="en-US" smtClean="0"/>
              <a:t>‹#›</a:t>
            </a:fld>
            <a:endParaRPr lang="en-US"/>
          </a:p>
        </p:txBody>
      </p:sp>
    </p:spTree>
    <p:extLst>
      <p:ext uri="{BB962C8B-B14F-4D97-AF65-F5344CB8AC3E}">
        <p14:creationId xmlns:p14="http://schemas.microsoft.com/office/powerpoint/2010/main" val="11800064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527D2D-7EBD-47E2-BE2A-681CD6A1E6CB}"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8FE12-777D-4521-93C8-C83AA81C86E6}" type="slidenum">
              <a:rPr lang="en-US" smtClean="0"/>
              <a:t>‹#›</a:t>
            </a:fld>
            <a:endParaRPr lang="en-US"/>
          </a:p>
        </p:txBody>
      </p:sp>
    </p:spTree>
    <p:extLst>
      <p:ext uri="{BB962C8B-B14F-4D97-AF65-F5344CB8AC3E}">
        <p14:creationId xmlns:p14="http://schemas.microsoft.com/office/powerpoint/2010/main" val="3340507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751171"/>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C29E63-B67B-4044-B38D-77051F95DC1C}"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1B11C0-FFE8-467F-8DD0-021B2D39898D}" type="slidenum">
              <a:rPr lang="en-US" smtClean="0"/>
              <a:t>‹#›</a:t>
            </a:fld>
            <a:endParaRPr lang="en-US"/>
          </a:p>
        </p:txBody>
      </p:sp>
      <p:pic>
        <p:nvPicPr>
          <p:cNvPr id="8" name="Picture 7" descr="A picture containing drawing&#10;&#10;Description automatically generated">
            <a:extLst>
              <a:ext uri="{FF2B5EF4-FFF2-40B4-BE49-F238E27FC236}">
                <a16:creationId xmlns="" xmlns:a16="http://schemas.microsoft.com/office/drawing/2014/main" id="{2B14492B-0085-4D43-BC0E-BCEB077B2EA9}"/>
              </a:ext>
            </a:extLst>
          </p:cNvPr>
          <p:cNvPicPr>
            <a:picLocks noChangeAspect="1"/>
          </p:cNvPicPr>
          <p:nvPr userDrawn="1"/>
        </p:nvPicPr>
        <p:blipFill>
          <a:blip r:embed="rId2"/>
          <a:stretch>
            <a:fillRect/>
          </a:stretch>
        </p:blipFill>
        <p:spPr>
          <a:xfrm>
            <a:off x="735545" y="558482"/>
            <a:ext cx="2258396" cy="938848"/>
          </a:xfrm>
          <a:prstGeom prst="rect">
            <a:avLst/>
          </a:prstGeom>
        </p:spPr>
      </p:pic>
      <p:sp>
        <p:nvSpPr>
          <p:cNvPr id="9" name="Title 1"/>
          <p:cNvSpPr txBox="1">
            <a:spLocks/>
          </p:cNvSpPr>
          <p:nvPr userDrawn="1"/>
        </p:nvSpPr>
        <p:spPr>
          <a:xfrm>
            <a:off x="3581400" y="320675"/>
            <a:ext cx="769951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rgbClr val="00CC99"/>
                </a:solidFill>
                <a:latin typeface="+mj-lt"/>
                <a:ea typeface="+mj-ea"/>
                <a:cs typeface="+mj-cs"/>
              </a:defRPr>
            </a:lvl1pPr>
          </a:lstStyle>
          <a:p>
            <a:endParaRPr lang="en-US" dirty="0"/>
          </a:p>
        </p:txBody>
      </p:sp>
      <p:cxnSp>
        <p:nvCxnSpPr>
          <p:cNvPr id="10" name="Straight Connector 9"/>
          <p:cNvCxnSpPr/>
          <p:nvPr userDrawn="1"/>
        </p:nvCxnSpPr>
        <p:spPr>
          <a:xfrm>
            <a:off x="834887" y="1603513"/>
            <a:ext cx="10446026" cy="13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69674" y="6061293"/>
            <a:ext cx="10446026" cy="13252"/>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 xmlns:a16="http://schemas.microsoft.com/office/drawing/2014/main" id="{10F3BF3E-4D65-4558-9E9D-00533B15323D}"/>
              </a:ext>
            </a:extLst>
          </p:cNvPr>
          <p:cNvSpPr/>
          <p:nvPr userDrawn="1"/>
        </p:nvSpPr>
        <p:spPr>
          <a:xfrm>
            <a:off x="5517657" y="6097540"/>
            <a:ext cx="6185885" cy="646331"/>
          </a:xfrm>
          <a:prstGeom prst="rect">
            <a:avLst/>
          </a:prstGeom>
        </p:spPr>
        <p:txBody>
          <a:bodyPr wrap="square">
            <a:spAutoFit/>
          </a:bodyPr>
          <a:lstStyle/>
          <a:p>
            <a:pPr marL="114300"/>
            <a:r>
              <a:rPr lang="en-US" dirty="0">
                <a:solidFill>
                  <a:schemeClr val="bg1">
                    <a:lumMod val="65000"/>
                  </a:schemeClr>
                </a:solidFill>
                <a:latin typeface="Avenir"/>
              </a:rPr>
              <a:t>COMPASSION, APPRECIATION, RESILIENCE &amp; EMPOWERMENT</a:t>
            </a:r>
          </a:p>
        </p:txBody>
      </p:sp>
      <p:sp>
        <p:nvSpPr>
          <p:cNvPr id="14" name="Title 1"/>
          <p:cNvSpPr>
            <a:spLocks noGrp="1"/>
          </p:cNvSpPr>
          <p:nvPr>
            <p:ph type="title"/>
          </p:nvPr>
        </p:nvSpPr>
        <p:spPr>
          <a:xfrm>
            <a:off x="3581400" y="136754"/>
            <a:ext cx="7699513" cy="1325563"/>
          </a:xfrm>
        </p:spPr>
        <p:txBody>
          <a:bodyPr/>
          <a:lstStyle>
            <a:lvl1pPr>
              <a:defRPr baseline="0">
                <a:solidFill>
                  <a:srgbClr val="00CC9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39928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C29E63-B67B-4044-B38D-77051F95DC1C}" type="datetimeFigureOut">
              <a:rPr lang="en-US" smtClean="0"/>
              <a:t>10/19/2021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1B11C0-FFE8-467F-8DD0-021B2D39898D}" type="slidenum">
              <a:rPr lang="en-US" smtClean="0"/>
              <a:t>‹#›</a:t>
            </a:fld>
            <a:endParaRPr lang="en-US"/>
          </a:p>
        </p:txBody>
      </p:sp>
    </p:spTree>
    <p:extLst>
      <p:ext uri="{BB962C8B-B14F-4D97-AF65-F5344CB8AC3E}">
        <p14:creationId xmlns:p14="http://schemas.microsoft.com/office/powerpoint/2010/main" val="3402182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C29E63-B67B-4044-B38D-77051F95DC1C}" type="datetimeFigureOut">
              <a:rPr lang="en-US" smtClean="0"/>
              <a:t>10/19/2021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1B11C0-FFE8-467F-8DD0-021B2D39898D}" type="slidenum">
              <a:rPr lang="en-US" smtClean="0"/>
              <a:t>‹#›</a:t>
            </a:fld>
            <a:endParaRPr lang="en-US"/>
          </a:p>
        </p:txBody>
      </p:sp>
    </p:spTree>
    <p:extLst>
      <p:ext uri="{BB962C8B-B14F-4D97-AF65-F5344CB8AC3E}">
        <p14:creationId xmlns:p14="http://schemas.microsoft.com/office/powerpoint/2010/main" val="4029002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C29E63-B67B-4044-B38D-77051F95DC1C}"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B11C0-FFE8-467F-8DD0-021B2D39898D}" type="slidenum">
              <a:rPr lang="en-US" smtClean="0"/>
              <a:t>‹#›</a:t>
            </a:fld>
            <a:endParaRPr lang="en-US"/>
          </a:p>
        </p:txBody>
      </p:sp>
    </p:spTree>
    <p:extLst>
      <p:ext uri="{BB962C8B-B14F-4D97-AF65-F5344CB8AC3E}">
        <p14:creationId xmlns:p14="http://schemas.microsoft.com/office/powerpoint/2010/main" val="1806315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C29E63-B67B-4044-B38D-77051F95DC1C}" type="datetimeFigureOut">
              <a:rPr lang="en-US" smtClean="0"/>
              <a:t>10/19/2021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1B11C0-FFE8-467F-8DD0-021B2D39898D}" type="slidenum">
              <a:rPr lang="en-US" smtClean="0"/>
              <a:t>‹#›</a:t>
            </a:fld>
            <a:endParaRPr lang="en-US"/>
          </a:p>
        </p:txBody>
      </p:sp>
    </p:spTree>
    <p:extLst>
      <p:ext uri="{BB962C8B-B14F-4D97-AF65-F5344CB8AC3E}">
        <p14:creationId xmlns:p14="http://schemas.microsoft.com/office/powerpoint/2010/main" val="2008086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C29E63-B67B-4044-B38D-77051F95DC1C}" type="datetimeFigureOut">
              <a:rPr lang="en-US" smtClean="0"/>
              <a:t>10/19/2021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1B11C0-FFE8-467F-8DD0-021B2D39898D}" type="slidenum">
              <a:rPr lang="en-US" smtClean="0"/>
              <a:t>‹#›</a:t>
            </a:fld>
            <a:endParaRPr lang="en-US"/>
          </a:p>
        </p:txBody>
      </p:sp>
    </p:spTree>
    <p:extLst>
      <p:ext uri="{BB962C8B-B14F-4D97-AF65-F5344CB8AC3E}">
        <p14:creationId xmlns:p14="http://schemas.microsoft.com/office/powerpoint/2010/main" val="3284328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29E63-B67B-4044-B38D-77051F95DC1C}" type="datetimeFigureOut">
              <a:rPr lang="en-US" smtClean="0"/>
              <a:t>10/19/2021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1B11C0-FFE8-467F-8DD0-021B2D39898D}" type="slidenum">
              <a:rPr lang="en-US" smtClean="0"/>
              <a:t>‹#›</a:t>
            </a:fld>
            <a:endParaRPr lang="en-US"/>
          </a:p>
        </p:txBody>
      </p:sp>
    </p:spTree>
    <p:extLst>
      <p:ext uri="{BB962C8B-B14F-4D97-AF65-F5344CB8AC3E}">
        <p14:creationId xmlns:p14="http://schemas.microsoft.com/office/powerpoint/2010/main" val="3727294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4" r:id="rId3"/>
    <p:sldLayoutId id="2147483652" r:id="rId4"/>
    <p:sldLayoutId id="2147483686" r:id="rId5"/>
    <p:sldLayoutId id="2147483685" r:id="rId6"/>
    <p:sldLayoutId id="2147483651"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B519D3-299B-4B82-AFC4-BA670403D4F1}" type="datetimeFigureOut">
              <a:rPr lang="en-US" smtClean="0"/>
              <a:t>10/19/2021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8A949-107D-4635-A4AA-B8F1EA85D9E2}" type="slidenum">
              <a:rPr lang="en-US" smtClean="0"/>
              <a:t>‹#›</a:t>
            </a:fld>
            <a:endParaRPr lang="en-US"/>
          </a:p>
        </p:txBody>
      </p:sp>
    </p:spTree>
    <p:extLst>
      <p:ext uri="{BB962C8B-B14F-4D97-AF65-F5344CB8AC3E}">
        <p14:creationId xmlns:p14="http://schemas.microsoft.com/office/powerpoint/2010/main" val="2984355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527D2D-7EBD-47E2-BE2A-681CD6A1E6CB}" type="datetimeFigureOut">
              <a:rPr lang="en-US" smtClean="0"/>
              <a:t>10/19/2021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8FE12-777D-4521-93C8-C83AA81C86E6}" type="slidenum">
              <a:rPr lang="en-US" smtClean="0"/>
              <a:t>‹#›</a:t>
            </a:fld>
            <a:endParaRPr lang="en-US"/>
          </a:p>
        </p:txBody>
      </p:sp>
    </p:spTree>
    <p:extLst>
      <p:ext uri="{BB962C8B-B14F-4D97-AF65-F5344CB8AC3E}">
        <p14:creationId xmlns:p14="http://schemas.microsoft.com/office/powerpoint/2010/main" val="25916497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Mary.cline-Stively@childstrive.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325563"/>
          </a:xfrm>
        </p:spPr>
        <p:txBody>
          <a:bodyPr/>
          <a:lstStyle/>
          <a:p>
            <a:r>
              <a:rPr lang="en-US" dirty="0"/>
              <a:t>	</a:t>
            </a:r>
            <a:r>
              <a:rPr lang="en-US" dirty="0" smtClean="0"/>
              <a:t>			As we gather…..</a:t>
            </a:r>
            <a:endParaRPr lang="en-US" dirty="0"/>
          </a:p>
        </p:txBody>
      </p:sp>
      <p:pic>
        <p:nvPicPr>
          <p:cNvPr id="7" name="Content Placeholder 7"/>
          <p:cNvPicPr>
            <a:picLocks noGrp="1" noChangeAspect="1"/>
          </p:cNvPicPr>
          <p:nvPr>
            <p:ph sz="half" idx="1"/>
          </p:nvPr>
        </p:nvPicPr>
        <p:blipFill>
          <a:blip r:embed="rId3"/>
          <a:stretch>
            <a:fillRect/>
          </a:stretch>
        </p:blipFill>
        <p:spPr>
          <a:xfrm>
            <a:off x="1285875" y="1825625"/>
            <a:ext cx="4061618" cy="4061618"/>
          </a:xfrm>
          <a:prstGeom prst="rect">
            <a:avLst/>
          </a:prstGeom>
        </p:spPr>
      </p:pic>
      <p:sp>
        <p:nvSpPr>
          <p:cNvPr id="8" name="Content Placeholder 2"/>
          <p:cNvSpPr>
            <a:spLocks noGrp="1"/>
          </p:cNvSpPr>
          <p:nvPr>
            <p:ph sz="half" idx="2"/>
          </p:nvPr>
        </p:nvSpPr>
        <p:spPr>
          <a:xfrm>
            <a:off x="5890846" y="2201892"/>
            <a:ext cx="5462954" cy="3309083"/>
          </a:xfrm>
        </p:spPr>
        <p:txBody>
          <a:bodyPr>
            <a:normAutofit/>
          </a:bodyPr>
          <a:lstStyle/>
          <a:p>
            <a:r>
              <a:rPr lang="en-US" dirty="0"/>
              <a:t>Please make sure your screen name includes your first name and pronouns </a:t>
            </a:r>
          </a:p>
          <a:p>
            <a:pPr lvl="1"/>
            <a:r>
              <a:rPr lang="en-US" dirty="0"/>
              <a:t>Go to the 3 dots in the upper right hand corner of your image/frame and choose “rename</a:t>
            </a:r>
            <a:r>
              <a:rPr lang="en-US" dirty="0" smtClean="0"/>
              <a:t>”</a:t>
            </a:r>
            <a:endParaRPr lang="en-US" dirty="0"/>
          </a:p>
        </p:txBody>
      </p:sp>
    </p:spTree>
    <p:extLst>
      <p:ext uri="{BB962C8B-B14F-4D97-AF65-F5344CB8AC3E}">
        <p14:creationId xmlns:p14="http://schemas.microsoft.com/office/powerpoint/2010/main" val="1736205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343" y="977370"/>
            <a:ext cx="7327257" cy="5671297"/>
          </a:xfrm>
          <a:prstGeom prst="rect">
            <a:avLst/>
          </a:prstGeom>
        </p:spPr>
      </p:pic>
      <p:sp>
        <p:nvSpPr>
          <p:cNvPr id="5" name="TextBox 4"/>
          <p:cNvSpPr txBox="1"/>
          <p:nvPr/>
        </p:nvSpPr>
        <p:spPr>
          <a:xfrm>
            <a:off x="2847162" y="269624"/>
            <a:ext cx="5514651" cy="646331"/>
          </a:xfrm>
          <a:prstGeom prst="rect">
            <a:avLst/>
          </a:prstGeom>
          <a:noFill/>
        </p:spPr>
        <p:txBody>
          <a:bodyPr wrap="none" rtlCol="0">
            <a:spAutoFit/>
          </a:bodyPr>
          <a:lstStyle/>
          <a:p>
            <a:r>
              <a:rPr lang="en-US" sz="3600" b="1" dirty="0"/>
              <a:t>Social Discipline Window</a:t>
            </a:r>
          </a:p>
        </p:txBody>
      </p:sp>
      <p:cxnSp>
        <p:nvCxnSpPr>
          <p:cNvPr id="8" name="Straight Connector 7"/>
          <p:cNvCxnSpPr/>
          <p:nvPr/>
        </p:nvCxnSpPr>
        <p:spPr>
          <a:xfrm>
            <a:off x="2632210" y="200953"/>
            <a:ext cx="0" cy="6404889"/>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227" y="1479355"/>
            <a:ext cx="2160623" cy="896538"/>
          </a:xfrm>
          <a:prstGeom prst="rect">
            <a:avLst/>
          </a:prstGeom>
        </p:spPr>
      </p:pic>
    </p:spTree>
    <p:extLst>
      <p:ext uri="{BB962C8B-B14F-4D97-AF65-F5344CB8AC3E}">
        <p14:creationId xmlns:p14="http://schemas.microsoft.com/office/powerpoint/2010/main" val="2484334085"/>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5621" y="855664"/>
            <a:ext cx="7327257" cy="5671297"/>
          </a:xfrm>
          <a:prstGeom prst="rect">
            <a:avLst/>
          </a:prstGeom>
        </p:spPr>
      </p:pic>
      <p:sp>
        <p:nvSpPr>
          <p:cNvPr id="5" name="TextBox 4"/>
          <p:cNvSpPr txBox="1"/>
          <p:nvPr/>
        </p:nvSpPr>
        <p:spPr>
          <a:xfrm>
            <a:off x="2643829" y="331039"/>
            <a:ext cx="5514651" cy="646331"/>
          </a:xfrm>
          <a:prstGeom prst="rect">
            <a:avLst/>
          </a:prstGeom>
          <a:noFill/>
        </p:spPr>
        <p:txBody>
          <a:bodyPr wrap="none" rtlCol="0">
            <a:spAutoFit/>
          </a:bodyPr>
          <a:lstStyle/>
          <a:p>
            <a:r>
              <a:rPr lang="en-US" sz="3600" b="1" dirty="0"/>
              <a:t>Social Discipline Window</a:t>
            </a:r>
          </a:p>
        </p:txBody>
      </p:sp>
      <p:cxnSp>
        <p:nvCxnSpPr>
          <p:cNvPr id="8" name="Straight Connector 7"/>
          <p:cNvCxnSpPr/>
          <p:nvPr/>
        </p:nvCxnSpPr>
        <p:spPr>
          <a:xfrm>
            <a:off x="2632210" y="200953"/>
            <a:ext cx="0" cy="6404889"/>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227" y="1479355"/>
            <a:ext cx="2160623" cy="896538"/>
          </a:xfrm>
          <a:prstGeom prst="rect">
            <a:avLst/>
          </a:prstGeom>
        </p:spPr>
      </p:pic>
    </p:spTree>
    <p:extLst>
      <p:ext uri="{BB962C8B-B14F-4D97-AF65-F5344CB8AC3E}">
        <p14:creationId xmlns:p14="http://schemas.microsoft.com/office/powerpoint/2010/main" val="2405960996"/>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9615" y="843571"/>
            <a:ext cx="7327257" cy="5671297"/>
          </a:xfrm>
          <a:prstGeom prst="rect">
            <a:avLst/>
          </a:prstGeom>
        </p:spPr>
      </p:pic>
      <p:sp>
        <p:nvSpPr>
          <p:cNvPr id="5" name="TextBox 4"/>
          <p:cNvSpPr txBox="1"/>
          <p:nvPr/>
        </p:nvSpPr>
        <p:spPr>
          <a:xfrm>
            <a:off x="2806220" y="197240"/>
            <a:ext cx="5514651" cy="646331"/>
          </a:xfrm>
          <a:prstGeom prst="rect">
            <a:avLst/>
          </a:prstGeom>
          <a:noFill/>
        </p:spPr>
        <p:txBody>
          <a:bodyPr wrap="none" rtlCol="0">
            <a:spAutoFit/>
          </a:bodyPr>
          <a:lstStyle/>
          <a:p>
            <a:r>
              <a:rPr lang="en-US" sz="3600" b="1" dirty="0"/>
              <a:t>Social Discipline Window</a:t>
            </a:r>
          </a:p>
        </p:txBody>
      </p:sp>
      <p:cxnSp>
        <p:nvCxnSpPr>
          <p:cNvPr id="8" name="Straight Connector 7"/>
          <p:cNvCxnSpPr/>
          <p:nvPr/>
        </p:nvCxnSpPr>
        <p:spPr>
          <a:xfrm>
            <a:off x="2632210" y="200953"/>
            <a:ext cx="0" cy="6404889"/>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227" y="1479355"/>
            <a:ext cx="2160623" cy="896538"/>
          </a:xfrm>
          <a:prstGeom prst="rect">
            <a:avLst/>
          </a:prstGeom>
        </p:spPr>
      </p:pic>
    </p:spTree>
    <p:extLst>
      <p:ext uri="{BB962C8B-B14F-4D97-AF65-F5344CB8AC3E}">
        <p14:creationId xmlns:p14="http://schemas.microsoft.com/office/powerpoint/2010/main" val="4216453217"/>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0779" y="1038785"/>
            <a:ext cx="7327257" cy="5671297"/>
          </a:xfrm>
          <a:prstGeom prst="rect">
            <a:avLst/>
          </a:prstGeom>
        </p:spPr>
      </p:pic>
      <p:sp>
        <p:nvSpPr>
          <p:cNvPr id="5" name="TextBox 4"/>
          <p:cNvSpPr txBox="1"/>
          <p:nvPr/>
        </p:nvSpPr>
        <p:spPr>
          <a:xfrm>
            <a:off x="2724334" y="392454"/>
            <a:ext cx="5514651" cy="646331"/>
          </a:xfrm>
          <a:prstGeom prst="rect">
            <a:avLst/>
          </a:prstGeom>
          <a:noFill/>
        </p:spPr>
        <p:txBody>
          <a:bodyPr wrap="none" rtlCol="0">
            <a:spAutoFit/>
          </a:bodyPr>
          <a:lstStyle/>
          <a:p>
            <a:r>
              <a:rPr lang="en-US" sz="3600" b="1" dirty="0"/>
              <a:t>Social Discipline Window</a:t>
            </a:r>
          </a:p>
        </p:txBody>
      </p:sp>
      <p:cxnSp>
        <p:nvCxnSpPr>
          <p:cNvPr id="8" name="Straight Connector 7"/>
          <p:cNvCxnSpPr/>
          <p:nvPr/>
        </p:nvCxnSpPr>
        <p:spPr>
          <a:xfrm>
            <a:off x="2632210" y="200953"/>
            <a:ext cx="0" cy="6404889"/>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227" y="1479355"/>
            <a:ext cx="2160623" cy="896538"/>
          </a:xfrm>
          <a:prstGeom prst="rect">
            <a:avLst/>
          </a:prstGeom>
        </p:spPr>
      </p:pic>
    </p:spTree>
    <p:extLst>
      <p:ext uri="{BB962C8B-B14F-4D97-AF65-F5344CB8AC3E}">
        <p14:creationId xmlns:p14="http://schemas.microsoft.com/office/powerpoint/2010/main" val="2324845219"/>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0464" y="1011490"/>
            <a:ext cx="7327257" cy="5671296"/>
          </a:xfrm>
          <a:prstGeom prst="rect">
            <a:avLst/>
          </a:prstGeom>
        </p:spPr>
      </p:pic>
      <p:sp>
        <p:nvSpPr>
          <p:cNvPr id="5" name="TextBox 4"/>
          <p:cNvSpPr txBox="1"/>
          <p:nvPr/>
        </p:nvSpPr>
        <p:spPr>
          <a:xfrm>
            <a:off x="2676565" y="365159"/>
            <a:ext cx="5514651" cy="646331"/>
          </a:xfrm>
          <a:prstGeom prst="rect">
            <a:avLst/>
          </a:prstGeom>
          <a:noFill/>
        </p:spPr>
        <p:txBody>
          <a:bodyPr wrap="none" rtlCol="0">
            <a:spAutoFit/>
          </a:bodyPr>
          <a:lstStyle/>
          <a:p>
            <a:r>
              <a:rPr lang="en-US" sz="3600" b="1" dirty="0"/>
              <a:t>Social Discipline Window</a:t>
            </a:r>
          </a:p>
        </p:txBody>
      </p:sp>
      <p:cxnSp>
        <p:nvCxnSpPr>
          <p:cNvPr id="8" name="Straight Connector 7"/>
          <p:cNvCxnSpPr/>
          <p:nvPr/>
        </p:nvCxnSpPr>
        <p:spPr>
          <a:xfrm>
            <a:off x="2632210" y="200953"/>
            <a:ext cx="0" cy="6404889"/>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227" y="1479355"/>
            <a:ext cx="2160623" cy="896538"/>
          </a:xfrm>
          <a:prstGeom prst="rect">
            <a:avLst/>
          </a:prstGeom>
        </p:spPr>
      </p:pic>
    </p:spTree>
    <p:extLst>
      <p:ext uri="{BB962C8B-B14F-4D97-AF65-F5344CB8AC3E}">
        <p14:creationId xmlns:p14="http://schemas.microsoft.com/office/powerpoint/2010/main" val="3941811286"/>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52946"/>
            <a:ext cx="8015288" cy="1325563"/>
          </a:xfrm>
        </p:spPr>
        <p:txBody>
          <a:bodyPr/>
          <a:lstStyle/>
          <a:p>
            <a:r>
              <a:rPr lang="en-US" dirty="0" smtClean="0">
                <a:solidFill>
                  <a:srgbClr val="33DDD9"/>
                </a:solidFill>
                <a:latin typeface="+mn-lt"/>
              </a:rPr>
              <a:t>Social Discipline Window Exercise</a:t>
            </a:r>
            <a:endParaRPr lang="en-US" dirty="0">
              <a:solidFill>
                <a:srgbClr val="33DDD9"/>
              </a:solidFill>
              <a:latin typeface="+mn-lt"/>
            </a:endParaRPr>
          </a:p>
        </p:txBody>
      </p:sp>
      <p:sp>
        <p:nvSpPr>
          <p:cNvPr id="3" name="Content Placeholder 2"/>
          <p:cNvSpPr>
            <a:spLocks noGrp="1"/>
          </p:cNvSpPr>
          <p:nvPr>
            <p:ph idx="1"/>
          </p:nvPr>
        </p:nvSpPr>
        <p:spPr>
          <a:xfrm>
            <a:off x="1266825" y="1964284"/>
            <a:ext cx="9083502" cy="3919182"/>
          </a:xfrm>
        </p:spPr>
        <p:txBody>
          <a:bodyPr>
            <a:normAutofit fontScale="70000" lnSpcReduction="20000"/>
          </a:bodyPr>
          <a:lstStyle/>
          <a:p>
            <a:r>
              <a:rPr lang="en-US" sz="3200" dirty="0"/>
              <a:t>We are going to break into 8 groups.     Each group will be assigned one of the quadrants:  To, For, Not and With</a:t>
            </a:r>
          </a:p>
          <a:p>
            <a:pPr lvl="1"/>
            <a:r>
              <a:rPr lang="en-US" sz="3000" dirty="0"/>
              <a:t>Groups #1 and #5   NOT   </a:t>
            </a:r>
          </a:p>
          <a:p>
            <a:pPr lvl="1"/>
            <a:r>
              <a:rPr lang="en-US" sz="3000" dirty="0"/>
              <a:t>Groups #2 and #6   TO </a:t>
            </a:r>
          </a:p>
          <a:p>
            <a:pPr lvl="1"/>
            <a:r>
              <a:rPr lang="en-US" sz="3000" dirty="0"/>
              <a:t>Groups #3 and #7   WITH   </a:t>
            </a:r>
          </a:p>
          <a:p>
            <a:pPr lvl="1"/>
            <a:r>
              <a:rPr lang="en-US" sz="3000" dirty="0"/>
              <a:t>Groups #4 and #8   FOR</a:t>
            </a:r>
          </a:p>
          <a:p>
            <a:endParaRPr lang="en-US" sz="3200" dirty="0"/>
          </a:p>
          <a:p>
            <a:r>
              <a:rPr lang="en-US" sz="3200" dirty="0"/>
              <a:t>Where, within your organization, do you see this style?  What do those behaviors look like?  What is the outcome?</a:t>
            </a:r>
          </a:p>
          <a:p>
            <a:endParaRPr lang="en-US" sz="3200" dirty="0"/>
          </a:p>
          <a:p>
            <a:r>
              <a:rPr lang="en-US" sz="3200" dirty="0"/>
              <a:t>When we come back please have one person who can report out on your work</a:t>
            </a:r>
          </a:p>
          <a:p>
            <a:endParaRPr lang="en-US" sz="3200" dirty="0"/>
          </a:p>
        </p:txBody>
      </p:sp>
    </p:spTree>
    <p:extLst>
      <p:ext uri="{BB962C8B-B14F-4D97-AF65-F5344CB8AC3E}">
        <p14:creationId xmlns:p14="http://schemas.microsoft.com/office/powerpoint/2010/main" val="258445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4234" y="219075"/>
            <a:ext cx="8596668" cy="1320800"/>
          </a:xfrm>
        </p:spPr>
        <p:txBody>
          <a:bodyPr>
            <a:normAutofit/>
          </a:bodyPr>
          <a:lstStyle/>
          <a:p>
            <a:r>
              <a:rPr lang="en-US" sz="4000" dirty="0"/>
              <a:t>What being “With” looks like</a:t>
            </a:r>
          </a:p>
        </p:txBody>
      </p:sp>
      <p:sp>
        <p:nvSpPr>
          <p:cNvPr id="5" name="Content Placeholder 4"/>
          <p:cNvSpPr>
            <a:spLocks noGrp="1"/>
          </p:cNvSpPr>
          <p:nvPr>
            <p:ph idx="1"/>
          </p:nvPr>
        </p:nvSpPr>
        <p:spPr>
          <a:xfrm>
            <a:off x="677334" y="1701800"/>
            <a:ext cx="8596668" cy="4717661"/>
          </a:xfrm>
        </p:spPr>
        <p:txBody>
          <a:bodyPr>
            <a:normAutofit/>
          </a:bodyPr>
          <a:lstStyle/>
          <a:p>
            <a:r>
              <a:rPr lang="en-US" sz="2800" dirty="0"/>
              <a:t>Engaging Interactions</a:t>
            </a:r>
          </a:p>
          <a:p>
            <a:r>
              <a:rPr lang="en-US" sz="2800" dirty="0"/>
              <a:t>Clear Objectives and Goals</a:t>
            </a:r>
          </a:p>
          <a:p>
            <a:r>
              <a:rPr lang="en-US" sz="2800" dirty="0"/>
              <a:t>Collaboration</a:t>
            </a:r>
          </a:p>
          <a:p>
            <a:r>
              <a:rPr lang="en-US" sz="2800" dirty="0"/>
              <a:t>Being included in decisions that impact you</a:t>
            </a:r>
          </a:p>
          <a:p>
            <a:r>
              <a:rPr lang="en-US" sz="2800" dirty="0"/>
              <a:t>Seeing the “Whole” person</a:t>
            </a:r>
          </a:p>
          <a:p>
            <a:r>
              <a:rPr lang="en-US" sz="2800" dirty="0"/>
              <a:t>Possibility  vs. Problem </a:t>
            </a:r>
            <a:r>
              <a:rPr lang="en-US" sz="2800" dirty="0" smtClean="0"/>
              <a:t>conversation's</a:t>
            </a:r>
          </a:p>
          <a:p>
            <a:r>
              <a:rPr lang="en-US" sz="2800" dirty="0"/>
              <a:t>Equity, diversity, and inclusion brought into every conversation </a:t>
            </a:r>
          </a:p>
          <a:p>
            <a:endParaRPr lang="en-US" sz="2800" dirty="0"/>
          </a:p>
          <a:p>
            <a:pPr marL="0" indent="0">
              <a:buNone/>
            </a:pPr>
            <a:endParaRPr lang="en-US" dirty="0"/>
          </a:p>
        </p:txBody>
      </p:sp>
    </p:spTree>
    <p:extLst>
      <p:ext uri="{BB962C8B-B14F-4D97-AF65-F5344CB8AC3E}">
        <p14:creationId xmlns:p14="http://schemas.microsoft.com/office/powerpoint/2010/main" val="900528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t>What being “With” </a:t>
            </a:r>
            <a:r>
              <a:rPr lang="en-US" sz="4000" dirty="0" smtClean="0"/>
              <a:t>feels </a:t>
            </a:r>
            <a:r>
              <a:rPr lang="en-US" sz="4000" dirty="0"/>
              <a:t>like</a:t>
            </a:r>
          </a:p>
        </p:txBody>
      </p:sp>
      <p:sp>
        <p:nvSpPr>
          <p:cNvPr id="6" name="Content Placeholder 5"/>
          <p:cNvSpPr>
            <a:spLocks noGrp="1"/>
          </p:cNvSpPr>
          <p:nvPr>
            <p:ph idx="1"/>
          </p:nvPr>
        </p:nvSpPr>
        <p:spPr>
          <a:xfrm>
            <a:off x="677334" y="1930399"/>
            <a:ext cx="9082486" cy="4601029"/>
          </a:xfrm>
        </p:spPr>
        <p:txBody>
          <a:bodyPr>
            <a:normAutofit/>
          </a:bodyPr>
          <a:lstStyle/>
          <a:p>
            <a:r>
              <a:rPr lang="en-US" sz="2800" dirty="0"/>
              <a:t>Sense of hope</a:t>
            </a:r>
          </a:p>
          <a:p>
            <a:r>
              <a:rPr lang="en-US" sz="2800" dirty="0"/>
              <a:t>Safety – emotional and physical</a:t>
            </a:r>
          </a:p>
          <a:p>
            <a:r>
              <a:rPr lang="en-US" sz="2800" dirty="0"/>
              <a:t>Assets are recognized and used </a:t>
            </a:r>
          </a:p>
          <a:p>
            <a:r>
              <a:rPr lang="en-US" sz="2800" dirty="0"/>
              <a:t>Lack of “us” vs. “them” language</a:t>
            </a:r>
          </a:p>
          <a:p>
            <a:r>
              <a:rPr lang="en-US" sz="2800" dirty="0"/>
              <a:t>Validation</a:t>
            </a:r>
          </a:p>
          <a:p>
            <a:r>
              <a:rPr lang="en-US" sz="2800" dirty="0"/>
              <a:t>Human over task</a:t>
            </a:r>
          </a:p>
          <a:p>
            <a:endParaRPr lang="en-US" dirty="0"/>
          </a:p>
        </p:txBody>
      </p:sp>
    </p:spTree>
    <p:extLst>
      <p:ext uri="{BB962C8B-B14F-4D97-AF65-F5344CB8AC3E}">
        <p14:creationId xmlns:p14="http://schemas.microsoft.com/office/powerpoint/2010/main" val="2914838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pic>
        <p:nvPicPr>
          <p:cNvPr id="4" name="Content Placeholder 7">
            <a:extLst>
              <a:ext uri="{FF2B5EF4-FFF2-40B4-BE49-F238E27FC236}">
                <a16:creationId xmlns="" xmlns:a16="http://schemas.microsoft.com/office/drawing/2014/main" id="{C6C86DAB-D884-42E9-8EBD-DDF8A9BD5AC6}"/>
              </a:ext>
            </a:extLst>
          </p:cNvPr>
          <p:cNvPicPr>
            <a:picLocks noChangeAspect="1"/>
          </p:cNvPicPr>
          <p:nvPr/>
        </p:nvPicPr>
        <p:blipFill>
          <a:blip r:embed="rId3"/>
          <a:stretch>
            <a:fillRect/>
          </a:stretch>
        </p:blipFill>
        <p:spPr>
          <a:xfrm>
            <a:off x="6826432" y="147867"/>
            <a:ext cx="2081300" cy="1314450"/>
          </a:xfrm>
          <a:prstGeom prst="rect">
            <a:avLst/>
          </a:prstGeom>
        </p:spPr>
      </p:pic>
      <p:sp>
        <p:nvSpPr>
          <p:cNvPr id="5" name="Text Placeholder 7"/>
          <p:cNvSpPr>
            <a:spLocks noGrp="1"/>
          </p:cNvSpPr>
          <p:nvPr>
            <p:ph idx="1"/>
          </p:nvPr>
        </p:nvSpPr>
        <p:spPr>
          <a:xfrm>
            <a:off x="6423163" y="1878726"/>
            <a:ext cx="4663937" cy="3897679"/>
          </a:xfrm>
        </p:spPr>
        <p:txBody>
          <a:bodyPr>
            <a:noAutofit/>
          </a:bodyPr>
          <a:lstStyle/>
          <a:p>
            <a:r>
              <a:rPr lang="en-US" sz="3200" b="1" dirty="0" smtClean="0">
                <a:solidFill>
                  <a:srgbClr val="0070C0"/>
                </a:solidFill>
                <a:latin typeface="Lucida Sans" panose="020B0602030504020204" pitchFamily="34" charset="0"/>
              </a:rPr>
              <a:t>10 </a:t>
            </a:r>
            <a:r>
              <a:rPr lang="en-US" sz="3200" b="1" dirty="0">
                <a:solidFill>
                  <a:srgbClr val="0070C0"/>
                </a:solidFill>
                <a:latin typeface="Lucida Sans" panose="020B0602030504020204" pitchFamily="34" charset="0"/>
              </a:rPr>
              <a:t>minutes</a:t>
            </a:r>
          </a:p>
          <a:p>
            <a:r>
              <a:rPr lang="en-US" sz="2400" dirty="0">
                <a:latin typeface="Lucida Sans" panose="020B0602030504020204" pitchFamily="34" charset="0"/>
              </a:rPr>
              <a:t>To take care of yourself….</a:t>
            </a:r>
          </a:p>
          <a:p>
            <a:pPr marL="285750" indent="-285750">
              <a:buFont typeface="Arial" panose="020B0604020202020204" pitchFamily="34" charset="0"/>
              <a:buChar char="•"/>
            </a:pPr>
            <a:r>
              <a:rPr lang="en-US" sz="2400" dirty="0">
                <a:latin typeface="Lucida Sans" panose="020B0602030504020204" pitchFamily="34" charset="0"/>
              </a:rPr>
              <a:t>Stretch</a:t>
            </a:r>
          </a:p>
          <a:p>
            <a:pPr marL="285750" indent="-285750">
              <a:buFont typeface="Arial" panose="020B0604020202020204" pitchFamily="34" charset="0"/>
              <a:buChar char="•"/>
            </a:pPr>
            <a:r>
              <a:rPr lang="en-US" sz="2400" dirty="0">
                <a:latin typeface="Lucida Sans" panose="020B0602030504020204" pitchFamily="34" charset="0"/>
              </a:rPr>
              <a:t>Hydrate/Snacks</a:t>
            </a:r>
          </a:p>
          <a:p>
            <a:pPr marL="285750" indent="-285750">
              <a:buFont typeface="Arial" panose="020B0604020202020204" pitchFamily="34" charset="0"/>
              <a:buChar char="•"/>
            </a:pPr>
            <a:r>
              <a:rPr lang="en-US" sz="2400" dirty="0">
                <a:latin typeface="Lucida Sans" panose="020B0602030504020204" pitchFamily="34" charset="0"/>
              </a:rPr>
              <a:t>Get Fresh Air</a:t>
            </a:r>
          </a:p>
          <a:p>
            <a:pPr marL="285750" indent="-285750">
              <a:buFont typeface="Arial" panose="020B0604020202020204" pitchFamily="34" charset="0"/>
              <a:buChar char="•"/>
            </a:pPr>
            <a:r>
              <a:rPr lang="en-US" sz="2400" dirty="0">
                <a:latin typeface="Lucida Sans" panose="020B0602030504020204" pitchFamily="34" charset="0"/>
              </a:rPr>
              <a:t>Close your </a:t>
            </a:r>
            <a:r>
              <a:rPr lang="en-US" sz="2400" dirty="0" smtClean="0">
                <a:latin typeface="Lucida Sans" panose="020B0602030504020204" pitchFamily="34" charset="0"/>
              </a:rPr>
              <a:t>eyes</a:t>
            </a:r>
            <a:endParaRPr lang="en-US" sz="2400" dirty="0">
              <a:latin typeface="Lucida Sans" panose="020B0602030504020204" pitchFamily="34" charset="0"/>
            </a:endParaRPr>
          </a:p>
          <a:p>
            <a:pPr marL="285750" indent="-285750">
              <a:buFont typeface="Arial" panose="020B0604020202020204" pitchFamily="34" charset="0"/>
              <a:buChar char="•"/>
            </a:pPr>
            <a:endParaRPr lang="en-US" sz="2400" dirty="0" smtClean="0">
              <a:latin typeface="Lucida Sans" panose="020B0602030504020204" pitchFamily="34" charset="0"/>
            </a:endParaRPr>
          </a:p>
        </p:txBody>
      </p:sp>
      <p:sp>
        <p:nvSpPr>
          <p:cNvPr id="7" name="AutoShape 4" descr="Image result for Cat Stretching Me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744" y="1846364"/>
            <a:ext cx="5810250" cy="396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4564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1938" y="58050"/>
            <a:ext cx="7384220" cy="1325563"/>
          </a:xfrm>
        </p:spPr>
        <p:txBody>
          <a:bodyPr/>
          <a:lstStyle/>
          <a:p>
            <a:r>
              <a:rPr lang="en-US" dirty="0">
                <a:solidFill>
                  <a:srgbClr val="33DDD9"/>
                </a:solidFill>
                <a:latin typeface="+mn-lt"/>
              </a:rPr>
              <a:t>Let’s do a survey!</a:t>
            </a:r>
          </a:p>
        </p:txBody>
      </p:sp>
      <p:pic>
        <p:nvPicPr>
          <p:cNvPr id="7" name="Content Placeholder 6"/>
          <p:cNvPicPr>
            <a:picLocks noGrp="1" noChangeAspect="1"/>
          </p:cNvPicPr>
          <p:nvPr>
            <p:ph idx="1"/>
          </p:nvPr>
        </p:nvPicPr>
        <p:blipFill>
          <a:blip r:embed="rId3"/>
          <a:stretch>
            <a:fillRect/>
          </a:stretch>
        </p:blipFill>
        <p:spPr>
          <a:xfrm>
            <a:off x="2574372" y="1737673"/>
            <a:ext cx="7112788" cy="4063053"/>
          </a:xfrm>
          <a:prstGeom prst="rect">
            <a:avLst/>
          </a:prstGeom>
        </p:spPr>
      </p:pic>
    </p:spTree>
    <p:extLst>
      <p:ext uri="{BB962C8B-B14F-4D97-AF65-F5344CB8AC3E}">
        <p14:creationId xmlns:p14="http://schemas.microsoft.com/office/powerpoint/2010/main" val="1922308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A25E03-DAF3-4C6F-8426-01BE5A474B2E}"/>
              </a:ext>
            </a:extLst>
          </p:cNvPr>
          <p:cNvSpPr>
            <a:spLocks noGrp="1"/>
          </p:cNvSpPr>
          <p:nvPr>
            <p:ph type="ctrTitle"/>
          </p:nvPr>
        </p:nvSpPr>
        <p:spPr>
          <a:xfrm>
            <a:off x="6172805" y="858363"/>
            <a:ext cx="6019195" cy="1460898"/>
          </a:xfrm>
        </p:spPr>
        <p:txBody>
          <a:bodyPr anchor="ctr">
            <a:normAutofit fontScale="90000"/>
          </a:bodyPr>
          <a:lstStyle/>
          <a:p>
            <a:r>
              <a:rPr lang="en-US" sz="3000" dirty="0">
                <a:solidFill>
                  <a:schemeClr val="bg1"/>
                </a:solidFill>
                <a:latin typeface="Lucida Sans"/>
                <a:cs typeface="Calibri Light"/>
              </a:rPr>
              <a:t>Welcome to the </a:t>
            </a:r>
            <a:br>
              <a:rPr lang="en-US" sz="3000" dirty="0">
                <a:solidFill>
                  <a:schemeClr val="bg1"/>
                </a:solidFill>
                <a:latin typeface="Lucida Sans"/>
                <a:cs typeface="Calibri Light"/>
              </a:rPr>
            </a:br>
            <a:r>
              <a:rPr lang="en-US" sz="3000" dirty="0">
                <a:solidFill>
                  <a:schemeClr val="bg1"/>
                </a:solidFill>
                <a:latin typeface="Lucida Sans"/>
                <a:cs typeface="Calibri Light"/>
              </a:rPr>
              <a:t>Snohomish County CARE </a:t>
            </a:r>
            <a:br>
              <a:rPr lang="en-US" sz="3000" dirty="0">
                <a:solidFill>
                  <a:schemeClr val="bg1"/>
                </a:solidFill>
                <a:latin typeface="Lucida Sans"/>
                <a:cs typeface="Calibri Light"/>
              </a:rPr>
            </a:br>
            <a:r>
              <a:rPr lang="en-US" sz="3000" dirty="0">
                <a:solidFill>
                  <a:schemeClr val="bg1"/>
                </a:solidFill>
                <a:latin typeface="Lucida Sans"/>
                <a:cs typeface="Calibri Light"/>
              </a:rPr>
              <a:t>Train the Trainer </a:t>
            </a:r>
            <a:br>
              <a:rPr lang="en-US" sz="3000" dirty="0">
                <a:solidFill>
                  <a:schemeClr val="bg1"/>
                </a:solidFill>
                <a:latin typeface="Lucida Sans"/>
                <a:cs typeface="Calibri Light"/>
              </a:rPr>
            </a:br>
            <a:r>
              <a:rPr lang="en-US" sz="3000" dirty="0">
                <a:solidFill>
                  <a:schemeClr val="bg1"/>
                </a:solidFill>
                <a:latin typeface="Lucida Sans"/>
                <a:cs typeface="Calibri Light"/>
              </a:rPr>
              <a:t>Meet &amp; Greet </a:t>
            </a:r>
            <a:br>
              <a:rPr lang="en-US" sz="3000" dirty="0">
                <a:solidFill>
                  <a:schemeClr val="bg1"/>
                </a:solidFill>
                <a:latin typeface="Lucida Sans"/>
                <a:cs typeface="Calibri Light"/>
              </a:rPr>
            </a:br>
            <a:r>
              <a:rPr lang="en-US" sz="3000" dirty="0">
                <a:solidFill>
                  <a:schemeClr val="bg1"/>
                </a:solidFill>
                <a:latin typeface="Lucida Sans"/>
                <a:cs typeface="Calibri Light"/>
              </a:rPr>
              <a:t>2021</a:t>
            </a:r>
            <a:endParaRPr lang="en-US" dirty="0"/>
          </a:p>
        </p:txBody>
      </p:sp>
      <p:sp>
        <p:nvSpPr>
          <p:cNvPr id="3" name="Rectangle 2">
            <a:extLst>
              <a:ext uri="{FF2B5EF4-FFF2-40B4-BE49-F238E27FC236}">
                <a16:creationId xmlns="" xmlns:a16="http://schemas.microsoft.com/office/drawing/2014/main" id="{679EF227-8C90-4DDF-BF25-C5A03FF5A9B5}"/>
              </a:ext>
            </a:extLst>
          </p:cNvPr>
          <p:cNvSpPr/>
          <p:nvPr/>
        </p:nvSpPr>
        <p:spPr>
          <a:xfrm>
            <a:off x="7204631" y="4550739"/>
            <a:ext cx="3955541" cy="1015663"/>
          </a:xfrm>
          <a:prstGeom prst="rect">
            <a:avLst/>
          </a:prstGeom>
        </p:spPr>
        <p:txBody>
          <a:bodyPr wrap="square" anchor="t">
            <a:spAutoFit/>
          </a:bodyPr>
          <a:lstStyle/>
          <a:p>
            <a:pPr algn="ctr"/>
            <a:r>
              <a:rPr lang="en-US" sz="2000" dirty="0">
                <a:latin typeface="Lucida Sans" panose="020B0602030504020204" pitchFamily="34" charset="0"/>
              </a:rPr>
              <a:t/>
            </a:r>
            <a:br>
              <a:rPr lang="en-US" sz="2000" dirty="0">
                <a:latin typeface="Lucida Sans" panose="020B0602030504020204" pitchFamily="34" charset="0"/>
              </a:rPr>
            </a:br>
            <a:r>
              <a:rPr lang="en-US" sz="2000" i="1" dirty="0">
                <a:solidFill>
                  <a:schemeClr val="bg1"/>
                </a:solidFill>
                <a:latin typeface="Lucida Sans"/>
              </a:rPr>
              <a:t>Thank You for your participation and partnership!</a:t>
            </a:r>
            <a:endParaRPr lang="en-US" sz="2000" i="1" dirty="0">
              <a:latin typeface="Lucida Sans" panose="020B0602030504020204" pitchFamily="34" charset="0"/>
            </a:endParaRPr>
          </a:p>
        </p:txBody>
      </p:sp>
      <p:pic>
        <p:nvPicPr>
          <p:cNvPr id="7" name="Picture 6">
            <a:extLst>
              <a:ext uri="{FF2B5EF4-FFF2-40B4-BE49-F238E27FC236}">
                <a16:creationId xmlns="" xmlns:a16="http://schemas.microsoft.com/office/drawing/2014/main" id="{A7DF60F2-3ABA-4A61-9AB6-8F46C49E2CE2}"/>
              </a:ext>
            </a:extLst>
          </p:cNvPr>
          <p:cNvPicPr>
            <a:picLocks noChangeAspect="1"/>
          </p:cNvPicPr>
          <p:nvPr/>
        </p:nvPicPr>
        <p:blipFill>
          <a:blip r:embed="rId3"/>
          <a:stretch>
            <a:fillRect/>
          </a:stretch>
        </p:blipFill>
        <p:spPr>
          <a:xfrm>
            <a:off x="8509034" y="5769769"/>
            <a:ext cx="1346733" cy="587264"/>
          </a:xfrm>
          <a:prstGeom prst="rect">
            <a:avLst/>
          </a:prstGeom>
        </p:spPr>
      </p:pic>
      <p:pic>
        <p:nvPicPr>
          <p:cNvPr id="6" name="Picture 5" descr="Logo&#10;&#10;Description automatically generated">
            <a:extLst>
              <a:ext uri="{FF2B5EF4-FFF2-40B4-BE49-F238E27FC236}">
                <a16:creationId xmlns="" xmlns:a16="http://schemas.microsoft.com/office/drawing/2014/main" id="{B42BBE97-B5A1-457D-B75E-5AF688D81A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828" y="4123332"/>
            <a:ext cx="5583461" cy="2321125"/>
          </a:xfrm>
          <a:prstGeom prst="rect">
            <a:avLst/>
          </a:prstGeom>
        </p:spPr>
      </p:pic>
      <p:sp>
        <p:nvSpPr>
          <p:cNvPr id="4" name="TextBox 3">
            <a:extLst>
              <a:ext uri="{FF2B5EF4-FFF2-40B4-BE49-F238E27FC236}">
                <a16:creationId xmlns="" xmlns:a16="http://schemas.microsoft.com/office/drawing/2014/main" id="{8E37659E-AE54-4CA9-9A00-391501887454}"/>
              </a:ext>
            </a:extLst>
          </p:cNvPr>
          <p:cNvSpPr txBox="1"/>
          <p:nvPr/>
        </p:nvSpPr>
        <p:spPr>
          <a:xfrm>
            <a:off x="1272540" y="918554"/>
            <a:ext cx="11330940" cy="1754326"/>
          </a:xfrm>
          <a:prstGeom prst="rect">
            <a:avLst/>
          </a:prstGeom>
          <a:noFill/>
        </p:spPr>
        <p:txBody>
          <a:bodyPr wrap="square" rtlCol="0">
            <a:spAutoFit/>
          </a:bodyPr>
          <a:lstStyle/>
          <a:p>
            <a:pPr algn="ctr"/>
            <a:r>
              <a:rPr lang="en-US" sz="4400" dirty="0" smtClean="0">
                <a:solidFill>
                  <a:srgbClr val="7ABEC5"/>
                </a:solidFill>
                <a:latin typeface="Avenir Medium"/>
              </a:rPr>
              <a:t>Restorative Practice</a:t>
            </a:r>
            <a:endParaRPr lang="en-US" sz="4400" dirty="0">
              <a:solidFill>
                <a:srgbClr val="7ABEC5"/>
              </a:solidFill>
              <a:latin typeface="Avenir Medium"/>
            </a:endParaRPr>
          </a:p>
          <a:p>
            <a:endParaRPr lang="en-US" sz="3200" dirty="0">
              <a:latin typeface="Avenir Medium"/>
            </a:endParaRPr>
          </a:p>
          <a:p>
            <a:pPr algn="ctr"/>
            <a:r>
              <a:rPr lang="en-US" sz="3200" dirty="0" smtClean="0">
                <a:solidFill>
                  <a:srgbClr val="002060"/>
                </a:solidFill>
                <a:latin typeface="Avenir Medium"/>
              </a:rPr>
              <a:t>Mary Cline-Stively</a:t>
            </a:r>
            <a:endParaRPr lang="en-US" sz="3200" dirty="0">
              <a:solidFill>
                <a:srgbClr val="002060"/>
              </a:solidFill>
              <a:latin typeface="Avenir Medium"/>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2702" y="4245424"/>
            <a:ext cx="3972362" cy="1626292"/>
          </a:xfrm>
          <a:prstGeom prst="rect">
            <a:avLst/>
          </a:prstGeom>
        </p:spPr>
      </p:pic>
    </p:spTree>
    <p:extLst>
      <p:ext uri="{BB962C8B-B14F-4D97-AF65-F5344CB8AC3E}">
        <p14:creationId xmlns:p14="http://schemas.microsoft.com/office/powerpoint/2010/main" val="19477451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Restorative Questions</a:t>
            </a:r>
          </a:p>
        </p:txBody>
      </p:sp>
      <p:graphicFrame>
        <p:nvGraphicFramePr>
          <p:cNvPr id="6" name="Content Placeholder 2">
            <a:extLst>
              <a:ext uri="{FF2B5EF4-FFF2-40B4-BE49-F238E27FC236}">
                <a16:creationId xmlns:a16="http://schemas.microsoft.com/office/drawing/2014/main" xmlns="" id="{C1832460-D8B5-4D9E-9147-5C4487630958}"/>
              </a:ext>
            </a:extLst>
          </p:cNvPr>
          <p:cNvGraphicFramePr>
            <a:graphicFrameLocks noGrp="1"/>
          </p:cNvGraphicFramePr>
          <p:nvPr>
            <p:ph idx="1"/>
            <p:extLst>
              <p:ext uri="{D42A27DB-BD31-4B8C-83A1-F6EECF244321}">
                <p14:modId xmlns:p14="http://schemas.microsoft.com/office/powerpoint/2010/main" val="4239936753"/>
              </p:ext>
            </p:extLst>
          </p:nvPr>
        </p:nvGraphicFramePr>
        <p:xfrm>
          <a:off x="879475" y="1892300"/>
          <a:ext cx="10515600" cy="3898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1168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Restorative Questions</a:t>
            </a:r>
          </a:p>
        </p:txBody>
      </p:sp>
      <p:sp>
        <p:nvSpPr>
          <p:cNvPr id="3" name="Content Placeholder 2"/>
          <p:cNvSpPr>
            <a:spLocks noGrp="1"/>
          </p:cNvSpPr>
          <p:nvPr>
            <p:ph idx="1"/>
          </p:nvPr>
        </p:nvSpPr>
        <p:spPr/>
        <p:txBody>
          <a:bodyPr>
            <a:normAutofit/>
          </a:bodyPr>
          <a:lstStyle/>
          <a:p>
            <a:pPr marL="347663" indent="-288925">
              <a:buFont typeface="Wingdings" panose="05000000000000000000" pitchFamily="2" charset="2"/>
              <a:buChar char="§"/>
            </a:pPr>
            <a:r>
              <a:rPr lang="en-US" sz="2800" dirty="0"/>
              <a:t>Open-ended questions to help elicit emotion</a:t>
            </a:r>
          </a:p>
          <a:p>
            <a:pPr marL="347663" indent="-288925">
              <a:buFont typeface="Wingdings" panose="05000000000000000000" pitchFamily="2" charset="2"/>
              <a:buChar char="§"/>
            </a:pPr>
            <a:r>
              <a:rPr lang="en-US" sz="2800" dirty="0"/>
              <a:t>Allow individuals space to explore issues in a non-threatening way.</a:t>
            </a:r>
          </a:p>
          <a:p>
            <a:pPr marL="347663" indent="-288925">
              <a:buFont typeface="Wingdings" panose="05000000000000000000" pitchFamily="2" charset="2"/>
              <a:buChar char="§"/>
            </a:pPr>
            <a:r>
              <a:rPr lang="en-US" sz="2800" dirty="0"/>
              <a:t>Address past, present and future.</a:t>
            </a:r>
          </a:p>
          <a:p>
            <a:pPr marL="347663" indent="-288925">
              <a:buFont typeface="Wingdings" panose="05000000000000000000" pitchFamily="2" charset="2"/>
              <a:buChar char="§"/>
            </a:pPr>
            <a:r>
              <a:rPr lang="en-US" sz="2800" dirty="0"/>
              <a:t>Proactively used to explore positive changes in behavior.</a:t>
            </a:r>
          </a:p>
          <a:p>
            <a:pPr marL="347663" indent="-288925">
              <a:buFont typeface="Wingdings" panose="05000000000000000000" pitchFamily="2" charset="2"/>
              <a:buChar char="§"/>
            </a:pPr>
            <a:r>
              <a:rPr lang="en-US" sz="2800" dirty="0"/>
              <a:t>Responsively used to explore harm and how that harm impacts others.</a:t>
            </a:r>
          </a:p>
        </p:txBody>
      </p:sp>
    </p:spTree>
    <p:extLst>
      <p:ext uri="{BB962C8B-B14F-4D97-AF65-F5344CB8AC3E}">
        <p14:creationId xmlns:p14="http://schemas.microsoft.com/office/powerpoint/2010/main" val="8148744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normAutofit/>
          </a:bodyPr>
          <a:lstStyle/>
          <a:p>
            <a:r>
              <a:rPr lang="en-US" sz="2000" dirty="0" smtClean="0"/>
              <a:t>In pairs</a:t>
            </a:r>
          </a:p>
          <a:p>
            <a:pPr lvl="1"/>
            <a:r>
              <a:rPr lang="en-US" sz="2000" dirty="0" smtClean="0"/>
              <a:t>Think about a time when you were harmed or created harm for another person.  Take turns asking the other person the questions in regard to their situation.  </a:t>
            </a:r>
          </a:p>
          <a:p>
            <a:pPr lvl="1"/>
            <a:r>
              <a:rPr lang="en-US" sz="2000" dirty="0" smtClean="0"/>
              <a:t>The goal is to ask the questions and listen generously.  This is NOT a time to engage in conversation. </a:t>
            </a:r>
          </a:p>
          <a:p>
            <a:pPr lvl="1"/>
            <a:r>
              <a:rPr lang="en-US" sz="2000" dirty="0" smtClean="0"/>
              <a:t>I will be asking for a few people to share their highlights or experience with the questions.</a:t>
            </a:r>
            <a:endParaRPr lang="en-US" sz="2000" dirty="0"/>
          </a:p>
        </p:txBody>
      </p:sp>
    </p:spTree>
    <p:extLst>
      <p:ext uri="{BB962C8B-B14F-4D97-AF65-F5344CB8AC3E}">
        <p14:creationId xmlns:p14="http://schemas.microsoft.com/office/powerpoint/2010/main" val="3268450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pic>
        <p:nvPicPr>
          <p:cNvPr id="4" name="Content Placeholder 7">
            <a:extLst>
              <a:ext uri="{FF2B5EF4-FFF2-40B4-BE49-F238E27FC236}">
                <a16:creationId xmlns="" xmlns:a16="http://schemas.microsoft.com/office/drawing/2014/main" id="{C6C86DAB-D884-42E9-8EBD-DDF8A9BD5AC6}"/>
              </a:ext>
            </a:extLst>
          </p:cNvPr>
          <p:cNvPicPr>
            <a:picLocks noChangeAspect="1"/>
          </p:cNvPicPr>
          <p:nvPr/>
        </p:nvPicPr>
        <p:blipFill>
          <a:blip r:embed="rId3"/>
          <a:stretch>
            <a:fillRect/>
          </a:stretch>
        </p:blipFill>
        <p:spPr>
          <a:xfrm>
            <a:off x="6826432" y="147867"/>
            <a:ext cx="2081300" cy="1314450"/>
          </a:xfrm>
          <a:prstGeom prst="rect">
            <a:avLst/>
          </a:prstGeom>
        </p:spPr>
      </p:pic>
      <p:sp>
        <p:nvSpPr>
          <p:cNvPr id="5" name="Text Placeholder 7"/>
          <p:cNvSpPr>
            <a:spLocks noGrp="1"/>
          </p:cNvSpPr>
          <p:nvPr>
            <p:ph idx="1"/>
          </p:nvPr>
        </p:nvSpPr>
        <p:spPr>
          <a:xfrm>
            <a:off x="6423163" y="1878726"/>
            <a:ext cx="4663937" cy="3897679"/>
          </a:xfrm>
        </p:spPr>
        <p:txBody>
          <a:bodyPr>
            <a:noAutofit/>
          </a:bodyPr>
          <a:lstStyle/>
          <a:p>
            <a:r>
              <a:rPr lang="en-US" sz="3200" b="1" dirty="0" smtClean="0">
                <a:solidFill>
                  <a:srgbClr val="0070C0"/>
                </a:solidFill>
                <a:latin typeface="Lucida Sans" panose="020B0602030504020204" pitchFamily="34" charset="0"/>
              </a:rPr>
              <a:t>10 minutes</a:t>
            </a:r>
            <a:endParaRPr lang="en-US" sz="3200" b="1" dirty="0">
              <a:solidFill>
                <a:srgbClr val="0070C0"/>
              </a:solidFill>
              <a:latin typeface="Lucida Sans" panose="020B0602030504020204" pitchFamily="34" charset="0"/>
            </a:endParaRPr>
          </a:p>
          <a:p>
            <a:r>
              <a:rPr lang="en-US" sz="2400" dirty="0">
                <a:latin typeface="Lucida Sans" panose="020B0602030504020204" pitchFamily="34" charset="0"/>
              </a:rPr>
              <a:t>To take care of yourself….</a:t>
            </a:r>
          </a:p>
          <a:p>
            <a:pPr marL="285750" indent="-285750">
              <a:buFont typeface="Arial" panose="020B0604020202020204" pitchFamily="34" charset="0"/>
              <a:buChar char="•"/>
            </a:pPr>
            <a:r>
              <a:rPr lang="en-US" sz="2400" dirty="0">
                <a:latin typeface="Lucida Sans" panose="020B0602030504020204" pitchFamily="34" charset="0"/>
              </a:rPr>
              <a:t>Stretch</a:t>
            </a:r>
          </a:p>
          <a:p>
            <a:pPr marL="285750" indent="-285750">
              <a:buFont typeface="Arial" panose="020B0604020202020204" pitchFamily="34" charset="0"/>
              <a:buChar char="•"/>
            </a:pPr>
            <a:r>
              <a:rPr lang="en-US" sz="2400" dirty="0">
                <a:latin typeface="Lucida Sans" panose="020B0602030504020204" pitchFamily="34" charset="0"/>
              </a:rPr>
              <a:t>Hydrate/Snacks</a:t>
            </a:r>
          </a:p>
          <a:p>
            <a:pPr marL="285750" indent="-285750">
              <a:buFont typeface="Arial" panose="020B0604020202020204" pitchFamily="34" charset="0"/>
              <a:buChar char="•"/>
            </a:pPr>
            <a:r>
              <a:rPr lang="en-US" sz="2400" dirty="0">
                <a:latin typeface="Lucida Sans" panose="020B0602030504020204" pitchFamily="34" charset="0"/>
              </a:rPr>
              <a:t>Get Fresh Air</a:t>
            </a:r>
          </a:p>
          <a:p>
            <a:pPr marL="285750" indent="-285750">
              <a:buFont typeface="Arial" panose="020B0604020202020204" pitchFamily="34" charset="0"/>
              <a:buChar char="•"/>
            </a:pPr>
            <a:r>
              <a:rPr lang="en-US" sz="2400" dirty="0">
                <a:latin typeface="Lucida Sans" panose="020B0602030504020204" pitchFamily="34" charset="0"/>
              </a:rPr>
              <a:t>Close your </a:t>
            </a:r>
            <a:r>
              <a:rPr lang="en-US" sz="2400" dirty="0" smtClean="0">
                <a:latin typeface="Lucida Sans" panose="020B0602030504020204" pitchFamily="34" charset="0"/>
              </a:rPr>
              <a:t>eyes</a:t>
            </a:r>
            <a:endParaRPr lang="en-US" sz="2400" dirty="0">
              <a:latin typeface="Lucida Sans" panose="020B0602030504020204" pitchFamily="34" charset="0"/>
            </a:endParaRPr>
          </a:p>
          <a:p>
            <a:pPr marL="285750" indent="-285750">
              <a:buFont typeface="Arial" panose="020B0604020202020204" pitchFamily="34" charset="0"/>
              <a:buChar char="•"/>
            </a:pPr>
            <a:endParaRPr lang="en-US" sz="2400" dirty="0" smtClean="0">
              <a:latin typeface="Lucida Sans" panose="020B0602030504020204" pitchFamily="34" charset="0"/>
            </a:endParaRPr>
          </a:p>
        </p:txBody>
      </p:sp>
      <p:sp>
        <p:nvSpPr>
          <p:cNvPr id="7" name="AutoShape 4" descr="Image result for Cat Stretching Me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1878726"/>
            <a:ext cx="5905500" cy="3876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7642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Circles and community</a:t>
            </a:r>
          </a:p>
        </p:txBody>
      </p:sp>
      <p:sp>
        <p:nvSpPr>
          <p:cNvPr id="3" name="Content Placeholder 2"/>
          <p:cNvSpPr>
            <a:spLocks noGrp="1"/>
          </p:cNvSpPr>
          <p:nvPr>
            <p:ph idx="1"/>
          </p:nvPr>
        </p:nvSpPr>
        <p:spPr>
          <a:xfrm>
            <a:off x="677334" y="1793630"/>
            <a:ext cx="10752666" cy="4308232"/>
          </a:xfrm>
        </p:spPr>
        <p:txBody>
          <a:bodyPr>
            <a:normAutofit/>
          </a:bodyPr>
          <a:lstStyle/>
          <a:p>
            <a:pPr marL="0" indent="0">
              <a:buNone/>
            </a:pPr>
            <a:r>
              <a:rPr lang="en-US" sz="2400" dirty="0"/>
              <a:t>“There can be no vulnerability without risk; there can be no community without vulnerability; there can be no peace, and ultimately no life, without community.”</a:t>
            </a:r>
          </a:p>
          <a:p>
            <a:pPr marL="0" indent="0" algn="r">
              <a:buNone/>
            </a:pPr>
            <a:r>
              <a:rPr lang="en-US" sz="2400" dirty="0"/>
              <a:t>(M. Scott Peck, Psychiatrist and Best-Selling Author)</a:t>
            </a:r>
          </a:p>
          <a:p>
            <a:pPr marL="0" indent="0" algn="r">
              <a:buNone/>
            </a:pPr>
            <a:endParaRPr lang="en-US" sz="1300" dirty="0"/>
          </a:p>
          <a:p>
            <a:pPr marL="0" indent="0">
              <a:buNone/>
            </a:pPr>
            <a:r>
              <a:rPr lang="en-US" sz="2400" dirty="0"/>
              <a:t>“Circles create soothing space, where even reticent people can realize that their voice is welcome</a:t>
            </a:r>
            <a:r>
              <a:rPr lang="en-US" sz="2400" dirty="0" smtClean="0"/>
              <a:t>.”						(</a:t>
            </a:r>
            <a:r>
              <a:rPr lang="en-US" sz="2400" dirty="0"/>
              <a:t>Margaret J. Wheatley)</a:t>
            </a:r>
          </a:p>
          <a:p>
            <a:pPr marL="0" indent="0" algn="r">
              <a:buNone/>
            </a:pPr>
            <a:endParaRPr lang="en-US" sz="1300" dirty="0"/>
          </a:p>
          <a:p>
            <a:pPr marL="0" indent="0">
              <a:buNone/>
            </a:pPr>
            <a:r>
              <a:rPr lang="en-US" sz="2400" dirty="0"/>
              <a:t>“If people stand in a circle long enough, they’ll eventually begin to dance.”</a:t>
            </a:r>
          </a:p>
          <a:p>
            <a:pPr marL="0" indent="0" algn="r">
              <a:buNone/>
            </a:pPr>
            <a:r>
              <a:rPr lang="en-US" sz="2400" dirty="0"/>
              <a:t>(George Carlin, Comedian)</a:t>
            </a:r>
          </a:p>
          <a:p>
            <a:pPr marL="0" indent="0" algn="ctr">
              <a:buNone/>
            </a:pPr>
            <a:endParaRPr lang="en-US" sz="1700" dirty="0" smtClean="0"/>
          </a:p>
          <a:p>
            <a:pPr marL="0" indent="0" algn="ctr">
              <a:buNone/>
            </a:pPr>
            <a:r>
              <a:rPr lang="en-US" sz="1700" dirty="0" smtClean="0"/>
              <a:t>© </a:t>
            </a:r>
            <a:r>
              <a:rPr lang="en-US" sz="1700" dirty="0"/>
              <a:t>International Institute for Restorative Practices</a:t>
            </a:r>
          </a:p>
        </p:txBody>
      </p:sp>
    </p:spTree>
    <p:extLst>
      <p:ext uri="{BB962C8B-B14F-4D97-AF65-F5344CB8AC3E}">
        <p14:creationId xmlns:p14="http://schemas.microsoft.com/office/powerpoint/2010/main" val="8147823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Circle and Community</a:t>
            </a:r>
          </a:p>
        </p:txBody>
      </p:sp>
      <p:sp>
        <p:nvSpPr>
          <p:cNvPr id="3" name="Content Placeholder 2"/>
          <p:cNvSpPr>
            <a:spLocks noGrp="1"/>
          </p:cNvSpPr>
          <p:nvPr>
            <p:ph idx="1"/>
          </p:nvPr>
        </p:nvSpPr>
        <p:spPr>
          <a:xfrm>
            <a:off x="677333" y="1951891"/>
            <a:ext cx="10603579" cy="4560875"/>
          </a:xfrm>
        </p:spPr>
        <p:txBody>
          <a:bodyPr>
            <a:normAutofit/>
          </a:bodyPr>
          <a:lstStyle/>
          <a:p>
            <a:pPr marL="0" indent="0">
              <a:buNone/>
            </a:pPr>
            <a:r>
              <a:rPr lang="en-US" sz="2600" dirty="0"/>
              <a:t>“You have noticed that everything an Indian does is in a circle, and that is because the Power of the World always works in circles, and everything tries to be round...The sky is round, and I have heard that the earth is round like a ball, and so are all the stars. The wind, in its greatest power, whirls. Birds make their nest in circles, for theirs is the same religion as ours… </a:t>
            </a:r>
          </a:p>
          <a:p>
            <a:pPr marL="0" indent="0">
              <a:buNone/>
            </a:pPr>
            <a:r>
              <a:rPr lang="en-US" sz="2600" dirty="0"/>
              <a:t>Even the seasons form a great circle in their changing, and always come back again to where they were. The life of a man is a circle from childhood to childhood, and so it is in everything where power moves.”</a:t>
            </a:r>
          </a:p>
          <a:p>
            <a:pPr marL="0" indent="0" algn="r">
              <a:buNone/>
            </a:pPr>
            <a:r>
              <a:rPr lang="en-US" sz="2600" dirty="0"/>
              <a:t>(Black Elk)</a:t>
            </a:r>
          </a:p>
          <a:p>
            <a:pPr marL="0" indent="0" algn="ctr">
              <a:buNone/>
            </a:pPr>
            <a:r>
              <a:rPr lang="en-US" sz="1600" dirty="0" smtClean="0"/>
              <a:t>© </a:t>
            </a:r>
            <a:r>
              <a:rPr lang="en-US" sz="1600" dirty="0"/>
              <a:t>International Institute for Restorative Practices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692805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Circles?</a:t>
            </a:r>
            <a:endParaRPr lang="en-US" dirty="0"/>
          </a:p>
        </p:txBody>
      </p:sp>
      <p:pic>
        <p:nvPicPr>
          <p:cNvPr id="4098" name="Picture 2" descr="https://cdn.quotesgram.com/img/85/77/1829099013-99d53fb8396be5a5de23c65ed5787a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734751"/>
            <a:ext cx="4041774" cy="404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2175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Circles</a:t>
            </a:r>
          </a:p>
        </p:txBody>
      </p:sp>
      <p:sp>
        <p:nvSpPr>
          <p:cNvPr id="3" name="Content Placeholder 2"/>
          <p:cNvSpPr>
            <a:spLocks noGrp="1"/>
          </p:cNvSpPr>
          <p:nvPr>
            <p:ph idx="1"/>
          </p:nvPr>
        </p:nvSpPr>
        <p:spPr>
          <a:xfrm>
            <a:off x="2180874" y="1795442"/>
            <a:ext cx="3745141" cy="3897679"/>
          </a:xfrm>
        </p:spPr>
        <p:txBody>
          <a:bodyPr/>
          <a:lstStyle/>
          <a:p>
            <a:r>
              <a:rPr lang="en-US" dirty="0"/>
              <a:t>Proactive</a:t>
            </a:r>
          </a:p>
          <a:p>
            <a:r>
              <a:rPr lang="en-US" dirty="0"/>
              <a:t>Responsive</a:t>
            </a:r>
          </a:p>
          <a:p>
            <a:r>
              <a:rPr lang="en-US" dirty="0"/>
              <a:t>Sequential</a:t>
            </a:r>
          </a:p>
          <a:p>
            <a:r>
              <a:rPr lang="en-US" dirty="0"/>
              <a:t>Non-sequential</a:t>
            </a:r>
          </a:p>
          <a:p>
            <a:pPr marL="0" indent="0">
              <a:buNone/>
            </a:pPr>
            <a:endParaRPr lang="en-US" dirty="0"/>
          </a:p>
        </p:txBody>
      </p:sp>
      <p:pic>
        <p:nvPicPr>
          <p:cNvPr id="5" name="Content Placeholder 3"/>
          <p:cNvPicPr>
            <a:picLocks noChangeAspect="1"/>
          </p:cNvPicPr>
          <p:nvPr/>
        </p:nvPicPr>
        <p:blipFill>
          <a:blip r:embed="rId3"/>
          <a:stretch>
            <a:fillRect/>
          </a:stretch>
        </p:blipFill>
        <p:spPr>
          <a:xfrm rot="16200000">
            <a:off x="5869603" y="1687736"/>
            <a:ext cx="4092818" cy="4308231"/>
          </a:xfrm>
          <a:prstGeom prst="rect">
            <a:avLst/>
          </a:prstGeom>
        </p:spPr>
      </p:pic>
    </p:spTree>
    <p:extLst>
      <p:ext uri="{BB962C8B-B14F-4D97-AF65-F5344CB8AC3E}">
        <p14:creationId xmlns:p14="http://schemas.microsoft.com/office/powerpoint/2010/main" val="32831265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Secrets to Success</a:t>
            </a:r>
          </a:p>
        </p:txBody>
      </p:sp>
      <p:sp>
        <p:nvSpPr>
          <p:cNvPr id="3" name="Content Placeholder 2"/>
          <p:cNvSpPr>
            <a:spLocks noGrp="1"/>
          </p:cNvSpPr>
          <p:nvPr>
            <p:ph idx="1"/>
          </p:nvPr>
        </p:nvSpPr>
        <p:spPr/>
        <p:txBody>
          <a:bodyPr>
            <a:normAutofit fontScale="92500" lnSpcReduction="20000"/>
          </a:bodyPr>
          <a:lstStyle/>
          <a:p>
            <a:r>
              <a:rPr lang="en-US" dirty="0"/>
              <a:t>Remember to facilitate</a:t>
            </a:r>
          </a:p>
          <a:p>
            <a:r>
              <a:rPr lang="en-US" dirty="0"/>
              <a:t>Clear topic and goal</a:t>
            </a:r>
          </a:p>
          <a:p>
            <a:r>
              <a:rPr lang="en-US" dirty="0"/>
              <a:t> Set a positive tone</a:t>
            </a:r>
          </a:p>
          <a:p>
            <a:r>
              <a:rPr lang="en-US" dirty="0"/>
              <a:t> Keep the focus</a:t>
            </a:r>
          </a:p>
          <a:p>
            <a:r>
              <a:rPr lang="en-US" dirty="0"/>
              <a:t> Get some allies</a:t>
            </a:r>
          </a:p>
          <a:p>
            <a:r>
              <a:rPr lang="en-US" dirty="0"/>
              <a:t> Use silence</a:t>
            </a:r>
          </a:p>
          <a:p>
            <a:r>
              <a:rPr lang="en-US" dirty="0"/>
              <a:t> Active listening</a:t>
            </a:r>
          </a:p>
          <a:p>
            <a:r>
              <a:rPr lang="en-US" dirty="0"/>
              <a:t> Pay attention to body language</a:t>
            </a:r>
          </a:p>
          <a:p>
            <a:r>
              <a:rPr lang="en-US" dirty="0"/>
              <a:t>Come into the circle well regulated</a:t>
            </a:r>
          </a:p>
        </p:txBody>
      </p:sp>
    </p:spTree>
    <p:extLst>
      <p:ext uri="{BB962C8B-B14F-4D97-AF65-F5344CB8AC3E}">
        <p14:creationId xmlns:p14="http://schemas.microsoft.com/office/powerpoint/2010/main" val="5835413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Circle Planning</a:t>
            </a:r>
          </a:p>
        </p:txBody>
      </p:sp>
      <p:sp>
        <p:nvSpPr>
          <p:cNvPr id="3" name="Content Placeholder 2"/>
          <p:cNvSpPr>
            <a:spLocks noGrp="1"/>
          </p:cNvSpPr>
          <p:nvPr>
            <p:ph idx="1"/>
          </p:nvPr>
        </p:nvSpPr>
        <p:spPr>
          <a:xfrm>
            <a:off x="879613" y="1893013"/>
            <a:ext cx="7262064" cy="3897679"/>
          </a:xfrm>
        </p:spPr>
        <p:txBody>
          <a:bodyPr>
            <a:normAutofit/>
          </a:bodyPr>
          <a:lstStyle/>
          <a:p>
            <a:r>
              <a:rPr lang="en-US" sz="2000" dirty="0" smtClean="0"/>
              <a:t>Consider how you can start using circles in your daily work as well as you imagine brining the CARE training back to your organization.</a:t>
            </a:r>
          </a:p>
          <a:p>
            <a:r>
              <a:rPr lang="en-US" sz="2000" dirty="0" smtClean="0"/>
              <a:t>What ideas do you have? What questions do you have?</a:t>
            </a:r>
          </a:p>
          <a:p>
            <a:r>
              <a:rPr lang="en-US" sz="2000" dirty="0" smtClean="0"/>
              <a:t>Consider the following as you plan circles:</a:t>
            </a:r>
            <a:endParaRPr lang="en-US" sz="2000" dirty="0"/>
          </a:p>
          <a:p>
            <a:pPr lvl="1"/>
            <a:r>
              <a:rPr lang="en-US" sz="2000" dirty="0"/>
              <a:t>What is the goal</a:t>
            </a:r>
            <a:r>
              <a:rPr lang="en-US" sz="2000" dirty="0" smtClean="0"/>
              <a:t>?</a:t>
            </a:r>
          </a:p>
          <a:p>
            <a:pPr lvl="1"/>
            <a:r>
              <a:rPr lang="en-US" sz="2000" dirty="0" smtClean="0"/>
              <a:t>What type of circle?</a:t>
            </a:r>
            <a:endParaRPr lang="en-US" sz="2000" dirty="0"/>
          </a:p>
          <a:p>
            <a:pPr lvl="1"/>
            <a:r>
              <a:rPr lang="en-US" sz="2000" dirty="0"/>
              <a:t>What questions would you use</a:t>
            </a:r>
            <a:r>
              <a:rPr lang="en-US" sz="2000" dirty="0" smtClean="0"/>
              <a:t>?  Do the questions include past – present – future?</a:t>
            </a:r>
          </a:p>
        </p:txBody>
      </p:sp>
      <p:pic>
        <p:nvPicPr>
          <p:cNvPr id="5122"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8539" y="1893013"/>
            <a:ext cx="3312894" cy="3312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013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 xmlns:a16="http://schemas.microsoft.com/office/drawing/2014/main" id="{8938363F-D1B1-4A61-A281-EB2C22D6843D}"/>
              </a:ext>
            </a:extLst>
          </p:cNvPr>
          <p:cNvSpPr>
            <a:spLocks noGrp="1"/>
          </p:cNvSpPr>
          <p:nvPr>
            <p:ph type="title"/>
          </p:nvPr>
        </p:nvSpPr>
        <p:spPr>
          <a:xfrm>
            <a:off x="5123329" y="94020"/>
            <a:ext cx="5826467" cy="1257452"/>
          </a:xfrm>
        </p:spPr>
        <p:txBody>
          <a:bodyPr>
            <a:noAutofit/>
          </a:bodyPr>
          <a:lstStyle/>
          <a:p>
            <a:r>
              <a:rPr lang="en-US" sz="4000" b="1" dirty="0">
                <a:solidFill>
                  <a:srgbClr val="7ABEC5"/>
                </a:solidFill>
                <a:latin typeface="Avenir Medium"/>
              </a:rPr>
              <a:t>Land Acknowledgment</a:t>
            </a:r>
            <a:endParaRPr lang="en-US" sz="4000" b="1" dirty="0">
              <a:solidFill>
                <a:srgbClr val="7ABEC5"/>
              </a:solidFill>
              <a:latin typeface="Avenir Medium"/>
              <a:cs typeface="Calibri Light"/>
            </a:endParaRPr>
          </a:p>
        </p:txBody>
      </p:sp>
      <p:sp>
        <p:nvSpPr>
          <p:cNvPr id="20" name="Content Placeholder 2">
            <a:extLst>
              <a:ext uri="{FF2B5EF4-FFF2-40B4-BE49-F238E27FC236}">
                <a16:creationId xmlns="" xmlns:a16="http://schemas.microsoft.com/office/drawing/2014/main" id="{DBF6B716-891A-4C31-AD21-8F1BDA9FB95E}"/>
              </a:ext>
            </a:extLst>
          </p:cNvPr>
          <p:cNvSpPr txBox="1">
            <a:spLocks/>
          </p:cNvSpPr>
          <p:nvPr/>
        </p:nvSpPr>
        <p:spPr>
          <a:xfrm>
            <a:off x="6630602" y="1723315"/>
            <a:ext cx="4870518" cy="4250765"/>
          </a:xfrm>
          <a:prstGeom prst="rect">
            <a:avLst/>
          </a:prstGeom>
          <a:noFill/>
          <a:ln>
            <a:noFill/>
          </a:ln>
        </p:spPr>
        <p:txBody>
          <a:bodyPr spcFirstLastPara="1" vert="horz" wrap="square" lIns="68580" tIns="34290" rIns="68580" bIns="34290" rtlCol="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rgbClr val="034F59"/>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None/>
            </a:pPr>
            <a:r>
              <a:rPr lang="en-US" sz="1800" dirty="0">
                <a:solidFill>
                  <a:srgbClr val="002060"/>
                </a:solidFill>
                <a:latin typeface="Avenir Medium"/>
              </a:rPr>
              <a:t>We acknowledge that we are each residing on tribal lands of those who have lived on this land time immemorial.  We pay respect to their elders past and present.  Please take a moment to consider the many legacies of violence, displacement, migration, and settlement that bring us together today.  We recognize the resilience of those past and present who work to build a strong and sovereign nation where Tribal members live their values and culture.</a:t>
            </a:r>
          </a:p>
          <a:p>
            <a:pPr marL="0" indent="0">
              <a:buNone/>
            </a:pPr>
            <a:endParaRPr lang="en-US" sz="1800" dirty="0">
              <a:solidFill>
                <a:srgbClr val="002060"/>
              </a:solidFill>
              <a:latin typeface="Avenir Medium"/>
            </a:endParaRPr>
          </a:p>
          <a:p>
            <a:pPr marL="0" indent="0">
              <a:buNone/>
            </a:pPr>
            <a:r>
              <a:rPr lang="en-US" sz="1800" dirty="0">
                <a:solidFill>
                  <a:srgbClr val="002060"/>
                </a:solidFill>
                <a:latin typeface="Avenir Medium"/>
              </a:rPr>
              <a:t>We are on the lands of the Tulalip, the Snohomish, the Stillaguamish, and Sauk </a:t>
            </a:r>
            <a:r>
              <a:rPr lang="en-US" sz="1800" dirty="0" err="1">
                <a:solidFill>
                  <a:srgbClr val="002060"/>
                </a:solidFill>
                <a:latin typeface="Avenir Medium"/>
              </a:rPr>
              <a:t>Suiattle</a:t>
            </a:r>
            <a:r>
              <a:rPr lang="en-US" sz="1800" dirty="0">
                <a:solidFill>
                  <a:srgbClr val="002060"/>
                </a:solidFill>
                <a:latin typeface="Avenir Medium"/>
              </a:rPr>
              <a:t> Tribes.</a:t>
            </a:r>
          </a:p>
          <a:p>
            <a:endParaRPr lang="en-US" sz="1125" dirty="0"/>
          </a:p>
        </p:txBody>
      </p:sp>
      <p:pic>
        <p:nvPicPr>
          <p:cNvPr id="21" name="Picture 2">
            <a:extLst>
              <a:ext uri="{FF2B5EF4-FFF2-40B4-BE49-F238E27FC236}">
                <a16:creationId xmlns="" xmlns:a16="http://schemas.microsoft.com/office/drawing/2014/main" id="{0CC973C4-A569-4879-85E4-BFA3D808704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90320" y="1723316"/>
            <a:ext cx="5340283" cy="400521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8942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Circle Practice</a:t>
            </a:r>
            <a:endParaRPr lang="en-US" dirty="0"/>
          </a:p>
        </p:txBody>
      </p:sp>
      <p:pic>
        <p:nvPicPr>
          <p:cNvPr id="4" name="Picture 2" descr="See the source im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275338" y="1821962"/>
            <a:ext cx="4005575" cy="41657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523" y="1821962"/>
            <a:ext cx="5767754" cy="4431983"/>
          </a:xfrm>
          <a:prstGeom prst="rect">
            <a:avLst/>
          </a:prstGeom>
          <a:noFill/>
        </p:spPr>
        <p:txBody>
          <a:bodyPr wrap="square" rtlCol="0">
            <a:spAutoFit/>
          </a:bodyPr>
          <a:lstStyle/>
          <a:p>
            <a:r>
              <a:rPr lang="en-US" sz="2400" dirty="0" smtClean="0"/>
              <a:t>In Groups of 4-5 folks:</a:t>
            </a:r>
          </a:p>
          <a:p>
            <a:pPr marL="285750" indent="-285750">
              <a:buFont typeface="Arial" panose="020B0604020202020204" pitchFamily="34" charset="0"/>
              <a:buChar char="•"/>
            </a:pPr>
            <a:r>
              <a:rPr lang="en-US" sz="2400" dirty="0" smtClean="0"/>
              <a:t>Everyone introduce yourself</a:t>
            </a:r>
          </a:p>
          <a:p>
            <a:pPr marL="285750" indent="-285750">
              <a:buFont typeface="Arial" panose="020B0604020202020204" pitchFamily="34" charset="0"/>
              <a:buChar char="•"/>
            </a:pPr>
            <a:r>
              <a:rPr lang="en-US" sz="2400" dirty="0" smtClean="0"/>
              <a:t>Go around everyone answer this question:  </a:t>
            </a:r>
          </a:p>
          <a:p>
            <a:pPr marL="742950" lvl="1" indent="-285750">
              <a:buFont typeface="Arial" panose="020B0604020202020204" pitchFamily="34" charset="0"/>
              <a:buChar char="•"/>
            </a:pPr>
            <a:r>
              <a:rPr lang="en-US" sz="2400" dirty="0" smtClean="0"/>
              <a:t>Are you getting what you came here for?</a:t>
            </a:r>
          </a:p>
          <a:p>
            <a:pPr marL="742950" lvl="1" indent="-285750">
              <a:buFont typeface="Arial" panose="020B0604020202020204" pitchFamily="34" charset="0"/>
              <a:buChar char="•"/>
            </a:pPr>
            <a:r>
              <a:rPr lang="en-US" sz="2400" dirty="0" smtClean="0"/>
              <a:t>What would make this better?</a:t>
            </a:r>
          </a:p>
          <a:p>
            <a:pPr marL="285750" indent="-285750">
              <a:buFont typeface="Arial" panose="020B0604020202020204" pitchFamily="34" charset="0"/>
              <a:buChar char="•"/>
            </a:pPr>
            <a:r>
              <a:rPr lang="en-US" sz="2400" dirty="0" smtClean="0"/>
              <a:t>As others are speaking, everyone else LISTEN, do not respond</a:t>
            </a:r>
          </a:p>
          <a:p>
            <a:pPr marL="285750" indent="-285750">
              <a:buFont typeface="Arial" panose="020B0604020202020204" pitchFamily="34" charset="0"/>
              <a:buChar char="•"/>
            </a:pPr>
            <a:r>
              <a:rPr lang="en-US" sz="2400" dirty="0" smtClean="0"/>
              <a:t>Be prepared to share themes that emerged</a:t>
            </a:r>
          </a:p>
          <a:p>
            <a:pPr marL="285750" indent="-285750">
              <a:buFont typeface="Arial" panose="020B0604020202020204" pitchFamily="34" charset="0"/>
              <a:buChar char="•"/>
            </a:pPr>
            <a:r>
              <a:rPr lang="en-US" sz="2400" dirty="0" smtClean="0"/>
              <a:t>You will have 15 minutes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5289944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and Wrap Up</a:t>
            </a:r>
          </a:p>
        </p:txBody>
      </p:sp>
      <p:sp>
        <p:nvSpPr>
          <p:cNvPr id="3" name="Content Placeholder 2"/>
          <p:cNvSpPr>
            <a:spLocks noGrp="1"/>
          </p:cNvSpPr>
          <p:nvPr>
            <p:ph idx="1"/>
          </p:nvPr>
        </p:nvSpPr>
        <p:spPr/>
        <p:txBody>
          <a:bodyPr/>
          <a:lstStyle/>
          <a:p>
            <a:pPr marL="0" indent="0">
              <a:buNone/>
            </a:pPr>
            <a:r>
              <a:rPr lang="en-US" sz="2800" dirty="0"/>
              <a:t>Reflection:  </a:t>
            </a:r>
          </a:p>
          <a:p>
            <a:pPr lvl="1"/>
            <a:r>
              <a:rPr lang="en-US" sz="2800" dirty="0"/>
              <a:t>How does what you learned about Restorative Practice impact how you plan to approach bringing Trauma Informed Care to your organization?</a:t>
            </a:r>
            <a:br>
              <a:rPr lang="en-US" sz="2800" dirty="0"/>
            </a:br>
            <a:endParaRPr lang="en-US" dirty="0"/>
          </a:p>
          <a:p>
            <a:pPr marL="0" indent="0">
              <a:buNone/>
            </a:pPr>
            <a:r>
              <a:rPr lang="en-US" sz="2800" dirty="0"/>
              <a:t>Circle go around:  </a:t>
            </a:r>
          </a:p>
          <a:p>
            <a:pPr lvl="1"/>
            <a:r>
              <a:rPr lang="en-US" sz="2800" dirty="0"/>
              <a:t>I learned, I realized or I was surprised by…..</a:t>
            </a:r>
          </a:p>
        </p:txBody>
      </p:sp>
    </p:spTree>
    <p:extLst>
      <p:ext uri="{BB962C8B-B14F-4D97-AF65-F5344CB8AC3E}">
        <p14:creationId xmlns:p14="http://schemas.microsoft.com/office/powerpoint/2010/main" val="309784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t>Thank You</a:t>
            </a:r>
          </a:p>
        </p:txBody>
      </p:sp>
      <p:sp>
        <p:nvSpPr>
          <p:cNvPr id="3" name="Content Placeholder 2"/>
          <p:cNvSpPr>
            <a:spLocks noGrp="1"/>
          </p:cNvSpPr>
          <p:nvPr>
            <p:ph idx="1"/>
          </p:nvPr>
        </p:nvSpPr>
        <p:spPr>
          <a:xfrm>
            <a:off x="2891472" y="1856434"/>
            <a:ext cx="6630235" cy="3880773"/>
          </a:xfrm>
        </p:spPr>
        <p:txBody>
          <a:bodyPr>
            <a:normAutofit/>
          </a:bodyPr>
          <a:lstStyle/>
          <a:p>
            <a:pPr marL="0" indent="0" algn="ctr">
              <a:buNone/>
            </a:pPr>
            <a:r>
              <a:rPr lang="en-US" sz="4000" b="1" dirty="0"/>
              <a:t>Mary Cline-Stively, MA</a:t>
            </a:r>
          </a:p>
          <a:p>
            <a:pPr marL="0" indent="0" algn="ctr">
              <a:buNone/>
            </a:pPr>
            <a:r>
              <a:rPr lang="en-US" sz="2000" dirty="0"/>
              <a:t>Chief </a:t>
            </a:r>
            <a:r>
              <a:rPr lang="en-US" sz="2000" dirty="0" smtClean="0"/>
              <a:t>Executive </a:t>
            </a:r>
            <a:r>
              <a:rPr lang="en-US" sz="2000" dirty="0"/>
              <a:t>Officer</a:t>
            </a:r>
          </a:p>
          <a:p>
            <a:pPr marL="0" indent="0" algn="ctr">
              <a:buNone/>
            </a:pPr>
            <a:r>
              <a:rPr lang="en-US" sz="3200" dirty="0">
                <a:hlinkClick r:id="rId3"/>
              </a:rPr>
              <a:t>Mary.cline-Stively@childstrive.org</a:t>
            </a:r>
            <a:endParaRPr lang="en-US" sz="3200" dirty="0"/>
          </a:p>
          <a:p>
            <a:pPr marL="0" indent="0" algn="ctr">
              <a:buNone/>
            </a:pPr>
            <a:r>
              <a:rPr lang="en-US" sz="3200" dirty="0"/>
              <a:t>206-619-2475</a:t>
            </a:r>
          </a:p>
          <a:p>
            <a:pPr marL="0" indent="0" algn="ctr">
              <a:buNone/>
            </a:pPr>
            <a:endParaRPr lang="en-US" sz="40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9503" y="4014097"/>
            <a:ext cx="4354175" cy="1723110"/>
          </a:xfrm>
          <a:prstGeom prst="rect">
            <a:avLst/>
          </a:prstGeom>
        </p:spPr>
      </p:pic>
    </p:spTree>
    <p:extLst>
      <p:ext uri="{BB962C8B-B14F-4D97-AF65-F5344CB8AC3E}">
        <p14:creationId xmlns:p14="http://schemas.microsoft.com/office/powerpoint/2010/main" val="4269278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43FA0CA5-F8E6-4036-9070-1631CB7B6E17}"/>
              </a:ext>
            </a:extLst>
          </p:cNvPr>
          <p:cNvSpPr txBox="1"/>
          <p:nvPr/>
        </p:nvSpPr>
        <p:spPr>
          <a:xfrm>
            <a:off x="4556760" y="352720"/>
            <a:ext cx="7307580" cy="707886"/>
          </a:xfrm>
          <a:prstGeom prst="rect">
            <a:avLst/>
          </a:prstGeom>
          <a:noFill/>
        </p:spPr>
        <p:txBody>
          <a:bodyPr wrap="square" rtlCol="0">
            <a:spAutoFit/>
          </a:bodyPr>
          <a:lstStyle/>
          <a:p>
            <a:r>
              <a:rPr lang="en-US" sz="4000" b="1" dirty="0">
                <a:solidFill>
                  <a:srgbClr val="7ABEC5"/>
                </a:solidFill>
                <a:latin typeface="Avenir Medium"/>
              </a:rPr>
              <a:t>Hopes for our time together</a:t>
            </a:r>
          </a:p>
        </p:txBody>
      </p:sp>
      <p:sp>
        <p:nvSpPr>
          <p:cNvPr id="5" name="TextBox 4">
            <a:extLst>
              <a:ext uri="{FF2B5EF4-FFF2-40B4-BE49-F238E27FC236}">
                <a16:creationId xmlns="" xmlns:a16="http://schemas.microsoft.com/office/drawing/2014/main" id="{822474A5-5B26-42CF-9318-9647B3CDA292}"/>
              </a:ext>
            </a:extLst>
          </p:cNvPr>
          <p:cNvSpPr txBox="1"/>
          <p:nvPr/>
        </p:nvSpPr>
        <p:spPr>
          <a:xfrm>
            <a:off x="1999862" y="1651518"/>
            <a:ext cx="8052319"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Lucida Sans" panose="020B0602030504020204" pitchFamily="34" charset="0"/>
              </a:rPr>
              <a:t>Describe the key concept of Restorative </a:t>
            </a:r>
            <a:r>
              <a:rPr lang="en-US" sz="2400" dirty="0" smtClean="0">
                <a:latin typeface="Lucida Sans" panose="020B0602030504020204" pitchFamily="34" charset="0"/>
              </a:rPr>
              <a:t>Practice</a:t>
            </a:r>
          </a:p>
          <a:p>
            <a:endParaRPr lang="en-US" sz="2400" dirty="0">
              <a:latin typeface="Lucida Sans" panose="020B0602030504020204" pitchFamily="34" charset="0"/>
            </a:endParaRPr>
          </a:p>
          <a:p>
            <a:pPr marL="342900" indent="-342900">
              <a:buFont typeface="Arial" panose="020B0604020202020204" pitchFamily="34" charset="0"/>
              <a:buChar char="•"/>
            </a:pPr>
            <a:r>
              <a:rPr lang="en-US" sz="2400" dirty="0">
                <a:latin typeface="Lucida Sans" panose="020B0602030504020204" pitchFamily="34" charset="0"/>
              </a:rPr>
              <a:t>Reflect on how Restorative Practice can help us be more Trauma Informed in our </a:t>
            </a:r>
            <a:r>
              <a:rPr lang="en-US" sz="2400" dirty="0" smtClean="0">
                <a:latin typeface="Lucida Sans" panose="020B0602030504020204" pitchFamily="34" charset="0"/>
              </a:rPr>
              <a:t>approach</a:t>
            </a:r>
          </a:p>
          <a:p>
            <a:endParaRPr lang="en-US" sz="2400" dirty="0">
              <a:latin typeface="Lucida Sans" panose="020B0602030504020204" pitchFamily="34" charset="0"/>
            </a:endParaRPr>
          </a:p>
          <a:p>
            <a:pPr marL="342900" indent="-342900">
              <a:buFont typeface="Arial" panose="020B0604020202020204" pitchFamily="34" charset="0"/>
              <a:buChar char="•"/>
            </a:pPr>
            <a:r>
              <a:rPr lang="en-US" sz="2400" dirty="0">
                <a:latin typeface="Lucida Sans" panose="020B0602030504020204" pitchFamily="34" charset="0"/>
              </a:rPr>
              <a:t>Apply some Restorative Practice tools into your work</a:t>
            </a:r>
          </a:p>
          <a:p>
            <a:pPr marL="285750" indent="-285750">
              <a:buFont typeface="Wingdings" panose="05000000000000000000" pitchFamily="2" charset="2"/>
              <a:buChar char="Ø"/>
            </a:pPr>
            <a:endParaRPr lang="en-US" sz="2400" dirty="0">
              <a:solidFill>
                <a:srgbClr val="002060"/>
              </a:solidFill>
              <a:latin typeface="Avenir Book"/>
            </a:endParaRPr>
          </a:p>
        </p:txBody>
      </p:sp>
    </p:spTree>
    <p:extLst>
      <p:ext uri="{BB962C8B-B14F-4D97-AF65-F5344CB8AC3E}">
        <p14:creationId xmlns:p14="http://schemas.microsoft.com/office/powerpoint/2010/main" val="29775109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43FA0CA5-F8E6-4036-9070-1631CB7B6E17}"/>
              </a:ext>
            </a:extLst>
          </p:cNvPr>
          <p:cNvSpPr txBox="1"/>
          <p:nvPr/>
        </p:nvSpPr>
        <p:spPr>
          <a:xfrm>
            <a:off x="4556760" y="352720"/>
            <a:ext cx="7307580" cy="707886"/>
          </a:xfrm>
          <a:prstGeom prst="rect">
            <a:avLst/>
          </a:prstGeom>
          <a:noFill/>
        </p:spPr>
        <p:txBody>
          <a:bodyPr wrap="square" rtlCol="0">
            <a:spAutoFit/>
          </a:bodyPr>
          <a:lstStyle/>
          <a:p>
            <a:r>
              <a:rPr lang="en-US" sz="4000" b="1" dirty="0">
                <a:solidFill>
                  <a:srgbClr val="7ABEC5"/>
                </a:solidFill>
                <a:latin typeface="Avenir Medium"/>
              </a:rPr>
              <a:t>Group Agreements</a:t>
            </a:r>
          </a:p>
        </p:txBody>
      </p:sp>
      <p:sp>
        <p:nvSpPr>
          <p:cNvPr id="5" name="TextBox 4">
            <a:extLst>
              <a:ext uri="{FF2B5EF4-FFF2-40B4-BE49-F238E27FC236}">
                <a16:creationId xmlns="" xmlns:a16="http://schemas.microsoft.com/office/drawing/2014/main" id="{822474A5-5B26-42CF-9318-9647B3CDA292}"/>
              </a:ext>
            </a:extLst>
          </p:cNvPr>
          <p:cNvSpPr txBox="1"/>
          <p:nvPr/>
        </p:nvSpPr>
        <p:spPr>
          <a:xfrm>
            <a:off x="1999862" y="1651518"/>
            <a:ext cx="8052319" cy="3785652"/>
          </a:xfrm>
          <a:prstGeom prst="rect">
            <a:avLst/>
          </a:prstGeom>
          <a:noFill/>
        </p:spPr>
        <p:txBody>
          <a:bodyPr wrap="square" rtlCol="0">
            <a:spAutoFit/>
          </a:bodyPr>
          <a:lstStyle/>
          <a:p>
            <a:pPr marL="342900" indent="-342900">
              <a:buFont typeface="Wingdings" panose="05000000000000000000" pitchFamily="2" charset="2"/>
              <a:buChar char="§"/>
            </a:pPr>
            <a:r>
              <a:rPr lang="en-US" sz="2400" dirty="0">
                <a:solidFill>
                  <a:srgbClr val="002060"/>
                </a:solidFill>
                <a:latin typeface="Avenir Book"/>
              </a:rPr>
              <a:t>Address impact over intent</a:t>
            </a:r>
          </a:p>
          <a:p>
            <a:pPr marL="342900" indent="-342900">
              <a:buFont typeface="Wingdings" panose="05000000000000000000" pitchFamily="2" charset="2"/>
              <a:buChar char="§"/>
            </a:pPr>
            <a:r>
              <a:rPr lang="en-US" sz="2400" dirty="0">
                <a:solidFill>
                  <a:srgbClr val="002060"/>
                </a:solidFill>
                <a:latin typeface="Avenir Book"/>
              </a:rPr>
              <a:t>Embrace the power of humble, respectful listening</a:t>
            </a:r>
          </a:p>
          <a:p>
            <a:pPr marL="342900" indent="-342900">
              <a:buFont typeface="Wingdings" panose="05000000000000000000" pitchFamily="2" charset="2"/>
              <a:buChar char="§"/>
            </a:pPr>
            <a:r>
              <a:rPr lang="en-US" sz="2400" dirty="0">
                <a:solidFill>
                  <a:srgbClr val="002060"/>
                </a:solidFill>
                <a:latin typeface="Avenir Book"/>
              </a:rPr>
              <a:t>Create trusting and safe spaces – where a little bit of discomfort is okay.  </a:t>
            </a:r>
          </a:p>
          <a:p>
            <a:pPr marL="342900" indent="-342900">
              <a:buFont typeface="Wingdings" panose="05000000000000000000" pitchFamily="2" charset="2"/>
              <a:buChar char="§"/>
            </a:pPr>
            <a:r>
              <a:rPr lang="en-US" sz="2400" dirty="0">
                <a:solidFill>
                  <a:srgbClr val="002060"/>
                </a:solidFill>
                <a:latin typeface="Avenir Book"/>
              </a:rPr>
              <a:t>Learning leaves – Stories stay</a:t>
            </a:r>
          </a:p>
          <a:p>
            <a:pPr marL="342900" indent="-342900">
              <a:buFont typeface="Wingdings" panose="05000000000000000000" pitchFamily="2" charset="2"/>
              <a:buChar char="§"/>
            </a:pPr>
            <a:r>
              <a:rPr lang="en-US" sz="2400" dirty="0">
                <a:solidFill>
                  <a:srgbClr val="002060"/>
                </a:solidFill>
                <a:latin typeface="Avenir Book"/>
              </a:rPr>
              <a:t>Speak from your own experience instead of generalizing</a:t>
            </a:r>
          </a:p>
          <a:p>
            <a:pPr marL="342900" indent="-342900">
              <a:buFont typeface="Wingdings" panose="05000000000000000000" pitchFamily="2" charset="2"/>
              <a:buChar char="§"/>
            </a:pPr>
            <a:r>
              <a:rPr lang="en-US" sz="2400" dirty="0">
                <a:solidFill>
                  <a:srgbClr val="002060"/>
                </a:solidFill>
                <a:latin typeface="Avenir Book"/>
              </a:rPr>
              <a:t>Participate to the fullest of your ability – community growth depends on the inclusion of every individual voice</a:t>
            </a:r>
          </a:p>
          <a:p>
            <a:pPr marL="342900" indent="-342900">
              <a:buFont typeface="Wingdings" panose="05000000000000000000" pitchFamily="2" charset="2"/>
              <a:buChar char="§"/>
            </a:pPr>
            <a:r>
              <a:rPr lang="en-US" sz="2400" dirty="0">
                <a:solidFill>
                  <a:srgbClr val="002060"/>
                </a:solidFill>
                <a:latin typeface="Avenir Book"/>
              </a:rPr>
              <a:t>We encourage you to lean in, be brave and vulnerable </a:t>
            </a:r>
          </a:p>
          <a:p>
            <a:pPr marL="285750" indent="-285750">
              <a:buFont typeface="Wingdings" panose="05000000000000000000" pitchFamily="2" charset="2"/>
              <a:buChar char="Ø"/>
            </a:pPr>
            <a:endParaRPr lang="en-US" sz="2400" dirty="0">
              <a:solidFill>
                <a:srgbClr val="002060"/>
              </a:solidFill>
              <a:latin typeface="Avenir Book"/>
            </a:endParaRPr>
          </a:p>
        </p:txBody>
      </p:sp>
    </p:spTree>
    <p:extLst>
      <p:ext uri="{BB962C8B-B14F-4D97-AF65-F5344CB8AC3E}">
        <p14:creationId xmlns:p14="http://schemas.microsoft.com/office/powerpoint/2010/main" val="352049998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Round</a:t>
            </a:r>
            <a:endParaRPr lang="en-US" dirty="0"/>
          </a:p>
        </p:txBody>
      </p:sp>
      <p:sp>
        <p:nvSpPr>
          <p:cNvPr id="3" name="Content Placeholder 2"/>
          <p:cNvSpPr>
            <a:spLocks noGrp="1"/>
          </p:cNvSpPr>
          <p:nvPr>
            <p:ph idx="1"/>
          </p:nvPr>
        </p:nvSpPr>
        <p:spPr/>
        <p:txBody>
          <a:bodyPr/>
          <a:lstStyle/>
          <a:p>
            <a:r>
              <a:rPr lang="en-US" dirty="0" smtClean="0"/>
              <a:t>Share:  first name and 1 word that describes how </a:t>
            </a:r>
            <a:r>
              <a:rPr lang="en-US" dirty="0"/>
              <a:t>you are coming into the space today</a:t>
            </a:r>
            <a:r>
              <a:rPr lang="en-US" dirty="0" smtClean="0"/>
              <a:t>.</a:t>
            </a:r>
          </a:p>
          <a:p>
            <a:pPr marL="0" indent="0">
              <a:buNone/>
            </a:pPr>
            <a:endParaRPr lang="en-US" dirty="0"/>
          </a:p>
          <a:p>
            <a:endParaRPr lang="en-US" dirty="0"/>
          </a:p>
        </p:txBody>
      </p:sp>
      <p:pic>
        <p:nvPicPr>
          <p:cNvPr id="7170" name="Picture 2" descr="https://blog.ulysses.app/content/images/2020/12/Family-Sharin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9662" y="2564228"/>
            <a:ext cx="5808785" cy="3098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354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43FA0CA5-F8E6-4036-9070-1631CB7B6E17}"/>
              </a:ext>
            </a:extLst>
          </p:cNvPr>
          <p:cNvSpPr txBox="1"/>
          <p:nvPr/>
        </p:nvSpPr>
        <p:spPr>
          <a:xfrm>
            <a:off x="4556760" y="352720"/>
            <a:ext cx="7307580" cy="707886"/>
          </a:xfrm>
          <a:prstGeom prst="rect">
            <a:avLst/>
          </a:prstGeom>
          <a:noFill/>
        </p:spPr>
        <p:txBody>
          <a:bodyPr wrap="square" rtlCol="0">
            <a:spAutoFit/>
          </a:bodyPr>
          <a:lstStyle/>
          <a:p>
            <a:r>
              <a:rPr lang="en-US" sz="4000" b="1" dirty="0" smtClean="0">
                <a:solidFill>
                  <a:srgbClr val="7ABEC5"/>
                </a:solidFill>
                <a:latin typeface="Avenir Medium"/>
              </a:rPr>
              <a:t>Restorative Practice</a:t>
            </a:r>
            <a:endParaRPr lang="en-US" sz="4000" b="1" dirty="0">
              <a:solidFill>
                <a:srgbClr val="7ABEC5"/>
              </a:solidFill>
              <a:latin typeface="Avenir Medium"/>
            </a:endParaRPr>
          </a:p>
        </p:txBody>
      </p:sp>
      <p:sp>
        <p:nvSpPr>
          <p:cNvPr id="3" name="Rectangle 2"/>
          <p:cNvSpPr/>
          <p:nvPr/>
        </p:nvSpPr>
        <p:spPr>
          <a:xfrm>
            <a:off x="874059" y="1661180"/>
            <a:ext cx="10475259" cy="4568943"/>
          </a:xfrm>
          <a:prstGeom prst="rect">
            <a:avLst/>
          </a:prstGeom>
        </p:spPr>
        <p:txBody>
          <a:bodyPr wrap="square">
            <a:spAutoFit/>
          </a:bodyPr>
          <a:lstStyle/>
          <a:p>
            <a:pPr>
              <a:lnSpc>
                <a:spcPct val="101000"/>
              </a:lnSpc>
            </a:pPr>
            <a:r>
              <a:rPr lang="en-US" sz="2400" dirty="0"/>
              <a:t>A way of thinking and being focused on creating safe spaces for real conversations that deepen relationships and build stronger more connected communities. 	                     </a:t>
            </a:r>
            <a:r>
              <a:rPr lang="en-US" sz="2400" dirty="0" smtClean="0"/>
              <a:t>								~</a:t>
            </a:r>
            <a:r>
              <a:rPr lang="en-US" sz="2400" dirty="0"/>
              <a:t>Mark Vander </a:t>
            </a:r>
            <a:r>
              <a:rPr lang="en-US" sz="2400" dirty="0" err="1"/>
              <a:t>Vennen</a:t>
            </a:r>
            <a:r>
              <a:rPr lang="en-US" sz="2400" dirty="0"/>
              <a:t> </a:t>
            </a:r>
          </a:p>
          <a:p>
            <a:pPr>
              <a:lnSpc>
                <a:spcPct val="101000"/>
              </a:lnSpc>
            </a:pPr>
            <a:endParaRPr lang="en-US" sz="2400" b="1" dirty="0"/>
          </a:p>
          <a:p>
            <a:pPr>
              <a:lnSpc>
                <a:spcPct val="101000"/>
              </a:lnSpc>
            </a:pPr>
            <a:r>
              <a:rPr lang="en-US" sz="2400" b="1" dirty="0"/>
              <a:t>Restorative Practices</a:t>
            </a:r>
            <a:r>
              <a:rPr lang="en-US" sz="2400" dirty="0"/>
              <a:t> is an emerging social science that studies how to strengthen relationships between individuals as well as social connections within communities. </a:t>
            </a:r>
          </a:p>
          <a:p>
            <a:pPr>
              <a:lnSpc>
                <a:spcPct val="101000"/>
              </a:lnSpc>
            </a:pPr>
            <a:r>
              <a:rPr lang="en-US" sz="2400" dirty="0"/>
              <a:t>The fundamental hypothesis of restorative practice is that human beings are happier more cooperative and productive and more likely to make positive changes in their behavior when those in positions of authority do things </a:t>
            </a:r>
            <a:r>
              <a:rPr lang="en-US" sz="2400" b="1" i="1" dirty="0"/>
              <a:t>with</a:t>
            </a:r>
            <a:r>
              <a:rPr lang="en-US" sz="2400" dirty="0"/>
              <a:t> them rather than </a:t>
            </a:r>
            <a:r>
              <a:rPr lang="en-US" sz="2400" b="1" i="1" dirty="0"/>
              <a:t>to</a:t>
            </a:r>
            <a:r>
              <a:rPr lang="en-US" sz="2400" dirty="0"/>
              <a:t> or </a:t>
            </a:r>
            <a:r>
              <a:rPr lang="en-US" sz="2400" b="1" i="1" dirty="0"/>
              <a:t>for</a:t>
            </a:r>
            <a:r>
              <a:rPr lang="en-US" sz="2400" dirty="0"/>
              <a:t> them. 	       </a:t>
            </a:r>
            <a:r>
              <a:rPr lang="en-US" sz="1600" dirty="0"/>
              <a:t>        </a:t>
            </a:r>
            <a:r>
              <a:rPr lang="en-US" sz="2400" dirty="0"/>
              <a:t>   	</a:t>
            </a:r>
            <a:endParaRPr lang="en-US" sz="2400" dirty="0" smtClean="0"/>
          </a:p>
          <a:p>
            <a:pPr algn="r">
              <a:lnSpc>
                <a:spcPct val="101000"/>
              </a:lnSpc>
            </a:pPr>
            <a:r>
              <a:rPr lang="en-US" sz="2400" dirty="0" smtClean="0"/>
              <a:t>~</a:t>
            </a:r>
            <a:r>
              <a:rPr lang="en-US" sz="2400" dirty="0"/>
              <a:t>International Institute of Restorative Practice</a:t>
            </a:r>
          </a:p>
        </p:txBody>
      </p:sp>
    </p:spTree>
    <p:extLst>
      <p:ext uri="{BB962C8B-B14F-4D97-AF65-F5344CB8AC3E}">
        <p14:creationId xmlns:p14="http://schemas.microsoft.com/office/powerpoint/2010/main" val="21211370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43FA0CA5-F8E6-4036-9070-1631CB7B6E17}"/>
              </a:ext>
            </a:extLst>
          </p:cNvPr>
          <p:cNvSpPr txBox="1"/>
          <p:nvPr/>
        </p:nvSpPr>
        <p:spPr>
          <a:xfrm>
            <a:off x="4556760" y="352720"/>
            <a:ext cx="7307580" cy="707886"/>
          </a:xfrm>
          <a:prstGeom prst="rect">
            <a:avLst/>
          </a:prstGeom>
          <a:noFill/>
        </p:spPr>
        <p:txBody>
          <a:bodyPr wrap="square" rtlCol="0">
            <a:spAutoFit/>
          </a:bodyPr>
          <a:lstStyle/>
          <a:p>
            <a:r>
              <a:rPr lang="en-US" sz="4000" b="1" dirty="0" smtClean="0">
                <a:solidFill>
                  <a:srgbClr val="7ABEC5"/>
                </a:solidFill>
                <a:latin typeface="Avenir Medium"/>
              </a:rPr>
              <a:t>Healthy Relationships</a:t>
            </a:r>
            <a:endParaRPr lang="en-US" sz="4000" b="1" dirty="0">
              <a:solidFill>
                <a:srgbClr val="7ABEC5"/>
              </a:solidFill>
              <a:latin typeface="Avenir Medium"/>
            </a:endParaRPr>
          </a:p>
        </p:txBody>
      </p:sp>
      <p:sp>
        <p:nvSpPr>
          <p:cNvPr id="3" name="Rectangle 2"/>
          <p:cNvSpPr/>
          <p:nvPr/>
        </p:nvSpPr>
        <p:spPr>
          <a:xfrm>
            <a:off x="1669703" y="2225957"/>
            <a:ext cx="9370608" cy="1211357"/>
          </a:xfrm>
          <a:prstGeom prst="rect">
            <a:avLst/>
          </a:prstGeom>
        </p:spPr>
        <p:txBody>
          <a:bodyPr wrap="square">
            <a:spAutoFit/>
          </a:bodyPr>
          <a:lstStyle/>
          <a:p>
            <a:pPr algn="ctr">
              <a:lnSpc>
                <a:spcPct val="101000"/>
              </a:lnSpc>
            </a:pPr>
            <a:r>
              <a:rPr lang="en-US" sz="3600" dirty="0" smtClean="0"/>
              <a:t>What do healthy, positive, appropriate relationships look like?  Feel like?  Sound like?</a:t>
            </a:r>
            <a:endParaRPr lang="en-US" sz="3600" dirty="0"/>
          </a:p>
        </p:txBody>
      </p:sp>
    </p:spTree>
    <p:extLst>
      <p:ext uri="{BB962C8B-B14F-4D97-AF65-F5344CB8AC3E}">
        <p14:creationId xmlns:p14="http://schemas.microsoft.com/office/powerpoint/2010/main" val="11011639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9771" y="934545"/>
            <a:ext cx="7327258" cy="5671297"/>
          </a:xfrm>
          <a:prstGeom prst="rect">
            <a:avLst/>
          </a:prstGeom>
        </p:spPr>
      </p:pic>
      <p:sp>
        <p:nvSpPr>
          <p:cNvPr id="5" name="TextBox 4"/>
          <p:cNvSpPr txBox="1"/>
          <p:nvPr/>
        </p:nvSpPr>
        <p:spPr>
          <a:xfrm>
            <a:off x="2860810" y="200953"/>
            <a:ext cx="5514651" cy="646331"/>
          </a:xfrm>
          <a:prstGeom prst="rect">
            <a:avLst/>
          </a:prstGeom>
          <a:noFill/>
        </p:spPr>
        <p:txBody>
          <a:bodyPr wrap="none" rtlCol="0">
            <a:spAutoFit/>
          </a:bodyPr>
          <a:lstStyle/>
          <a:p>
            <a:r>
              <a:rPr lang="en-US" sz="3600" b="1" dirty="0"/>
              <a:t>Social Discipline Window</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227" y="1479355"/>
            <a:ext cx="2160623" cy="896538"/>
          </a:xfrm>
          <a:prstGeom prst="rect">
            <a:avLst/>
          </a:prstGeom>
        </p:spPr>
      </p:pic>
      <p:cxnSp>
        <p:nvCxnSpPr>
          <p:cNvPr id="8" name="Straight Connector 7"/>
          <p:cNvCxnSpPr/>
          <p:nvPr/>
        </p:nvCxnSpPr>
        <p:spPr>
          <a:xfrm>
            <a:off x="2632210" y="200953"/>
            <a:ext cx="0" cy="640488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271340"/>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516</TotalTime>
  <Words>2007</Words>
  <Application>Microsoft Office PowerPoint</Application>
  <PresentationFormat>Widescreen</PresentationFormat>
  <Paragraphs>250</Paragraphs>
  <Slides>32</Slides>
  <Notes>32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32</vt:i4>
      </vt:variant>
    </vt:vector>
  </HeadingPairs>
  <TitlesOfParts>
    <vt:vector size="43" baseType="lpstr">
      <vt:lpstr>Arial</vt:lpstr>
      <vt:lpstr>Avenir</vt:lpstr>
      <vt:lpstr>Avenir Book</vt:lpstr>
      <vt:lpstr>Avenir Medium</vt:lpstr>
      <vt:lpstr>Calibri</vt:lpstr>
      <vt:lpstr>Calibri Light</vt:lpstr>
      <vt:lpstr>Lucida Sans</vt:lpstr>
      <vt:lpstr>Wingdings</vt:lpstr>
      <vt:lpstr>Office Theme</vt:lpstr>
      <vt:lpstr>Custom Design</vt:lpstr>
      <vt:lpstr>1_Custom Design</vt:lpstr>
      <vt:lpstr>    As we gather…..</vt:lpstr>
      <vt:lpstr>Welcome to the  Snohomish County CARE  Train the Trainer  Meet &amp; Greet  2021</vt:lpstr>
      <vt:lpstr>Land Acknowledgment</vt:lpstr>
      <vt:lpstr>PowerPoint Presentation</vt:lpstr>
      <vt:lpstr>PowerPoint Presentation</vt:lpstr>
      <vt:lpstr>Introduction 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Discipline Window Exercise</vt:lpstr>
      <vt:lpstr>What being “With” looks like</vt:lpstr>
      <vt:lpstr>What being “With” feels like</vt:lpstr>
      <vt:lpstr>Break!!</vt:lpstr>
      <vt:lpstr>Let’s do a survey!</vt:lpstr>
      <vt:lpstr>Restorative Questions</vt:lpstr>
      <vt:lpstr>Restorative Questions</vt:lpstr>
      <vt:lpstr>Exercise</vt:lpstr>
      <vt:lpstr>Break!!</vt:lpstr>
      <vt:lpstr>Circles and community</vt:lpstr>
      <vt:lpstr>Circle and Community</vt:lpstr>
      <vt:lpstr>Why Circles?</vt:lpstr>
      <vt:lpstr>Types of Circles</vt:lpstr>
      <vt:lpstr>Secrets to Success</vt:lpstr>
      <vt:lpstr>Circle Planning</vt:lpstr>
      <vt:lpstr>Circle Practice</vt:lpstr>
      <vt:lpstr>Next Steps and Wrap Up</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Snohomish County CARE  Train the Trainer  Meet &amp; Greet  2021</dc:title>
  <dc:creator>Cline-Stively,Mary</dc:creator>
  <cp:lastModifiedBy>Cline-Stively,Mary</cp:lastModifiedBy>
  <cp:revision>19</cp:revision>
  <cp:lastPrinted>2021-10-19T13:54:15Z</cp:lastPrinted>
  <dcterms:created xsi:type="dcterms:W3CDTF">2021-09-08T23:28:39Z</dcterms:created>
  <dcterms:modified xsi:type="dcterms:W3CDTF">2021-10-19T19:34:24Z</dcterms:modified>
</cp:coreProperties>
</file>