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9"/>
  </p:notesMasterIdLst>
  <p:sldIdLst>
    <p:sldId id="256" r:id="rId2"/>
    <p:sldId id="306" r:id="rId3"/>
    <p:sldId id="1124" r:id="rId4"/>
    <p:sldId id="1125" r:id="rId5"/>
    <p:sldId id="1126" r:id="rId6"/>
    <p:sldId id="259" r:id="rId7"/>
    <p:sldId id="307" r:id="rId8"/>
    <p:sldId id="1128" r:id="rId9"/>
    <p:sldId id="1160" r:id="rId10"/>
    <p:sldId id="1161" r:id="rId11"/>
    <p:sldId id="1129" r:id="rId12"/>
    <p:sldId id="1131" r:id="rId13"/>
    <p:sldId id="1130" r:id="rId14"/>
    <p:sldId id="1132" r:id="rId15"/>
    <p:sldId id="1133" r:id="rId16"/>
    <p:sldId id="1134" r:id="rId17"/>
    <p:sldId id="1135" r:id="rId18"/>
    <p:sldId id="1136" r:id="rId19"/>
    <p:sldId id="1137" r:id="rId20"/>
    <p:sldId id="910" r:id="rId21"/>
    <p:sldId id="1138" r:id="rId22"/>
    <p:sldId id="1140" r:id="rId23"/>
    <p:sldId id="1141" r:id="rId24"/>
    <p:sldId id="1142" r:id="rId25"/>
    <p:sldId id="1083" r:id="rId26"/>
    <p:sldId id="1143" r:id="rId27"/>
    <p:sldId id="1144" r:id="rId28"/>
    <p:sldId id="1145" r:id="rId29"/>
    <p:sldId id="1146" r:id="rId30"/>
    <p:sldId id="1148" r:id="rId31"/>
    <p:sldId id="1149" r:id="rId32"/>
    <p:sldId id="1152" r:id="rId33"/>
    <p:sldId id="1150" r:id="rId34"/>
    <p:sldId id="1317" r:id="rId35"/>
    <p:sldId id="1157" r:id="rId36"/>
    <p:sldId id="1155" r:id="rId37"/>
    <p:sldId id="299" r:id="rId3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9992AF6C-FC1D-4FF1-9C2B-FA04829B75CB}">
          <p14:sldIdLst>
            <p14:sldId id="256"/>
            <p14:sldId id="306"/>
            <p14:sldId id="1124"/>
            <p14:sldId id="1125"/>
            <p14:sldId id="1126"/>
            <p14:sldId id="259"/>
            <p14:sldId id="307"/>
            <p14:sldId id="1128"/>
            <p14:sldId id="1160"/>
            <p14:sldId id="1161"/>
            <p14:sldId id="1129"/>
            <p14:sldId id="1131"/>
            <p14:sldId id="1130"/>
            <p14:sldId id="1132"/>
            <p14:sldId id="1133"/>
            <p14:sldId id="1134"/>
            <p14:sldId id="1135"/>
            <p14:sldId id="1136"/>
            <p14:sldId id="1137"/>
            <p14:sldId id="910"/>
            <p14:sldId id="1138"/>
            <p14:sldId id="1140"/>
            <p14:sldId id="1141"/>
            <p14:sldId id="1142"/>
            <p14:sldId id="1083"/>
            <p14:sldId id="1143"/>
            <p14:sldId id="1144"/>
            <p14:sldId id="1145"/>
            <p14:sldId id="1146"/>
            <p14:sldId id="1148"/>
            <p14:sldId id="1149"/>
            <p14:sldId id="1152"/>
            <p14:sldId id="1150"/>
            <p14:sldId id="1317"/>
            <p14:sldId id="1157"/>
            <p14:sldId id="1155"/>
          </p14:sldIdLst>
        </p14:section>
        <p14:section name="Untitled Section" id="{03CF2035-FCE6-45B2-9688-07A7F1B91E6D}">
          <p14:sldIdLst>
            <p14:sldId id="299"/>
          </p14:sldIdLst>
        </p14:section>
      </p14:sectionLst>
    </p:ex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jBiRK7WZWaCznFh1QkbbIn8VXCA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istroffer, Rosemary" initials="RR" lastIdx="1" clrIdx="0">
    <p:extLst>
      <p:ext uri="{19B8F6BF-5375-455C-9EA6-DF929625EA0E}">
        <p15:presenceInfo xmlns:p15="http://schemas.microsoft.com/office/powerpoint/2012/main" userId="S::SHSRMR@co.snohomish.wa.us::e1ea43c9-4a89-4f5f-88d4-39aacb51a7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ABEC5"/>
    <a:srgbClr val="002060"/>
    <a:srgbClr val="FEA983"/>
    <a:srgbClr val="0BABFB"/>
    <a:srgbClr val="00A9F5"/>
    <a:srgbClr val="00A9F0"/>
    <a:srgbClr val="397F6F"/>
    <a:srgbClr val="034F59"/>
    <a:srgbClr val="61D9C3"/>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28"/>
    <p:restoredTop sz="75342" autoAdjust="0"/>
  </p:normalViewPr>
  <p:slideViewPr>
    <p:cSldViewPr snapToGrid="0">
      <p:cViewPr varScale="1">
        <p:scale>
          <a:sx n="84" d="100"/>
          <a:sy n="84" d="100"/>
        </p:scale>
        <p:origin x="1096" y="17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customschemas.google.com/relationships/presentationmetadata" Target="meta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28E1AB-CA13-4AD6-9287-D1F116F0EEF7}" type="doc">
      <dgm:prSet loTypeId="urn:microsoft.com/office/officeart/2018/5/layout/IconCircleLabelList" loCatId="icon" qsTypeId="urn:microsoft.com/office/officeart/2005/8/quickstyle/simple1" qsCatId="simple" csTypeId="urn:microsoft.com/office/officeart/2005/8/colors/accent6_2" csCatId="accent6" phldr="1"/>
      <dgm:spPr/>
      <dgm:t>
        <a:bodyPr/>
        <a:lstStyle/>
        <a:p>
          <a:endParaRPr lang="en-US"/>
        </a:p>
      </dgm:t>
    </dgm:pt>
    <dgm:pt modelId="{0EEC5F69-0724-4214-A8F0-11030436D4A9}">
      <dgm:prSet/>
      <dgm:spPr/>
      <dgm:t>
        <a:bodyPr/>
        <a:lstStyle/>
        <a:p>
          <a:pPr>
            <a:lnSpc>
              <a:spcPct val="100000"/>
            </a:lnSpc>
            <a:defRPr cap="all"/>
          </a:pPr>
          <a:r>
            <a:rPr lang="en-US"/>
            <a:t>Build and strengthen relationships of CARE Team to create a sustainable network with a shared equity analysis  </a:t>
          </a:r>
        </a:p>
      </dgm:t>
    </dgm:pt>
    <dgm:pt modelId="{CD922029-AE56-4023-A16B-47BC87F498F9}" type="parTrans" cxnId="{05D1E156-4CFE-41B0-A3A0-AF6AA9E2E866}">
      <dgm:prSet/>
      <dgm:spPr/>
      <dgm:t>
        <a:bodyPr/>
        <a:lstStyle/>
        <a:p>
          <a:endParaRPr lang="en-US"/>
        </a:p>
      </dgm:t>
    </dgm:pt>
    <dgm:pt modelId="{07DA316F-0656-4A53-BF63-3DAA6AF6C130}" type="sibTrans" cxnId="{05D1E156-4CFE-41B0-A3A0-AF6AA9E2E866}">
      <dgm:prSet/>
      <dgm:spPr/>
      <dgm:t>
        <a:bodyPr/>
        <a:lstStyle/>
        <a:p>
          <a:endParaRPr lang="en-US"/>
        </a:p>
      </dgm:t>
    </dgm:pt>
    <dgm:pt modelId="{5FB525BD-1C90-456E-9FDB-977E4D809111}">
      <dgm:prSet/>
      <dgm:spPr/>
      <dgm:t>
        <a:bodyPr/>
        <a:lstStyle/>
        <a:p>
          <a:pPr>
            <a:lnSpc>
              <a:spcPct val="100000"/>
            </a:lnSpc>
            <a:defRPr cap="all"/>
          </a:pPr>
          <a:r>
            <a:rPr lang="en-US"/>
            <a:t>Build a common vocabulary for equity</a:t>
          </a:r>
        </a:p>
      </dgm:t>
    </dgm:pt>
    <dgm:pt modelId="{57ECC6BE-E2B9-41DE-BC07-E1A3421C87C2}" type="parTrans" cxnId="{BCC76F07-6374-4161-B609-B1082CA5D447}">
      <dgm:prSet/>
      <dgm:spPr/>
      <dgm:t>
        <a:bodyPr/>
        <a:lstStyle/>
        <a:p>
          <a:endParaRPr lang="en-US"/>
        </a:p>
      </dgm:t>
    </dgm:pt>
    <dgm:pt modelId="{3847288A-4F0B-47A0-B0E9-CF07F22BE92A}" type="sibTrans" cxnId="{BCC76F07-6374-4161-B609-B1082CA5D447}">
      <dgm:prSet/>
      <dgm:spPr/>
      <dgm:t>
        <a:bodyPr/>
        <a:lstStyle/>
        <a:p>
          <a:endParaRPr lang="en-US"/>
        </a:p>
      </dgm:t>
    </dgm:pt>
    <dgm:pt modelId="{74C5A671-366A-4463-820F-727830961C61}">
      <dgm:prSet/>
      <dgm:spPr/>
      <dgm:t>
        <a:bodyPr/>
        <a:lstStyle/>
        <a:p>
          <a:pPr>
            <a:lnSpc>
              <a:spcPct val="100000"/>
            </a:lnSpc>
            <a:defRPr cap="all"/>
          </a:pPr>
          <a:r>
            <a:rPr lang="en-US"/>
            <a:t>Explore the relationship between social identity and historical and multi-generational trauma</a:t>
          </a:r>
        </a:p>
      </dgm:t>
    </dgm:pt>
    <dgm:pt modelId="{37C77274-930C-4703-BDED-AD162F66302B}" type="parTrans" cxnId="{B3EE48F4-5BC9-46ED-9EF5-67C6AC4BBFF9}">
      <dgm:prSet/>
      <dgm:spPr/>
      <dgm:t>
        <a:bodyPr/>
        <a:lstStyle/>
        <a:p>
          <a:endParaRPr lang="en-US"/>
        </a:p>
      </dgm:t>
    </dgm:pt>
    <dgm:pt modelId="{50197F0A-02D8-45AD-A672-E962AB9A2512}" type="sibTrans" cxnId="{B3EE48F4-5BC9-46ED-9EF5-67C6AC4BBFF9}">
      <dgm:prSet/>
      <dgm:spPr/>
      <dgm:t>
        <a:bodyPr/>
        <a:lstStyle/>
        <a:p>
          <a:endParaRPr lang="en-US"/>
        </a:p>
      </dgm:t>
    </dgm:pt>
    <dgm:pt modelId="{116836EA-C370-4E9A-873C-9D1FCA70F79D}">
      <dgm:prSet/>
      <dgm:spPr/>
      <dgm:t>
        <a:bodyPr/>
        <a:lstStyle/>
        <a:p>
          <a:pPr>
            <a:lnSpc>
              <a:spcPct val="100000"/>
            </a:lnSpc>
            <a:defRPr cap="all"/>
          </a:pPr>
          <a:r>
            <a:rPr lang="en-US"/>
            <a:t>Define and discuss the utilization of an equity analysis to inform policies, practices, procedures</a:t>
          </a:r>
        </a:p>
      </dgm:t>
    </dgm:pt>
    <dgm:pt modelId="{75BC6B47-1967-436E-AC04-6E2187E634BB}" type="parTrans" cxnId="{02C1D178-D32C-46AA-86E9-3833C720B877}">
      <dgm:prSet/>
      <dgm:spPr/>
      <dgm:t>
        <a:bodyPr/>
        <a:lstStyle/>
        <a:p>
          <a:endParaRPr lang="en-US"/>
        </a:p>
      </dgm:t>
    </dgm:pt>
    <dgm:pt modelId="{A45A5A34-1E8F-41F1-9FCC-71F670282EA9}" type="sibTrans" cxnId="{02C1D178-D32C-46AA-86E9-3833C720B877}">
      <dgm:prSet/>
      <dgm:spPr/>
      <dgm:t>
        <a:bodyPr/>
        <a:lstStyle/>
        <a:p>
          <a:endParaRPr lang="en-US"/>
        </a:p>
      </dgm:t>
    </dgm:pt>
    <dgm:pt modelId="{B0C5F216-EFB1-49B8-85A4-28429B28E5A7}">
      <dgm:prSet/>
      <dgm:spPr/>
      <dgm:t>
        <a:bodyPr/>
        <a:lstStyle/>
        <a:p>
          <a:pPr>
            <a:lnSpc>
              <a:spcPct val="100000"/>
            </a:lnSpc>
            <a:defRPr cap="all"/>
          </a:pPr>
          <a:r>
            <a:rPr lang="en-US"/>
            <a:t>Cross-pollinate ideas on the intersection between working towards equitable outcomes and being Trauma Informed</a:t>
          </a:r>
        </a:p>
      </dgm:t>
    </dgm:pt>
    <dgm:pt modelId="{4F30F6DA-BD4C-4489-9C3A-138F34AA3332}" type="parTrans" cxnId="{BB4E5F21-5B60-4277-AA09-2517198F569C}">
      <dgm:prSet/>
      <dgm:spPr/>
      <dgm:t>
        <a:bodyPr/>
        <a:lstStyle/>
        <a:p>
          <a:endParaRPr lang="en-US"/>
        </a:p>
      </dgm:t>
    </dgm:pt>
    <dgm:pt modelId="{DF9891D5-3BB4-4A33-BD0E-5AC53E4ABB76}" type="sibTrans" cxnId="{BB4E5F21-5B60-4277-AA09-2517198F569C}">
      <dgm:prSet/>
      <dgm:spPr/>
      <dgm:t>
        <a:bodyPr/>
        <a:lstStyle/>
        <a:p>
          <a:endParaRPr lang="en-US"/>
        </a:p>
      </dgm:t>
    </dgm:pt>
    <dgm:pt modelId="{8B20D253-A2EE-4C89-A3B8-9CE34D68BD69}" type="pres">
      <dgm:prSet presAssocID="{B828E1AB-CA13-4AD6-9287-D1F116F0EEF7}" presName="root" presStyleCnt="0">
        <dgm:presLayoutVars>
          <dgm:dir/>
          <dgm:resizeHandles val="exact"/>
        </dgm:presLayoutVars>
      </dgm:prSet>
      <dgm:spPr/>
    </dgm:pt>
    <dgm:pt modelId="{4AF6AC28-5FE0-4F3F-B5B1-F269110A780B}" type="pres">
      <dgm:prSet presAssocID="{0EEC5F69-0724-4214-A8F0-11030436D4A9}" presName="compNode" presStyleCnt="0"/>
      <dgm:spPr/>
    </dgm:pt>
    <dgm:pt modelId="{94807D9A-31CF-4B19-855D-7084D4E03784}" type="pres">
      <dgm:prSet presAssocID="{0EEC5F69-0724-4214-A8F0-11030436D4A9}" presName="iconBgRect" presStyleLbl="bgShp" presStyleIdx="0" presStyleCnt="5"/>
      <dgm:spPr/>
    </dgm:pt>
    <dgm:pt modelId="{39584C38-EB10-40CF-AA28-CDB160DC95B7}" type="pres">
      <dgm:prSet presAssocID="{0EEC5F69-0724-4214-A8F0-11030436D4A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8AF73826-FC28-4B5A-83C1-6C82F6E28178}" type="pres">
      <dgm:prSet presAssocID="{0EEC5F69-0724-4214-A8F0-11030436D4A9}" presName="spaceRect" presStyleCnt="0"/>
      <dgm:spPr/>
    </dgm:pt>
    <dgm:pt modelId="{10CBEE26-705A-4F5B-A1F4-5BA28730A7EF}" type="pres">
      <dgm:prSet presAssocID="{0EEC5F69-0724-4214-A8F0-11030436D4A9}" presName="textRect" presStyleLbl="revTx" presStyleIdx="0" presStyleCnt="5">
        <dgm:presLayoutVars>
          <dgm:chMax val="1"/>
          <dgm:chPref val="1"/>
        </dgm:presLayoutVars>
      </dgm:prSet>
      <dgm:spPr/>
    </dgm:pt>
    <dgm:pt modelId="{C0108CD4-665B-4FA8-AE12-A16ADE40F7CC}" type="pres">
      <dgm:prSet presAssocID="{07DA316F-0656-4A53-BF63-3DAA6AF6C130}" presName="sibTrans" presStyleCnt="0"/>
      <dgm:spPr/>
    </dgm:pt>
    <dgm:pt modelId="{FCC7D8EA-2754-4662-93FC-6BEEBA6D5FD6}" type="pres">
      <dgm:prSet presAssocID="{5FB525BD-1C90-456E-9FDB-977E4D809111}" presName="compNode" presStyleCnt="0"/>
      <dgm:spPr/>
    </dgm:pt>
    <dgm:pt modelId="{6CAA7DB6-9B8C-49B0-9A08-0AF9622CA651}" type="pres">
      <dgm:prSet presAssocID="{5FB525BD-1C90-456E-9FDB-977E4D809111}" presName="iconBgRect" presStyleLbl="bgShp" presStyleIdx="1" presStyleCnt="5"/>
      <dgm:spPr/>
    </dgm:pt>
    <dgm:pt modelId="{CE3DE2EC-B8DD-4433-BD61-804E1CA835A9}" type="pres">
      <dgm:prSet presAssocID="{5FB525BD-1C90-456E-9FDB-977E4D80911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ED4666AE-D3C3-4EEB-8CCB-AF57FF2DFE12}" type="pres">
      <dgm:prSet presAssocID="{5FB525BD-1C90-456E-9FDB-977E4D809111}" presName="spaceRect" presStyleCnt="0"/>
      <dgm:spPr/>
    </dgm:pt>
    <dgm:pt modelId="{6D00688F-741B-407B-9057-19CDECBD4D6A}" type="pres">
      <dgm:prSet presAssocID="{5FB525BD-1C90-456E-9FDB-977E4D809111}" presName="textRect" presStyleLbl="revTx" presStyleIdx="1" presStyleCnt="5">
        <dgm:presLayoutVars>
          <dgm:chMax val="1"/>
          <dgm:chPref val="1"/>
        </dgm:presLayoutVars>
      </dgm:prSet>
      <dgm:spPr/>
    </dgm:pt>
    <dgm:pt modelId="{59A1DD54-2F89-4D70-AC00-F921B0AFF63E}" type="pres">
      <dgm:prSet presAssocID="{3847288A-4F0B-47A0-B0E9-CF07F22BE92A}" presName="sibTrans" presStyleCnt="0"/>
      <dgm:spPr/>
    </dgm:pt>
    <dgm:pt modelId="{FCEDD93E-0F8F-43E8-9EDC-9D0B4DFC1BE8}" type="pres">
      <dgm:prSet presAssocID="{74C5A671-366A-4463-820F-727830961C61}" presName="compNode" presStyleCnt="0"/>
      <dgm:spPr/>
    </dgm:pt>
    <dgm:pt modelId="{DE4AA026-D5CE-4F63-AFF5-C52A919E8F58}" type="pres">
      <dgm:prSet presAssocID="{74C5A671-366A-4463-820F-727830961C61}" presName="iconBgRect" presStyleLbl="bgShp" presStyleIdx="2" presStyleCnt="5"/>
      <dgm:spPr/>
    </dgm:pt>
    <dgm:pt modelId="{AFD4EC3A-0253-4A4C-B305-2B4D8CE5EB28}" type="pres">
      <dgm:prSet presAssocID="{74C5A671-366A-4463-820F-727830961C6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ocial Network"/>
        </a:ext>
      </dgm:extLst>
    </dgm:pt>
    <dgm:pt modelId="{15383DE0-A5AE-4097-9DC7-E8AB7CC19A93}" type="pres">
      <dgm:prSet presAssocID="{74C5A671-366A-4463-820F-727830961C61}" presName="spaceRect" presStyleCnt="0"/>
      <dgm:spPr/>
    </dgm:pt>
    <dgm:pt modelId="{3DD72237-EB4C-4787-84E4-FE9A27BE210D}" type="pres">
      <dgm:prSet presAssocID="{74C5A671-366A-4463-820F-727830961C61}" presName="textRect" presStyleLbl="revTx" presStyleIdx="2" presStyleCnt="5">
        <dgm:presLayoutVars>
          <dgm:chMax val="1"/>
          <dgm:chPref val="1"/>
        </dgm:presLayoutVars>
      </dgm:prSet>
      <dgm:spPr/>
    </dgm:pt>
    <dgm:pt modelId="{C188E4BF-B504-489B-ADC7-5E25501622E1}" type="pres">
      <dgm:prSet presAssocID="{50197F0A-02D8-45AD-A672-E962AB9A2512}" presName="sibTrans" presStyleCnt="0"/>
      <dgm:spPr/>
    </dgm:pt>
    <dgm:pt modelId="{D866AD45-43C7-414A-AE00-BB35FB0D5C1D}" type="pres">
      <dgm:prSet presAssocID="{116836EA-C370-4E9A-873C-9D1FCA70F79D}" presName="compNode" presStyleCnt="0"/>
      <dgm:spPr/>
    </dgm:pt>
    <dgm:pt modelId="{D33E09C1-756D-42D4-88D8-A67BE1E0DF79}" type="pres">
      <dgm:prSet presAssocID="{116836EA-C370-4E9A-873C-9D1FCA70F79D}" presName="iconBgRect" presStyleLbl="bgShp" presStyleIdx="3" presStyleCnt="5"/>
      <dgm:spPr/>
    </dgm:pt>
    <dgm:pt modelId="{C5CEA1BA-2641-4B6D-AF13-F607095349CA}" type="pres">
      <dgm:prSet presAssocID="{116836EA-C370-4E9A-873C-9D1FCA70F79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atistics"/>
        </a:ext>
      </dgm:extLst>
    </dgm:pt>
    <dgm:pt modelId="{80C1E527-1F3F-4E21-83DA-A0343D74402C}" type="pres">
      <dgm:prSet presAssocID="{116836EA-C370-4E9A-873C-9D1FCA70F79D}" presName="spaceRect" presStyleCnt="0"/>
      <dgm:spPr/>
    </dgm:pt>
    <dgm:pt modelId="{BFE19973-B65D-4317-914D-6FD2C9CA3F4A}" type="pres">
      <dgm:prSet presAssocID="{116836EA-C370-4E9A-873C-9D1FCA70F79D}" presName="textRect" presStyleLbl="revTx" presStyleIdx="3" presStyleCnt="5">
        <dgm:presLayoutVars>
          <dgm:chMax val="1"/>
          <dgm:chPref val="1"/>
        </dgm:presLayoutVars>
      </dgm:prSet>
      <dgm:spPr/>
    </dgm:pt>
    <dgm:pt modelId="{4534FF38-2418-4A2A-8F3D-63FE07B8AEA1}" type="pres">
      <dgm:prSet presAssocID="{A45A5A34-1E8F-41F1-9FCC-71F670282EA9}" presName="sibTrans" presStyleCnt="0"/>
      <dgm:spPr/>
    </dgm:pt>
    <dgm:pt modelId="{B1634DDF-2979-4D5E-92F2-6B06E94123A0}" type="pres">
      <dgm:prSet presAssocID="{B0C5F216-EFB1-49B8-85A4-28429B28E5A7}" presName="compNode" presStyleCnt="0"/>
      <dgm:spPr/>
    </dgm:pt>
    <dgm:pt modelId="{0674789C-2890-472A-8D0F-B875C2A5CCE3}" type="pres">
      <dgm:prSet presAssocID="{B0C5F216-EFB1-49B8-85A4-28429B28E5A7}" presName="iconBgRect" presStyleLbl="bgShp" presStyleIdx="4" presStyleCnt="5"/>
      <dgm:spPr/>
    </dgm:pt>
    <dgm:pt modelId="{7646777F-C1C0-4EB2-B472-B0A53F293803}" type="pres">
      <dgm:prSet presAssocID="{B0C5F216-EFB1-49B8-85A4-28429B28E5A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roup"/>
        </a:ext>
      </dgm:extLst>
    </dgm:pt>
    <dgm:pt modelId="{70CF7B54-BFEE-412E-9C7A-7D72123AE2FA}" type="pres">
      <dgm:prSet presAssocID="{B0C5F216-EFB1-49B8-85A4-28429B28E5A7}" presName="spaceRect" presStyleCnt="0"/>
      <dgm:spPr/>
    </dgm:pt>
    <dgm:pt modelId="{C1723009-456A-4F33-9011-E669D93D73F2}" type="pres">
      <dgm:prSet presAssocID="{B0C5F216-EFB1-49B8-85A4-28429B28E5A7}" presName="textRect" presStyleLbl="revTx" presStyleIdx="4" presStyleCnt="5">
        <dgm:presLayoutVars>
          <dgm:chMax val="1"/>
          <dgm:chPref val="1"/>
        </dgm:presLayoutVars>
      </dgm:prSet>
      <dgm:spPr/>
    </dgm:pt>
  </dgm:ptLst>
  <dgm:cxnLst>
    <dgm:cxn modelId="{BCC76F07-6374-4161-B609-B1082CA5D447}" srcId="{B828E1AB-CA13-4AD6-9287-D1F116F0EEF7}" destId="{5FB525BD-1C90-456E-9FDB-977E4D809111}" srcOrd="1" destOrd="0" parTransId="{57ECC6BE-E2B9-41DE-BC07-E1A3421C87C2}" sibTransId="{3847288A-4F0B-47A0-B0E9-CF07F22BE92A}"/>
    <dgm:cxn modelId="{BB4E5F21-5B60-4277-AA09-2517198F569C}" srcId="{B828E1AB-CA13-4AD6-9287-D1F116F0EEF7}" destId="{B0C5F216-EFB1-49B8-85A4-28429B28E5A7}" srcOrd="4" destOrd="0" parTransId="{4F30F6DA-BD4C-4489-9C3A-138F34AA3332}" sibTransId="{DF9891D5-3BB4-4A33-BD0E-5AC53E4ABB76}"/>
    <dgm:cxn modelId="{B58F4B36-EFCB-41DC-9385-14084096FAFD}" type="presOf" srcId="{74C5A671-366A-4463-820F-727830961C61}" destId="{3DD72237-EB4C-4787-84E4-FE9A27BE210D}" srcOrd="0" destOrd="0" presId="urn:microsoft.com/office/officeart/2018/5/layout/IconCircleLabelList"/>
    <dgm:cxn modelId="{05D1E156-4CFE-41B0-A3A0-AF6AA9E2E866}" srcId="{B828E1AB-CA13-4AD6-9287-D1F116F0EEF7}" destId="{0EEC5F69-0724-4214-A8F0-11030436D4A9}" srcOrd="0" destOrd="0" parTransId="{CD922029-AE56-4023-A16B-47BC87F498F9}" sibTransId="{07DA316F-0656-4A53-BF63-3DAA6AF6C130}"/>
    <dgm:cxn modelId="{3A416B57-44B1-426C-A59E-F76FD848A6AA}" type="presOf" srcId="{116836EA-C370-4E9A-873C-9D1FCA70F79D}" destId="{BFE19973-B65D-4317-914D-6FD2C9CA3F4A}" srcOrd="0" destOrd="0" presId="urn:microsoft.com/office/officeart/2018/5/layout/IconCircleLabelList"/>
    <dgm:cxn modelId="{02C1D178-D32C-46AA-86E9-3833C720B877}" srcId="{B828E1AB-CA13-4AD6-9287-D1F116F0EEF7}" destId="{116836EA-C370-4E9A-873C-9D1FCA70F79D}" srcOrd="3" destOrd="0" parTransId="{75BC6B47-1967-436E-AC04-6E2187E634BB}" sibTransId="{A45A5A34-1E8F-41F1-9FCC-71F670282EA9}"/>
    <dgm:cxn modelId="{03E39B79-E955-42A0-9C15-DA4DE0302B19}" type="presOf" srcId="{B0C5F216-EFB1-49B8-85A4-28429B28E5A7}" destId="{C1723009-456A-4F33-9011-E669D93D73F2}" srcOrd="0" destOrd="0" presId="urn:microsoft.com/office/officeart/2018/5/layout/IconCircleLabelList"/>
    <dgm:cxn modelId="{0A182FA0-2667-4AC0-BF35-B3D324216DE3}" type="presOf" srcId="{B828E1AB-CA13-4AD6-9287-D1F116F0EEF7}" destId="{8B20D253-A2EE-4C89-A3B8-9CE34D68BD69}" srcOrd="0" destOrd="0" presId="urn:microsoft.com/office/officeart/2018/5/layout/IconCircleLabelList"/>
    <dgm:cxn modelId="{7A9F7CE7-5A73-4B0E-BC04-CCBDA7EFD23A}" type="presOf" srcId="{0EEC5F69-0724-4214-A8F0-11030436D4A9}" destId="{10CBEE26-705A-4F5B-A1F4-5BA28730A7EF}" srcOrd="0" destOrd="0" presId="urn:microsoft.com/office/officeart/2018/5/layout/IconCircleLabelList"/>
    <dgm:cxn modelId="{B3EE48F4-5BC9-46ED-9EF5-67C6AC4BBFF9}" srcId="{B828E1AB-CA13-4AD6-9287-D1F116F0EEF7}" destId="{74C5A671-366A-4463-820F-727830961C61}" srcOrd="2" destOrd="0" parTransId="{37C77274-930C-4703-BDED-AD162F66302B}" sibTransId="{50197F0A-02D8-45AD-A672-E962AB9A2512}"/>
    <dgm:cxn modelId="{CB5177F4-7717-4EE2-986F-285DD4EC0A14}" type="presOf" srcId="{5FB525BD-1C90-456E-9FDB-977E4D809111}" destId="{6D00688F-741B-407B-9057-19CDECBD4D6A}" srcOrd="0" destOrd="0" presId="urn:microsoft.com/office/officeart/2018/5/layout/IconCircleLabelList"/>
    <dgm:cxn modelId="{B4B05DA3-8B64-4FBA-AD68-BCC976DEF866}" type="presParOf" srcId="{8B20D253-A2EE-4C89-A3B8-9CE34D68BD69}" destId="{4AF6AC28-5FE0-4F3F-B5B1-F269110A780B}" srcOrd="0" destOrd="0" presId="urn:microsoft.com/office/officeart/2018/5/layout/IconCircleLabelList"/>
    <dgm:cxn modelId="{EFC31B1A-E1FF-4AA1-A1FD-D8A7DAB4E9DD}" type="presParOf" srcId="{4AF6AC28-5FE0-4F3F-B5B1-F269110A780B}" destId="{94807D9A-31CF-4B19-855D-7084D4E03784}" srcOrd="0" destOrd="0" presId="urn:microsoft.com/office/officeart/2018/5/layout/IconCircleLabelList"/>
    <dgm:cxn modelId="{2FFEC75F-E6B3-4618-8DB0-7AFBB33280B8}" type="presParOf" srcId="{4AF6AC28-5FE0-4F3F-B5B1-F269110A780B}" destId="{39584C38-EB10-40CF-AA28-CDB160DC95B7}" srcOrd="1" destOrd="0" presId="urn:microsoft.com/office/officeart/2018/5/layout/IconCircleLabelList"/>
    <dgm:cxn modelId="{A7335ED7-368C-4453-8360-D8D72496FDFB}" type="presParOf" srcId="{4AF6AC28-5FE0-4F3F-B5B1-F269110A780B}" destId="{8AF73826-FC28-4B5A-83C1-6C82F6E28178}" srcOrd="2" destOrd="0" presId="urn:microsoft.com/office/officeart/2018/5/layout/IconCircleLabelList"/>
    <dgm:cxn modelId="{10D97521-DA15-42E4-8926-30AC5366C684}" type="presParOf" srcId="{4AF6AC28-5FE0-4F3F-B5B1-F269110A780B}" destId="{10CBEE26-705A-4F5B-A1F4-5BA28730A7EF}" srcOrd="3" destOrd="0" presId="urn:microsoft.com/office/officeart/2018/5/layout/IconCircleLabelList"/>
    <dgm:cxn modelId="{6D2BA60F-EF22-4097-B825-414783B993A5}" type="presParOf" srcId="{8B20D253-A2EE-4C89-A3B8-9CE34D68BD69}" destId="{C0108CD4-665B-4FA8-AE12-A16ADE40F7CC}" srcOrd="1" destOrd="0" presId="urn:microsoft.com/office/officeart/2018/5/layout/IconCircleLabelList"/>
    <dgm:cxn modelId="{E033C623-7549-460D-868F-034C69E38165}" type="presParOf" srcId="{8B20D253-A2EE-4C89-A3B8-9CE34D68BD69}" destId="{FCC7D8EA-2754-4662-93FC-6BEEBA6D5FD6}" srcOrd="2" destOrd="0" presId="urn:microsoft.com/office/officeart/2018/5/layout/IconCircleLabelList"/>
    <dgm:cxn modelId="{495801DE-0929-4C3C-A077-21C3695044C5}" type="presParOf" srcId="{FCC7D8EA-2754-4662-93FC-6BEEBA6D5FD6}" destId="{6CAA7DB6-9B8C-49B0-9A08-0AF9622CA651}" srcOrd="0" destOrd="0" presId="urn:microsoft.com/office/officeart/2018/5/layout/IconCircleLabelList"/>
    <dgm:cxn modelId="{21188764-AF8C-401B-9F0A-1191755F336F}" type="presParOf" srcId="{FCC7D8EA-2754-4662-93FC-6BEEBA6D5FD6}" destId="{CE3DE2EC-B8DD-4433-BD61-804E1CA835A9}" srcOrd="1" destOrd="0" presId="urn:microsoft.com/office/officeart/2018/5/layout/IconCircleLabelList"/>
    <dgm:cxn modelId="{3371B0D8-4218-4741-BA35-7FEF6866BB15}" type="presParOf" srcId="{FCC7D8EA-2754-4662-93FC-6BEEBA6D5FD6}" destId="{ED4666AE-D3C3-4EEB-8CCB-AF57FF2DFE12}" srcOrd="2" destOrd="0" presId="urn:microsoft.com/office/officeart/2018/5/layout/IconCircleLabelList"/>
    <dgm:cxn modelId="{4F696D42-B68F-4EDA-854B-6D88C76E0FAD}" type="presParOf" srcId="{FCC7D8EA-2754-4662-93FC-6BEEBA6D5FD6}" destId="{6D00688F-741B-407B-9057-19CDECBD4D6A}" srcOrd="3" destOrd="0" presId="urn:microsoft.com/office/officeart/2018/5/layout/IconCircleLabelList"/>
    <dgm:cxn modelId="{AD62C4BC-3633-4342-8D4E-0A78FA5DC64B}" type="presParOf" srcId="{8B20D253-A2EE-4C89-A3B8-9CE34D68BD69}" destId="{59A1DD54-2F89-4D70-AC00-F921B0AFF63E}" srcOrd="3" destOrd="0" presId="urn:microsoft.com/office/officeart/2018/5/layout/IconCircleLabelList"/>
    <dgm:cxn modelId="{CB0F5D90-A1E8-46C0-A879-84D9BAAEB7FC}" type="presParOf" srcId="{8B20D253-A2EE-4C89-A3B8-9CE34D68BD69}" destId="{FCEDD93E-0F8F-43E8-9EDC-9D0B4DFC1BE8}" srcOrd="4" destOrd="0" presId="urn:microsoft.com/office/officeart/2018/5/layout/IconCircleLabelList"/>
    <dgm:cxn modelId="{EC8AB86D-A0F1-4485-B100-E5E19BE309C6}" type="presParOf" srcId="{FCEDD93E-0F8F-43E8-9EDC-9D0B4DFC1BE8}" destId="{DE4AA026-D5CE-4F63-AFF5-C52A919E8F58}" srcOrd="0" destOrd="0" presId="urn:microsoft.com/office/officeart/2018/5/layout/IconCircleLabelList"/>
    <dgm:cxn modelId="{401939B4-DAB1-4F4F-AED7-682D507519D0}" type="presParOf" srcId="{FCEDD93E-0F8F-43E8-9EDC-9D0B4DFC1BE8}" destId="{AFD4EC3A-0253-4A4C-B305-2B4D8CE5EB28}" srcOrd="1" destOrd="0" presId="urn:microsoft.com/office/officeart/2018/5/layout/IconCircleLabelList"/>
    <dgm:cxn modelId="{F9AC3080-FE4B-456C-A707-DF3FCED2B054}" type="presParOf" srcId="{FCEDD93E-0F8F-43E8-9EDC-9D0B4DFC1BE8}" destId="{15383DE0-A5AE-4097-9DC7-E8AB7CC19A93}" srcOrd="2" destOrd="0" presId="urn:microsoft.com/office/officeart/2018/5/layout/IconCircleLabelList"/>
    <dgm:cxn modelId="{FF60BE7B-1496-444B-A883-1563AA7C9788}" type="presParOf" srcId="{FCEDD93E-0F8F-43E8-9EDC-9D0B4DFC1BE8}" destId="{3DD72237-EB4C-4787-84E4-FE9A27BE210D}" srcOrd="3" destOrd="0" presId="urn:microsoft.com/office/officeart/2018/5/layout/IconCircleLabelList"/>
    <dgm:cxn modelId="{E07E45EE-F5A5-4E62-9011-BFB9C94DFDE6}" type="presParOf" srcId="{8B20D253-A2EE-4C89-A3B8-9CE34D68BD69}" destId="{C188E4BF-B504-489B-ADC7-5E25501622E1}" srcOrd="5" destOrd="0" presId="urn:microsoft.com/office/officeart/2018/5/layout/IconCircleLabelList"/>
    <dgm:cxn modelId="{2FDFF221-433C-4C64-9B16-F9F2C25D3AC6}" type="presParOf" srcId="{8B20D253-A2EE-4C89-A3B8-9CE34D68BD69}" destId="{D866AD45-43C7-414A-AE00-BB35FB0D5C1D}" srcOrd="6" destOrd="0" presId="urn:microsoft.com/office/officeart/2018/5/layout/IconCircleLabelList"/>
    <dgm:cxn modelId="{00BC8CAC-E61A-4C8F-B6BF-8B2A753889B1}" type="presParOf" srcId="{D866AD45-43C7-414A-AE00-BB35FB0D5C1D}" destId="{D33E09C1-756D-42D4-88D8-A67BE1E0DF79}" srcOrd="0" destOrd="0" presId="urn:microsoft.com/office/officeart/2018/5/layout/IconCircleLabelList"/>
    <dgm:cxn modelId="{48CECDB3-6023-4113-B9E6-F3DA5B3847B6}" type="presParOf" srcId="{D866AD45-43C7-414A-AE00-BB35FB0D5C1D}" destId="{C5CEA1BA-2641-4B6D-AF13-F607095349CA}" srcOrd="1" destOrd="0" presId="urn:microsoft.com/office/officeart/2018/5/layout/IconCircleLabelList"/>
    <dgm:cxn modelId="{4A0D9E01-777D-484A-9C9C-2AC1F53E675F}" type="presParOf" srcId="{D866AD45-43C7-414A-AE00-BB35FB0D5C1D}" destId="{80C1E527-1F3F-4E21-83DA-A0343D74402C}" srcOrd="2" destOrd="0" presId="urn:microsoft.com/office/officeart/2018/5/layout/IconCircleLabelList"/>
    <dgm:cxn modelId="{8C4662BE-FE45-4D1D-957D-C340CFEE6253}" type="presParOf" srcId="{D866AD45-43C7-414A-AE00-BB35FB0D5C1D}" destId="{BFE19973-B65D-4317-914D-6FD2C9CA3F4A}" srcOrd="3" destOrd="0" presId="urn:microsoft.com/office/officeart/2018/5/layout/IconCircleLabelList"/>
    <dgm:cxn modelId="{C8ACFF69-DF49-4778-9B94-4A64AB051C87}" type="presParOf" srcId="{8B20D253-A2EE-4C89-A3B8-9CE34D68BD69}" destId="{4534FF38-2418-4A2A-8F3D-63FE07B8AEA1}" srcOrd="7" destOrd="0" presId="urn:microsoft.com/office/officeart/2018/5/layout/IconCircleLabelList"/>
    <dgm:cxn modelId="{C442195A-B03D-41F6-9165-061CF16870E2}" type="presParOf" srcId="{8B20D253-A2EE-4C89-A3B8-9CE34D68BD69}" destId="{B1634DDF-2979-4D5E-92F2-6B06E94123A0}" srcOrd="8" destOrd="0" presId="urn:microsoft.com/office/officeart/2018/5/layout/IconCircleLabelList"/>
    <dgm:cxn modelId="{408DF483-C193-4B9F-85A8-C5350204A879}" type="presParOf" srcId="{B1634DDF-2979-4D5E-92F2-6B06E94123A0}" destId="{0674789C-2890-472A-8D0F-B875C2A5CCE3}" srcOrd="0" destOrd="0" presId="urn:microsoft.com/office/officeart/2018/5/layout/IconCircleLabelList"/>
    <dgm:cxn modelId="{A316CC50-D56C-431C-988A-0B60F848D201}" type="presParOf" srcId="{B1634DDF-2979-4D5E-92F2-6B06E94123A0}" destId="{7646777F-C1C0-4EB2-B472-B0A53F293803}" srcOrd="1" destOrd="0" presId="urn:microsoft.com/office/officeart/2018/5/layout/IconCircleLabelList"/>
    <dgm:cxn modelId="{0FAE824B-D4AE-49C7-92CF-C7EE1193E1DE}" type="presParOf" srcId="{B1634DDF-2979-4D5E-92F2-6B06E94123A0}" destId="{70CF7B54-BFEE-412E-9C7A-7D72123AE2FA}" srcOrd="2" destOrd="0" presId="urn:microsoft.com/office/officeart/2018/5/layout/IconCircleLabelList"/>
    <dgm:cxn modelId="{C335A394-DB4E-4119-8EA7-09465F5F7539}" type="presParOf" srcId="{B1634DDF-2979-4D5E-92F2-6B06E94123A0}" destId="{C1723009-456A-4F33-9011-E669D93D73F2}"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855C1C-AE64-C140-84E3-0FEE76474CD5}" type="doc">
      <dgm:prSet loTypeId="urn:microsoft.com/office/officeart/2005/8/layout/radial6" loCatId="" qsTypeId="urn:microsoft.com/office/officeart/2005/8/quickstyle/simple4" qsCatId="simple" csTypeId="urn:microsoft.com/office/officeart/2005/8/colors/accent1_2" csCatId="accent1" phldr="1"/>
      <dgm:spPr/>
      <dgm:t>
        <a:bodyPr/>
        <a:lstStyle/>
        <a:p>
          <a:endParaRPr lang="en-US"/>
        </a:p>
      </dgm:t>
    </dgm:pt>
    <dgm:pt modelId="{AF8760A9-6149-F141-9B47-9926411033A8}">
      <dgm:prSet phldrT="[Text]"/>
      <dgm:spPr/>
      <dgm:t>
        <a:bodyPr/>
        <a:lstStyle/>
        <a:p>
          <a:r>
            <a:rPr lang="en-US" dirty="0"/>
            <a:t>Individual/Collective</a:t>
          </a:r>
        </a:p>
      </dgm:t>
    </dgm:pt>
    <dgm:pt modelId="{1DF31FC3-A1DC-7840-A2FE-242D691C50CF}" type="parTrans" cxnId="{DF7B8030-F6C6-BF48-9E35-8A6390A4D254}">
      <dgm:prSet/>
      <dgm:spPr/>
      <dgm:t>
        <a:bodyPr/>
        <a:lstStyle/>
        <a:p>
          <a:endParaRPr lang="en-US"/>
        </a:p>
      </dgm:t>
    </dgm:pt>
    <dgm:pt modelId="{1BF823AA-CF85-D140-B1CE-3C386AFFBDA8}" type="sibTrans" cxnId="{DF7B8030-F6C6-BF48-9E35-8A6390A4D254}">
      <dgm:prSet/>
      <dgm:spPr/>
      <dgm:t>
        <a:bodyPr/>
        <a:lstStyle/>
        <a:p>
          <a:endParaRPr lang="en-US"/>
        </a:p>
      </dgm:t>
    </dgm:pt>
    <dgm:pt modelId="{1C9DEA8A-247F-0E46-97F2-2F4932FFF0B9}">
      <dgm:prSet phldrT="[Text]" custT="1"/>
      <dgm:spPr/>
      <dgm:t>
        <a:bodyPr/>
        <a:lstStyle/>
        <a:p>
          <a:r>
            <a:rPr lang="en-US" sz="2000" dirty="0"/>
            <a:t>Acute</a:t>
          </a:r>
        </a:p>
      </dgm:t>
    </dgm:pt>
    <dgm:pt modelId="{7469C04B-58BA-AF4F-875D-FC5B5AA636BC}" type="parTrans" cxnId="{BA57D759-B37B-1E4C-8D6D-C88CC56F9A87}">
      <dgm:prSet/>
      <dgm:spPr/>
      <dgm:t>
        <a:bodyPr/>
        <a:lstStyle/>
        <a:p>
          <a:endParaRPr lang="en-US"/>
        </a:p>
      </dgm:t>
    </dgm:pt>
    <dgm:pt modelId="{F009994C-5B33-C243-82EF-CAF9CCEEDBE6}" type="sibTrans" cxnId="{BA57D759-B37B-1E4C-8D6D-C88CC56F9A87}">
      <dgm:prSet/>
      <dgm:spPr/>
      <dgm:t>
        <a:bodyPr/>
        <a:lstStyle/>
        <a:p>
          <a:endParaRPr lang="en-US"/>
        </a:p>
      </dgm:t>
    </dgm:pt>
    <dgm:pt modelId="{CB178F3A-D706-434B-814F-347266B3F5E7}">
      <dgm:prSet phldrT="[Text]" custT="1"/>
      <dgm:spPr/>
      <dgm:t>
        <a:bodyPr/>
        <a:lstStyle/>
        <a:p>
          <a:r>
            <a:rPr lang="en-US" sz="2000" dirty="0"/>
            <a:t>Chronic</a:t>
          </a:r>
        </a:p>
      </dgm:t>
    </dgm:pt>
    <dgm:pt modelId="{DA1C3B7D-A0B7-5345-818C-1B6890D0BE0A}" type="parTrans" cxnId="{0B212B3E-C7B2-E744-8834-622B005466FC}">
      <dgm:prSet/>
      <dgm:spPr/>
      <dgm:t>
        <a:bodyPr/>
        <a:lstStyle/>
        <a:p>
          <a:endParaRPr lang="en-US"/>
        </a:p>
      </dgm:t>
    </dgm:pt>
    <dgm:pt modelId="{61C01FD1-E82F-CB4C-AC3B-940F39EC61B2}" type="sibTrans" cxnId="{0B212B3E-C7B2-E744-8834-622B005466FC}">
      <dgm:prSet/>
      <dgm:spPr/>
      <dgm:t>
        <a:bodyPr/>
        <a:lstStyle/>
        <a:p>
          <a:endParaRPr lang="en-US"/>
        </a:p>
      </dgm:t>
    </dgm:pt>
    <dgm:pt modelId="{E341FD5D-BFB1-0440-ABEE-CB1EE54127C8}">
      <dgm:prSet phldrT="[Text]" custT="1"/>
      <dgm:spPr/>
      <dgm:t>
        <a:bodyPr/>
        <a:lstStyle/>
        <a:p>
          <a:r>
            <a:rPr lang="en-US" sz="2000" dirty="0"/>
            <a:t>Complex</a:t>
          </a:r>
        </a:p>
      </dgm:t>
    </dgm:pt>
    <dgm:pt modelId="{B64B804F-CB53-4B4D-8A06-DE00475C8AE7}" type="parTrans" cxnId="{D4AB2FFD-4641-2E4B-BF03-B5021B63A26A}">
      <dgm:prSet/>
      <dgm:spPr/>
      <dgm:t>
        <a:bodyPr/>
        <a:lstStyle/>
        <a:p>
          <a:endParaRPr lang="en-US"/>
        </a:p>
      </dgm:t>
    </dgm:pt>
    <dgm:pt modelId="{F7D7743C-7710-1842-A253-9D7A393A7A0E}" type="sibTrans" cxnId="{D4AB2FFD-4641-2E4B-BF03-B5021B63A26A}">
      <dgm:prSet/>
      <dgm:spPr/>
      <dgm:t>
        <a:bodyPr/>
        <a:lstStyle/>
        <a:p>
          <a:endParaRPr lang="en-US"/>
        </a:p>
      </dgm:t>
    </dgm:pt>
    <dgm:pt modelId="{A576942C-82BB-9F4E-8CCC-D39FC53F5645}">
      <dgm:prSet phldrT="[Text]" custT="1"/>
      <dgm:spPr/>
      <dgm:t>
        <a:bodyPr/>
        <a:lstStyle/>
        <a:p>
          <a:r>
            <a:rPr lang="en-US" sz="1800" dirty="0"/>
            <a:t>Trans</a:t>
          </a:r>
        </a:p>
        <a:p>
          <a:r>
            <a:rPr lang="en-US" sz="1800" dirty="0"/>
            <a:t>generational</a:t>
          </a:r>
        </a:p>
      </dgm:t>
    </dgm:pt>
    <dgm:pt modelId="{F96CD6CC-8B14-034F-920C-65EFFAA8D328}" type="parTrans" cxnId="{9D83A67A-DBFD-2D41-8B3C-0406E2A9A0E9}">
      <dgm:prSet/>
      <dgm:spPr/>
      <dgm:t>
        <a:bodyPr/>
        <a:lstStyle/>
        <a:p>
          <a:endParaRPr lang="en-US"/>
        </a:p>
      </dgm:t>
    </dgm:pt>
    <dgm:pt modelId="{E4BE2694-ADA5-4849-B47F-845E319CABF6}" type="sibTrans" cxnId="{9D83A67A-DBFD-2D41-8B3C-0406E2A9A0E9}">
      <dgm:prSet/>
      <dgm:spPr/>
      <dgm:t>
        <a:bodyPr/>
        <a:lstStyle/>
        <a:p>
          <a:endParaRPr lang="en-US"/>
        </a:p>
      </dgm:t>
    </dgm:pt>
    <dgm:pt modelId="{20F296F1-FD3D-8445-B489-F4FAA2DD051A}" type="pres">
      <dgm:prSet presAssocID="{BA855C1C-AE64-C140-84E3-0FEE76474CD5}" presName="Name0" presStyleCnt="0">
        <dgm:presLayoutVars>
          <dgm:chMax val="1"/>
          <dgm:dir/>
          <dgm:animLvl val="ctr"/>
          <dgm:resizeHandles val="exact"/>
        </dgm:presLayoutVars>
      </dgm:prSet>
      <dgm:spPr/>
    </dgm:pt>
    <dgm:pt modelId="{4E0D66C9-61D9-8F4F-9A8F-247EB4DA4B91}" type="pres">
      <dgm:prSet presAssocID="{AF8760A9-6149-F141-9B47-9926411033A8}" presName="centerShape" presStyleLbl="node0" presStyleIdx="0" presStyleCnt="1" custLinFactNeighborX="-656" custLinFactNeighborY="512"/>
      <dgm:spPr/>
    </dgm:pt>
    <dgm:pt modelId="{EE4D7247-D0FD-804D-BC97-0740121BB857}" type="pres">
      <dgm:prSet presAssocID="{1C9DEA8A-247F-0E46-97F2-2F4932FFF0B9}" presName="node" presStyleLbl="node1" presStyleIdx="0" presStyleCnt="4" custScaleX="117278">
        <dgm:presLayoutVars>
          <dgm:bulletEnabled val="1"/>
        </dgm:presLayoutVars>
      </dgm:prSet>
      <dgm:spPr/>
    </dgm:pt>
    <dgm:pt modelId="{C7092673-358C-F945-BEB6-7DCB882A2567}" type="pres">
      <dgm:prSet presAssocID="{1C9DEA8A-247F-0E46-97F2-2F4932FFF0B9}" presName="dummy" presStyleCnt="0"/>
      <dgm:spPr/>
    </dgm:pt>
    <dgm:pt modelId="{8819090D-EBE6-B946-81D9-532D6A9ECAFB}" type="pres">
      <dgm:prSet presAssocID="{F009994C-5B33-C243-82EF-CAF9CCEEDBE6}" presName="sibTrans" presStyleLbl="sibTrans2D1" presStyleIdx="0" presStyleCnt="4"/>
      <dgm:spPr/>
    </dgm:pt>
    <dgm:pt modelId="{1F92BC94-4B38-0A49-8B0B-37BFF8D74501}" type="pres">
      <dgm:prSet presAssocID="{CB178F3A-D706-434B-814F-347266B3F5E7}" presName="node" presStyleLbl="node1" presStyleIdx="1" presStyleCnt="4" custScaleX="157201" custRadScaleRad="111207" custRadScaleInc="2426">
        <dgm:presLayoutVars>
          <dgm:bulletEnabled val="1"/>
        </dgm:presLayoutVars>
      </dgm:prSet>
      <dgm:spPr/>
    </dgm:pt>
    <dgm:pt modelId="{D7D75FF4-5649-A84C-81A5-77A2E864401A}" type="pres">
      <dgm:prSet presAssocID="{CB178F3A-D706-434B-814F-347266B3F5E7}" presName="dummy" presStyleCnt="0"/>
      <dgm:spPr/>
    </dgm:pt>
    <dgm:pt modelId="{098A1A5A-A1C1-7847-85B8-092D4D163F2F}" type="pres">
      <dgm:prSet presAssocID="{61C01FD1-E82F-CB4C-AC3B-940F39EC61B2}" presName="sibTrans" presStyleLbl="sibTrans2D1" presStyleIdx="1" presStyleCnt="4"/>
      <dgm:spPr/>
    </dgm:pt>
    <dgm:pt modelId="{861CEB02-18C2-7844-B34E-052D240F6DC7}" type="pres">
      <dgm:prSet presAssocID="{E341FD5D-BFB1-0440-ABEE-CB1EE54127C8}" presName="node" presStyleLbl="node1" presStyleIdx="2" presStyleCnt="4" custScaleX="135553">
        <dgm:presLayoutVars>
          <dgm:bulletEnabled val="1"/>
        </dgm:presLayoutVars>
      </dgm:prSet>
      <dgm:spPr/>
    </dgm:pt>
    <dgm:pt modelId="{1363F15F-51F5-D347-8F41-9E2BE9873512}" type="pres">
      <dgm:prSet presAssocID="{E341FD5D-BFB1-0440-ABEE-CB1EE54127C8}" presName="dummy" presStyleCnt="0"/>
      <dgm:spPr/>
    </dgm:pt>
    <dgm:pt modelId="{5F78E04F-E279-7A49-A2E2-326C1809AC40}" type="pres">
      <dgm:prSet presAssocID="{F7D7743C-7710-1842-A253-9D7A393A7A0E}" presName="sibTrans" presStyleLbl="sibTrans2D1" presStyleIdx="2" presStyleCnt="4"/>
      <dgm:spPr/>
    </dgm:pt>
    <dgm:pt modelId="{34954C94-6885-0E4F-864E-31A46C15A571}" type="pres">
      <dgm:prSet presAssocID="{A576942C-82BB-9F4E-8CCC-D39FC53F5645}" presName="node" presStyleLbl="node1" presStyleIdx="3" presStyleCnt="4" custScaleX="165149" custRadScaleRad="112532" custRadScaleInc="-2397">
        <dgm:presLayoutVars>
          <dgm:bulletEnabled val="1"/>
        </dgm:presLayoutVars>
      </dgm:prSet>
      <dgm:spPr/>
    </dgm:pt>
    <dgm:pt modelId="{918BAC2E-B7BC-0F41-A6CA-59D0D565D053}" type="pres">
      <dgm:prSet presAssocID="{A576942C-82BB-9F4E-8CCC-D39FC53F5645}" presName="dummy" presStyleCnt="0"/>
      <dgm:spPr/>
    </dgm:pt>
    <dgm:pt modelId="{743528C3-3937-B943-B102-C3E62719531E}" type="pres">
      <dgm:prSet presAssocID="{E4BE2694-ADA5-4849-B47F-845E319CABF6}" presName="sibTrans" presStyleLbl="sibTrans2D1" presStyleIdx="3" presStyleCnt="4"/>
      <dgm:spPr/>
    </dgm:pt>
  </dgm:ptLst>
  <dgm:cxnLst>
    <dgm:cxn modelId="{DF7B8030-F6C6-BF48-9E35-8A6390A4D254}" srcId="{BA855C1C-AE64-C140-84E3-0FEE76474CD5}" destId="{AF8760A9-6149-F141-9B47-9926411033A8}" srcOrd="0" destOrd="0" parTransId="{1DF31FC3-A1DC-7840-A2FE-242D691C50CF}" sibTransId="{1BF823AA-CF85-D140-B1CE-3C386AFFBDA8}"/>
    <dgm:cxn modelId="{0B212B3E-C7B2-E744-8834-622B005466FC}" srcId="{AF8760A9-6149-F141-9B47-9926411033A8}" destId="{CB178F3A-D706-434B-814F-347266B3F5E7}" srcOrd="1" destOrd="0" parTransId="{DA1C3B7D-A0B7-5345-818C-1B6890D0BE0A}" sibTransId="{61C01FD1-E82F-CB4C-AC3B-940F39EC61B2}"/>
    <dgm:cxn modelId="{F5F6493F-260B-0E47-A1D1-F081F2868FD5}" type="presOf" srcId="{E4BE2694-ADA5-4849-B47F-845E319CABF6}" destId="{743528C3-3937-B943-B102-C3E62719531E}" srcOrd="0" destOrd="0" presId="urn:microsoft.com/office/officeart/2005/8/layout/radial6"/>
    <dgm:cxn modelId="{7F02FD47-AF07-8644-BED2-9689C5EA09D0}" type="presOf" srcId="{CB178F3A-D706-434B-814F-347266B3F5E7}" destId="{1F92BC94-4B38-0A49-8B0B-37BFF8D74501}" srcOrd="0" destOrd="0" presId="urn:microsoft.com/office/officeart/2005/8/layout/radial6"/>
    <dgm:cxn modelId="{B9035B59-7C1B-5E4B-8558-735669F53629}" type="presOf" srcId="{AF8760A9-6149-F141-9B47-9926411033A8}" destId="{4E0D66C9-61D9-8F4F-9A8F-247EB4DA4B91}" srcOrd="0" destOrd="0" presId="urn:microsoft.com/office/officeart/2005/8/layout/radial6"/>
    <dgm:cxn modelId="{BA57D759-B37B-1E4C-8D6D-C88CC56F9A87}" srcId="{AF8760A9-6149-F141-9B47-9926411033A8}" destId="{1C9DEA8A-247F-0E46-97F2-2F4932FFF0B9}" srcOrd="0" destOrd="0" parTransId="{7469C04B-58BA-AF4F-875D-FC5B5AA636BC}" sibTransId="{F009994C-5B33-C243-82EF-CAF9CCEEDBE6}"/>
    <dgm:cxn modelId="{CD44F272-7D90-8E48-A026-8B0725F3D64C}" type="presOf" srcId="{61C01FD1-E82F-CB4C-AC3B-940F39EC61B2}" destId="{098A1A5A-A1C1-7847-85B8-092D4D163F2F}" srcOrd="0" destOrd="0" presId="urn:microsoft.com/office/officeart/2005/8/layout/radial6"/>
    <dgm:cxn modelId="{0BAAE377-5CC2-CE43-9D4C-F5AFCB6784AD}" type="presOf" srcId="{1C9DEA8A-247F-0E46-97F2-2F4932FFF0B9}" destId="{EE4D7247-D0FD-804D-BC97-0740121BB857}" srcOrd="0" destOrd="0" presId="urn:microsoft.com/office/officeart/2005/8/layout/radial6"/>
    <dgm:cxn modelId="{9D83A67A-DBFD-2D41-8B3C-0406E2A9A0E9}" srcId="{AF8760A9-6149-F141-9B47-9926411033A8}" destId="{A576942C-82BB-9F4E-8CCC-D39FC53F5645}" srcOrd="3" destOrd="0" parTransId="{F96CD6CC-8B14-034F-920C-65EFFAA8D328}" sibTransId="{E4BE2694-ADA5-4849-B47F-845E319CABF6}"/>
    <dgm:cxn modelId="{FA3C7A9D-8C3E-B04D-A7AB-0EEC7A35B289}" type="presOf" srcId="{F7D7743C-7710-1842-A253-9D7A393A7A0E}" destId="{5F78E04F-E279-7A49-A2E2-326C1809AC40}" srcOrd="0" destOrd="0" presId="urn:microsoft.com/office/officeart/2005/8/layout/radial6"/>
    <dgm:cxn modelId="{D1C67BA1-C586-9D44-9390-C2219A4ABB97}" type="presOf" srcId="{BA855C1C-AE64-C140-84E3-0FEE76474CD5}" destId="{20F296F1-FD3D-8445-B489-F4FAA2DD051A}" srcOrd="0" destOrd="0" presId="urn:microsoft.com/office/officeart/2005/8/layout/radial6"/>
    <dgm:cxn modelId="{623F47D4-7B62-5E4B-9819-4DDA3C6E9EC4}" type="presOf" srcId="{F009994C-5B33-C243-82EF-CAF9CCEEDBE6}" destId="{8819090D-EBE6-B946-81D9-532D6A9ECAFB}" srcOrd="0" destOrd="0" presId="urn:microsoft.com/office/officeart/2005/8/layout/radial6"/>
    <dgm:cxn modelId="{C19E91F6-E386-704C-97DD-5716EF9E35D4}" type="presOf" srcId="{A576942C-82BB-9F4E-8CCC-D39FC53F5645}" destId="{34954C94-6885-0E4F-864E-31A46C15A571}" srcOrd="0" destOrd="0" presId="urn:microsoft.com/office/officeart/2005/8/layout/radial6"/>
    <dgm:cxn modelId="{936AE7FA-6E92-9E4E-8DAE-D47411A464CB}" type="presOf" srcId="{E341FD5D-BFB1-0440-ABEE-CB1EE54127C8}" destId="{861CEB02-18C2-7844-B34E-052D240F6DC7}" srcOrd="0" destOrd="0" presId="urn:microsoft.com/office/officeart/2005/8/layout/radial6"/>
    <dgm:cxn modelId="{D4AB2FFD-4641-2E4B-BF03-B5021B63A26A}" srcId="{AF8760A9-6149-F141-9B47-9926411033A8}" destId="{E341FD5D-BFB1-0440-ABEE-CB1EE54127C8}" srcOrd="2" destOrd="0" parTransId="{B64B804F-CB53-4B4D-8A06-DE00475C8AE7}" sibTransId="{F7D7743C-7710-1842-A253-9D7A393A7A0E}"/>
    <dgm:cxn modelId="{FD897D1E-D567-F14D-96B2-068CE7604943}" type="presParOf" srcId="{20F296F1-FD3D-8445-B489-F4FAA2DD051A}" destId="{4E0D66C9-61D9-8F4F-9A8F-247EB4DA4B91}" srcOrd="0" destOrd="0" presId="urn:microsoft.com/office/officeart/2005/8/layout/radial6"/>
    <dgm:cxn modelId="{771D89BA-1D8E-5D4C-BFF6-9BB923B0E4A9}" type="presParOf" srcId="{20F296F1-FD3D-8445-B489-F4FAA2DD051A}" destId="{EE4D7247-D0FD-804D-BC97-0740121BB857}" srcOrd="1" destOrd="0" presId="urn:microsoft.com/office/officeart/2005/8/layout/radial6"/>
    <dgm:cxn modelId="{8F80B72C-E333-A748-8214-E99946F6C40F}" type="presParOf" srcId="{20F296F1-FD3D-8445-B489-F4FAA2DD051A}" destId="{C7092673-358C-F945-BEB6-7DCB882A2567}" srcOrd="2" destOrd="0" presId="urn:microsoft.com/office/officeart/2005/8/layout/radial6"/>
    <dgm:cxn modelId="{49DDDC87-1E1F-F940-95A6-713468900206}" type="presParOf" srcId="{20F296F1-FD3D-8445-B489-F4FAA2DD051A}" destId="{8819090D-EBE6-B946-81D9-532D6A9ECAFB}" srcOrd="3" destOrd="0" presId="urn:microsoft.com/office/officeart/2005/8/layout/radial6"/>
    <dgm:cxn modelId="{3130CEBE-1AD8-2146-8A69-45AB1DFD93E8}" type="presParOf" srcId="{20F296F1-FD3D-8445-B489-F4FAA2DD051A}" destId="{1F92BC94-4B38-0A49-8B0B-37BFF8D74501}" srcOrd="4" destOrd="0" presId="urn:microsoft.com/office/officeart/2005/8/layout/radial6"/>
    <dgm:cxn modelId="{16FA32B9-D8E7-D741-B8FD-1C10639830FF}" type="presParOf" srcId="{20F296F1-FD3D-8445-B489-F4FAA2DD051A}" destId="{D7D75FF4-5649-A84C-81A5-77A2E864401A}" srcOrd="5" destOrd="0" presId="urn:microsoft.com/office/officeart/2005/8/layout/radial6"/>
    <dgm:cxn modelId="{3A728F72-8DCE-364F-8CF7-098A50B54079}" type="presParOf" srcId="{20F296F1-FD3D-8445-B489-F4FAA2DD051A}" destId="{098A1A5A-A1C1-7847-85B8-092D4D163F2F}" srcOrd="6" destOrd="0" presId="urn:microsoft.com/office/officeart/2005/8/layout/radial6"/>
    <dgm:cxn modelId="{1A7E502D-1010-6F4C-840B-66FCC2ADD12E}" type="presParOf" srcId="{20F296F1-FD3D-8445-B489-F4FAA2DD051A}" destId="{861CEB02-18C2-7844-B34E-052D240F6DC7}" srcOrd="7" destOrd="0" presId="urn:microsoft.com/office/officeart/2005/8/layout/radial6"/>
    <dgm:cxn modelId="{688A3EBD-1058-984D-A78F-FD250CC9DE35}" type="presParOf" srcId="{20F296F1-FD3D-8445-B489-F4FAA2DD051A}" destId="{1363F15F-51F5-D347-8F41-9E2BE9873512}" srcOrd="8" destOrd="0" presId="urn:microsoft.com/office/officeart/2005/8/layout/radial6"/>
    <dgm:cxn modelId="{66955FE2-6EE2-6E4D-BFCF-AB770B54EE4C}" type="presParOf" srcId="{20F296F1-FD3D-8445-B489-F4FAA2DD051A}" destId="{5F78E04F-E279-7A49-A2E2-326C1809AC40}" srcOrd="9" destOrd="0" presId="urn:microsoft.com/office/officeart/2005/8/layout/radial6"/>
    <dgm:cxn modelId="{5DF77441-70CF-0A4C-BCB2-DF81A8D42E4B}" type="presParOf" srcId="{20F296F1-FD3D-8445-B489-F4FAA2DD051A}" destId="{34954C94-6885-0E4F-864E-31A46C15A571}" srcOrd="10" destOrd="0" presId="urn:microsoft.com/office/officeart/2005/8/layout/radial6"/>
    <dgm:cxn modelId="{C5E375E4-F988-1B46-A028-2221E53534BD}" type="presParOf" srcId="{20F296F1-FD3D-8445-B489-F4FAA2DD051A}" destId="{918BAC2E-B7BC-0F41-A6CA-59D0D565D053}" srcOrd="11" destOrd="0" presId="urn:microsoft.com/office/officeart/2005/8/layout/radial6"/>
    <dgm:cxn modelId="{DAFEF25D-01AE-4945-803F-DC80AE35994E}" type="presParOf" srcId="{20F296F1-FD3D-8445-B489-F4FAA2DD051A}" destId="{743528C3-3937-B943-B102-C3E62719531E}" srcOrd="12"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D5FCD6-A740-E743-81D7-3DF8D6B9DAD9}" type="doc">
      <dgm:prSet loTypeId="urn:microsoft.com/office/officeart/2005/8/layout/cycle7" loCatId="" qsTypeId="urn:microsoft.com/office/officeart/2005/8/quickstyle/3d7" qsCatId="3D" csTypeId="urn:microsoft.com/office/officeart/2005/8/colors/colorful4" csCatId="colorful" phldr="1"/>
      <dgm:spPr/>
      <dgm:t>
        <a:bodyPr/>
        <a:lstStyle/>
        <a:p>
          <a:endParaRPr lang="en-US"/>
        </a:p>
      </dgm:t>
    </dgm:pt>
    <dgm:pt modelId="{AE5E2A20-FF32-894C-B6B9-8A2B38FBAD3E}">
      <dgm:prSet phldrT="[Text]" custT="1"/>
      <dgm:spPr/>
      <dgm:t>
        <a:bodyPr/>
        <a:lstStyle/>
        <a:p>
          <a:r>
            <a:rPr lang="en-US" sz="2400" u="sng" dirty="0"/>
            <a:t>Normalize</a:t>
          </a:r>
          <a:br>
            <a:rPr lang="en-US" sz="2400" u="sng" dirty="0"/>
          </a:br>
          <a:r>
            <a:rPr lang="en-US" sz="2000" u="none" dirty="0"/>
            <a:t>- </a:t>
          </a:r>
          <a:r>
            <a:rPr lang="en-US" sz="2000" dirty="0"/>
            <a:t>A shared analysis</a:t>
          </a:r>
          <a:br>
            <a:rPr lang="en-US" sz="2000" dirty="0"/>
          </a:br>
          <a:r>
            <a:rPr lang="en-US" sz="2000" dirty="0"/>
            <a:t>   and definitions</a:t>
          </a:r>
        </a:p>
        <a:p>
          <a:r>
            <a:rPr lang="en-US" sz="2000" dirty="0"/>
            <a:t>- Urgency/prioritize</a:t>
          </a:r>
        </a:p>
        <a:p>
          <a:r>
            <a:rPr lang="en-US" sz="2000" dirty="0"/>
            <a:t>- Healing and TIC</a:t>
          </a:r>
        </a:p>
      </dgm:t>
    </dgm:pt>
    <dgm:pt modelId="{86E01C84-1A51-0D4E-9DF6-BCADA1C53937}" type="parTrans" cxnId="{ECE21B0C-D0A1-B64D-A812-1B704E92E51D}">
      <dgm:prSet/>
      <dgm:spPr/>
      <dgm:t>
        <a:bodyPr/>
        <a:lstStyle/>
        <a:p>
          <a:endParaRPr lang="en-US"/>
        </a:p>
      </dgm:t>
    </dgm:pt>
    <dgm:pt modelId="{CB9B93BE-FF3F-1C4A-B361-E90FEEC62A8C}" type="sibTrans" cxnId="{ECE21B0C-D0A1-B64D-A812-1B704E92E51D}">
      <dgm:prSet/>
      <dgm:spPr/>
      <dgm:t>
        <a:bodyPr/>
        <a:lstStyle/>
        <a:p>
          <a:endParaRPr lang="en-US">
            <a:solidFill>
              <a:schemeClr val="accent2"/>
            </a:solidFill>
          </a:endParaRPr>
        </a:p>
      </dgm:t>
    </dgm:pt>
    <dgm:pt modelId="{934DA7AC-BB63-584A-B8AD-97569A6F15EE}">
      <dgm:prSet phldrT="[Text]" custT="1"/>
      <dgm:spPr/>
      <dgm:t>
        <a:bodyPr/>
        <a:lstStyle/>
        <a:p>
          <a:pPr algn="ctr"/>
          <a:r>
            <a:rPr lang="en-US" sz="2400" u="sng" dirty="0"/>
            <a:t>Organize</a:t>
          </a:r>
          <a:br>
            <a:rPr lang="en-US" sz="2400" u="sng" dirty="0"/>
          </a:br>
          <a:r>
            <a:rPr lang="en-US" sz="2000" u="none" dirty="0"/>
            <a:t>- Internal</a:t>
          </a:r>
          <a:br>
            <a:rPr lang="en-US" sz="2000" u="none" dirty="0"/>
          </a:br>
          <a:r>
            <a:rPr lang="en-US" sz="2000" u="none" dirty="0"/>
            <a:t>   infrastructure</a:t>
          </a:r>
        </a:p>
        <a:p>
          <a:pPr algn="ctr"/>
          <a:r>
            <a:rPr lang="en-US" sz="2000" u="none" dirty="0"/>
            <a:t>- Partnerships</a:t>
          </a:r>
        </a:p>
        <a:p>
          <a:pPr algn="ctr"/>
          <a:r>
            <a:rPr lang="en-US" sz="2000" u="none" dirty="0"/>
            <a:t>- Healing and TIC</a:t>
          </a:r>
          <a:endParaRPr lang="en-US" sz="2000" dirty="0"/>
        </a:p>
      </dgm:t>
    </dgm:pt>
    <dgm:pt modelId="{86C72672-F108-154D-86F2-4033BF55FE3D}" type="parTrans" cxnId="{F516B570-C668-5A4C-B24B-55541B2FB204}">
      <dgm:prSet/>
      <dgm:spPr/>
      <dgm:t>
        <a:bodyPr/>
        <a:lstStyle/>
        <a:p>
          <a:endParaRPr lang="en-US"/>
        </a:p>
      </dgm:t>
    </dgm:pt>
    <dgm:pt modelId="{69C4F0CD-952A-574C-962C-EA67D07CF6C2}" type="sibTrans" cxnId="{F516B570-C668-5A4C-B24B-55541B2FB204}">
      <dgm:prSet/>
      <dgm:spPr/>
      <dgm:t>
        <a:bodyPr/>
        <a:lstStyle/>
        <a:p>
          <a:endParaRPr lang="en-US"/>
        </a:p>
      </dgm:t>
    </dgm:pt>
    <dgm:pt modelId="{340333BD-38A6-0849-806B-3003F67B087B}">
      <dgm:prSet phldrT="[Text]" custT="1"/>
      <dgm:spPr/>
      <dgm:t>
        <a:bodyPr/>
        <a:lstStyle/>
        <a:p>
          <a:r>
            <a:rPr lang="en-US" sz="2400" u="sng" dirty="0"/>
            <a:t>Operationalize</a:t>
          </a:r>
          <a:br>
            <a:rPr lang="en-US" sz="2400" u="sng" dirty="0"/>
          </a:br>
          <a:r>
            <a:rPr lang="en-US" sz="2000" u="none" dirty="0"/>
            <a:t>- </a:t>
          </a:r>
          <a:r>
            <a:rPr lang="en-US" sz="2000" dirty="0"/>
            <a:t>Racial equity tools</a:t>
          </a:r>
        </a:p>
        <a:p>
          <a:r>
            <a:rPr lang="en-US" sz="2000" dirty="0"/>
            <a:t>- Data to develop</a:t>
          </a:r>
          <a:br>
            <a:rPr lang="en-US" sz="2000" dirty="0"/>
          </a:br>
          <a:r>
            <a:rPr lang="en-US" sz="2000" dirty="0"/>
            <a:t>  strategies and drive</a:t>
          </a:r>
          <a:br>
            <a:rPr lang="en-US" sz="2000" dirty="0"/>
          </a:br>
          <a:r>
            <a:rPr lang="en-US" sz="2000" dirty="0"/>
            <a:t>  Results</a:t>
          </a:r>
        </a:p>
        <a:p>
          <a:r>
            <a:rPr lang="en-US" sz="2000" dirty="0"/>
            <a:t>- Healing and TIC</a:t>
          </a:r>
        </a:p>
      </dgm:t>
    </dgm:pt>
    <dgm:pt modelId="{ED0347A6-6301-E549-A974-CA37D41774C5}" type="parTrans" cxnId="{3F3E13F1-167D-8345-8557-573B99C67D1B}">
      <dgm:prSet/>
      <dgm:spPr/>
      <dgm:t>
        <a:bodyPr/>
        <a:lstStyle/>
        <a:p>
          <a:endParaRPr lang="en-US"/>
        </a:p>
      </dgm:t>
    </dgm:pt>
    <dgm:pt modelId="{296AC735-E4C6-1E4E-ACF2-6D5BADEE2792}" type="sibTrans" cxnId="{3F3E13F1-167D-8345-8557-573B99C67D1B}">
      <dgm:prSet/>
      <dgm:spPr/>
      <dgm:t>
        <a:bodyPr/>
        <a:lstStyle/>
        <a:p>
          <a:endParaRPr lang="en-US"/>
        </a:p>
      </dgm:t>
    </dgm:pt>
    <dgm:pt modelId="{24DAB3DD-F2A2-884D-84DF-5501A0653898}" type="pres">
      <dgm:prSet presAssocID="{44D5FCD6-A740-E743-81D7-3DF8D6B9DAD9}" presName="Name0" presStyleCnt="0">
        <dgm:presLayoutVars>
          <dgm:dir/>
          <dgm:resizeHandles val="exact"/>
        </dgm:presLayoutVars>
      </dgm:prSet>
      <dgm:spPr/>
    </dgm:pt>
    <dgm:pt modelId="{3A4019DE-0EBB-4C4C-BC5A-8BD569DC56B2}" type="pres">
      <dgm:prSet presAssocID="{AE5E2A20-FF32-894C-B6B9-8A2B38FBAD3E}" presName="node" presStyleLbl="node1" presStyleIdx="0" presStyleCnt="3" custScaleX="116212" custScaleY="168610" custRadScaleRad="92454" custRadScaleInc="2142">
        <dgm:presLayoutVars>
          <dgm:bulletEnabled val="1"/>
        </dgm:presLayoutVars>
      </dgm:prSet>
      <dgm:spPr/>
    </dgm:pt>
    <dgm:pt modelId="{BFFF6DD5-8A0A-7E4A-83C2-D3CE5E36D8DD}" type="pres">
      <dgm:prSet presAssocID="{CB9B93BE-FF3F-1C4A-B361-E90FEEC62A8C}" presName="sibTrans" presStyleLbl="sibTrans2D1" presStyleIdx="0" presStyleCnt="3" custLinFactNeighborX="95091" custLinFactNeighborY="-15069"/>
      <dgm:spPr/>
    </dgm:pt>
    <dgm:pt modelId="{D353811F-DBF1-3C43-A916-0DD64A502490}" type="pres">
      <dgm:prSet presAssocID="{CB9B93BE-FF3F-1C4A-B361-E90FEEC62A8C}" presName="connectorText" presStyleLbl="sibTrans2D1" presStyleIdx="0" presStyleCnt="3"/>
      <dgm:spPr/>
    </dgm:pt>
    <dgm:pt modelId="{524FBD29-E170-B442-B7D4-005DBAF9B635}" type="pres">
      <dgm:prSet presAssocID="{934DA7AC-BB63-584A-B8AD-97569A6F15EE}" presName="node" presStyleLbl="node1" presStyleIdx="1" presStyleCnt="3" custScaleX="116808" custScaleY="173527" custRadScaleRad="93793" custRadScaleInc="-6099">
        <dgm:presLayoutVars>
          <dgm:bulletEnabled val="1"/>
        </dgm:presLayoutVars>
      </dgm:prSet>
      <dgm:spPr/>
    </dgm:pt>
    <dgm:pt modelId="{D7326EE6-8931-BB42-827D-27F6FCF34A7D}" type="pres">
      <dgm:prSet presAssocID="{69C4F0CD-952A-574C-962C-EA67D07CF6C2}" presName="sibTrans" presStyleLbl="sibTrans2D1" presStyleIdx="1" presStyleCnt="3"/>
      <dgm:spPr/>
    </dgm:pt>
    <dgm:pt modelId="{978EF402-0BCA-3540-B8BE-DF2BC6984F3B}" type="pres">
      <dgm:prSet presAssocID="{69C4F0CD-952A-574C-962C-EA67D07CF6C2}" presName="connectorText" presStyleLbl="sibTrans2D1" presStyleIdx="1" presStyleCnt="3"/>
      <dgm:spPr/>
    </dgm:pt>
    <dgm:pt modelId="{1F50F2FF-B8F4-984F-977B-5F6B24B03FA7}" type="pres">
      <dgm:prSet presAssocID="{340333BD-38A6-0849-806B-3003F67B087B}" presName="node" presStyleLbl="node1" presStyleIdx="2" presStyleCnt="3" custScaleX="108901" custScaleY="178105" custRadScaleRad="89083" custRadScaleInc="3878">
        <dgm:presLayoutVars>
          <dgm:bulletEnabled val="1"/>
        </dgm:presLayoutVars>
      </dgm:prSet>
      <dgm:spPr/>
    </dgm:pt>
    <dgm:pt modelId="{826D4122-4DD0-2F45-B99F-200715DA66E9}" type="pres">
      <dgm:prSet presAssocID="{296AC735-E4C6-1E4E-ACF2-6D5BADEE2792}" presName="sibTrans" presStyleLbl="sibTrans2D1" presStyleIdx="2" presStyleCnt="3" custLinFactX="-18363" custLinFactNeighborX="-100000" custLinFactNeighborY="-45001"/>
      <dgm:spPr/>
    </dgm:pt>
    <dgm:pt modelId="{0F125A7A-E868-AF4C-AF31-789B8C3AF155}" type="pres">
      <dgm:prSet presAssocID="{296AC735-E4C6-1E4E-ACF2-6D5BADEE2792}" presName="connectorText" presStyleLbl="sibTrans2D1" presStyleIdx="2" presStyleCnt="3"/>
      <dgm:spPr/>
    </dgm:pt>
  </dgm:ptLst>
  <dgm:cxnLst>
    <dgm:cxn modelId="{ECE21B0C-D0A1-B64D-A812-1B704E92E51D}" srcId="{44D5FCD6-A740-E743-81D7-3DF8D6B9DAD9}" destId="{AE5E2A20-FF32-894C-B6B9-8A2B38FBAD3E}" srcOrd="0" destOrd="0" parTransId="{86E01C84-1A51-0D4E-9DF6-BCADA1C53937}" sibTransId="{CB9B93BE-FF3F-1C4A-B361-E90FEEC62A8C}"/>
    <dgm:cxn modelId="{4C79723C-9A9E-C74A-9163-DC8045C653D7}" type="presOf" srcId="{AE5E2A20-FF32-894C-B6B9-8A2B38FBAD3E}" destId="{3A4019DE-0EBB-4C4C-BC5A-8BD569DC56B2}" srcOrd="0" destOrd="0" presId="urn:microsoft.com/office/officeart/2005/8/layout/cycle7"/>
    <dgm:cxn modelId="{89F46F55-96E4-3F4E-B3D4-7F1FEEA86160}" type="presOf" srcId="{934DA7AC-BB63-584A-B8AD-97569A6F15EE}" destId="{524FBD29-E170-B442-B7D4-005DBAF9B635}" srcOrd="0" destOrd="0" presId="urn:microsoft.com/office/officeart/2005/8/layout/cycle7"/>
    <dgm:cxn modelId="{F516B570-C668-5A4C-B24B-55541B2FB204}" srcId="{44D5FCD6-A740-E743-81D7-3DF8D6B9DAD9}" destId="{934DA7AC-BB63-584A-B8AD-97569A6F15EE}" srcOrd="1" destOrd="0" parTransId="{86C72672-F108-154D-86F2-4033BF55FE3D}" sibTransId="{69C4F0CD-952A-574C-962C-EA67D07CF6C2}"/>
    <dgm:cxn modelId="{13DA2B78-E68F-CD4E-A8F3-CD354BC4E86C}" type="presOf" srcId="{296AC735-E4C6-1E4E-ACF2-6D5BADEE2792}" destId="{0F125A7A-E868-AF4C-AF31-789B8C3AF155}" srcOrd="1" destOrd="0" presId="urn:microsoft.com/office/officeart/2005/8/layout/cycle7"/>
    <dgm:cxn modelId="{C5B6A579-A9AA-584D-953E-C2A45FAA3CBA}" type="presOf" srcId="{340333BD-38A6-0849-806B-3003F67B087B}" destId="{1F50F2FF-B8F4-984F-977B-5F6B24B03FA7}" srcOrd="0" destOrd="0" presId="urn:microsoft.com/office/officeart/2005/8/layout/cycle7"/>
    <dgm:cxn modelId="{6A99097B-7A1F-484C-BAA8-22483F87A13F}" type="presOf" srcId="{44D5FCD6-A740-E743-81D7-3DF8D6B9DAD9}" destId="{24DAB3DD-F2A2-884D-84DF-5501A0653898}" srcOrd="0" destOrd="0" presId="urn:microsoft.com/office/officeart/2005/8/layout/cycle7"/>
    <dgm:cxn modelId="{B9654CA1-C434-6741-A86B-D33E39B76FF0}" type="presOf" srcId="{CB9B93BE-FF3F-1C4A-B361-E90FEEC62A8C}" destId="{D353811F-DBF1-3C43-A916-0DD64A502490}" srcOrd="1" destOrd="0" presId="urn:microsoft.com/office/officeart/2005/8/layout/cycle7"/>
    <dgm:cxn modelId="{C92F6FDC-B72B-F547-A090-98C66C00E3AB}" type="presOf" srcId="{296AC735-E4C6-1E4E-ACF2-6D5BADEE2792}" destId="{826D4122-4DD0-2F45-B99F-200715DA66E9}" srcOrd="0" destOrd="0" presId="urn:microsoft.com/office/officeart/2005/8/layout/cycle7"/>
    <dgm:cxn modelId="{3F3E13F1-167D-8345-8557-573B99C67D1B}" srcId="{44D5FCD6-A740-E743-81D7-3DF8D6B9DAD9}" destId="{340333BD-38A6-0849-806B-3003F67B087B}" srcOrd="2" destOrd="0" parTransId="{ED0347A6-6301-E549-A974-CA37D41774C5}" sibTransId="{296AC735-E4C6-1E4E-ACF2-6D5BADEE2792}"/>
    <dgm:cxn modelId="{7D2571F1-EE8E-4047-ADAD-08F2123583E2}" type="presOf" srcId="{CB9B93BE-FF3F-1C4A-B361-E90FEEC62A8C}" destId="{BFFF6DD5-8A0A-7E4A-83C2-D3CE5E36D8DD}" srcOrd="0" destOrd="0" presId="urn:microsoft.com/office/officeart/2005/8/layout/cycle7"/>
    <dgm:cxn modelId="{25ADB5F7-C28C-E34B-B06E-ED020B42DBD1}" type="presOf" srcId="{69C4F0CD-952A-574C-962C-EA67D07CF6C2}" destId="{978EF402-0BCA-3540-B8BE-DF2BC6984F3B}" srcOrd="1" destOrd="0" presId="urn:microsoft.com/office/officeart/2005/8/layout/cycle7"/>
    <dgm:cxn modelId="{C48DADFD-A4AD-8E44-A65E-92B3332DE5E1}" type="presOf" srcId="{69C4F0CD-952A-574C-962C-EA67D07CF6C2}" destId="{D7326EE6-8931-BB42-827D-27F6FCF34A7D}" srcOrd="0" destOrd="0" presId="urn:microsoft.com/office/officeart/2005/8/layout/cycle7"/>
    <dgm:cxn modelId="{F7363CAA-9A5A-8943-B2DF-03D431DBEB73}" type="presParOf" srcId="{24DAB3DD-F2A2-884D-84DF-5501A0653898}" destId="{3A4019DE-0EBB-4C4C-BC5A-8BD569DC56B2}" srcOrd="0" destOrd="0" presId="urn:microsoft.com/office/officeart/2005/8/layout/cycle7"/>
    <dgm:cxn modelId="{26145AA1-0599-5945-9708-C1965EB80E47}" type="presParOf" srcId="{24DAB3DD-F2A2-884D-84DF-5501A0653898}" destId="{BFFF6DD5-8A0A-7E4A-83C2-D3CE5E36D8DD}" srcOrd="1" destOrd="0" presId="urn:microsoft.com/office/officeart/2005/8/layout/cycle7"/>
    <dgm:cxn modelId="{2FC9DF63-764E-974D-A0A2-B2142E0A8F9B}" type="presParOf" srcId="{BFFF6DD5-8A0A-7E4A-83C2-D3CE5E36D8DD}" destId="{D353811F-DBF1-3C43-A916-0DD64A502490}" srcOrd="0" destOrd="0" presId="urn:microsoft.com/office/officeart/2005/8/layout/cycle7"/>
    <dgm:cxn modelId="{5DC86F1C-512A-534D-9778-514E1E41F60F}" type="presParOf" srcId="{24DAB3DD-F2A2-884D-84DF-5501A0653898}" destId="{524FBD29-E170-B442-B7D4-005DBAF9B635}" srcOrd="2" destOrd="0" presId="urn:microsoft.com/office/officeart/2005/8/layout/cycle7"/>
    <dgm:cxn modelId="{06260B71-C473-894C-A5F0-E693AC0483D2}" type="presParOf" srcId="{24DAB3DD-F2A2-884D-84DF-5501A0653898}" destId="{D7326EE6-8931-BB42-827D-27F6FCF34A7D}" srcOrd="3" destOrd="0" presId="urn:microsoft.com/office/officeart/2005/8/layout/cycle7"/>
    <dgm:cxn modelId="{8789C48C-471C-504F-992F-19E00853E8A6}" type="presParOf" srcId="{D7326EE6-8931-BB42-827D-27F6FCF34A7D}" destId="{978EF402-0BCA-3540-B8BE-DF2BC6984F3B}" srcOrd="0" destOrd="0" presId="urn:microsoft.com/office/officeart/2005/8/layout/cycle7"/>
    <dgm:cxn modelId="{2659FDC5-FDE9-7A4F-9F4D-3713A1F919F5}" type="presParOf" srcId="{24DAB3DD-F2A2-884D-84DF-5501A0653898}" destId="{1F50F2FF-B8F4-984F-977B-5F6B24B03FA7}" srcOrd="4" destOrd="0" presId="urn:microsoft.com/office/officeart/2005/8/layout/cycle7"/>
    <dgm:cxn modelId="{B97C3665-92BF-8046-8FCC-ADDAE82BF464}" type="presParOf" srcId="{24DAB3DD-F2A2-884D-84DF-5501A0653898}" destId="{826D4122-4DD0-2F45-B99F-200715DA66E9}" srcOrd="5" destOrd="0" presId="urn:microsoft.com/office/officeart/2005/8/layout/cycle7"/>
    <dgm:cxn modelId="{5E47B1ED-7405-CF4D-BCEE-D40C9A6E3CF1}" type="presParOf" srcId="{826D4122-4DD0-2F45-B99F-200715DA66E9}" destId="{0F125A7A-E868-AF4C-AF31-789B8C3AF155}"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07D9A-31CF-4B19-855D-7084D4E03784}">
      <dsp:nvSpPr>
        <dsp:cNvPr id="0" name=""/>
        <dsp:cNvSpPr/>
      </dsp:nvSpPr>
      <dsp:spPr>
        <a:xfrm>
          <a:off x="308743" y="1131219"/>
          <a:ext cx="953244" cy="953244"/>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84C38-EB10-40CF-AA28-CDB160DC95B7}">
      <dsp:nvSpPr>
        <dsp:cNvPr id="0" name=""/>
        <dsp:cNvSpPr/>
      </dsp:nvSpPr>
      <dsp:spPr>
        <a:xfrm>
          <a:off x="511894" y="1334369"/>
          <a:ext cx="546943" cy="5469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CBEE26-705A-4F5B-A1F4-5BA28730A7EF}">
      <dsp:nvSpPr>
        <dsp:cNvPr id="0" name=""/>
        <dsp:cNvSpPr/>
      </dsp:nvSpPr>
      <dsp:spPr>
        <a:xfrm>
          <a:off x="4018" y="2381375"/>
          <a:ext cx="1562695" cy="839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Build and strengthen relationships of CARE Team to create a sustainable network with a shared equity analysis  </a:t>
          </a:r>
        </a:p>
      </dsp:txBody>
      <dsp:txXfrm>
        <a:off x="4018" y="2381375"/>
        <a:ext cx="1562695" cy="839948"/>
      </dsp:txXfrm>
    </dsp:sp>
    <dsp:sp modelId="{6CAA7DB6-9B8C-49B0-9A08-0AF9622CA651}">
      <dsp:nvSpPr>
        <dsp:cNvPr id="0" name=""/>
        <dsp:cNvSpPr/>
      </dsp:nvSpPr>
      <dsp:spPr>
        <a:xfrm>
          <a:off x="2144910" y="1131219"/>
          <a:ext cx="953244" cy="953244"/>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3DE2EC-B8DD-4433-BD61-804E1CA835A9}">
      <dsp:nvSpPr>
        <dsp:cNvPr id="0" name=""/>
        <dsp:cNvSpPr/>
      </dsp:nvSpPr>
      <dsp:spPr>
        <a:xfrm>
          <a:off x="2348061" y="1334369"/>
          <a:ext cx="546943" cy="5469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00688F-741B-407B-9057-19CDECBD4D6A}">
      <dsp:nvSpPr>
        <dsp:cNvPr id="0" name=""/>
        <dsp:cNvSpPr/>
      </dsp:nvSpPr>
      <dsp:spPr>
        <a:xfrm>
          <a:off x="1840185" y="2381375"/>
          <a:ext cx="1562695" cy="839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Build a common vocabulary for equity</a:t>
          </a:r>
        </a:p>
      </dsp:txBody>
      <dsp:txXfrm>
        <a:off x="1840185" y="2381375"/>
        <a:ext cx="1562695" cy="839948"/>
      </dsp:txXfrm>
    </dsp:sp>
    <dsp:sp modelId="{DE4AA026-D5CE-4F63-AFF5-C52A919E8F58}">
      <dsp:nvSpPr>
        <dsp:cNvPr id="0" name=""/>
        <dsp:cNvSpPr/>
      </dsp:nvSpPr>
      <dsp:spPr>
        <a:xfrm>
          <a:off x="3981077" y="1131219"/>
          <a:ext cx="953244" cy="953244"/>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D4EC3A-0253-4A4C-B305-2B4D8CE5EB28}">
      <dsp:nvSpPr>
        <dsp:cNvPr id="0" name=""/>
        <dsp:cNvSpPr/>
      </dsp:nvSpPr>
      <dsp:spPr>
        <a:xfrm>
          <a:off x="4184228" y="1334369"/>
          <a:ext cx="546943" cy="5469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D72237-EB4C-4787-84E4-FE9A27BE210D}">
      <dsp:nvSpPr>
        <dsp:cNvPr id="0" name=""/>
        <dsp:cNvSpPr/>
      </dsp:nvSpPr>
      <dsp:spPr>
        <a:xfrm>
          <a:off x="3676352" y="2381375"/>
          <a:ext cx="1562695" cy="839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Explore the relationship between social identity and historical and multi-generational trauma</a:t>
          </a:r>
        </a:p>
      </dsp:txBody>
      <dsp:txXfrm>
        <a:off x="3676352" y="2381375"/>
        <a:ext cx="1562695" cy="839948"/>
      </dsp:txXfrm>
    </dsp:sp>
    <dsp:sp modelId="{D33E09C1-756D-42D4-88D8-A67BE1E0DF79}">
      <dsp:nvSpPr>
        <dsp:cNvPr id="0" name=""/>
        <dsp:cNvSpPr/>
      </dsp:nvSpPr>
      <dsp:spPr>
        <a:xfrm>
          <a:off x="5817244" y="1131219"/>
          <a:ext cx="953244" cy="953244"/>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CEA1BA-2641-4B6D-AF13-F607095349CA}">
      <dsp:nvSpPr>
        <dsp:cNvPr id="0" name=""/>
        <dsp:cNvSpPr/>
      </dsp:nvSpPr>
      <dsp:spPr>
        <a:xfrm>
          <a:off x="6020395" y="1334369"/>
          <a:ext cx="546943" cy="5469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E19973-B65D-4317-914D-6FD2C9CA3F4A}">
      <dsp:nvSpPr>
        <dsp:cNvPr id="0" name=""/>
        <dsp:cNvSpPr/>
      </dsp:nvSpPr>
      <dsp:spPr>
        <a:xfrm>
          <a:off x="5512519" y="2381375"/>
          <a:ext cx="1562695" cy="839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Define and discuss the utilization of an equity analysis to inform policies, practices, procedures</a:t>
          </a:r>
        </a:p>
      </dsp:txBody>
      <dsp:txXfrm>
        <a:off x="5512519" y="2381375"/>
        <a:ext cx="1562695" cy="839948"/>
      </dsp:txXfrm>
    </dsp:sp>
    <dsp:sp modelId="{0674789C-2890-472A-8D0F-B875C2A5CCE3}">
      <dsp:nvSpPr>
        <dsp:cNvPr id="0" name=""/>
        <dsp:cNvSpPr/>
      </dsp:nvSpPr>
      <dsp:spPr>
        <a:xfrm>
          <a:off x="7653411" y="1131219"/>
          <a:ext cx="953244" cy="953244"/>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46777F-C1C0-4EB2-B472-B0A53F293803}">
      <dsp:nvSpPr>
        <dsp:cNvPr id="0" name=""/>
        <dsp:cNvSpPr/>
      </dsp:nvSpPr>
      <dsp:spPr>
        <a:xfrm>
          <a:off x="7856562" y="1334369"/>
          <a:ext cx="546943" cy="54694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723009-456A-4F33-9011-E669D93D73F2}">
      <dsp:nvSpPr>
        <dsp:cNvPr id="0" name=""/>
        <dsp:cNvSpPr/>
      </dsp:nvSpPr>
      <dsp:spPr>
        <a:xfrm>
          <a:off x="7348686" y="2381375"/>
          <a:ext cx="1562695" cy="839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Cross-pollinate ideas on the intersection between working towards equitable outcomes and being Trauma Informed</a:t>
          </a:r>
        </a:p>
      </dsp:txBody>
      <dsp:txXfrm>
        <a:off x="7348686" y="2381375"/>
        <a:ext cx="1562695" cy="839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3528C3-3937-B943-B102-C3E62719531E}">
      <dsp:nvSpPr>
        <dsp:cNvPr id="0" name=""/>
        <dsp:cNvSpPr/>
      </dsp:nvSpPr>
      <dsp:spPr>
        <a:xfrm>
          <a:off x="2259612" y="529000"/>
          <a:ext cx="3622558" cy="3622558"/>
        </a:xfrm>
        <a:prstGeom prst="blockArc">
          <a:avLst>
            <a:gd name="adj1" fmla="val 10724273"/>
            <a:gd name="adj2" fmla="val 16632488"/>
            <a:gd name="adj3" fmla="val 4641"/>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78E04F-E279-7A49-A2E2-326C1809AC40}">
      <dsp:nvSpPr>
        <dsp:cNvPr id="0" name=""/>
        <dsp:cNvSpPr/>
      </dsp:nvSpPr>
      <dsp:spPr>
        <a:xfrm>
          <a:off x="2260007" y="556916"/>
          <a:ext cx="3622558" cy="3622558"/>
        </a:xfrm>
        <a:prstGeom prst="blockArc">
          <a:avLst>
            <a:gd name="adj1" fmla="val 4968285"/>
            <a:gd name="adj2" fmla="val 10778520"/>
            <a:gd name="adj3" fmla="val 4641"/>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8A1A5A-A1C1-7847-85B8-092D4D163F2F}">
      <dsp:nvSpPr>
        <dsp:cNvPr id="0" name=""/>
        <dsp:cNvSpPr/>
      </dsp:nvSpPr>
      <dsp:spPr>
        <a:xfrm>
          <a:off x="2679782" y="554117"/>
          <a:ext cx="3622558" cy="3622558"/>
        </a:xfrm>
        <a:prstGeom prst="blockArc">
          <a:avLst>
            <a:gd name="adj1" fmla="val 26927"/>
            <a:gd name="adj2" fmla="val 5785875"/>
            <a:gd name="adj3" fmla="val 4641"/>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819090D-EBE6-B946-81D9-532D6A9ECAFB}">
      <dsp:nvSpPr>
        <dsp:cNvPr id="0" name=""/>
        <dsp:cNvSpPr/>
      </dsp:nvSpPr>
      <dsp:spPr>
        <a:xfrm>
          <a:off x="2680098" y="531813"/>
          <a:ext cx="3622558" cy="3622558"/>
        </a:xfrm>
        <a:prstGeom prst="blockArc">
          <a:avLst>
            <a:gd name="adj1" fmla="val 15813508"/>
            <a:gd name="adj2" fmla="val 70268"/>
            <a:gd name="adj3" fmla="val 4641"/>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E0D66C9-61D9-8F4F-9A8F-247EB4DA4B91}">
      <dsp:nvSpPr>
        <dsp:cNvPr id="0" name=""/>
        <dsp:cNvSpPr/>
      </dsp:nvSpPr>
      <dsp:spPr>
        <a:xfrm>
          <a:off x="3435750" y="1538456"/>
          <a:ext cx="1667847" cy="166784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Individual/Collective</a:t>
          </a:r>
        </a:p>
      </dsp:txBody>
      <dsp:txXfrm>
        <a:off x="3680001" y="1782707"/>
        <a:ext cx="1179345" cy="1179345"/>
      </dsp:txXfrm>
    </dsp:sp>
    <dsp:sp modelId="{EE4D7247-D0FD-804D-BC97-0740121BB857}">
      <dsp:nvSpPr>
        <dsp:cNvPr id="0" name=""/>
        <dsp:cNvSpPr/>
      </dsp:nvSpPr>
      <dsp:spPr>
        <a:xfrm>
          <a:off x="3608280" y="1266"/>
          <a:ext cx="1369212" cy="116749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Acute</a:t>
          </a:r>
        </a:p>
      </dsp:txBody>
      <dsp:txXfrm>
        <a:off x="3808796" y="172241"/>
        <a:ext cx="968180" cy="825542"/>
      </dsp:txXfrm>
    </dsp:sp>
    <dsp:sp modelId="{1F92BC94-4B38-0A49-8B0B-37BFF8D74501}">
      <dsp:nvSpPr>
        <dsp:cNvPr id="0" name=""/>
        <dsp:cNvSpPr/>
      </dsp:nvSpPr>
      <dsp:spPr>
        <a:xfrm>
          <a:off x="5342601" y="1795507"/>
          <a:ext cx="1835310" cy="116749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Chronic</a:t>
          </a:r>
        </a:p>
      </dsp:txBody>
      <dsp:txXfrm>
        <a:off x="5611376" y="1966482"/>
        <a:ext cx="1297760" cy="825542"/>
      </dsp:txXfrm>
    </dsp:sp>
    <dsp:sp modelId="{861CEB02-18C2-7844-B34E-052D240F6DC7}">
      <dsp:nvSpPr>
        <dsp:cNvPr id="0" name=""/>
        <dsp:cNvSpPr/>
      </dsp:nvSpPr>
      <dsp:spPr>
        <a:xfrm>
          <a:off x="3501600" y="3539765"/>
          <a:ext cx="1582571" cy="116749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Complex</a:t>
          </a:r>
        </a:p>
      </dsp:txBody>
      <dsp:txXfrm>
        <a:off x="3733362" y="3710740"/>
        <a:ext cx="1119047" cy="825542"/>
      </dsp:txXfrm>
    </dsp:sp>
    <dsp:sp modelId="{34954C94-6885-0E4F-864E-31A46C15A571}">
      <dsp:nvSpPr>
        <dsp:cNvPr id="0" name=""/>
        <dsp:cNvSpPr/>
      </dsp:nvSpPr>
      <dsp:spPr>
        <a:xfrm>
          <a:off x="1338020" y="1795503"/>
          <a:ext cx="1928102" cy="116749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Trans</a:t>
          </a:r>
        </a:p>
        <a:p>
          <a:pPr marL="0" lvl="0" indent="0" algn="ctr" defTabSz="800100">
            <a:lnSpc>
              <a:spcPct val="90000"/>
            </a:lnSpc>
            <a:spcBef>
              <a:spcPct val="0"/>
            </a:spcBef>
            <a:spcAft>
              <a:spcPct val="35000"/>
            </a:spcAft>
            <a:buNone/>
          </a:pPr>
          <a:r>
            <a:rPr lang="en-US" sz="1800" kern="1200" dirty="0"/>
            <a:t>generational</a:t>
          </a:r>
        </a:p>
      </dsp:txBody>
      <dsp:txXfrm>
        <a:off x="1620384" y="1966478"/>
        <a:ext cx="1363374" cy="8255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019DE-0EBB-4C4C-BC5A-8BD569DC56B2}">
      <dsp:nvSpPr>
        <dsp:cNvPr id="0" name=""/>
        <dsp:cNvSpPr/>
      </dsp:nvSpPr>
      <dsp:spPr>
        <a:xfrm>
          <a:off x="2098159" y="1748"/>
          <a:ext cx="3271292" cy="2373131"/>
        </a:xfrm>
        <a:prstGeom prst="roundRect">
          <a:avLst>
            <a:gd name="adj" fmla="val 10000"/>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u="sng" kern="1200" dirty="0"/>
            <a:t>Normalize</a:t>
          </a:r>
          <a:br>
            <a:rPr lang="en-US" sz="2400" u="sng" kern="1200" dirty="0"/>
          </a:br>
          <a:r>
            <a:rPr lang="en-US" sz="2000" u="none" kern="1200" dirty="0"/>
            <a:t>- </a:t>
          </a:r>
          <a:r>
            <a:rPr lang="en-US" sz="2000" kern="1200" dirty="0"/>
            <a:t>A shared analysis</a:t>
          </a:r>
          <a:br>
            <a:rPr lang="en-US" sz="2000" kern="1200" dirty="0"/>
          </a:br>
          <a:r>
            <a:rPr lang="en-US" sz="2000" kern="1200" dirty="0"/>
            <a:t>   and definitions</a:t>
          </a:r>
        </a:p>
        <a:p>
          <a:pPr marL="0" lvl="0" indent="0" algn="ctr" defTabSz="1066800">
            <a:lnSpc>
              <a:spcPct val="90000"/>
            </a:lnSpc>
            <a:spcBef>
              <a:spcPct val="0"/>
            </a:spcBef>
            <a:spcAft>
              <a:spcPct val="35000"/>
            </a:spcAft>
            <a:buNone/>
          </a:pPr>
          <a:r>
            <a:rPr lang="en-US" sz="2000" kern="1200" dirty="0"/>
            <a:t>- Urgency/prioritize</a:t>
          </a:r>
        </a:p>
        <a:p>
          <a:pPr marL="0" lvl="0" indent="0" algn="ctr" defTabSz="1066800">
            <a:lnSpc>
              <a:spcPct val="90000"/>
            </a:lnSpc>
            <a:spcBef>
              <a:spcPct val="0"/>
            </a:spcBef>
            <a:spcAft>
              <a:spcPct val="35000"/>
            </a:spcAft>
            <a:buNone/>
          </a:pPr>
          <a:r>
            <a:rPr lang="en-US" sz="2000" kern="1200" dirty="0"/>
            <a:t>- Healing and TIC</a:t>
          </a:r>
        </a:p>
      </dsp:txBody>
      <dsp:txXfrm>
        <a:off x="2167666" y="71255"/>
        <a:ext cx="3132278" cy="2234117"/>
      </dsp:txXfrm>
    </dsp:sp>
    <dsp:sp modelId="{BFFF6DD5-8A0A-7E4A-83C2-D3CE5E36D8DD}">
      <dsp:nvSpPr>
        <dsp:cNvPr id="0" name=""/>
        <dsp:cNvSpPr/>
      </dsp:nvSpPr>
      <dsp:spPr>
        <a:xfrm rot="3513046">
          <a:off x="5254778" y="2649168"/>
          <a:ext cx="956959" cy="492613"/>
        </a:xfrm>
        <a:prstGeom prst="lef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solidFill>
              <a:schemeClr val="accent2"/>
            </a:solidFill>
          </a:endParaRPr>
        </a:p>
      </dsp:txBody>
      <dsp:txXfrm>
        <a:off x="5402562" y="2747691"/>
        <a:ext cx="661391" cy="295567"/>
      </dsp:txXfrm>
    </dsp:sp>
    <dsp:sp modelId="{524FBD29-E170-B442-B7D4-005DBAF9B635}">
      <dsp:nvSpPr>
        <dsp:cNvPr id="0" name=""/>
        <dsp:cNvSpPr/>
      </dsp:nvSpPr>
      <dsp:spPr>
        <a:xfrm>
          <a:off x="4289873" y="3564535"/>
          <a:ext cx="3288069" cy="2442336"/>
        </a:xfrm>
        <a:prstGeom prst="roundRect">
          <a:avLst>
            <a:gd name="adj" fmla="val 10000"/>
          </a:avLst>
        </a:prstGeom>
        <a:solidFill>
          <a:schemeClr val="accent4">
            <a:hueOff val="4900445"/>
            <a:satOff val="-20388"/>
            <a:lumOff val="4804"/>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u="sng" kern="1200" dirty="0"/>
            <a:t>Organize</a:t>
          </a:r>
          <a:br>
            <a:rPr lang="en-US" sz="2400" u="sng" kern="1200" dirty="0"/>
          </a:br>
          <a:r>
            <a:rPr lang="en-US" sz="2000" u="none" kern="1200" dirty="0"/>
            <a:t>- Internal</a:t>
          </a:r>
          <a:br>
            <a:rPr lang="en-US" sz="2000" u="none" kern="1200" dirty="0"/>
          </a:br>
          <a:r>
            <a:rPr lang="en-US" sz="2000" u="none" kern="1200" dirty="0"/>
            <a:t>   infrastructure</a:t>
          </a:r>
        </a:p>
        <a:p>
          <a:pPr marL="0" lvl="0" indent="0" algn="ctr" defTabSz="1066800">
            <a:lnSpc>
              <a:spcPct val="90000"/>
            </a:lnSpc>
            <a:spcBef>
              <a:spcPct val="0"/>
            </a:spcBef>
            <a:spcAft>
              <a:spcPct val="35000"/>
            </a:spcAft>
            <a:buNone/>
          </a:pPr>
          <a:r>
            <a:rPr lang="en-US" sz="2000" u="none" kern="1200" dirty="0"/>
            <a:t>- Partnerships</a:t>
          </a:r>
        </a:p>
        <a:p>
          <a:pPr marL="0" lvl="0" indent="0" algn="ctr" defTabSz="1066800">
            <a:lnSpc>
              <a:spcPct val="90000"/>
            </a:lnSpc>
            <a:spcBef>
              <a:spcPct val="0"/>
            </a:spcBef>
            <a:spcAft>
              <a:spcPct val="35000"/>
            </a:spcAft>
            <a:buNone/>
          </a:pPr>
          <a:r>
            <a:rPr lang="en-US" sz="2000" u="none" kern="1200" dirty="0"/>
            <a:t>- Healing and TIC</a:t>
          </a:r>
          <a:endParaRPr lang="en-US" sz="2000" kern="1200" dirty="0"/>
        </a:p>
      </dsp:txBody>
      <dsp:txXfrm>
        <a:off x="4361407" y="3636069"/>
        <a:ext cx="3145001" cy="2299268"/>
      </dsp:txXfrm>
    </dsp:sp>
    <dsp:sp modelId="{D7326EE6-8931-BB42-827D-27F6FCF34A7D}">
      <dsp:nvSpPr>
        <dsp:cNvPr id="0" name=""/>
        <dsp:cNvSpPr/>
      </dsp:nvSpPr>
      <dsp:spPr>
        <a:xfrm rot="10805146">
          <a:off x="3213294" y="4536040"/>
          <a:ext cx="956959" cy="492613"/>
        </a:xfrm>
        <a:prstGeom prst="leftRightArrow">
          <a:avLst>
            <a:gd name="adj1" fmla="val 60000"/>
            <a:gd name="adj2" fmla="val 50000"/>
          </a:avLst>
        </a:prstGeom>
        <a:solidFill>
          <a:schemeClr val="accent4">
            <a:hueOff val="4900445"/>
            <a:satOff val="-20388"/>
            <a:lumOff val="4804"/>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3361078" y="4634563"/>
        <a:ext cx="661391" cy="295567"/>
      </dsp:txXfrm>
    </dsp:sp>
    <dsp:sp modelId="{1F50F2FF-B8F4-984F-977B-5F6B24B03FA7}">
      <dsp:nvSpPr>
        <dsp:cNvPr id="0" name=""/>
        <dsp:cNvSpPr/>
      </dsp:nvSpPr>
      <dsp:spPr>
        <a:xfrm>
          <a:off x="28183" y="3525772"/>
          <a:ext cx="3065492" cy="2506770"/>
        </a:xfrm>
        <a:prstGeom prst="roundRect">
          <a:avLst>
            <a:gd name="adj" fmla="val 10000"/>
          </a:avLst>
        </a:prstGeom>
        <a:solidFill>
          <a:schemeClr val="accent4">
            <a:hueOff val="9800891"/>
            <a:satOff val="-40777"/>
            <a:lumOff val="9608"/>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u="sng" kern="1200" dirty="0"/>
            <a:t>Operationalize</a:t>
          </a:r>
          <a:br>
            <a:rPr lang="en-US" sz="2400" u="sng" kern="1200" dirty="0"/>
          </a:br>
          <a:r>
            <a:rPr lang="en-US" sz="2000" u="none" kern="1200" dirty="0"/>
            <a:t>- </a:t>
          </a:r>
          <a:r>
            <a:rPr lang="en-US" sz="2000" kern="1200" dirty="0"/>
            <a:t>Racial equity tools</a:t>
          </a:r>
        </a:p>
        <a:p>
          <a:pPr marL="0" lvl="0" indent="0" algn="ctr" defTabSz="1066800">
            <a:lnSpc>
              <a:spcPct val="90000"/>
            </a:lnSpc>
            <a:spcBef>
              <a:spcPct val="0"/>
            </a:spcBef>
            <a:spcAft>
              <a:spcPct val="35000"/>
            </a:spcAft>
            <a:buNone/>
          </a:pPr>
          <a:r>
            <a:rPr lang="en-US" sz="2000" kern="1200" dirty="0"/>
            <a:t>- Data to develop</a:t>
          </a:r>
          <a:br>
            <a:rPr lang="en-US" sz="2000" kern="1200" dirty="0"/>
          </a:br>
          <a:r>
            <a:rPr lang="en-US" sz="2000" kern="1200" dirty="0"/>
            <a:t>  strategies and drive</a:t>
          </a:r>
          <a:br>
            <a:rPr lang="en-US" sz="2000" kern="1200" dirty="0"/>
          </a:br>
          <a:r>
            <a:rPr lang="en-US" sz="2000" kern="1200" dirty="0"/>
            <a:t>  Results</a:t>
          </a:r>
        </a:p>
        <a:p>
          <a:pPr marL="0" lvl="0" indent="0" algn="ctr" defTabSz="1066800">
            <a:lnSpc>
              <a:spcPct val="90000"/>
            </a:lnSpc>
            <a:spcBef>
              <a:spcPct val="0"/>
            </a:spcBef>
            <a:spcAft>
              <a:spcPct val="35000"/>
            </a:spcAft>
            <a:buNone/>
          </a:pPr>
          <a:r>
            <a:rPr lang="en-US" sz="2000" kern="1200" dirty="0"/>
            <a:t>- Healing and TIC</a:t>
          </a:r>
        </a:p>
      </dsp:txBody>
      <dsp:txXfrm>
        <a:off x="101604" y="3599193"/>
        <a:ext cx="2918650" cy="2359928"/>
      </dsp:txXfrm>
    </dsp:sp>
    <dsp:sp modelId="{826D4122-4DD0-2F45-B99F-200715DA66E9}">
      <dsp:nvSpPr>
        <dsp:cNvPr id="0" name=""/>
        <dsp:cNvSpPr/>
      </dsp:nvSpPr>
      <dsp:spPr>
        <a:xfrm rot="18070728">
          <a:off x="1056419" y="2482337"/>
          <a:ext cx="956959" cy="492613"/>
        </a:xfrm>
        <a:prstGeom prst="leftRightArrow">
          <a:avLst>
            <a:gd name="adj1" fmla="val 60000"/>
            <a:gd name="adj2" fmla="val 50000"/>
          </a:avLst>
        </a:prstGeom>
        <a:solidFill>
          <a:schemeClr val="accent4">
            <a:hueOff val="9800891"/>
            <a:satOff val="-40777"/>
            <a:lumOff val="9608"/>
            <a:alphaOff val="0"/>
          </a:schemeClr>
        </a:solidFill>
        <a:ln>
          <a:noFill/>
        </a:ln>
        <a:effectLst>
          <a:outerShdw blurRad="40000" dist="23000" dir="5400000" rotWithShape="0">
            <a:srgbClr val="000000">
              <a:alpha val="35000"/>
            </a:srgbClr>
          </a:outerShdw>
        </a:effectLst>
        <a:sp3d z="-110000">
          <a:bevelT w="40600" h="20600" prst="relaxedInset"/>
        </a:sp3d>
      </dsp:spPr>
      <dsp:style>
        <a:lnRef idx="0">
          <a:scrgbClr r="0" g="0" b="0"/>
        </a:lnRef>
        <a:fillRef idx="1">
          <a:scrgbClr r="0" g="0" b="0"/>
        </a:fillRef>
        <a:effectRef idx="2">
          <a:scrgbClr r="0" g="0" b="0"/>
        </a:effectRef>
        <a:fontRef idx="minor"/>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1204203" y="2580860"/>
        <a:ext cx="661391" cy="29556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82080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10:03-10:06</a:t>
            </a:r>
          </a:p>
          <a:p>
            <a:r>
              <a:rPr lang="en-US" dirty="0"/>
              <a:t>3 min</a:t>
            </a:r>
          </a:p>
        </p:txBody>
      </p:sp>
      <p:sp>
        <p:nvSpPr>
          <p:cNvPr id="4" name="Slide Number Placeholder 3"/>
          <p:cNvSpPr>
            <a:spLocks noGrp="1"/>
          </p:cNvSpPr>
          <p:nvPr>
            <p:ph type="sldNum" sz="quarter" idx="5"/>
          </p:nvPr>
        </p:nvSpPr>
        <p:spPr/>
        <p:txBody>
          <a:bodyPr/>
          <a:lstStyle/>
          <a:p>
            <a:fld id="{FC12076E-6251-4FA2-8CE7-430887626732}" type="slidenum">
              <a:rPr lang="en-US" smtClean="0"/>
              <a:t>10</a:t>
            </a:fld>
            <a:endParaRPr lang="en-US"/>
          </a:p>
        </p:txBody>
      </p:sp>
    </p:spTree>
    <p:extLst>
      <p:ext uri="{BB962C8B-B14F-4D97-AF65-F5344CB8AC3E}">
        <p14:creationId xmlns:p14="http://schemas.microsoft.com/office/powerpoint/2010/main" val="3493569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10:06-10:10:09</a:t>
            </a:r>
          </a:p>
          <a:p>
            <a:r>
              <a:rPr lang="en-US" dirty="0"/>
              <a:t>3 min</a:t>
            </a:r>
          </a:p>
        </p:txBody>
      </p:sp>
      <p:sp>
        <p:nvSpPr>
          <p:cNvPr id="4" name="Slide Number Placeholder 3"/>
          <p:cNvSpPr>
            <a:spLocks noGrp="1"/>
          </p:cNvSpPr>
          <p:nvPr>
            <p:ph type="sldNum" sz="quarter" idx="5"/>
          </p:nvPr>
        </p:nvSpPr>
        <p:spPr/>
        <p:txBody>
          <a:bodyPr/>
          <a:lstStyle/>
          <a:p>
            <a:fld id="{FC12076E-6251-4FA2-8CE7-430887626732}" type="slidenum">
              <a:rPr lang="en-US" smtClean="0"/>
              <a:t>11</a:t>
            </a:fld>
            <a:endParaRPr lang="en-US"/>
          </a:p>
        </p:txBody>
      </p:sp>
    </p:spTree>
    <p:extLst>
      <p:ext uri="{BB962C8B-B14F-4D97-AF65-F5344CB8AC3E}">
        <p14:creationId xmlns:p14="http://schemas.microsoft.com/office/powerpoint/2010/main" val="1158367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10:09-10:10</a:t>
            </a:r>
          </a:p>
          <a:p>
            <a:r>
              <a:rPr lang="en-US" dirty="0"/>
              <a:t>1 min review</a:t>
            </a:r>
          </a:p>
        </p:txBody>
      </p:sp>
      <p:sp>
        <p:nvSpPr>
          <p:cNvPr id="4" name="Slide Number Placeholder 3"/>
          <p:cNvSpPr>
            <a:spLocks noGrp="1"/>
          </p:cNvSpPr>
          <p:nvPr>
            <p:ph type="sldNum" sz="quarter" idx="5"/>
          </p:nvPr>
        </p:nvSpPr>
        <p:spPr/>
        <p:txBody>
          <a:bodyPr/>
          <a:lstStyle/>
          <a:p>
            <a:fld id="{FC12076E-6251-4FA2-8CE7-430887626732}" type="slidenum">
              <a:rPr lang="en-US" smtClean="0"/>
              <a:t>12</a:t>
            </a:fld>
            <a:endParaRPr lang="en-US"/>
          </a:p>
        </p:txBody>
      </p:sp>
    </p:spTree>
    <p:extLst>
      <p:ext uri="{BB962C8B-B14F-4D97-AF65-F5344CB8AC3E}">
        <p14:creationId xmlns:p14="http://schemas.microsoft.com/office/powerpoint/2010/main" val="844025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10:10-10:15</a:t>
            </a:r>
          </a:p>
          <a:p>
            <a:r>
              <a:rPr lang="en-US" dirty="0"/>
              <a:t>15 min </a:t>
            </a:r>
          </a:p>
          <a:p>
            <a:r>
              <a:rPr lang="en-US" dirty="0"/>
              <a:t>Starting with an exercise such as a Mix and Mingle is foundational and essential to building relationships to form a courageous and gracious space!  Where we can learn in public and invite the stranger in!</a:t>
            </a:r>
          </a:p>
          <a:p>
            <a:endParaRPr lang="en-US" dirty="0"/>
          </a:p>
          <a:p>
            <a:r>
              <a:rPr lang="en-US" dirty="0"/>
              <a:t>Breakouts 3-4</a:t>
            </a:r>
          </a:p>
          <a:p>
            <a:r>
              <a:rPr lang="en-US" dirty="0"/>
              <a:t>15 minutes </a:t>
            </a:r>
          </a:p>
        </p:txBody>
      </p:sp>
      <p:sp>
        <p:nvSpPr>
          <p:cNvPr id="4" name="Slide Number Placeholder 3"/>
          <p:cNvSpPr>
            <a:spLocks noGrp="1"/>
          </p:cNvSpPr>
          <p:nvPr>
            <p:ph type="sldNum" sz="quarter" idx="5"/>
          </p:nvPr>
        </p:nvSpPr>
        <p:spPr/>
        <p:txBody>
          <a:bodyPr/>
          <a:lstStyle/>
          <a:p>
            <a:fld id="{FC12076E-6251-4FA2-8CE7-430887626732}" type="slidenum">
              <a:rPr lang="en-US" smtClean="0"/>
              <a:t>13</a:t>
            </a:fld>
            <a:endParaRPr lang="en-US"/>
          </a:p>
        </p:txBody>
      </p:sp>
    </p:spTree>
    <p:extLst>
      <p:ext uri="{BB962C8B-B14F-4D97-AF65-F5344CB8AC3E}">
        <p14:creationId xmlns:p14="http://schemas.microsoft.com/office/powerpoint/2010/main" val="1319794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10:15-10:20</a:t>
            </a:r>
          </a:p>
          <a:p>
            <a:r>
              <a:rPr lang="en-US" dirty="0"/>
              <a:t>5 minutes</a:t>
            </a:r>
          </a:p>
          <a:p>
            <a:r>
              <a:rPr lang="en-US" dirty="0"/>
              <a:t>It is critical that any organization or institution seeking to bring about greater equity and infuse equity principles and practices into all areas of the organization there must be a shared framework that is understood by all</a:t>
            </a:r>
          </a:p>
          <a:p>
            <a:endParaRPr lang="en-US" dirty="0"/>
          </a:p>
        </p:txBody>
      </p:sp>
      <p:sp>
        <p:nvSpPr>
          <p:cNvPr id="4" name="Slide Number Placeholder 3"/>
          <p:cNvSpPr>
            <a:spLocks noGrp="1"/>
          </p:cNvSpPr>
          <p:nvPr>
            <p:ph type="sldNum" sz="quarter" idx="5"/>
          </p:nvPr>
        </p:nvSpPr>
        <p:spPr/>
        <p:txBody>
          <a:bodyPr/>
          <a:lstStyle/>
          <a:p>
            <a:fld id="{FC12076E-6251-4FA2-8CE7-430887626732}" type="slidenum">
              <a:rPr lang="en-US" smtClean="0"/>
              <a:t>14</a:t>
            </a:fld>
            <a:endParaRPr lang="en-US"/>
          </a:p>
        </p:txBody>
      </p:sp>
    </p:spTree>
    <p:extLst>
      <p:ext uri="{BB962C8B-B14F-4D97-AF65-F5344CB8AC3E}">
        <p14:creationId xmlns:p14="http://schemas.microsoft.com/office/powerpoint/2010/main" val="1094193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10:20-10:25</a:t>
            </a:r>
          </a:p>
          <a:p>
            <a:r>
              <a:rPr lang="en-US" dirty="0"/>
              <a:t>5 min</a:t>
            </a:r>
          </a:p>
        </p:txBody>
      </p:sp>
      <p:sp>
        <p:nvSpPr>
          <p:cNvPr id="4" name="Slide Number Placeholder 3"/>
          <p:cNvSpPr>
            <a:spLocks noGrp="1"/>
          </p:cNvSpPr>
          <p:nvPr>
            <p:ph type="sldNum" sz="quarter" idx="5"/>
          </p:nvPr>
        </p:nvSpPr>
        <p:spPr/>
        <p:txBody>
          <a:bodyPr/>
          <a:lstStyle/>
          <a:p>
            <a:fld id="{FC12076E-6251-4FA2-8CE7-430887626732}" type="slidenum">
              <a:rPr lang="en-US" smtClean="0"/>
              <a:t>15</a:t>
            </a:fld>
            <a:endParaRPr lang="en-US"/>
          </a:p>
        </p:txBody>
      </p:sp>
    </p:spTree>
    <p:extLst>
      <p:ext uri="{BB962C8B-B14F-4D97-AF65-F5344CB8AC3E}">
        <p14:creationId xmlns:p14="http://schemas.microsoft.com/office/powerpoint/2010/main" val="1203949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10:25-10:50</a:t>
            </a:r>
          </a:p>
          <a:p>
            <a:r>
              <a:rPr lang="en-US" dirty="0"/>
              <a:t>25 min</a:t>
            </a:r>
          </a:p>
          <a:p>
            <a:r>
              <a:rPr lang="en-US" dirty="0"/>
              <a:t>2 min tee up</a:t>
            </a:r>
          </a:p>
          <a:p>
            <a:r>
              <a:rPr lang="en-US" dirty="0"/>
              <a:t>3 min solo think time</a:t>
            </a:r>
          </a:p>
          <a:p>
            <a:r>
              <a:rPr lang="en-US" dirty="0"/>
              <a:t>8 min breakouts in pairs</a:t>
            </a:r>
          </a:p>
          <a:p>
            <a:r>
              <a:rPr lang="en-US" dirty="0"/>
              <a:t>12 min large group share outs</a:t>
            </a:r>
          </a:p>
        </p:txBody>
      </p:sp>
      <p:sp>
        <p:nvSpPr>
          <p:cNvPr id="4" name="Slide Number Placeholder 3"/>
          <p:cNvSpPr>
            <a:spLocks noGrp="1"/>
          </p:cNvSpPr>
          <p:nvPr>
            <p:ph type="sldNum" sz="quarter" idx="5"/>
          </p:nvPr>
        </p:nvSpPr>
        <p:spPr/>
        <p:txBody>
          <a:bodyPr/>
          <a:lstStyle/>
          <a:p>
            <a:fld id="{FC12076E-6251-4FA2-8CE7-430887626732}" type="slidenum">
              <a:rPr lang="en-US" smtClean="0"/>
              <a:t>16</a:t>
            </a:fld>
            <a:endParaRPr lang="en-US"/>
          </a:p>
        </p:txBody>
      </p:sp>
    </p:spTree>
    <p:extLst>
      <p:ext uri="{BB962C8B-B14F-4D97-AF65-F5344CB8AC3E}">
        <p14:creationId xmlns:p14="http://schemas.microsoft.com/office/powerpoint/2010/main" val="3352633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10:50-10:52</a:t>
            </a:r>
          </a:p>
          <a:p>
            <a:r>
              <a:rPr lang="en-US" dirty="0"/>
              <a:t>2 min </a:t>
            </a:r>
          </a:p>
        </p:txBody>
      </p:sp>
      <p:sp>
        <p:nvSpPr>
          <p:cNvPr id="4" name="Slide Number Placeholder 3"/>
          <p:cNvSpPr>
            <a:spLocks noGrp="1"/>
          </p:cNvSpPr>
          <p:nvPr>
            <p:ph type="sldNum" sz="quarter" idx="5"/>
          </p:nvPr>
        </p:nvSpPr>
        <p:spPr/>
        <p:txBody>
          <a:bodyPr/>
          <a:lstStyle/>
          <a:p>
            <a:fld id="{FC12076E-6251-4FA2-8CE7-430887626732}" type="slidenum">
              <a:rPr lang="en-US" smtClean="0"/>
              <a:t>17</a:t>
            </a:fld>
            <a:endParaRPr lang="en-US"/>
          </a:p>
        </p:txBody>
      </p:sp>
    </p:spTree>
    <p:extLst>
      <p:ext uri="{BB962C8B-B14F-4D97-AF65-F5344CB8AC3E}">
        <p14:creationId xmlns:p14="http://schemas.microsoft.com/office/powerpoint/2010/main" val="176604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10:52-10:54</a:t>
            </a:r>
          </a:p>
          <a:p>
            <a:r>
              <a:rPr lang="en-US" dirty="0"/>
              <a:t>2 min</a:t>
            </a:r>
          </a:p>
        </p:txBody>
      </p:sp>
      <p:sp>
        <p:nvSpPr>
          <p:cNvPr id="4" name="Slide Number Placeholder 3"/>
          <p:cNvSpPr>
            <a:spLocks noGrp="1"/>
          </p:cNvSpPr>
          <p:nvPr>
            <p:ph type="sldNum" sz="quarter" idx="5"/>
          </p:nvPr>
        </p:nvSpPr>
        <p:spPr/>
        <p:txBody>
          <a:bodyPr/>
          <a:lstStyle/>
          <a:p>
            <a:fld id="{FC12076E-6251-4FA2-8CE7-430887626732}" type="slidenum">
              <a:rPr lang="en-US" smtClean="0"/>
              <a:t>18</a:t>
            </a:fld>
            <a:endParaRPr lang="en-US"/>
          </a:p>
        </p:txBody>
      </p:sp>
    </p:spTree>
    <p:extLst>
      <p:ext uri="{BB962C8B-B14F-4D97-AF65-F5344CB8AC3E}">
        <p14:creationId xmlns:p14="http://schemas.microsoft.com/office/powerpoint/2010/main" val="1818727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10:54-10:57</a:t>
            </a:r>
          </a:p>
          <a:p>
            <a:r>
              <a:rPr lang="en-US" dirty="0"/>
              <a:t>3 min </a:t>
            </a:r>
          </a:p>
        </p:txBody>
      </p:sp>
      <p:sp>
        <p:nvSpPr>
          <p:cNvPr id="4" name="Slide Number Placeholder 3"/>
          <p:cNvSpPr>
            <a:spLocks noGrp="1"/>
          </p:cNvSpPr>
          <p:nvPr>
            <p:ph type="sldNum" sz="quarter" idx="5"/>
          </p:nvPr>
        </p:nvSpPr>
        <p:spPr/>
        <p:txBody>
          <a:bodyPr/>
          <a:lstStyle/>
          <a:p>
            <a:fld id="{FC12076E-6251-4FA2-8CE7-430887626732}" type="slidenum">
              <a:rPr lang="en-US" smtClean="0"/>
              <a:t>19</a:t>
            </a:fld>
            <a:endParaRPr lang="en-US"/>
          </a:p>
        </p:txBody>
      </p:sp>
    </p:spTree>
    <p:extLst>
      <p:ext uri="{BB962C8B-B14F-4D97-AF65-F5344CB8AC3E}">
        <p14:creationId xmlns:p14="http://schemas.microsoft.com/office/powerpoint/2010/main" val="1709897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9:35-9:37</a:t>
            </a:r>
          </a:p>
          <a:p>
            <a:r>
              <a:rPr lang="en-US" dirty="0"/>
              <a:t>2 min</a:t>
            </a:r>
          </a:p>
        </p:txBody>
      </p:sp>
      <p:sp>
        <p:nvSpPr>
          <p:cNvPr id="4" name="Slide Number Placeholder 3"/>
          <p:cNvSpPr>
            <a:spLocks noGrp="1"/>
          </p:cNvSpPr>
          <p:nvPr>
            <p:ph type="sldNum" sz="quarter" idx="5"/>
          </p:nvPr>
        </p:nvSpPr>
        <p:spPr/>
        <p:txBody>
          <a:bodyPr/>
          <a:lstStyle/>
          <a:p>
            <a:fld id="{FC12076E-6251-4FA2-8CE7-430887626732}" type="slidenum">
              <a:rPr lang="en-US" smtClean="0"/>
              <a:t>2</a:t>
            </a:fld>
            <a:endParaRPr lang="en-US"/>
          </a:p>
        </p:txBody>
      </p:sp>
    </p:spTree>
    <p:extLst>
      <p:ext uri="{BB962C8B-B14F-4D97-AF65-F5344CB8AC3E}">
        <p14:creationId xmlns:p14="http://schemas.microsoft.com/office/powerpoint/2010/main" val="3294794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10:57-11:02</a:t>
            </a:r>
          </a:p>
          <a:p>
            <a:r>
              <a:rPr lang="en-US" dirty="0"/>
              <a:t>Get a snack, stretch, whatever you need to come back to being present. (10:00)</a:t>
            </a:r>
          </a:p>
        </p:txBody>
      </p:sp>
      <p:sp>
        <p:nvSpPr>
          <p:cNvPr id="4" name="Slide Number Placeholder 3"/>
          <p:cNvSpPr>
            <a:spLocks noGrp="1"/>
          </p:cNvSpPr>
          <p:nvPr>
            <p:ph type="sldNum" sz="quarter" idx="5"/>
          </p:nvPr>
        </p:nvSpPr>
        <p:spPr/>
        <p:txBody>
          <a:bodyPr/>
          <a:lstStyle/>
          <a:p>
            <a:fld id="{FC12076E-6251-4FA2-8CE7-430887626732}" type="slidenum">
              <a:rPr lang="en-US" smtClean="0"/>
              <a:t>20</a:t>
            </a:fld>
            <a:endParaRPr lang="en-US"/>
          </a:p>
        </p:txBody>
      </p:sp>
    </p:spTree>
    <p:extLst>
      <p:ext uri="{BB962C8B-B14F-4D97-AF65-F5344CB8AC3E}">
        <p14:creationId xmlns:p14="http://schemas.microsoft.com/office/powerpoint/2010/main" val="3930109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11:02-11:05</a:t>
            </a:r>
          </a:p>
          <a:p>
            <a:r>
              <a:rPr lang="en-US" dirty="0"/>
              <a:t>3 min</a:t>
            </a:r>
          </a:p>
        </p:txBody>
      </p:sp>
      <p:sp>
        <p:nvSpPr>
          <p:cNvPr id="4" name="Slide Number Placeholder 3"/>
          <p:cNvSpPr>
            <a:spLocks noGrp="1"/>
          </p:cNvSpPr>
          <p:nvPr>
            <p:ph type="sldNum" sz="quarter" idx="5"/>
          </p:nvPr>
        </p:nvSpPr>
        <p:spPr/>
        <p:txBody>
          <a:bodyPr/>
          <a:lstStyle/>
          <a:p>
            <a:fld id="{FC12076E-6251-4FA2-8CE7-430887626732}" type="slidenum">
              <a:rPr lang="en-US" smtClean="0"/>
              <a:t>21</a:t>
            </a:fld>
            <a:endParaRPr lang="en-US"/>
          </a:p>
        </p:txBody>
      </p:sp>
    </p:spTree>
    <p:extLst>
      <p:ext uri="{BB962C8B-B14F-4D97-AF65-F5344CB8AC3E}">
        <p14:creationId xmlns:p14="http://schemas.microsoft.com/office/powerpoint/2010/main" val="2056477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11:05 -11:07</a:t>
            </a:r>
          </a:p>
          <a:p>
            <a:r>
              <a:rPr lang="en-US" dirty="0"/>
              <a:t>2 min</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6902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11:07-11:09</a:t>
            </a:r>
          </a:p>
          <a:p>
            <a:r>
              <a:rPr lang="en-US" dirty="0"/>
              <a:t>2 min</a:t>
            </a:r>
          </a:p>
        </p:txBody>
      </p:sp>
      <p:sp>
        <p:nvSpPr>
          <p:cNvPr id="4" name="Slide Number Placeholder 3"/>
          <p:cNvSpPr>
            <a:spLocks noGrp="1"/>
          </p:cNvSpPr>
          <p:nvPr>
            <p:ph type="sldNum" sz="quarter" idx="5"/>
          </p:nvPr>
        </p:nvSpPr>
        <p:spPr/>
        <p:txBody>
          <a:bodyPr/>
          <a:lstStyle/>
          <a:p>
            <a:fld id="{FC12076E-6251-4FA2-8CE7-430887626732}" type="slidenum">
              <a:rPr lang="en-US" smtClean="0"/>
              <a:t>23</a:t>
            </a:fld>
            <a:endParaRPr lang="en-US"/>
          </a:p>
        </p:txBody>
      </p:sp>
    </p:spTree>
    <p:extLst>
      <p:ext uri="{BB962C8B-B14F-4D97-AF65-F5344CB8AC3E}">
        <p14:creationId xmlns:p14="http://schemas.microsoft.com/office/powerpoint/2010/main" val="4162336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11:09-11:12</a:t>
            </a:r>
          </a:p>
          <a:p>
            <a:r>
              <a:rPr lang="en-US" dirty="0"/>
              <a:t>3 min</a:t>
            </a:r>
          </a:p>
        </p:txBody>
      </p:sp>
      <p:sp>
        <p:nvSpPr>
          <p:cNvPr id="4" name="Slide Number Placeholder 3"/>
          <p:cNvSpPr>
            <a:spLocks noGrp="1"/>
          </p:cNvSpPr>
          <p:nvPr>
            <p:ph type="sldNum" sz="quarter" idx="5"/>
          </p:nvPr>
        </p:nvSpPr>
        <p:spPr/>
        <p:txBody>
          <a:bodyPr/>
          <a:lstStyle/>
          <a:p>
            <a:fld id="{FC12076E-6251-4FA2-8CE7-430887626732}" type="slidenum">
              <a:rPr lang="en-US" smtClean="0"/>
              <a:t>24</a:t>
            </a:fld>
            <a:endParaRPr lang="en-US"/>
          </a:p>
        </p:txBody>
      </p:sp>
    </p:spTree>
    <p:extLst>
      <p:ext uri="{BB962C8B-B14F-4D97-AF65-F5344CB8AC3E}">
        <p14:creationId xmlns:p14="http://schemas.microsoft.com/office/powerpoint/2010/main" val="4134117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11:12-11:20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8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Template describes how society categorizes Identities. Scholar; Leticia Nieto describes Society’s Agent and Target  groups.   </a:t>
            </a:r>
          </a:p>
          <a:p>
            <a:pPr marL="0" lvl="0" indent="0" algn="l" rtl="0">
              <a:spcBef>
                <a:spcPts val="0"/>
              </a:spcBef>
              <a:spcAft>
                <a:spcPts val="0"/>
              </a:spcAft>
              <a:buNone/>
            </a:pPr>
            <a:endParaRPr dirty="0"/>
          </a:p>
        </p:txBody>
      </p:sp>
      <p:sp>
        <p:nvSpPr>
          <p:cNvPr id="219" name="Google Shape;21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1787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11:20-11:50</a:t>
            </a:r>
          </a:p>
          <a:p>
            <a:r>
              <a:rPr lang="en-US" dirty="0"/>
              <a:t>2 min tee up</a:t>
            </a:r>
          </a:p>
          <a:p>
            <a:r>
              <a:rPr lang="en-US" dirty="0"/>
              <a:t>3 min solo think time</a:t>
            </a:r>
          </a:p>
          <a:p>
            <a:r>
              <a:rPr lang="en-US" dirty="0"/>
              <a:t>13 min breakouts 3-4</a:t>
            </a:r>
          </a:p>
          <a:p>
            <a:r>
              <a:rPr lang="en-US" dirty="0"/>
              <a:t>12 min large group </a:t>
            </a:r>
            <a:r>
              <a:rPr lang="en-US" dirty="0" err="1"/>
              <a:t>shareouts</a:t>
            </a:r>
            <a:endParaRPr lang="en-US" dirty="0"/>
          </a:p>
        </p:txBody>
      </p:sp>
      <p:sp>
        <p:nvSpPr>
          <p:cNvPr id="4" name="Slide Number Placeholder 3"/>
          <p:cNvSpPr>
            <a:spLocks noGrp="1"/>
          </p:cNvSpPr>
          <p:nvPr>
            <p:ph type="sldNum" sz="quarter" idx="5"/>
          </p:nvPr>
        </p:nvSpPr>
        <p:spPr/>
        <p:txBody>
          <a:bodyPr/>
          <a:lstStyle/>
          <a:p>
            <a:fld id="{FC12076E-6251-4FA2-8CE7-430887626732}" type="slidenum">
              <a:rPr lang="en-US" smtClean="0"/>
              <a:t>26</a:t>
            </a:fld>
            <a:endParaRPr lang="en-US"/>
          </a:p>
        </p:txBody>
      </p:sp>
    </p:spTree>
    <p:extLst>
      <p:ext uri="{BB962C8B-B14F-4D97-AF65-F5344CB8AC3E}">
        <p14:creationId xmlns:p14="http://schemas.microsoft.com/office/powerpoint/2010/main" val="3028327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11:50-11:52</a:t>
            </a:r>
          </a:p>
          <a:p>
            <a:r>
              <a:rPr lang="en-US" dirty="0"/>
              <a:t>2 min</a:t>
            </a:r>
          </a:p>
        </p:txBody>
      </p:sp>
      <p:sp>
        <p:nvSpPr>
          <p:cNvPr id="4" name="Slide Number Placeholder 3"/>
          <p:cNvSpPr>
            <a:spLocks noGrp="1"/>
          </p:cNvSpPr>
          <p:nvPr>
            <p:ph type="sldNum" sz="quarter" idx="5"/>
          </p:nvPr>
        </p:nvSpPr>
        <p:spPr/>
        <p:txBody>
          <a:bodyPr/>
          <a:lstStyle/>
          <a:p>
            <a:fld id="{FC12076E-6251-4FA2-8CE7-430887626732}" type="slidenum">
              <a:rPr lang="en-US" smtClean="0"/>
              <a:t>27</a:t>
            </a:fld>
            <a:endParaRPr lang="en-US"/>
          </a:p>
        </p:txBody>
      </p:sp>
    </p:spTree>
    <p:extLst>
      <p:ext uri="{BB962C8B-B14F-4D97-AF65-F5344CB8AC3E}">
        <p14:creationId xmlns:p14="http://schemas.microsoft.com/office/powerpoint/2010/main" val="1320786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11:52-11:58</a:t>
            </a:r>
          </a:p>
          <a:p>
            <a:r>
              <a:rPr lang="en-US" dirty="0"/>
              <a:t>6 min </a:t>
            </a:r>
          </a:p>
        </p:txBody>
      </p:sp>
      <p:sp>
        <p:nvSpPr>
          <p:cNvPr id="4" name="Slide Number Placeholder 3"/>
          <p:cNvSpPr>
            <a:spLocks noGrp="1"/>
          </p:cNvSpPr>
          <p:nvPr>
            <p:ph type="sldNum" sz="quarter" idx="5"/>
          </p:nvPr>
        </p:nvSpPr>
        <p:spPr/>
        <p:txBody>
          <a:bodyPr/>
          <a:lstStyle/>
          <a:p>
            <a:fld id="{FC12076E-6251-4FA2-8CE7-430887626732}" type="slidenum">
              <a:rPr lang="en-US" smtClean="0"/>
              <a:t>28</a:t>
            </a:fld>
            <a:endParaRPr lang="en-US"/>
          </a:p>
        </p:txBody>
      </p:sp>
    </p:spTree>
    <p:extLst>
      <p:ext uri="{BB962C8B-B14F-4D97-AF65-F5344CB8AC3E}">
        <p14:creationId xmlns:p14="http://schemas.microsoft.com/office/powerpoint/2010/main" val="42308085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11:58-12:30</a:t>
            </a:r>
          </a:p>
          <a:p>
            <a:r>
              <a:rPr lang="en-US" dirty="0"/>
              <a:t>2 min tee up</a:t>
            </a:r>
          </a:p>
          <a:p>
            <a:r>
              <a:rPr lang="en-US" dirty="0"/>
              <a:t>3 min solo think time</a:t>
            </a:r>
          </a:p>
          <a:p>
            <a:r>
              <a:rPr lang="en-US" dirty="0"/>
              <a:t>13 min breakouts 3-4</a:t>
            </a:r>
          </a:p>
          <a:p>
            <a:r>
              <a:rPr lang="en-US" dirty="0"/>
              <a:t>12 min large group </a:t>
            </a:r>
            <a:r>
              <a:rPr lang="en-US" dirty="0" err="1"/>
              <a:t>shareouts</a:t>
            </a:r>
            <a:endParaRPr lang="en-US" dirty="0"/>
          </a:p>
          <a:p>
            <a:endParaRPr lang="en-US" dirty="0"/>
          </a:p>
        </p:txBody>
      </p:sp>
      <p:sp>
        <p:nvSpPr>
          <p:cNvPr id="4" name="Slide Number Placeholder 3"/>
          <p:cNvSpPr>
            <a:spLocks noGrp="1"/>
          </p:cNvSpPr>
          <p:nvPr>
            <p:ph type="sldNum" sz="quarter" idx="5"/>
          </p:nvPr>
        </p:nvSpPr>
        <p:spPr/>
        <p:txBody>
          <a:bodyPr/>
          <a:lstStyle/>
          <a:p>
            <a:fld id="{FC12076E-6251-4FA2-8CE7-430887626732}" type="slidenum">
              <a:rPr lang="en-US" smtClean="0"/>
              <a:t>29</a:t>
            </a:fld>
            <a:endParaRPr lang="en-US"/>
          </a:p>
        </p:txBody>
      </p:sp>
    </p:spTree>
    <p:extLst>
      <p:ext uri="{BB962C8B-B14F-4D97-AF65-F5344CB8AC3E}">
        <p14:creationId xmlns:p14="http://schemas.microsoft.com/office/powerpoint/2010/main" val="2703311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9:37-9:39</a:t>
            </a:r>
          </a:p>
          <a:p>
            <a:r>
              <a:rPr lang="en-US" dirty="0"/>
              <a:t>2 min</a:t>
            </a:r>
          </a:p>
        </p:txBody>
      </p:sp>
      <p:sp>
        <p:nvSpPr>
          <p:cNvPr id="4" name="Slide Number Placeholder 3"/>
          <p:cNvSpPr>
            <a:spLocks noGrp="1"/>
          </p:cNvSpPr>
          <p:nvPr>
            <p:ph type="sldNum" sz="quarter" idx="5"/>
          </p:nvPr>
        </p:nvSpPr>
        <p:spPr/>
        <p:txBody>
          <a:bodyPr/>
          <a:lstStyle/>
          <a:p>
            <a:fld id="{FC12076E-6251-4FA2-8CE7-430887626732}" type="slidenum">
              <a:rPr lang="en-US" smtClean="0"/>
              <a:t>3</a:t>
            </a:fld>
            <a:endParaRPr lang="en-US"/>
          </a:p>
        </p:txBody>
      </p:sp>
    </p:spTree>
    <p:extLst>
      <p:ext uri="{BB962C8B-B14F-4D97-AF65-F5344CB8AC3E}">
        <p14:creationId xmlns:p14="http://schemas.microsoft.com/office/powerpoint/2010/main" val="1633151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12:30-12:40</a:t>
            </a:r>
          </a:p>
          <a:p>
            <a:r>
              <a:rPr lang="en-US" dirty="0"/>
              <a:t>10 min</a:t>
            </a:r>
          </a:p>
        </p:txBody>
      </p:sp>
      <p:sp>
        <p:nvSpPr>
          <p:cNvPr id="4" name="Slide Number Placeholder 3"/>
          <p:cNvSpPr>
            <a:spLocks noGrp="1"/>
          </p:cNvSpPr>
          <p:nvPr>
            <p:ph type="sldNum" sz="quarter" idx="5"/>
          </p:nvPr>
        </p:nvSpPr>
        <p:spPr/>
        <p:txBody>
          <a:bodyPr/>
          <a:lstStyle/>
          <a:p>
            <a:fld id="{FC12076E-6251-4FA2-8CE7-430887626732}" type="slidenum">
              <a:rPr lang="en-US" smtClean="0"/>
              <a:t>30</a:t>
            </a:fld>
            <a:endParaRPr lang="en-US"/>
          </a:p>
        </p:txBody>
      </p:sp>
    </p:spTree>
    <p:extLst>
      <p:ext uri="{BB962C8B-B14F-4D97-AF65-F5344CB8AC3E}">
        <p14:creationId xmlns:p14="http://schemas.microsoft.com/office/powerpoint/2010/main" val="21156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12:40-1:10</a:t>
            </a:r>
          </a:p>
          <a:p>
            <a:r>
              <a:rPr lang="en-US" dirty="0"/>
              <a:t>2 min tee up</a:t>
            </a:r>
          </a:p>
          <a:p>
            <a:r>
              <a:rPr lang="en-US" dirty="0"/>
              <a:t>3 min solo think time</a:t>
            </a:r>
          </a:p>
          <a:p>
            <a:r>
              <a:rPr lang="en-US" dirty="0"/>
              <a:t>13 min breakouts 3-4</a:t>
            </a:r>
          </a:p>
          <a:p>
            <a:r>
              <a:rPr lang="en-US" dirty="0"/>
              <a:t>12 min large group </a:t>
            </a:r>
            <a:r>
              <a:rPr lang="en-US" dirty="0" err="1"/>
              <a:t>shareouts</a:t>
            </a:r>
            <a:endParaRPr lang="en-US" dirty="0"/>
          </a:p>
          <a:p>
            <a:endParaRPr lang="en-US" dirty="0"/>
          </a:p>
        </p:txBody>
      </p:sp>
      <p:sp>
        <p:nvSpPr>
          <p:cNvPr id="4" name="Slide Number Placeholder 3"/>
          <p:cNvSpPr>
            <a:spLocks noGrp="1"/>
          </p:cNvSpPr>
          <p:nvPr>
            <p:ph type="sldNum" sz="quarter" idx="5"/>
          </p:nvPr>
        </p:nvSpPr>
        <p:spPr/>
        <p:txBody>
          <a:bodyPr/>
          <a:lstStyle/>
          <a:p>
            <a:fld id="{FC12076E-6251-4FA2-8CE7-430887626732}" type="slidenum">
              <a:rPr lang="en-US" smtClean="0"/>
              <a:t>31</a:t>
            </a:fld>
            <a:endParaRPr lang="en-US"/>
          </a:p>
        </p:txBody>
      </p:sp>
    </p:spTree>
    <p:extLst>
      <p:ext uri="{BB962C8B-B14F-4D97-AF65-F5344CB8AC3E}">
        <p14:creationId xmlns:p14="http://schemas.microsoft.com/office/powerpoint/2010/main" val="2499794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1:10-1:11</a:t>
            </a:r>
          </a:p>
          <a:p>
            <a:r>
              <a:rPr lang="en-US" dirty="0"/>
              <a:t>1 min</a:t>
            </a:r>
          </a:p>
        </p:txBody>
      </p:sp>
      <p:sp>
        <p:nvSpPr>
          <p:cNvPr id="4" name="Slide Number Placeholder 3"/>
          <p:cNvSpPr>
            <a:spLocks noGrp="1"/>
          </p:cNvSpPr>
          <p:nvPr>
            <p:ph type="sldNum" sz="quarter" idx="5"/>
          </p:nvPr>
        </p:nvSpPr>
        <p:spPr/>
        <p:txBody>
          <a:bodyPr/>
          <a:lstStyle/>
          <a:p>
            <a:fld id="{FC12076E-6251-4FA2-8CE7-430887626732}" type="slidenum">
              <a:rPr lang="en-US" smtClean="0"/>
              <a:t>32</a:t>
            </a:fld>
            <a:endParaRPr lang="en-US"/>
          </a:p>
        </p:txBody>
      </p:sp>
    </p:spTree>
    <p:extLst>
      <p:ext uri="{BB962C8B-B14F-4D97-AF65-F5344CB8AC3E}">
        <p14:creationId xmlns:p14="http://schemas.microsoft.com/office/powerpoint/2010/main" val="3512026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1:11-1:12</a:t>
            </a:r>
          </a:p>
          <a:p>
            <a:r>
              <a:rPr lang="en-US" dirty="0"/>
              <a:t>1 min</a:t>
            </a:r>
          </a:p>
        </p:txBody>
      </p:sp>
      <p:sp>
        <p:nvSpPr>
          <p:cNvPr id="4" name="Slide Number Placeholder 3"/>
          <p:cNvSpPr>
            <a:spLocks noGrp="1"/>
          </p:cNvSpPr>
          <p:nvPr>
            <p:ph type="sldNum" sz="quarter" idx="5"/>
          </p:nvPr>
        </p:nvSpPr>
        <p:spPr/>
        <p:txBody>
          <a:bodyPr/>
          <a:lstStyle/>
          <a:p>
            <a:fld id="{FC12076E-6251-4FA2-8CE7-430887626732}" type="slidenum">
              <a:rPr lang="en-US" smtClean="0"/>
              <a:t>33</a:t>
            </a:fld>
            <a:endParaRPr lang="en-US"/>
          </a:p>
        </p:txBody>
      </p:sp>
    </p:spTree>
    <p:extLst>
      <p:ext uri="{BB962C8B-B14F-4D97-AF65-F5344CB8AC3E}">
        <p14:creationId xmlns:p14="http://schemas.microsoft.com/office/powerpoint/2010/main" val="1623504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1:12-1:22</a:t>
            </a:r>
          </a:p>
          <a:p>
            <a:r>
              <a:rPr lang="en-US" sz="1200" b="0" i="0" kern="1200" dirty="0">
                <a:solidFill>
                  <a:schemeClr val="tx1"/>
                </a:solidFill>
                <a:effectLst/>
                <a:latin typeface="+mn-lt"/>
                <a:ea typeface="+mn-ea"/>
                <a:cs typeface="+mn-cs"/>
              </a:rPr>
              <a:t>10 min</a:t>
            </a:r>
            <a:endParaRPr lang="en-US" dirty="0"/>
          </a:p>
        </p:txBody>
      </p:sp>
    </p:spTree>
    <p:extLst>
      <p:ext uri="{BB962C8B-B14F-4D97-AF65-F5344CB8AC3E}">
        <p14:creationId xmlns:p14="http://schemas.microsoft.com/office/powerpoint/2010/main" val="4538949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1:22-1:24</a:t>
            </a:r>
          </a:p>
        </p:txBody>
      </p:sp>
      <p:sp>
        <p:nvSpPr>
          <p:cNvPr id="4" name="Slide Number Placeholder 3"/>
          <p:cNvSpPr>
            <a:spLocks noGrp="1"/>
          </p:cNvSpPr>
          <p:nvPr>
            <p:ph type="sldNum" sz="quarter" idx="5"/>
          </p:nvPr>
        </p:nvSpPr>
        <p:spPr/>
        <p:txBody>
          <a:bodyPr/>
          <a:lstStyle/>
          <a:p>
            <a:fld id="{FC12076E-6251-4FA2-8CE7-430887626732}" type="slidenum">
              <a:rPr lang="en-US" smtClean="0"/>
              <a:t>35</a:t>
            </a:fld>
            <a:endParaRPr lang="en-US"/>
          </a:p>
        </p:txBody>
      </p:sp>
    </p:spTree>
    <p:extLst>
      <p:ext uri="{BB962C8B-B14F-4D97-AF65-F5344CB8AC3E}">
        <p14:creationId xmlns:p14="http://schemas.microsoft.com/office/powerpoint/2010/main" val="3085992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1:24-1:26</a:t>
            </a:r>
          </a:p>
          <a:p>
            <a:r>
              <a:rPr lang="en-US" dirty="0"/>
              <a:t>2 min</a:t>
            </a:r>
          </a:p>
        </p:txBody>
      </p:sp>
      <p:sp>
        <p:nvSpPr>
          <p:cNvPr id="4" name="Slide Number Placeholder 3"/>
          <p:cNvSpPr>
            <a:spLocks noGrp="1"/>
          </p:cNvSpPr>
          <p:nvPr>
            <p:ph type="sldNum" sz="quarter" idx="5"/>
          </p:nvPr>
        </p:nvSpPr>
        <p:spPr/>
        <p:txBody>
          <a:bodyPr/>
          <a:lstStyle/>
          <a:p>
            <a:fld id="{FC12076E-6251-4FA2-8CE7-430887626732}" type="slidenum">
              <a:rPr lang="en-US" smtClean="0"/>
              <a:t>36</a:t>
            </a:fld>
            <a:endParaRPr lang="en-US"/>
          </a:p>
        </p:txBody>
      </p:sp>
    </p:spTree>
    <p:extLst>
      <p:ext uri="{BB962C8B-B14F-4D97-AF65-F5344CB8AC3E}">
        <p14:creationId xmlns:p14="http://schemas.microsoft.com/office/powerpoint/2010/main" val="1275126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9:39-9:44</a:t>
            </a:r>
          </a:p>
        </p:txBody>
      </p:sp>
      <p:sp>
        <p:nvSpPr>
          <p:cNvPr id="4" name="Slide Number Placeholder 3"/>
          <p:cNvSpPr>
            <a:spLocks noGrp="1"/>
          </p:cNvSpPr>
          <p:nvPr>
            <p:ph type="sldNum" sz="quarter" idx="5"/>
          </p:nvPr>
        </p:nvSpPr>
        <p:spPr/>
        <p:txBody>
          <a:bodyPr/>
          <a:lstStyle/>
          <a:p>
            <a:fld id="{FC12076E-6251-4FA2-8CE7-430887626732}" type="slidenum">
              <a:rPr lang="en-US" smtClean="0"/>
              <a:t>4</a:t>
            </a:fld>
            <a:endParaRPr lang="en-US"/>
          </a:p>
        </p:txBody>
      </p:sp>
    </p:spTree>
    <p:extLst>
      <p:ext uri="{BB962C8B-B14F-4D97-AF65-F5344CB8AC3E}">
        <p14:creationId xmlns:p14="http://schemas.microsoft.com/office/powerpoint/2010/main" val="1497605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9:44-9:45</a:t>
            </a:r>
          </a:p>
        </p:txBody>
      </p:sp>
      <p:sp>
        <p:nvSpPr>
          <p:cNvPr id="4" name="Slide Number Placeholder 3"/>
          <p:cNvSpPr>
            <a:spLocks noGrp="1"/>
          </p:cNvSpPr>
          <p:nvPr>
            <p:ph type="sldNum" sz="quarter" idx="5"/>
          </p:nvPr>
        </p:nvSpPr>
        <p:spPr/>
        <p:txBody>
          <a:bodyPr/>
          <a:lstStyle/>
          <a:p>
            <a:fld id="{FC12076E-6251-4FA2-8CE7-430887626732}" type="slidenum">
              <a:rPr lang="en-US" smtClean="0"/>
              <a:t>5</a:t>
            </a:fld>
            <a:endParaRPr lang="en-US"/>
          </a:p>
        </p:txBody>
      </p:sp>
    </p:spTree>
    <p:extLst>
      <p:ext uri="{BB962C8B-B14F-4D97-AF65-F5344CB8AC3E}">
        <p14:creationId xmlns:p14="http://schemas.microsoft.com/office/powerpoint/2010/main" val="3963330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9:45-9:48</a:t>
            </a:r>
          </a:p>
          <a:p>
            <a:r>
              <a:rPr lang="en-US" dirty="0"/>
              <a:t>3 min</a:t>
            </a:r>
          </a:p>
        </p:txBody>
      </p:sp>
      <p:sp>
        <p:nvSpPr>
          <p:cNvPr id="4" name="Slide Number Placeholder 3"/>
          <p:cNvSpPr>
            <a:spLocks noGrp="1"/>
          </p:cNvSpPr>
          <p:nvPr>
            <p:ph type="sldNum" sz="quarter" idx="5"/>
          </p:nvPr>
        </p:nvSpPr>
        <p:spPr/>
        <p:txBody>
          <a:bodyPr/>
          <a:lstStyle/>
          <a:p>
            <a:fld id="{9D6A6202-07F4-AA41-A55C-7845F0C8B7A2}" type="slidenum">
              <a:rPr lang="en-US" smtClean="0"/>
              <a:t>6</a:t>
            </a:fld>
            <a:endParaRPr lang="en-US"/>
          </a:p>
        </p:txBody>
      </p:sp>
    </p:spTree>
    <p:extLst>
      <p:ext uri="{BB962C8B-B14F-4D97-AF65-F5344CB8AC3E}">
        <p14:creationId xmlns:p14="http://schemas.microsoft.com/office/powerpoint/2010/main" val="125936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9:48-9:59</a:t>
            </a:r>
          </a:p>
          <a:p>
            <a:r>
              <a:rPr lang="en-US" dirty="0"/>
              <a:t>2 min</a:t>
            </a:r>
          </a:p>
        </p:txBody>
      </p:sp>
      <p:sp>
        <p:nvSpPr>
          <p:cNvPr id="4" name="Slide Number Placeholder 3"/>
          <p:cNvSpPr>
            <a:spLocks noGrp="1"/>
          </p:cNvSpPr>
          <p:nvPr>
            <p:ph type="sldNum" sz="quarter" idx="5"/>
          </p:nvPr>
        </p:nvSpPr>
        <p:spPr/>
        <p:txBody>
          <a:bodyPr/>
          <a:lstStyle/>
          <a:p>
            <a:fld id="{FC12076E-6251-4FA2-8CE7-430887626732}" type="slidenum">
              <a:rPr lang="en-US" smtClean="0"/>
              <a:t>7</a:t>
            </a:fld>
            <a:endParaRPr lang="en-US"/>
          </a:p>
        </p:txBody>
      </p:sp>
    </p:spTree>
    <p:extLst>
      <p:ext uri="{BB962C8B-B14F-4D97-AF65-F5344CB8AC3E}">
        <p14:creationId xmlns:p14="http://schemas.microsoft.com/office/powerpoint/2010/main" val="2390664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9:59-10:00</a:t>
            </a:r>
          </a:p>
          <a:p>
            <a:r>
              <a:rPr lang="en-US" dirty="0"/>
              <a:t>1 min</a:t>
            </a:r>
          </a:p>
        </p:txBody>
      </p:sp>
      <p:sp>
        <p:nvSpPr>
          <p:cNvPr id="4" name="Slide Number Placeholder 3"/>
          <p:cNvSpPr>
            <a:spLocks noGrp="1"/>
          </p:cNvSpPr>
          <p:nvPr>
            <p:ph type="sldNum" sz="quarter" idx="5"/>
          </p:nvPr>
        </p:nvSpPr>
        <p:spPr/>
        <p:txBody>
          <a:bodyPr/>
          <a:lstStyle/>
          <a:p>
            <a:fld id="{FC12076E-6251-4FA2-8CE7-430887626732}" type="slidenum">
              <a:rPr lang="en-US" smtClean="0"/>
              <a:t>8</a:t>
            </a:fld>
            <a:endParaRPr lang="en-US"/>
          </a:p>
        </p:txBody>
      </p:sp>
    </p:spTree>
    <p:extLst>
      <p:ext uri="{BB962C8B-B14F-4D97-AF65-F5344CB8AC3E}">
        <p14:creationId xmlns:p14="http://schemas.microsoft.com/office/powerpoint/2010/main" val="3566764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10:00-10:03</a:t>
            </a:r>
          </a:p>
          <a:p>
            <a:r>
              <a:rPr lang="en-US" dirty="0"/>
              <a:t>3 min</a:t>
            </a:r>
          </a:p>
        </p:txBody>
      </p:sp>
      <p:sp>
        <p:nvSpPr>
          <p:cNvPr id="4" name="Slide Number Placeholder 3"/>
          <p:cNvSpPr>
            <a:spLocks noGrp="1"/>
          </p:cNvSpPr>
          <p:nvPr>
            <p:ph type="sldNum" sz="quarter" idx="5"/>
          </p:nvPr>
        </p:nvSpPr>
        <p:spPr/>
        <p:txBody>
          <a:bodyPr/>
          <a:lstStyle/>
          <a:p>
            <a:fld id="{FC12076E-6251-4FA2-8CE7-430887626732}" type="slidenum">
              <a:rPr lang="en-US" smtClean="0"/>
              <a:t>9</a:t>
            </a:fld>
            <a:endParaRPr lang="en-US"/>
          </a:p>
        </p:txBody>
      </p:sp>
    </p:spTree>
    <p:extLst>
      <p:ext uri="{BB962C8B-B14F-4D97-AF65-F5344CB8AC3E}">
        <p14:creationId xmlns:p14="http://schemas.microsoft.com/office/powerpoint/2010/main" val="2036031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000" b="1">
                <a:solidFill>
                  <a:srgbClr val="397F6F"/>
                </a:solidFill>
                <a:latin typeface="Avenir Book" panose="02000503020000020003" pitchFamily="2"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7" name="Google Shape;17;p4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solidFill>
                  <a:srgbClr val="034F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18" name="Google Shape;18;p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2"/>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2"/>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3"/>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3"/>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54"/>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4"/>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54"/>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4"/>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54"/>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6"/>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6"/>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7"/>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7"/>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8"/>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9"/>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9"/>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spcAft>
                <a:spcPts val="0"/>
              </a:spcAft>
              <a:buClr>
                <a:srgbClr val="888888"/>
              </a:buClr>
              <a:buSzPts val="1200"/>
              <a:buFont typeface="Calibri"/>
              <a:buNone/>
              <a:defRPr/>
            </a:lvl1pPr>
            <a:lvl2pPr marL="0" lvl="1" indent="0" algn="ctr">
              <a:spcBef>
                <a:spcPts val="0"/>
              </a:spcBef>
              <a:spcAft>
                <a:spcPts val="0"/>
              </a:spcAft>
              <a:buClr>
                <a:srgbClr val="888888"/>
              </a:buClr>
              <a:buSzPts val="1200"/>
              <a:buFont typeface="Calibri"/>
              <a:buNone/>
              <a:defRPr/>
            </a:lvl2pPr>
            <a:lvl3pPr marL="0" lvl="2" indent="0" algn="ctr">
              <a:spcBef>
                <a:spcPts val="0"/>
              </a:spcBef>
              <a:spcAft>
                <a:spcPts val="0"/>
              </a:spcAft>
              <a:buClr>
                <a:srgbClr val="888888"/>
              </a:buClr>
              <a:buSzPts val="1200"/>
              <a:buFont typeface="Calibri"/>
              <a:buNone/>
              <a:defRPr/>
            </a:lvl3pPr>
            <a:lvl4pPr marL="0" lvl="3" indent="0" algn="ctr">
              <a:spcBef>
                <a:spcPts val="0"/>
              </a:spcBef>
              <a:spcAft>
                <a:spcPts val="0"/>
              </a:spcAft>
              <a:buClr>
                <a:srgbClr val="888888"/>
              </a:buClr>
              <a:buSzPts val="1200"/>
              <a:buFont typeface="Calibri"/>
              <a:buNone/>
              <a:defRPr/>
            </a:lvl4pPr>
            <a:lvl5pPr marL="0" lvl="4" indent="0" algn="ctr">
              <a:spcBef>
                <a:spcPts val="0"/>
              </a:spcBef>
              <a:spcAft>
                <a:spcPts val="0"/>
              </a:spcAft>
              <a:buClr>
                <a:srgbClr val="888888"/>
              </a:buClr>
              <a:buSzPts val="1200"/>
              <a:buFont typeface="Calibri"/>
              <a:buNone/>
              <a:defRPr/>
            </a:lvl5pPr>
            <a:lvl6pPr marL="0" lvl="5" indent="0" algn="ctr">
              <a:spcBef>
                <a:spcPts val="0"/>
              </a:spcBef>
              <a:spcAft>
                <a:spcPts val="0"/>
              </a:spcAft>
              <a:buClr>
                <a:srgbClr val="888888"/>
              </a:buClr>
              <a:buSzPts val="1200"/>
              <a:buFont typeface="Calibri"/>
              <a:buNone/>
              <a:defRPr/>
            </a:lvl6pPr>
            <a:lvl7pPr marL="0" lvl="6" indent="0" algn="ctr">
              <a:spcBef>
                <a:spcPts val="0"/>
              </a:spcBef>
              <a:spcAft>
                <a:spcPts val="0"/>
              </a:spcAft>
              <a:buClr>
                <a:srgbClr val="888888"/>
              </a:buClr>
              <a:buSzPts val="1200"/>
              <a:buFont typeface="Calibri"/>
              <a:buNone/>
              <a:defRPr/>
            </a:lvl7pPr>
            <a:lvl8pPr marL="0" lvl="7" indent="0" algn="ctr">
              <a:spcBef>
                <a:spcPts val="0"/>
              </a:spcBef>
              <a:spcAft>
                <a:spcPts val="0"/>
              </a:spcAft>
              <a:buClr>
                <a:srgbClr val="888888"/>
              </a:buClr>
              <a:buSzPts val="1200"/>
              <a:buFont typeface="Calibri"/>
              <a:buNone/>
              <a:defRPr/>
            </a:lvl8pPr>
            <a:lvl9pPr marL="0" lvl="8" indent="0" algn="ctr">
              <a:spcBef>
                <a:spcPts val="0"/>
              </a:spcBef>
              <a:spcAft>
                <a:spcPts val="0"/>
              </a:spcAft>
              <a:buClr>
                <a:srgbClr val="888888"/>
              </a:buClr>
              <a:buSzPts val="1200"/>
              <a:buFont typeface="Calibri"/>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BBAF8-BB5A-5D49-AD9D-292827FB1AA0}"/>
              </a:ext>
            </a:extLst>
          </p:cNvPr>
          <p:cNvSpPr>
            <a:spLocks noGrp="1"/>
          </p:cNvSpPr>
          <p:nvPr>
            <p:ph type="dt" sz="half" idx="10"/>
          </p:nvPr>
        </p:nvSpPr>
        <p:spPr/>
        <p:txBody>
          <a:bodyPr/>
          <a:lstStyle/>
          <a:p>
            <a:fld id="{DBAF6DA1-4EA1-5141-B972-241BD83D8535}" type="datetimeFigureOut">
              <a:rPr lang="en-US" smtClean="0"/>
              <a:t>9/23/21</a:t>
            </a:fld>
            <a:endParaRPr lang="en-US"/>
          </a:p>
        </p:txBody>
      </p:sp>
      <p:sp>
        <p:nvSpPr>
          <p:cNvPr id="3" name="Footer Placeholder 2">
            <a:extLst>
              <a:ext uri="{FF2B5EF4-FFF2-40B4-BE49-F238E27FC236}">
                <a16:creationId xmlns:a16="http://schemas.microsoft.com/office/drawing/2014/main" id="{C9027DF7-8214-F145-86F7-03A194B532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2A436-C20F-4342-B71C-E21143655D90}"/>
              </a:ext>
            </a:extLst>
          </p:cNvPr>
          <p:cNvSpPr>
            <a:spLocks noGrp="1"/>
          </p:cNvSpPr>
          <p:nvPr>
            <p:ph type="sldNum" sz="quarter" idx="12"/>
          </p:nvPr>
        </p:nvSpPr>
        <p:spPr/>
        <p:txBody>
          <a:bodyPr/>
          <a:lstStyle/>
          <a:p>
            <a:fld id="{870ACDC8-A8E9-324D-A6D2-DF678788ED03}" type="slidenum">
              <a:rPr lang="en-US" smtClean="0"/>
              <a:t>‹#›</a:t>
            </a:fld>
            <a:endParaRPr lang="en-US"/>
          </a:p>
        </p:txBody>
      </p:sp>
    </p:spTree>
    <p:extLst>
      <p:ext uri="{BB962C8B-B14F-4D97-AF65-F5344CB8AC3E}">
        <p14:creationId xmlns:p14="http://schemas.microsoft.com/office/powerpoint/2010/main" val="1703105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ct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6" r:id="rId5"/>
    <p:sldLayoutId id="2147483657" r:id="rId6"/>
    <p:sldLayoutId id="2147483658"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g"/><Relationship Id="rId7" Type="http://schemas.openxmlformats.org/officeDocument/2006/relationships/diagramColors" Target="../diagrams/colors2.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ideo" Target="https://www.youtube.com/embed/vlqx8EYvRbQ?feature=oembed" TargetMode="External"/><Relationship Id="rId5" Type="http://schemas.openxmlformats.org/officeDocument/2006/relationships/image" Target="../media/image30.jpeg"/><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3"/>
        <p:cNvGrpSpPr/>
        <p:nvPr/>
      </p:nvGrpSpPr>
      <p:grpSpPr>
        <a:xfrm>
          <a:off x="0" y="0"/>
          <a:ext cx="0" cy="0"/>
          <a:chOff x="0" y="0"/>
          <a:chExt cx="0" cy="0"/>
        </a:xfrm>
      </p:grpSpPr>
      <p:sp>
        <p:nvSpPr>
          <p:cNvPr id="173" name="Google Shape;173;p1"/>
          <p:cNvSpPr txBox="1"/>
          <p:nvPr/>
        </p:nvSpPr>
        <p:spPr>
          <a:xfrm>
            <a:off x="584294" y="874495"/>
            <a:ext cx="8326623" cy="1754286"/>
          </a:xfrm>
          <a:prstGeom prst="rect">
            <a:avLst/>
          </a:prstGeom>
          <a:noFill/>
          <a:ln>
            <a:noFill/>
          </a:ln>
        </p:spPr>
        <p:txBody>
          <a:bodyPr spcFirstLastPara="1" wrap="square" lIns="91425" tIns="45700" rIns="91425" bIns="45700" anchor="t" anchorCtr="0">
            <a:spAutoFit/>
          </a:bodyPr>
          <a:lstStyle/>
          <a:p>
            <a:pPr lvl="0" algn="ctr"/>
            <a:r>
              <a:rPr lang="en-US" sz="5400" b="1" kern="1200" dirty="0">
                <a:solidFill>
                  <a:srgbClr val="7ABEC5"/>
                </a:solidFill>
                <a:latin typeface="Calibri Light" panose="020F0302020204030204"/>
                <a:ea typeface="+mj-ea"/>
                <a:cs typeface="+mj-cs"/>
              </a:rPr>
              <a:t>Equity and the Intersection of Trauma Informed Practices</a:t>
            </a:r>
            <a:endParaRPr sz="4000" b="1" i="0" u="none" strike="noStrike" cap="none" dirty="0">
              <a:solidFill>
                <a:srgbClr val="7ABEC5"/>
              </a:solidFill>
              <a:latin typeface="Avenir Medium"/>
              <a:ea typeface="Calibri"/>
              <a:cs typeface="Avenir Medium"/>
              <a:sym typeface="Calibri"/>
            </a:endParaRPr>
          </a:p>
        </p:txBody>
      </p:sp>
      <p:sp>
        <p:nvSpPr>
          <p:cNvPr id="174" name="Google Shape;174;p1"/>
          <p:cNvSpPr txBox="1"/>
          <p:nvPr/>
        </p:nvSpPr>
        <p:spPr>
          <a:xfrm>
            <a:off x="161366" y="1954137"/>
            <a:ext cx="806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dirty="0">
                <a:solidFill>
                  <a:srgbClr val="034F59"/>
                </a:solidFill>
                <a:latin typeface="Avenir"/>
                <a:ea typeface="Avenir"/>
                <a:cs typeface="Avenir"/>
                <a:sym typeface="Avenir"/>
              </a:rPr>
              <a:t>	</a:t>
            </a:r>
            <a:endParaRPr sz="2400" dirty="0">
              <a:solidFill>
                <a:schemeClr val="dk1"/>
              </a:solidFill>
              <a:latin typeface="Calibri"/>
              <a:ea typeface="Calibri"/>
              <a:cs typeface="Calibri"/>
              <a:sym typeface="Calibri"/>
            </a:endParaRPr>
          </a:p>
        </p:txBody>
      </p:sp>
      <p:pic>
        <p:nvPicPr>
          <p:cNvPr id="3" name="Picture 2" descr="A picture containing drawing&#10;&#10;Description automatically generated">
            <a:extLst>
              <a:ext uri="{FF2B5EF4-FFF2-40B4-BE49-F238E27FC236}">
                <a16:creationId xmlns:a16="http://schemas.microsoft.com/office/drawing/2014/main" id="{18D0300A-260F-4F61-9FA7-A5A93803DA4B}"/>
              </a:ext>
            </a:extLst>
          </p:cNvPr>
          <p:cNvPicPr>
            <a:picLocks noChangeAspect="1"/>
          </p:cNvPicPr>
          <p:nvPr/>
        </p:nvPicPr>
        <p:blipFill>
          <a:blip r:embed="rId3"/>
          <a:stretch>
            <a:fillRect/>
          </a:stretch>
        </p:blipFill>
        <p:spPr>
          <a:xfrm>
            <a:off x="242047" y="4702441"/>
            <a:ext cx="4001234" cy="1663370"/>
          </a:xfrm>
          <a:prstGeom prst="rect">
            <a:avLst/>
          </a:prstGeom>
        </p:spPr>
      </p:pic>
      <p:sp>
        <p:nvSpPr>
          <p:cNvPr id="2" name="TextBox 1">
            <a:extLst>
              <a:ext uri="{FF2B5EF4-FFF2-40B4-BE49-F238E27FC236}">
                <a16:creationId xmlns:a16="http://schemas.microsoft.com/office/drawing/2014/main" id="{C66E39C5-C41A-46A4-8935-4C816419E5F3}"/>
              </a:ext>
            </a:extLst>
          </p:cNvPr>
          <p:cNvSpPr txBox="1"/>
          <p:nvPr/>
        </p:nvSpPr>
        <p:spPr>
          <a:xfrm>
            <a:off x="5456518" y="3334871"/>
            <a:ext cx="3191435" cy="307777"/>
          </a:xfrm>
          <a:prstGeom prst="rect">
            <a:avLst/>
          </a:prstGeom>
          <a:noFill/>
        </p:spPr>
        <p:txBody>
          <a:bodyPr wrap="square" rtlCol="0">
            <a:spAutoFit/>
          </a:bodyPr>
          <a:lstStyle/>
          <a:p>
            <a:r>
              <a:rPr lang="en-US" dirty="0">
                <a:solidFill>
                  <a:srgbClr val="7ABEC5"/>
                </a:solidFill>
              </a:rPr>
              <a:t>Presented By: Tami L Farber</a:t>
            </a:r>
          </a:p>
        </p:txBody>
      </p:sp>
      <p:pic>
        <p:nvPicPr>
          <p:cNvPr id="7" name="Picture 6">
            <a:extLst>
              <a:ext uri="{FF2B5EF4-FFF2-40B4-BE49-F238E27FC236}">
                <a16:creationId xmlns:a16="http://schemas.microsoft.com/office/drawing/2014/main" id="{9FFEEB34-01C9-DF4E-9A6B-68DF5D3208EB}"/>
              </a:ext>
            </a:extLst>
          </p:cNvPr>
          <p:cNvPicPr>
            <a:picLocks noChangeAspect="1"/>
          </p:cNvPicPr>
          <p:nvPr/>
        </p:nvPicPr>
        <p:blipFill>
          <a:blip r:embed="rId4"/>
          <a:stretch>
            <a:fillRect/>
          </a:stretch>
        </p:blipFill>
        <p:spPr>
          <a:xfrm>
            <a:off x="6867772" y="5956090"/>
            <a:ext cx="2276228" cy="8194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22474A5-5B26-42CF-9318-9647B3CDA292}"/>
              </a:ext>
            </a:extLst>
          </p:cNvPr>
          <p:cNvSpPr txBox="1"/>
          <p:nvPr/>
        </p:nvSpPr>
        <p:spPr>
          <a:xfrm>
            <a:off x="966160" y="1913485"/>
            <a:ext cx="7048287" cy="3693319"/>
          </a:xfrm>
          <a:prstGeom prst="rect">
            <a:avLst/>
          </a:prstGeom>
          <a:noFill/>
        </p:spPr>
        <p:txBody>
          <a:bodyPr wrap="square" rtlCol="0">
            <a:spAutoFit/>
          </a:bodyPr>
          <a:lstStyle/>
          <a:p>
            <a:r>
              <a:rPr lang="en-US" sz="1800" spc="97" dirty="0">
                <a:solidFill>
                  <a:srgbClr val="222222"/>
                </a:solidFill>
              </a:rPr>
              <a:t>“Our bodies have a form of knowledge that is different from our cognitive brains.  This knowledge is typically experienced as a felt sense of constriction or expansion, pain or ease, energy or numbness.  Often this knowledge is stored in our bodies as wordless stories about what is safe and what is dangerous.  The body is where we fear, hope and react; where we constrict and release; and where we reflexively fight, flee or freeze.  If we are to upend the status quo of white-body supremacy, we must begin with our bodies.”</a:t>
            </a:r>
          </a:p>
          <a:p>
            <a:endParaRPr lang="en-US" sz="1800" spc="97" dirty="0">
              <a:solidFill>
                <a:srgbClr val="222222"/>
              </a:solidFill>
            </a:endParaRPr>
          </a:p>
          <a:p>
            <a:r>
              <a:rPr lang="en-US" sz="1800" spc="97" dirty="0">
                <a:solidFill>
                  <a:srgbClr val="222222"/>
                </a:solidFill>
              </a:rPr>
              <a:t>- </a:t>
            </a:r>
            <a:r>
              <a:rPr lang="en-US" sz="1600" spc="97" dirty="0" err="1">
                <a:solidFill>
                  <a:srgbClr val="222222"/>
                </a:solidFill>
              </a:rPr>
              <a:t>Resmaa</a:t>
            </a:r>
            <a:r>
              <a:rPr lang="en-US" sz="1600" spc="97" dirty="0">
                <a:solidFill>
                  <a:srgbClr val="222222"/>
                </a:solidFill>
              </a:rPr>
              <a:t> </a:t>
            </a:r>
            <a:r>
              <a:rPr lang="en-US" sz="1600" spc="97" dirty="0" err="1">
                <a:solidFill>
                  <a:srgbClr val="222222"/>
                </a:solidFill>
              </a:rPr>
              <a:t>Menakem</a:t>
            </a:r>
            <a:r>
              <a:rPr lang="en-US" sz="1600" spc="97" dirty="0">
                <a:solidFill>
                  <a:srgbClr val="222222"/>
                </a:solidFill>
              </a:rPr>
              <a:t>, Author My Grandmother’s Hands</a:t>
            </a:r>
          </a:p>
          <a:p>
            <a:endParaRPr lang="en-US" sz="1800" dirty="0">
              <a:solidFill>
                <a:srgbClr val="002060"/>
              </a:solidFill>
              <a:latin typeface="Avenir Book"/>
            </a:endParaRPr>
          </a:p>
        </p:txBody>
      </p:sp>
    </p:spTree>
    <p:extLst>
      <p:ext uri="{BB962C8B-B14F-4D97-AF65-F5344CB8AC3E}">
        <p14:creationId xmlns:p14="http://schemas.microsoft.com/office/powerpoint/2010/main" val="158896498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417570" y="1121790"/>
            <a:ext cx="5480685" cy="553998"/>
          </a:xfrm>
          <a:prstGeom prst="rect">
            <a:avLst/>
          </a:prstGeom>
          <a:noFill/>
        </p:spPr>
        <p:txBody>
          <a:bodyPr wrap="square" rtlCol="0">
            <a:spAutoFit/>
          </a:bodyPr>
          <a:lstStyle/>
          <a:p>
            <a:r>
              <a:rPr lang="en-US" sz="3000" b="1" dirty="0">
                <a:solidFill>
                  <a:srgbClr val="7ABEC5"/>
                </a:solidFill>
                <a:latin typeface="Avenir Medium"/>
              </a:rPr>
              <a:t>Learning Outcomes</a:t>
            </a:r>
          </a:p>
        </p:txBody>
      </p:sp>
      <p:graphicFrame>
        <p:nvGraphicFramePr>
          <p:cNvPr id="8" name="Content Placeholder 2">
            <a:extLst>
              <a:ext uri="{FF2B5EF4-FFF2-40B4-BE49-F238E27FC236}">
                <a16:creationId xmlns:a16="http://schemas.microsoft.com/office/drawing/2014/main" id="{C05EA9D6-1A4C-974A-A586-07BE186A0F87}"/>
              </a:ext>
            </a:extLst>
          </p:cNvPr>
          <p:cNvGraphicFramePr>
            <a:graphicFrameLocks/>
          </p:cNvGraphicFramePr>
          <p:nvPr>
            <p:extLst>
              <p:ext uri="{D42A27DB-BD31-4B8C-83A1-F6EECF244321}">
                <p14:modId xmlns:p14="http://schemas.microsoft.com/office/powerpoint/2010/main" val="259428034"/>
              </p:ext>
            </p:extLst>
          </p:nvPr>
        </p:nvGraphicFramePr>
        <p:xfrm>
          <a:off x="114300" y="1499270"/>
          <a:ext cx="8915400" cy="4352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2048092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417570" y="1121790"/>
            <a:ext cx="5480685" cy="553998"/>
          </a:xfrm>
          <a:prstGeom prst="rect">
            <a:avLst/>
          </a:prstGeom>
          <a:noFill/>
        </p:spPr>
        <p:txBody>
          <a:bodyPr wrap="square" rtlCol="0">
            <a:spAutoFit/>
          </a:bodyPr>
          <a:lstStyle/>
          <a:p>
            <a:r>
              <a:rPr lang="en-US" sz="3000" b="1">
                <a:solidFill>
                  <a:srgbClr val="7ABEC5"/>
                </a:solidFill>
                <a:latin typeface="Avenir Medium"/>
              </a:rPr>
              <a:t>Group </a:t>
            </a:r>
            <a:r>
              <a:rPr lang="en-US" sz="3000" b="1" dirty="0">
                <a:solidFill>
                  <a:srgbClr val="7ABEC5"/>
                </a:solidFill>
                <a:latin typeface="Avenir Medium"/>
              </a:rPr>
              <a:t>Agreements</a:t>
            </a:r>
          </a:p>
        </p:txBody>
      </p:sp>
      <p:sp>
        <p:nvSpPr>
          <p:cNvPr id="5" name="TextBox 4">
            <a:extLst>
              <a:ext uri="{FF2B5EF4-FFF2-40B4-BE49-F238E27FC236}">
                <a16:creationId xmlns:a16="http://schemas.microsoft.com/office/drawing/2014/main" id="{822474A5-5B26-42CF-9318-9647B3CDA292}"/>
              </a:ext>
            </a:extLst>
          </p:cNvPr>
          <p:cNvSpPr txBox="1"/>
          <p:nvPr/>
        </p:nvSpPr>
        <p:spPr>
          <a:xfrm>
            <a:off x="1499897" y="2095889"/>
            <a:ext cx="6039239" cy="3416320"/>
          </a:xfrm>
          <a:prstGeom prst="rect">
            <a:avLst/>
          </a:prstGeom>
          <a:noFill/>
        </p:spPr>
        <p:txBody>
          <a:bodyPr wrap="square" rtlCol="0">
            <a:spAutoFit/>
          </a:bodyPr>
          <a:lstStyle/>
          <a:p>
            <a:pPr marL="257175" indent="-257175">
              <a:buFont typeface="Wingdings" panose="05000000000000000000" pitchFamily="2" charset="2"/>
              <a:buChar char="§"/>
            </a:pPr>
            <a:r>
              <a:rPr lang="en-US" sz="1800" dirty="0">
                <a:solidFill>
                  <a:srgbClr val="002060"/>
                </a:solidFill>
                <a:latin typeface="Avenir Book"/>
              </a:rPr>
              <a:t>Address impact over intent</a:t>
            </a:r>
          </a:p>
          <a:p>
            <a:pPr marL="257175" indent="-257175">
              <a:buFont typeface="Wingdings" panose="05000000000000000000" pitchFamily="2" charset="2"/>
              <a:buChar char="§"/>
            </a:pPr>
            <a:r>
              <a:rPr lang="en-US" sz="1800" dirty="0">
                <a:solidFill>
                  <a:srgbClr val="002060"/>
                </a:solidFill>
                <a:latin typeface="Avenir Book"/>
              </a:rPr>
              <a:t>Embrace the power of humble, respectful listening</a:t>
            </a:r>
          </a:p>
          <a:p>
            <a:pPr marL="257175" indent="-257175">
              <a:buFont typeface="Wingdings" panose="05000000000000000000" pitchFamily="2" charset="2"/>
              <a:buChar char="§"/>
            </a:pPr>
            <a:r>
              <a:rPr lang="en-US" sz="1800" dirty="0">
                <a:solidFill>
                  <a:srgbClr val="002060"/>
                </a:solidFill>
                <a:latin typeface="Avenir Book"/>
              </a:rPr>
              <a:t>Create trusting and safe spaces – where a little bit of discomfort is okay.  </a:t>
            </a:r>
          </a:p>
          <a:p>
            <a:pPr marL="257175" indent="-257175">
              <a:buFont typeface="Wingdings" panose="05000000000000000000" pitchFamily="2" charset="2"/>
              <a:buChar char="§"/>
            </a:pPr>
            <a:r>
              <a:rPr lang="en-US" sz="1800" dirty="0">
                <a:solidFill>
                  <a:srgbClr val="002060"/>
                </a:solidFill>
                <a:latin typeface="Avenir Book"/>
              </a:rPr>
              <a:t>Learning leaves – Stories stay</a:t>
            </a:r>
          </a:p>
          <a:p>
            <a:pPr marL="257175" indent="-257175">
              <a:buFont typeface="Wingdings" panose="05000000000000000000" pitchFamily="2" charset="2"/>
              <a:buChar char="§"/>
            </a:pPr>
            <a:r>
              <a:rPr lang="en-US" sz="1800" dirty="0">
                <a:solidFill>
                  <a:srgbClr val="002060"/>
                </a:solidFill>
                <a:latin typeface="Avenir Book"/>
              </a:rPr>
              <a:t>Speak from your own experience instead of generalizing</a:t>
            </a:r>
          </a:p>
          <a:p>
            <a:pPr marL="257175" indent="-257175">
              <a:buFont typeface="Wingdings" panose="05000000000000000000" pitchFamily="2" charset="2"/>
              <a:buChar char="§"/>
            </a:pPr>
            <a:r>
              <a:rPr lang="en-US" sz="1800" dirty="0">
                <a:solidFill>
                  <a:srgbClr val="002060"/>
                </a:solidFill>
                <a:latin typeface="Avenir Book"/>
              </a:rPr>
              <a:t>Participate to the fullest of your ability – community growth depends on the inclusion of every individual voice</a:t>
            </a:r>
          </a:p>
          <a:p>
            <a:pPr marL="257175" indent="-257175">
              <a:buFont typeface="Wingdings" panose="05000000000000000000" pitchFamily="2" charset="2"/>
              <a:buChar char="§"/>
            </a:pPr>
            <a:r>
              <a:rPr lang="en-US" sz="1800" dirty="0">
                <a:solidFill>
                  <a:srgbClr val="002060"/>
                </a:solidFill>
                <a:latin typeface="Avenir Book"/>
              </a:rPr>
              <a:t>We encourage you to lean in, be brave and vulnerable </a:t>
            </a:r>
          </a:p>
          <a:p>
            <a:pPr marL="214313" indent="-214313">
              <a:buFont typeface="Wingdings" panose="05000000000000000000" pitchFamily="2" charset="2"/>
              <a:buChar char="Ø"/>
            </a:pPr>
            <a:endParaRPr lang="en-US" sz="1800" dirty="0">
              <a:solidFill>
                <a:srgbClr val="002060"/>
              </a:solidFill>
              <a:latin typeface="Avenir Book"/>
            </a:endParaRPr>
          </a:p>
        </p:txBody>
      </p:sp>
    </p:spTree>
    <p:extLst>
      <p:ext uri="{BB962C8B-B14F-4D97-AF65-F5344CB8AC3E}">
        <p14:creationId xmlns:p14="http://schemas.microsoft.com/office/powerpoint/2010/main" val="81549156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417570" y="1121790"/>
            <a:ext cx="5480685" cy="553998"/>
          </a:xfrm>
          <a:prstGeom prst="rect">
            <a:avLst/>
          </a:prstGeom>
          <a:noFill/>
        </p:spPr>
        <p:txBody>
          <a:bodyPr wrap="square" rtlCol="0">
            <a:spAutoFit/>
          </a:bodyPr>
          <a:lstStyle/>
          <a:p>
            <a:r>
              <a:rPr lang="en-US" sz="3000" b="1" dirty="0">
                <a:solidFill>
                  <a:srgbClr val="7ABEC5"/>
                </a:solidFill>
                <a:latin typeface="Avenir Medium"/>
              </a:rPr>
              <a:t>Mix and Mingle</a:t>
            </a:r>
          </a:p>
        </p:txBody>
      </p:sp>
      <p:sp>
        <p:nvSpPr>
          <p:cNvPr id="5" name="TextBox 4">
            <a:extLst>
              <a:ext uri="{FF2B5EF4-FFF2-40B4-BE49-F238E27FC236}">
                <a16:creationId xmlns:a16="http://schemas.microsoft.com/office/drawing/2014/main" id="{822474A5-5B26-42CF-9318-9647B3CDA292}"/>
              </a:ext>
            </a:extLst>
          </p:cNvPr>
          <p:cNvSpPr txBox="1"/>
          <p:nvPr/>
        </p:nvSpPr>
        <p:spPr>
          <a:xfrm>
            <a:off x="1499897" y="2095889"/>
            <a:ext cx="6039239" cy="2862322"/>
          </a:xfrm>
          <a:prstGeom prst="rect">
            <a:avLst/>
          </a:prstGeom>
          <a:noFill/>
        </p:spPr>
        <p:txBody>
          <a:bodyPr wrap="square" rtlCol="0">
            <a:spAutoFit/>
          </a:bodyPr>
          <a:lstStyle/>
          <a:p>
            <a:r>
              <a:rPr lang="en-US" sz="1800" dirty="0">
                <a:solidFill>
                  <a:schemeClr val="tx1"/>
                </a:solidFill>
                <a:latin typeface="Lucida Sans" panose="020B0602030504020204" pitchFamily="34" charset="0"/>
              </a:rPr>
              <a:t>If you walk into a room what would be your theme song?</a:t>
            </a:r>
          </a:p>
          <a:p>
            <a:endParaRPr lang="en-US" sz="1800" dirty="0">
              <a:solidFill>
                <a:schemeClr val="tx1"/>
              </a:solidFill>
              <a:latin typeface="Lucida Sans" panose="020B0602030504020204" pitchFamily="34" charset="0"/>
            </a:endParaRPr>
          </a:p>
          <a:p>
            <a:r>
              <a:rPr lang="en-US" sz="1800" dirty="0">
                <a:solidFill>
                  <a:schemeClr val="tx1"/>
                </a:solidFill>
                <a:latin typeface="Lucida Sans" panose="020B0602030504020204" pitchFamily="34" charset="0"/>
              </a:rPr>
              <a:t>How have dimensions of your identity shaped/informed your lived experiences?</a:t>
            </a:r>
          </a:p>
          <a:p>
            <a:endParaRPr lang="en-US" sz="1800" dirty="0">
              <a:solidFill>
                <a:schemeClr val="tx1"/>
              </a:solidFill>
              <a:latin typeface="Lucida Sans" panose="020B0602030504020204" pitchFamily="34" charset="0"/>
            </a:endParaRPr>
          </a:p>
          <a:p>
            <a:r>
              <a:rPr lang="en-US" sz="1800" dirty="0">
                <a:solidFill>
                  <a:schemeClr val="tx1"/>
                </a:solidFill>
                <a:latin typeface="Lucida Sans" panose="020B0602030504020204" pitchFamily="34" charset="0"/>
              </a:rPr>
              <a:t>Name at least one way you feel you have experienced a form of trauma due to a dimension of your identity?</a:t>
            </a:r>
          </a:p>
          <a:p>
            <a:endParaRPr lang="en-US" sz="1800" dirty="0">
              <a:solidFill>
                <a:srgbClr val="002060"/>
              </a:solidFill>
              <a:latin typeface="Avenir Book"/>
            </a:endParaRPr>
          </a:p>
        </p:txBody>
      </p:sp>
    </p:spTree>
    <p:extLst>
      <p:ext uri="{BB962C8B-B14F-4D97-AF65-F5344CB8AC3E}">
        <p14:creationId xmlns:p14="http://schemas.microsoft.com/office/powerpoint/2010/main" val="69705560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417570" y="1121790"/>
            <a:ext cx="5480685" cy="553998"/>
          </a:xfrm>
          <a:prstGeom prst="rect">
            <a:avLst/>
          </a:prstGeom>
          <a:noFill/>
        </p:spPr>
        <p:txBody>
          <a:bodyPr wrap="square" rtlCol="0">
            <a:spAutoFit/>
          </a:bodyPr>
          <a:lstStyle/>
          <a:p>
            <a:r>
              <a:rPr lang="en-US" sz="3000" b="1" dirty="0">
                <a:solidFill>
                  <a:srgbClr val="7ABEC5"/>
                </a:solidFill>
                <a:latin typeface="Avenir Medium"/>
              </a:rPr>
              <a:t>Equity Framework</a:t>
            </a:r>
          </a:p>
        </p:txBody>
      </p:sp>
      <p:pic>
        <p:nvPicPr>
          <p:cNvPr id="8" name="Content Placeholder 3" descr="1.png">
            <a:extLst>
              <a:ext uri="{FF2B5EF4-FFF2-40B4-BE49-F238E27FC236}">
                <a16:creationId xmlns:a16="http://schemas.microsoft.com/office/drawing/2014/main" id="{1463B053-C70A-7C48-8C5B-579B4E3DEBDF}"/>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t="1115" b="1115"/>
          <a:stretch>
            <a:fillRect/>
          </a:stretch>
        </p:blipFill>
        <p:spPr>
          <a:xfrm>
            <a:off x="114597" y="1791931"/>
            <a:ext cx="8809837" cy="4845024"/>
          </a:xfrm>
          <a:prstGeom prst="rect">
            <a:avLst/>
          </a:prstGeom>
          <a:noFill/>
          <a:ln>
            <a:noFill/>
          </a:ln>
        </p:spPr>
      </p:pic>
    </p:spTree>
    <p:extLst>
      <p:ext uri="{BB962C8B-B14F-4D97-AF65-F5344CB8AC3E}">
        <p14:creationId xmlns:p14="http://schemas.microsoft.com/office/powerpoint/2010/main" val="109723787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417570" y="1121790"/>
            <a:ext cx="5480685" cy="553998"/>
          </a:xfrm>
          <a:prstGeom prst="rect">
            <a:avLst/>
          </a:prstGeom>
          <a:noFill/>
        </p:spPr>
        <p:txBody>
          <a:bodyPr wrap="square" rtlCol="0">
            <a:spAutoFit/>
          </a:bodyPr>
          <a:lstStyle/>
          <a:p>
            <a:r>
              <a:rPr lang="en-US" sz="3000" b="1" dirty="0">
                <a:solidFill>
                  <a:srgbClr val="7ABEC5"/>
                </a:solidFill>
                <a:latin typeface="Avenir Medium"/>
              </a:rPr>
              <a:t>Our ”Lasik” PROP</a:t>
            </a:r>
          </a:p>
        </p:txBody>
      </p:sp>
      <p:sp>
        <p:nvSpPr>
          <p:cNvPr id="8" name="Content Placeholder 8">
            <a:extLst>
              <a:ext uri="{FF2B5EF4-FFF2-40B4-BE49-F238E27FC236}">
                <a16:creationId xmlns:a16="http://schemas.microsoft.com/office/drawing/2014/main" id="{485DD550-09C4-3546-9AE2-E954E7085A43}"/>
              </a:ext>
            </a:extLst>
          </p:cNvPr>
          <p:cNvSpPr txBox="1">
            <a:spLocks/>
          </p:cNvSpPr>
          <p:nvPr/>
        </p:nvSpPr>
        <p:spPr>
          <a:xfrm>
            <a:off x="276225" y="1913485"/>
            <a:ext cx="8199120" cy="4351338"/>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3300" b="1" dirty="0">
                <a:solidFill>
                  <a:schemeClr val="tx1"/>
                </a:solidFill>
                <a:latin typeface="Calibri" panose="020F0502020204030204" pitchFamily="34" charset="0"/>
                <a:cs typeface="Calibri" panose="020F0502020204030204" pitchFamily="34" charset="0"/>
              </a:rPr>
              <a:t>Power </a:t>
            </a:r>
            <a:r>
              <a:rPr lang="en-US" sz="3300" dirty="0">
                <a:solidFill>
                  <a:srgbClr val="000000"/>
                </a:solidFill>
                <a:latin typeface="Calibri" panose="020F0502020204030204" pitchFamily="34" charset="0"/>
                <a:cs typeface="Calibri" panose="020F0502020204030204" pitchFamily="34" charset="0"/>
                <a:sym typeface="Arial"/>
              </a:rPr>
              <a:t>The ability or official authority to decide what is best for others. The ability to decide who will have access to resources. The capacity to exercise control over others.</a:t>
            </a:r>
            <a:endParaRPr lang="en-US" sz="3300" dirty="0">
              <a:solidFill>
                <a:schemeClr val="tx1"/>
              </a:solidFill>
              <a:latin typeface="Calibri" panose="020F0502020204030204" pitchFamily="34" charset="0"/>
              <a:cs typeface="Calibri" panose="020F0502020204030204" pitchFamily="34" charset="0"/>
            </a:endParaRPr>
          </a:p>
          <a:p>
            <a:r>
              <a:rPr lang="en-US" sz="3300" b="1" dirty="0">
                <a:solidFill>
                  <a:schemeClr val="tx1"/>
                </a:solidFill>
                <a:latin typeface="Calibri" panose="020F0502020204030204" pitchFamily="34" charset="0"/>
                <a:cs typeface="Calibri" panose="020F0502020204030204" pitchFamily="34" charset="0"/>
              </a:rPr>
              <a:t>Race </a:t>
            </a:r>
            <a:r>
              <a:rPr lang="en-US" sz="3600" dirty="0">
                <a:solidFill>
                  <a:srgbClr val="000000"/>
                </a:solidFill>
                <a:latin typeface="Calibri" panose="020F0502020204030204" pitchFamily="34" charset="0"/>
                <a:cs typeface="Calibri" panose="020F0502020204030204" pitchFamily="34" charset="0"/>
                <a:sym typeface="Arial"/>
              </a:rPr>
              <a:t>A historical, political, and social construction created to concentrate power with White people and legitimize dominance, marginalization, and oppression over non-White people. </a:t>
            </a:r>
            <a:endParaRPr lang="en-US" sz="3300" dirty="0">
              <a:solidFill>
                <a:schemeClr val="tx1"/>
              </a:solidFill>
              <a:latin typeface="Calibri" panose="020F0502020204030204" pitchFamily="34" charset="0"/>
              <a:cs typeface="Calibri" panose="020F0502020204030204" pitchFamily="34" charset="0"/>
            </a:endParaRPr>
          </a:p>
          <a:p>
            <a:r>
              <a:rPr lang="en-US" sz="3300" b="1" dirty="0">
                <a:solidFill>
                  <a:schemeClr val="tx1"/>
                </a:solidFill>
                <a:latin typeface="Calibri" panose="020F0502020204030204" pitchFamily="34" charset="0"/>
                <a:cs typeface="Calibri" panose="020F0502020204030204" pitchFamily="34" charset="0"/>
              </a:rPr>
              <a:t>Oppression</a:t>
            </a:r>
            <a:r>
              <a:rPr lang="en-US" sz="3300" dirty="0">
                <a:solidFill>
                  <a:schemeClr val="tx1"/>
                </a:solidFill>
                <a:latin typeface="Calibri" panose="020F0502020204030204" pitchFamily="34" charset="0"/>
                <a:cs typeface="Calibri" panose="020F0502020204030204" pitchFamily="34" charset="0"/>
              </a:rPr>
              <a:t> </a:t>
            </a:r>
            <a:r>
              <a:rPr lang="en-US" sz="3600" dirty="0">
                <a:solidFill>
                  <a:srgbClr val="000000"/>
                </a:solidFill>
                <a:latin typeface="Calibri" panose="020F0502020204030204" pitchFamily="34" charset="0"/>
                <a:cs typeface="Calibri" panose="020F0502020204030204" pitchFamily="34" charset="0"/>
                <a:sym typeface="Arial"/>
              </a:rPr>
              <a:t>A pattern or system of inequality that gives power and privileges to members of one group of people at the expense of another.</a:t>
            </a:r>
            <a:endParaRPr lang="en-US" sz="3300" dirty="0">
              <a:solidFill>
                <a:schemeClr val="tx1"/>
              </a:solidFill>
              <a:latin typeface="Calibri" panose="020F0502020204030204" pitchFamily="34" charset="0"/>
              <a:cs typeface="Calibri" panose="020F0502020204030204" pitchFamily="34" charset="0"/>
            </a:endParaRPr>
          </a:p>
          <a:p>
            <a:r>
              <a:rPr lang="en-US" sz="3300" b="1" dirty="0">
                <a:solidFill>
                  <a:schemeClr val="tx1"/>
                </a:solidFill>
                <a:latin typeface="Calibri" panose="020F0502020204030204" pitchFamily="34" charset="0"/>
                <a:cs typeface="Calibri" panose="020F0502020204030204" pitchFamily="34" charset="0"/>
              </a:rPr>
              <a:t>Privilege</a:t>
            </a:r>
            <a:r>
              <a:rPr lang="en-US" sz="3300" dirty="0">
                <a:solidFill>
                  <a:schemeClr val="tx1"/>
                </a:solidFill>
                <a:latin typeface="Calibri" panose="020F0502020204030204" pitchFamily="34" charset="0"/>
                <a:cs typeface="Calibri" panose="020F0502020204030204" pitchFamily="34" charset="0"/>
              </a:rPr>
              <a:t> </a:t>
            </a:r>
            <a:r>
              <a:rPr lang="en-US" sz="3600" dirty="0">
                <a:solidFill>
                  <a:srgbClr val="000000"/>
                </a:solidFill>
                <a:latin typeface="Calibri" panose="020F0502020204030204" pitchFamily="34" charset="0"/>
                <a:cs typeface="Calibri" panose="020F0502020204030204" pitchFamily="34" charset="0"/>
                <a:sym typeface="Arial"/>
              </a:rPr>
              <a:t>A special advantage or right that a person is born into or acquires during their lifetime. It is not available to everyone in society. It is closely related to power: It often gives a person or group power over others. </a:t>
            </a:r>
          </a:p>
          <a:p>
            <a:endParaRPr lang="es-US" sz="3300" dirty="0">
              <a:solidFill>
                <a:schemeClr val="tx1"/>
              </a:solidFill>
              <a:latin typeface="Calibri" panose="020F0502020204030204" pitchFamily="34" charset="0"/>
              <a:cs typeface="Calibri" panose="020F0502020204030204" pitchFamily="34" charset="0"/>
            </a:endParaRPr>
          </a:p>
          <a:p>
            <a:pPr marL="0" indent="0">
              <a:buFont typeface="Arial"/>
              <a:buNone/>
            </a:pPr>
            <a:endParaRPr lang="en-US" dirty="0"/>
          </a:p>
        </p:txBody>
      </p:sp>
    </p:spTree>
    <p:extLst>
      <p:ext uri="{BB962C8B-B14F-4D97-AF65-F5344CB8AC3E}">
        <p14:creationId xmlns:p14="http://schemas.microsoft.com/office/powerpoint/2010/main" val="411047848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417570" y="1121790"/>
            <a:ext cx="5480685" cy="553998"/>
          </a:xfrm>
          <a:prstGeom prst="rect">
            <a:avLst/>
          </a:prstGeom>
          <a:noFill/>
        </p:spPr>
        <p:txBody>
          <a:bodyPr wrap="square" rtlCol="0">
            <a:spAutoFit/>
          </a:bodyPr>
          <a:lstStyle/>
          <a:p>
            <a:r>
              <a:rPr lang="en-US" sz="3000" b="1" dirty="0">
                <a:solidFill>
                  <a:srgbClr val="7ABEC5"/>
                </a:solidFill>
                <a:latin typeface="Avenir Medium"/>
              </a:rPr>
              <a:t>Leadership Reflection</a:t>
            </a:r>
          </a:p>
        </p:txBody>
      </p:sp>
      <p:sp>
        <p:nvSpPr>
          <p:cNvPr id="5" name="TextBox 4">
            <a:extLst>
              <a:ext uri="{FF2B5EF4-FFF2-40B4-BE49-F238E27FC236}">
                <a16:creationId xmlns:a16="http://schemas.microsoft.com/office/drawing/2014/main" id="{822474A5-5B26-42CF-9318-9647B3CDA292}"/>
              </a:ext>
            </a:extLst>
          </p:cNvPr>
          <p:cNvSpPr txBox="1"/>
          <p:nvPr/>
        </p:nvSpPr>
        <p:spPr>
          <a:xfrm>
            <a:off x="1499897" y="2095889"/>
            <a:ext cx="6039239" cy="2092881"/>
          </a:xfrm>
          <a:prstGeom prst="rect">
            <a:avLst/>
          </a:prstGeom>
          <a:noFill/>
        </p:spPr>
        <p:txBody>
          <a:bodyPr wrap="square" rtlCol="0">
            <a:spAutoFit/>
          </a:bodyPr>
          <a:lstStyle/>
          <a:p>
            <a:pPr marL="0" indent="0">
              <a:buNone/>
            </a:pPr>
            <a:r>
              <a:rPr lang="en-US" sz="2800" dirty="0">
                <a:solidFill>
                  <a:schemeClr val="tx1"/>
                </a:solidFill>
                <a:latin typeface="Lucida Sans" panose="020B0602030504020204" pitchFamily="34" charset="0"/>
              </a:rPr>
              <a:t>How has Power Race Oppression and Privilege contributed to the individual and collective trauma we see in our communities?</a:t>
            </a:r>
          </a:p>
          <a:p>
            <a:endParaRPr lang="en-US" sz="1800" dirty="0">
              <a:solidFill>
                <a:srgbClr val="002060"/>
              </a:solidFill>
              <a:latin typeface="Avenir Book"/>
            </a:endParaRPr>
          </a:p>
        </p:txBody>
      </p:sp>
    </p:spTree>
    <p:extLst>
      <p:ext uri="{BB962C8B-B14F-4D97-AF65-F5344CB8AC3E}">
        <p14:creationId xmlns:p14="http://schemas.microsoft.com/office/powerpoint/2010/main" val="145275337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44D27531-BA7E-F642-B508-49D5FFE60E57}"/>
              </a:ext>
            </a:extLst>
          </p:cNvPr>
          <p:cNvSpPr txBox="1">
            <a:spLocks/>
          </p:cNvSpPr>
          <p:nvPr/>
        </p:nvSpPr>
        <p:spPr>
          <a:xfrm>
            <a:off x="316770" y="1750028"/>
            <a:ext cx="4706803" cy="3788830"/>
          </a:xfrm>
          <a:prstGeom prst="rect">
            <a:avLst/>
          </a:prstGeom>
          <a:no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rgbClr val="000000"/>
              </a:buClr>
              <a:buSzPts val="2200"/>
              <a:buFont typeface="Arial"/>
              <a:buNone/>
            </a:pPr>
            <a:r>
              <a:rPr lang="en-US" sz="3200" dirty="0">
                <a:solidFill>
                  <a:srgbClr val="000000"/>
                </a:solidFill>
              </a:rPr>
              <a:t>“History is not the past, it is the present.  We carry our history with us.  We are our history”</a:t>
            </a:r>
          </a:p>
          <a:p>
            <a:pPr marL="0" indent="0">
              <a:spcBef>
                <a:spcPts val="0"/>
              </a:spcBef>
              <a:buClr>
                <a:srgbClr val="000000"/>
              </a:buClr>
              <a:buSzPts val="2200"/>
              <a:buFont typeface="Arial"/>
              <a:buNone/>
            </a:pPr>
            <a:r>
              <a:rPr lang="en-US" sz="3200" dirty="0">
                <a:solidFill>
                  <a:srgbClr val="000000"/>
                </a:solidFill>
              </a:rPr>
              <a:t>- James Baldwin</a:t>
            </a:r>
          </a:p>
          <a:p>
            <a:pPr marL="0"/>
            <a:endParaRPr lang="en-US" sz="2000" dirty="0">
              <a:solidFill>
                <a:srgbClr val="000000"/>
              </a:solidFill>
            </a:endParaRPr>
          </a:p>
        </p:txBody>
      </p:sp>
      <p:pic>
        <p:nvPicPr>
          <p:cNvPr id="12" name="Google Shape;66;p11" descr="Google Shape;281;p37">
            <a:extLst>
              <a:ext uri="{FF2B5EF4-FFF2-40B4-BE49-F238E27FC236}">
                <a16:creationId xmlns:a16="http://schemas.microsoft.com/office/drawing/2014/main" id="{BC116B36-8AE0-9945-9032-290884425A94}"/>
              </a:ext>
            </a:extLst>
          </p:cNvPr>
          <p:cNvPicPr preferRelativeResize="0">
            <a:picLocks/>
          </p:cNvPicPr>
          <p:nvPr/>
        </p:nvPicPr>
        <p:blipFill rotWithShape="1">
          <a:blip r:embed="rId4">
            <a:alphaModFix/>
          </a:blip>
          <a:srcRect t="11134" r="2" b="4136"/>
          <a:stretch/>
        </p:blipFill>
        <p:spPr>
          <a:xfrm>
            <a:off x="5186775" y="1858119"/>
            <a:ext cx="3640455" cy="3602518"/>
          </a:xfrm>
          <a:prstGeom prst="rect">
            <a:avLst/>
          </a:prstGeom>
          <a:noFill/>
        </p:spPr>
      </p:pic>
    </p:spTree>
    <p:extLst>
      <p:ext uri="{BB962C8B-B14F-4D97-AF65-F5344CB8AC3E}">
        <p14:creationId xmlns:p14="http://schemas.microsoft.com/office/powerpoint/2010/main" val="183870390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417570" y="1121790"/>
            <a:ext cx="5480685" cy="553998"/>
          </a:xfrm>
          <a:prstGeom prst="rect">
            <a:avLst/>
          </a:prstGeom>
          <a:noFill/>
        </p:spPr>
        <p:txBody>
          <a:bodyPr wrap="square" rtlCol="0">
            <a:spAutoFit/>
          </a:bodyPr>
          <a:lstStyle/>
          <a:p>
            <a:r>
              <a:rPr lang="en-US" sz="3000" b="1" dirty="0" err="1">
                <a:solidFill>
                  <a:srgbClr val="7ABEC5"/>
                </a:solidFill>
                <a:latin typeface="Avenir Medium"/>
              </a:rPr>
              <a:t>History|Legacy|Structure</a:t>
            </a:r>
            <a:endParaRPr lang="en-US" sz="3000" b="1" dirty="0">
              <a:solidFill>
                <a:srgbClr val="7ABEC5"/>
              </a:solidFill>
              <a:latin typeface="Avenir Medium"/>
            </a:endParaRPr>
          </a:p>
        </p:txBody>
      </p:sp>
      <p:pic>
        <p:nvPicPr>
          <p:cNvPr id="8" name="Content Placeholder 8" descr="Unknown-1.jpeg">
            <a:extLst>
              <a:ext uri="{FF2B5EF4-FFF2-40B4-BE49-F238E27FC236}">
                <a16:creationId xmlns:a16="http://schemas.microsoft.com/office/drawing/2014/main" id="{44625085-7F04-A64B-901A-1921EABA0298}"/>
              </a:ext>
            </a:extLst>
          </p:cNvPr>
          <p:cNvPicPr>
            <a:picLocks noChangeAspect="1"/>
          </p:cNvPicPr>
          <p:nvPr/>
        </p:nvPicPr>
        <p:blipFill>
          <a:blip r:embed="rId4">
            <a:grayscl/>
            <a:extLst>
              <a:ext uri="{28A0092B-C50C-407E-A947-70E740481C1C}">
                <a14:useLocalDpi xmlns:a14="http://schemas.microsoft.com/office/drawing/2010/main" val="0"/>
              </a:ext>
            </a:extLst>
          </a:blip>
          <a:srcRect l="-5053" r="-5053"/>
          <a:stretch>
            <a:fillRect/>
          </a:stretch>
        </p:blipFill>
        <p:spPr>
          <a:xfrm>
            <a:off x="452775" y="2022943"/>
            <a:ext cx="8272956" cy="4539483"/>
          </a:xfrm>
          <a:prstGeom prst="rect">
            <a:avLst/>
          </a:prstGeom>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spTree>
    <p:extLst>
      <p:ext uri="{BB962C8B-B14F-4D97-AF65-F5344CB8AC3E}">
        <p14:creationId xmlns:p14="http://schemas.microsoft.com/office/powerpoint/2010/main" val="263364376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417570" y="1121790"/>
            <a:ext cx="5480685" cy="553998"/>
          </a:xfrm>
          <a:prstGeom prst="rect">
            <a:avLst/>
          </a:prstGeom>
          <a:noFill/>
        </p:spPr>
        <p:txBody>
          <a:bodyPr wrap="square" rtlCol="0">
            <a:spAutoFit/>
          </a:bodyPr>
          <a:lstStyle/>
          <a:p>
            <a:r>
              <a:rPr lang="en-US" sz="3000" b="1" dirty="0">
                <a:solidFill>
                  <a:srgbClr val="7ABEC5"/>
                </a:solidFill>
                <a:latin typeface="Avenir Medium"/>
              </a:rPr>
              <a:t>Somatic History Era</a:t>
            </a:r>
          </a:p>
        </p:txBody>
      </p:sp>
      <p:pic>
        <p:nvPicPr>
          <p:cNvPr id="8" name="Content Placeholder 8" descr="history.png">
            <a:extLst>
              <a:ext uri="{FF2B5EF4-FFF2-40B4-BE49-F238E27FC236}">
                <a16:creationId xmlns:a16="http://schemas.microsoft.com/office/drawing/2014/main" id="{822D6F24-0DCC-D24B-AE84-80CAB959E435}"/>
              </a:ext>
            </a:extLst>
          </p:cNvPr>
          <p:cNvPicPr>
            <a:picLocks noChangeAspect="1"/>
          </p:cNvPicPr>
          <p:nvPr/>
        </p:nvPicPr>
        <p:blipFill>
          <a:blip r:embed="rId4">
            <a:grayscl/>
            <a:extLst>
              <a:ext uri="{28A0092B-C50C-407E-A947-70E740481C1C}">
                <a14:useLocalDpi xmlns:a14="http://schemas.microsoft.com/office/drawing/2010/main" val="0"/>
              </a:ext>
            </a:extLst>
          </a:blip>
          <a:srcRect t="-20413" b="-20413"/>
          <a:stretch>
            <a:fillRect/>
          </a:stretch>
        </p:blipFill>
        <p:spPr>
          <a:xfrm>
            <a:off x="474453" y="1913485"/>
            <a:ext cx="8229600" cy="4525963"/>
          </a:xfrm>
          <a:prstGeom prst="rect">
            <a:avLst/>
          </a:prstGeom>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116255376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569110" y="5611490"/>
            <a:ext cx="4643237"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938363F-D1B1-4A61-A281-EB2C22D6843D}"/>
              </a:ext>
            </a:extLst>
          </p:cNvPr>
          <p:cNvSpPr>
            <a:spLocks noGrp="1"/>
          </p:cNvSpPr>
          <p:nvPr>
            <p:ph type="title"/>
          </p:nvPr>
        </p:nvSpPr>
        <p:spPr>
          <a:xfrm>
            <a:off x="4362184" y="927765"/>
            <a:ext cx="3850163" cy="943089"/>
          </a:xfrm>
        </p:spPr>
        <p:txBody>
          <a:bodyPr>
            <a:noAutofit/>
          </a:bodyPr>
          <a:lstStyle/>
          <a:p>
            <a:r>
              <a:rPr lang="en-US" sz="3000" dirty="0">
                <a:solidFill>
                  <a:srgbClr val="7ABEC5"/>
                </a:solidFill>
                <a:latin typeface="Avenir Medium"/>
              </a:rPr>
              <a:t>Land Acknowledgment</a:t>
            </a:r>
            <a:endParaRPr lang="en-US" sz="3000" dirty="0">
              <a:solidFill>
                <a:srgbClr val="7ABEC5"/>
              </a:solidFill>
              <a:latin typeface="Avenir Medium"/>
              <a:cs typeface="Calibri Light"/>
            </a:endParaRPr>
          </a:p>
        </p:txBody>
      </p:sp>
      <p:sp>
        <p:nvSpPr>
          <p:cNvPr id="20" name="Content Placeholder 2">
            <a:extLst>
              <a:ext uri="{FF2B5EF4-FFF2-40B4-BE49-F238E27FC236}">
                <a16:creationId xmlns:a16="http://schemas.microsoft.com/office/drawing/2014/main" id="{DBF6B716-891A-4C31-AD21-8F1BDA9FB95E}"/>
              </a:ext>
            </a:extLst>
          </p:cNvPr>
          <p:cNvSpPr txBox="1">
            <a:spLocks/>
          </p:cNvSpPr>
          <p:nvPr/>
        </p:nvSpPr>
        <p:spPr>
          <a:xfrm>
            <a:off x="4972951" y="2149737"/>
            <a:ext cx="3652889" cy="3188074"/>
          </a:xfrm>
          <a:prstGeom prst="rect">
            <a:avLst/>
          </a:prstGeom>
          <a:noFill/>
          <a:ln>
            <a:noFill/>
          </a:ln>
        </p:spPr>
        <p:txBody>
          <a:bodyPr spcFirstLastPara="1" vert="horz" wrap="square" lIns="51435" tIns="25718" rIns="51435" bIns="25718" rtlCol="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US" sz="1350" dirty="0">
                <a:solidFill>
                  <a:srgbClr val="002060"/>
                </a:solidFill>
                <a:latin typeface="Avenir Medium"/>
              </a:rPr>
              <a:t>We acknowledge that we are each residing on tribal lands of those who have lived on this land time immemorial.  We pay respect to their elders past and present.  Please take a moment to consider the many legacies of violence, displacement, migration, and settlement that bring us together today.  We recognize the resilience of those past and present who work to build a strong and sovereign nation where Tribal members live their values and culture.</a:t>
            </a:r>
          </a:p>
          <a:p>
            <a:pPr marL="0" indent="0">
              <a:buNone/>
            </a:pPr>
            <a:endParaRPr lang="en-US" sz="1350" dirty="0">
              <a:solidFill>
                <a:srgbClr val="002060"/>
              </a:solidFill>
              <a:latin typeface="Avenir Medium"/>
            </a:endParaRPr>
          </a:p>
          <a:p>
            <a:pPr marL="0" indent="0">
              <a:buNone/>
            </a:pPr>
            <a:r>
              <a:rPr lang="en-US" sz="1350" dirty="0">
                <a:solidFill>
                  <a:srgbClr val="002060"/>
                </a:solidFill>
                <a:latin typeface="Avenir Medium"/>
              </a:rPr>
              <a:t>We are on the lands of the Tulalip, the Snohomish, the Stillaguamish, and Sauk </a:t>
            </a:r>
            <a:r>
              <a:rPr lang="en-US" sz="1350" dirty="0" err="1">
                <a:solidFill>
                  <a:srgbClr val="002060"/>
                </a:solidFill>
                <a:latin typeface="Avenir Medium"/>
              </a:rPr>
              <a:t>Suiattle</a:t>
            </a:r>
            <a:r>
              <a:rPr lang="en-US" sz="1350" dirty="0">
                <a:solidFill>
                  <a:srgbClr val="002060"/>
                </a:solidFill>
                <a:latin typeface="Avenir Medium"/>
              </a:rPr>
              <a:t> Tribes.</a:t>
            </a:r>
          </a:p>
          <a:p>
            <a:endParaRPr lang="en-US" sz="844" dirty="0"/>
          </a:p>
        </p:txBody>
      </p:sp>
      <p:pic>
        <p:nvPicPr>
          <p:cNvPr id="21" name="Picture 2">
            <a:extLst>
              <a:ext uri="{FF2B5EF4-FFF2-40B4-BE49-F238E27FC236}">
                <a16:creationId xmlns:a16="http://schemas.microsoft.com/office/drawing/2014/main" id="{0CC973C4-A569-4879-85E4-BFA3D808704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67741" y="2149737"/>
            <a:ext cx="4005212" cy="300390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305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8F1DA-499E-4C01-A152-973542BF2BDB}"/>
              </a:ext>
            </a:extLst>
          </p:cNvPr>
          <p:cNvSpPr>
            <a:spLocks noGrp="1"/>
          </p:cNvSpPr>
          <p:nvPr>
            <p:ph type="title"/>
          </p:nvPr>
        </p:nvSpPr>
        <p:spPr>
          <a:xfrm>
            <a:off x="5790222" y="2851037"/>
            <a:ext cx="2866642" cy="1424934"/>
          </a:xfrm>
        </p:spPr>
        <p:txBody>
          <a:bodyPr>
            <a:normAutofit/>
          </a:bodyPr>
          <a:lstStyle/>
          <a:p>
            <a:r>
              <a:rPr lang="en-US" dirty="0">
                <a:solidFill>
                  <a:srgbClr val="7ABEC5"/>
                </a:solidFill>
                <a:latin typeface="Avenir Medium"/>
              </a:rPr>
              <a:t>5 Minute Break</a:t>
            </a:r>
          </a:p>
        </p:txBody>
      </p:sp>
      <p:pic>
        <p:nvPicPr>
          <p:cNvPr id="5" name="Content Placeholder 4" descr="Text&#10;&#10;Description automatically generated">
            <a:extLst>
              <a:ext uri="{FF2B5EF4-FFF2-40B4-BE49-F238E27FC236}">
                <a16:creationId xmlns:a16="http://schemas.microsoft.com/office/drawing/2014/main" id="{6EAAE953-B22D-4D46-886E-AAC92E5297B5}"/>
              </a:ext>
            </a:extLst>
          </p:cNvPr>
          <p:cNvPicPr>
            <a:picLocks noChangeAspect="1"/>
          </p:cNvPicPr>
          <p:nvPr/>
        </p:nvPicPr>
        <p:blipFill rotWithShape="1">
          <a:blip r:embed="rId3">
            <a:extLst>
              <a:ext uri="{28A0092B-C50C-407E-A947-70E740481C1C}">
                <a14:useLocalDpi xmlns:a14="http://schemas.microsoft.com/office/drawing/2010/main" val="0"/>
              </a:ext>
            </a:extLst>
          </a:blip>
          <a:srcRect t="1570"/>
          <a:stretch/>
        </p:blipFill>
        <p:spPr>
          <a:xfrm>
            <a:off x="1" y="857257"/>
            <a:ext cx="5202293" cy="514349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E51E44F-7615-4D62-A893-08768105E0D1}"/>
              </a:ext>
            </a:extLst>
          </p:cNvPr>
          <p:cNvPicPr>
            <a:picLocks noChangeAspect="1"/>
          </p:cNvPicPr>
          <p:nvPr/>
        </p:nvPicPr>
        <p:blipFill>
          <a:blip r:embed="rId4"/>
          <a:stretch>
            <a:fillRect/>
          </a:stretch>
        </p:blipFill>
        <p:spPr>
          <a:xfrm>
            <a:off x="6512575" y="5063998"/>
            <a:ext cx="1539815" cy="640124"/>
          </a:xfrm>
          <a:prstGeom prst="rect">
            <a:avLst/>
          </a:prstGeom>
        </p:spPr>
      </p:pic>
    </p:spTree>
    <p:extLst>
      <p:ext uri="{BB962C8B-B14F-4D97-AF65-F5344CB8AC3E}">
        <p14:creationId xmlns:p14="http://schemas.microsoft.com/office/powerpoint/2010/main" val="1375566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417570" y="1121790"/>
            <a:ext cx="5480685" cy="553998"/>
          </a:xfrm>
          <a:prstGeom prst="rect">
            <a:avLst/>
          </a:prstGeom>
          <a:noFill/>
        </p:spPr>
        <p:txBody>
          <a:bodyPr wrap="square" rtlCol="0">
            <a:spAutoFit/>
          </a:bodyPr>
          <a:lstStyle/>
          <a:p>
            <a:r>
              <a:rPr lang="en-US" sz="3000" b="1" dirty="0">
                <a:solidFill>
                  <a:srgbClr val="7ABEC5"/>
                </a:solidFill>
                <a:latin typeface="Avenir Medium"/>
              </a:rPr>
              <a:t>Root Causes of Inequities</a:t>
            </a:r>
          </a:p>
        </p:txBody>
      </p:sp>
      <p:pic>
        <p:nvPicPr>
          <p:cNvPr id="8" name="Content Placeholder 9" descr="digging-into-the-root-causes-of-health-inequities-11-638.jpg">
            <a:extLst>
              <a:ext uri="{FF2B5EF4-FFF2-40B4-BE49-F238E27FC236}">
                <a16:creationId xmlns:a16="http://schemas.microsoft.com/office/drawing/2014/main" id="{06793E71-0178-D941-A582-416A6A43B2A1}"/>
              </a:ext>
            </a:extLst>
          </p:cNvPr>
          <p:cNvPicPr>
            <a:picLocks noChangeAspect="1"/>
          </p:cNvPicPr>
          <p:nvPr/>
        </p:nvPicPr>
        <p:blipFill rotWithShape="1">
          <a:blip r:embed="rId4">
            <a:extLst>
              <a:ext uri="{28A0092B-C50C-407E-A947-70E740481C1C}">
                <a14:useLocalDpi xmlns:a14="http://schemas.microsoft.com/office/drawing/2010/main" val="0"/>
              </a:ext>
            </a:extLst>
          </a:blip>
          <a:srcRect r="-1" b="6724"/>
          <a:stretch/>
        </p:blipFill>
        <p:spPr>
          <a:xfrm>
            <a:off x="344414" y="2160036"/>
            <a:ext cx="4348610" cy="3042125"/>
          </a:xfrm>
          <a:prstGeom prst="rect">
            <a:avLst/>
          </a:prstGeom>
        </p:spPr>
      </p:pic>
      <p:sp>
        <p:nvSpPr>
          <p:cNvPr id="12" name="Content Placeholder 7">
            <a:extLst>
              <a:ext uri="{FF2B5EF4-FFF2-40B4-BE49-F238E27FC236}">
                <a16:creationId xmlns:a16="http://schemas.microsoft.com/office/drawing/2014/main" id="{53D3C145-2074-4C40-85B6-71B1957A584F}"/>
              </a:ext>
            </a:extLst>
          </p:cNvPr>
          <p:cNvSpPr txBox="1">
            <a:spLocks/>
          </p:cNvSpPr>
          <p:nvPr/>
        </p:nvSpPr>
        <p:spPr>
          <a:xfrm>
            <a:off x="5042648" y="1948373"/>
            <a:ext cx="3855608" cy="3503259"/>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3200" dirty="0">
                <a:solidFill>
                  <a:schemeClr val="tx1"/>
                </a:solidFill>
                <a:latin typeface="Lucida Sans" panose="020B0602030504020204" pitchFamily="34" charset="0"/>
              </a:rPr>
              <a:t>Laws and Policies that created all types of systems of unbalanced power and privilege</a:t>
            </a:r>
          </a:p>
          <a:p>
            <a:r>
              <a:rPr lang="en-US" sz="3200" dirty="0">
                <a:solidFill>
                  <a:schemeClr val="tx1"/>
                </a:solidFill>
                <a:latin typeface="Lucida Sans" panose="020B0602030504020204" pitchFamily="34" charset="0"/>
              </a:rPr>
              <a:t>Caused by historical practice of exclusion &amp; discrimination across life course</a:t>
            </a:r>
          </a:p>
          <a:p>
            <a:r>
              <a:rPr lang="en-US" sz="3200" dirty="0">
                <a:solidFill>
                  <a:schemeClr val="tx1"/>
                </a:solidFill>
                <a:latin typeface="Lucida Sans" panose="020B0602030504020204" pitchFamily="34" charset="0"/>
              </a:rPr>
              <a:t>Led to geographic concentration of poverty and hyper-segregation</a:t>
            </a:r>
          </a:p>
          <a:p>
            <a:pPr marL="0" indent="0">
              <a:buFont typeface="Arial"/>
              <a:buNone/>
            </a:pPr>
            <a:endParaRPr lang="en-US" sz="2000" dirty="0"/>
          </a:p>
        </p:txBody>
      </p:sp>
    </p:spTree>
    <p:extLst>
      <p:ext uri="{BB962C8B-B14F-4D97-AF65-F5344CB8AC3E}">
        <p14:creationId xmlns:p14="http://schemas.microsoft.com/office/powerpoint/2010/main" val="148084551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 types of Aces .png">
            <a:extLst>
              <a:ext uri="{FF2B5EF4-FFF2-40B4-BE49-F238E27FC236}">
                <a16:creationId xmlns:a16="http://schemas.microsoft.com/office/drawing/2014/main" id="{83A1928D-A6F4-384C-93EB-3F3CCD9B6135}"/>
              </a:ext>
            </a:extLst>
          </p:cNvPr>
          <p:cNvPicPr>
            <a:picLocks noChangeAspect="1"/>
          </p:cNvPicPr>
          <p:nvPr/>
        </p:nvPicPr>
        <p:blipFill rotWithShape="1">
          <a:blip r:embed="rId3">
            <a:extLst>
              <a:ext uri="{28A0092B-C50C-407E-A947-70E740481C1C}">
                <a14:useLocalDpi xmlns:a14="http://schemas.microsoft.com/office/drawing/2010/main" val="0"/>
              </a:ext>
            </a:extLst>
          </a:blip>
          <a:srcRect l="-282" t="7532" r="-351" b="4842"/>
          <a:stretch/>
        </p:blipFill>
        <p:spPr>
          <a:xfrm>
            <a:off x="0" y="0"/>
            <a:ext cx="9144000" cy="6064469"/>
          </a:xfrm>
          <a:prstGeom prst="rect">
            <a:avLst/>
          </a:prstGeom>
          <a:noFill/>
          <a:ln>
            <a:noFill/>
          </a:ln>
          <a:effectLst>
            <a:softEdge rad="31750"/>
          </a:effectLst>
        </p:spPr>
      </p:pic>
      <p:sp>
        <p:nvSpPr>
          <p:cNvPr id="5" name="Left Brace 4">
            <a:extLst>
              <a:ext uri="{FF2B5EF4-FFF2-40B4-BE49-F238E27FC236}">
                <a16:creationId xmlns:a16="http://schemas.microsoft.com/office/drawing/2014/main" id="{DCC95579-3399-D942-A733-53382FD81251}"/>
              </a:ext>
            </a:extLst>
          </p:cNvPr>
          <p:cNvSpPr/>
          <p:nvPr/>
        </p:nvSpPr>
        <p:spPr>
          <a:xfrm rot="5400000">
            <a:off x="1301968" y="4692869"/>
            <a:ext cx="748863" cy="2743200"/>
          </a:xfrm>
          <a:prstGeom prst="leftBrace">
            <a:avLst/>
          </a:prstGeom>
          <a:noFill/>
          <a:ln>
            <a:solidFill>
              <a:schemeClr val="tx1"/>
            </a:solidFill>
          </a:ln>
          <a:effectLst>
            <a:outerShdw blurRad="40000" dist="20000" dir="5400000" rotWithShape="0">
              <a:srgbClr val="000000">
                <a:alpha val="38000"/>
              </a:srgbClr>
            </a:outerShdw>
            <a:reflection blurRad="6350" stA="50000" endA="300" endPos="55000" dir="5400000" sy="-100000" algn="bl" rotWithShape="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Left Brace 5">
            <a:extLst>
              <a:ext uri="{FF2B5EF4-FFF2-40B4-BE49-F238E27FC236}">
                <a16:creationId xmlns:a16="http://schemas.microsoft.com/office/drawing/2014/main" id="{547ED2AD-8962-AA46-BFC8-5D6293F303DE}"/>
              </a:ext>
            </a:extLst>
          </p:cNvPr>
          <p:cNvSpPr/>
          <p:nvPr/>
        </p:nvSpPr>
        <p:spPr>
          <a:xfrm rot="5400000">
            <a:off x="4349967" y="4692870"/>
            <a:ext cx="748863" cy="2743200"/>
          </a:xfrm>
          <a:prstGeom prst="leftBrace">
            <a:avLst/>
          </a:prstGeom>
          <a:noFill/>
          <a:ln>
            <a:solidFill>
              <a:schemeClr val="tx1"/>
            </a:solidFill>
          </a:ln>
          <a:effectLst>
            <a:outerShdw blurRad="40000" dist="20000" dir="5400000" rotWithShape="0">
              <a:srgbClr val="000000">
                <a:alpha val="38000"/>
              </a:srgbClr>
            </a:outerShdw>
            <a:reflection blurRad="6350" stA="50000" endA="300" endPos="55000" dir="5400000" sy="-100000" algn="bl" rotWithShape="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 name="Left Brace 6">
            <a:extLst>
              <a:ext uri="{FF2B5EF4-FFF2-40B4-BE49-F238E27FC236}">
                <a16:creationId xmlns:a16="http://schemas.microsoft.com/office/drawing/2014/main" id="{6C34CF49-6778-B74C-93C3-BBA876198296}"/>
              </a:ext>
            </a:extLst>
          </p:cNvPr>
          <p:cNvSpPr/>
          <p:nvPr/>
        </p:nvSpPr>
        <p:spPr>
          <a:xfrm rot="5400000">
            <a:off x="7245567" y="4679267"/>
            <a:ext cx="748863" cy="2743200"/>
          </a:xfrm>
          <a:prstGeom prst="leftBrace">
            <a:avLst/>
          </a:prstGeom>
          <a:noFill/>
          <a:ln>
            <a:solidFill>
              <a:schemeClr val="tx1"/>
            </a:solidFill>
          </a:ln>
          <a:effectLst>
            <a:outerShdw blurRad="40000" dist="20000" dir="5400000" rotWithShape="0">
              <a:srgbClr val="000000">
                <a:alpha val="38000"/>
              </a:srgbClr>
            </a:outerShdw>
            <a:reflection blurRad="6350" stA="50000" endA="300" endPos="55000" dir="5400000" sy="-100000" algn="bl" rotWithShape="0"/>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AB85F2F8-7986-FD4A-8C41-79235E4BEB40}"/>
              </a:ext>
            </a:extLst>
          </p:cNvPr>
          <p:cNvSpPr txBox="1"/>
          <p:nvPr/>
        </p:nvSpPr>
        <p:spPr>
          <a:xfrm>
            <a:off x="1244229" y="6333563"/>
            <a:ext cx="1056700" cy="369332"/>
          </a:xfrm>
          <a:prstGeom prst="rect">
            <a:avLst/>
          </a:prstGeom>
          <a:noFill/>
        </p:spPr>
        <p:txBody>
          <a:bodyPr wrap="none" rtlCol="0">
            <a:spAutoFit/>
          </a:bodyPr>
          <a:lstStyle/>
          <a:p>
            <a:r>
              <a:rPr lang="en-US" sz="1800" b="1" dirty="0"/>
              <a:t>POWER</a:t>
            </a:r>
          </a:p>
        </p:txBody>
      </p:sp>
      <p:sp>
        <p:nvSpPr>
          <p:cNvPr id="10" name="TextBox 9">
            <a:extLst>
              <a:ext uri="{FF2B5EF4-FFF2-40B4-BE49-F238E27FC236}">
                <a16:creationId xmlns:a16="http://schemas.microsoft.com/office/drawing/2014/main" id="{9913EB81-EFCE-754C-B55C-3F39F131AA27}"/>
              </a:ext>
            </a:extLst>
          </p:cNvPr>
          <p:cNvSpPr txBox="1"/>
          <p:nvPr/>
        </p:nvSpPr>
        <p:spPr>
          <a:xfrm>
            <a:off x="3987430" y="6320114"/>
            <a:ext cx="1710725" cy="369332"/>
          </a:xfrm>
          <a:prstGeom prst="rect">
            <a:avLst/>
          </a:prstGeom>
          <a:noFill/>
        </p:spPr>
        <p:txBody>
          <a:bodyPr wrap="none" rtlCol="0">
            <a:spAutoFit/>
          </a:bodyPr>
          <a:lstStyle/>
          <a:p>
            <a:r>
              <a:rPr lang="en-US" sz="1800" b="1" dirty="0"/>
              <a:t>OPPRESSION</a:t>
            </a:r>
            <a:endParaRPr lang="en-US" b="1" dirty="0"/>
          </a:p>
        </p:txBody>
      </p:sp>
      <p:sp>
        <p:nvSpPr>
          <p:cNvPr id="11" name="TextBox 10">
            <a:extLst>
              <a:ext uri="{FF2B5EF4-FFF2-40B4-BE49-F238E27FC236}">
                <a16:creationId xmlns:a16="http://schemas.microsoft.com/office/drawing/2014/main" id="{F5F29C63-FD79-4940-9715-A07A0526B8D2}"/>
              </a:ext>
            </a:extLst>
          </p:cNvPr>
          <p:cNvSpPr txBox="1"/>
          <p:nvPr/>
        </p:nvSpPr>
        <p:spPr>
          <a:xfrm>
            <a:off x="7010756" y="6320110"/>
            <a:ext cx="1415772" cy="369332"/>
          </a:xfrm>
          <a:prstGeom prst="rect">
            <a:avLst/>
          </a:prstGeom>
          <a:noFill/>
        </p:spPr>
        <p:txBody>
          <a:bodyPr wrap="none" rtlCol="0">
            <a:spAutoFit/>
          </a:bodyPr>
          <a:lstStyle/>
          <a:p>
            <a:r>
              <a:rPr lang="en-US" sz="1800" b="1" dirty="0"/>
              <a:t>PRIVILEGE</a:t>
            </a:r>
          </a:p>
        </p:txBody>
      </p:sp>
    </p:spTree>
    <p:extLst>
      <p:ext uri="{BB962C8B-B14F-4D97-AF65-F5344CB8AC3E}">
        <p14:creationId xmlns:p14="http://schemas.microsoft.com/office/powerpoint/2010/main" val="2612252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3" descr="multiple identities.png">
            <a:extLst>
              <a:ext uri="{FF2B5EF4-FFF2-40B4-BE49-F238E27FC236}">
                <a16:creationId xmlns:a16="http://schemas.microsoft.com/office/drawing/2014/main" id="{F539DBBE-9411-A345-8227-328186C2101E}"/>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3121" b="998"/>
          <a:stretch/>
        </p:blipFill>
        <p:spPr>
          <a:xfrm>
            <a:off x="198788" y="798845"/>
            <a:ext cx="8780929" cy="4748213"/>
          </a:xfrm>
          <a:prstGeom prst="rect">
            <a:avLst/>
          </a:prstGeom>
          <a:noFill/>
          <a:ln>
            <a:noFill/>
          </a:ln>
        </p:spPr>
      </p:pic>
    </p:spTree>
    <p:extLst>
      <p:ext uri="{BB962C8B-B14F-4D97-AF65-F5344CB8AC3E}">
        <p14:creationId xmlns:p14="http://schemas.microsoft.com/office/powerpoint/2010/main" val="356197440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2" descr="target agent.png">
            <a:extLst>
              <a:ext uri="{FF2B5EF4-FFF2-40B4-BE49-F238E27FC236}">
                <a16:creationId xmlns:a16="http://schemas.microsoft.com/office/drawing/2014/main" id="{9D256564-040D-FF47-9D52-FD5BB00513A3}"/>
              </a:ext>
            </a:extLst>
          </p:cNvPr>
          <p:cNvPicPr>
            <a:picLocks noChangeAspect="1"/>
          </p:cNvPicPr>
          <p:nvPr/>
        </p:nvPicPr>
        <p:blipFill rotWithShape="1">
          <a:blip r:embed="rId4">
            <a:extLst>
              <a:ext uri="{28A0092B-C50C-407E-A947-70E740481C1C}">
                <a14:useLocalDpi xmlns:a14="http://schemas.microsoft.com/office/drawing/2010/main" val="0"/>
              </a:ext>
            </a:extLst>
          </a:blip>
          <a:srcRect t="5557"/>
          <a:stretch/>
        </p:blipFill>
        <p:spPr>
          <a:xfrm>
            <a:off x="0" y="627351"/>
            <a:ext cx="9144000" cy="5355772"/>
          </a:xfrm>
          <a:prstGeom prst="rect">
            <a:avLst/>
          </a:prstGeom>
          <a:noFill/>
          <a:ln>
            <a:noFill/>
          </a:ln>
        </p:spPr>
      </p:pic>
      <p:sp>
        <p:nvSpPr>
          <p:cNvPr id="3" name="TextBox 2">
            <a:extLst>
              <a:ext uri="{FF2B5EF4-FFF2-40B4-BE49-F238E27FC236}">
                <a16:creationId xmlns:a16="http://schemas.microsoft.com/office/drawing/2014/main" id="{18B2B54F-9DCB-3D46-A23E-DE275786A8C1}"/>
              </a:ext>
            </a:extLst>
          </p:cNvPr>
          <p:cNvSpPr txBox="1"/>
          <p:nvPr/>
        </p:nvSpPr>
        <p:spPr>
          <a:xfrm>
            <a:off x="640080" y="6230649"/>
            <a:ext cx="1827744" cy="307777"/>
          </a:xfrm>
          <a:prstGeom prst="rect">
            <a:avLst/>
          </a:prstGeom>
          <a:noFill/>
        </p:spPr>
        <p:txBody>
          <a:bodyPr wrap="none" rtlCol="0">
            <a:spAutoFit/>
          </a:bodyPr>
          <a:lstStyle/>
          <a:p>
            <a:r>
              <a:rPr lang="en-US" dirty="0"/>
              <a:t>Scholar Leticia Nieto</a:t>
            </a:r>
          </a:p>
        </p:txBody>
      </p:sp>
    </p:spTree>
    <p:extLst>
      <p:ext uri="{BB962C8B-B14F-4D97-AF65-F5344CB8AC3E}">
        <p14:creationId xmlns:p14="http://schemas.microsoft.com/office/powerpoint/2010/main" val="314449392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51F06875-A79C-6246-A50B-C5027BFA72B7}"/>
              </a:ext>
            </a:extLst>
          </p:cNvPr>
          <p:cNvGraphicFramePr>
            <a:graphicFrameLocks noGrp="1"/>
          </p:cNvGraphicFramePr>
          <p:nvPr/>
        </p:nvGraphicFramePr>
        <p:xfrm>
          <a:off x="376299" y="1157287"/>
          <a:ext cx="8324789" cy="4587668"/>
        </p:xfrm>
        <a:graphic>
          <a:graphicData uri="http://schemas.openxmlformats.org/drawingml/2006/table">
            <a:tbl>
              <a:tblPr firstRow="1" bandRow="1">
                <a:tableStyleId>{93296810-A885-4BE3-A3E7-6D5BEEA58F35}</a:tableStyleId>
              </a:tblPr>
              <a:tblGrid>
                <a:gridCol w="2667842">
                  <a:extLst>
                    <a:ext uri="{9D8B030D-6E8A-4147-A177-3AD203B41FA5}">
                      <a16:colId xmlns:a16="http://schemas.microsoft.com/office/drawing/2014/main" val="943196354"/>
                    </a:ext>
                  </a:extLst>
                </a:gridCol>
                <a:gridCol w="2989105">
                  <a:extLst>
                    <a:ext uri="{9D8B030D-6E8A-4147-A177-3AD203B41FA5}">
                      <a16:colId xmlns:a16="http://schemas.microsoft.com/office/drawing/2014/main" val="4033200379"/>
                    </a:ext>
                  </a:extLst>
                </a:gridCol>
                <a:gridCol w="2667842">
                  <a:extLst>
                    <a:ext uri="{9D8B030D-6E8A-4147-A177-3AD203B41FA5}">
                      <a16:colId xmlns:a16="http://schemas.microsoft.com/office/drawing/2014/main" val="4020055753"/>
                    </a:ext>
                  </a:extLst>
                </a:gridCol>
              </a:tblGrid>
              <a:tr h="339855">
                <a:tc>
                  <a:txBody>
                    <a:bodyPr/>
                    <a:lstStyle/>
                    <a:p>
                      <a:pPr marL="0" marR="0">
                        <a:lnSpc>
                          <a:spcPct val="115000"/>
                        </a:lnSpc>
                        <a:spcBef>
                          <a:spcPts val="0"/>
                        </a:spcBef>
                        <a:spcAft>
                          <a:spcPts val="0"/>
                        </a:spcAft>
                      </a:pPr>
                      <a:r>
                        <a:rPr lang="en-US" sz="1400" kern="1200" dirty="0">
                          <a:effectLst/>
                        </a:rPr>
                        <a:t>Dominant Group</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tc>
                <a:tc>
                  <a:txBody>
                    <a:bodyPr/>
                    <a:lstStyle/>
                    <a:p>
                      <a:pPr marL="0" marR="0">
                        <a:lnSpc>
                          <a:spcPct val="115000"/>
                        </a:lnSpc>
                        <a:spcBef>
                          <a:spcPts val="0"/>
                        </a:spcBef>
                        <a:spcAft>
                          <a:spcPts val="0"/>
                        </a:spcAft>
                      </a:pPr>
                      <a:r>
                        <a:rPr lang="en-US" sz="1400" kern="1200" dirty="0">
                          <a:effectLst/>
                        </a:rPr>
                        <a:t>Marginalized</a:t>
                      </a:r>
                      <a:r>
                        <a:rPr lang="en-US" sz="1400" kern="1200" baseline="0" dirty="0">
                          <a:effectLst/>
                        </a:rPr>
                        <a:t> </a:t>
                      </a:r>
                      <a:r>
                        <a:rPr lang="en-US" sz="1400" kern="1200" dirty="0">
                          <a:effectLst/>
                        </a:rPr>
                        <a:t>Group</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tc>
                <a:tc>
                  <a:txBody>
                    <a:bodyPr/>
                    <a:lstStyle/>
                    <a:p>
                      <a:pPr marL="0" marR="0">
                        <a:lnSpc>
                          <a:spcPct val="115000"/>
                        </a:lnSpc>
                        <a:spcBef>
                          <a:spcPts val="0"/>
                        </a:spcBef>
                        <a:spcAft>
                          <a:spcPts val="0"/>
                        </a:spcAft>
                      </a:pPr>
                      <a:r>
                        <a:rPr lang="en-US" sz="1400" kern="1200" dirty="0">
                          <a:effectLst/>
                        </a:rPr>
                        <a:t>Oppression</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tc>
                <a:extLst>
                  <a:ext uri="{0D108BD9-81ED-4DB2-BD59-A6C34878D82A}">
                    <a16:rowId xmlns:a16="http://schemas.microsoft.com/office/drawing/2014/main" val="2923475398"/>
                  </a:ext>
                </a:extLst>
              </a:tr>
              <a:tr h="332202">
                <a:tc>
                  <a:txBody>
                    <a:bodyPr/>
                    <a:lstStyle/>
                    <a:p>
                      <a:pPr marL="0" marR="0">
                        <a:lnSpc>
                          <a:spcPct val="115000"/>
                        </a:lnSpc>
                        <a:spcBef>
                          <a:spcPts val="0"/>
                        </a:spcBef>
                        <a:spcAft>
                          <a:spcPts val="0"/>
                        </a:spcAft>
                      </a:pPr>
                      <a:r>
                        <a:rPr lang="en-US" sz="1100" kern="1200" dirty="0">
                          <a:effectLst/>
                        </a:rPr>
                        <a:t>White</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0"/>
                        </a:spcAft>
                      </a:pPr>
                      <a:r>
                        <a:rPr lang="en-US" sz="1100" kern="1200" dirty="0">
                          <a:effectLst/>
                        </a:rPr>
                        <a:t>People of Color</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352425" marR="0" indent="-331788">
                        <a:lnSpc>
                          <a:spcPct val="115000"/>
                        </a:lnSpc>
                        <a:spcBef>
                          <a:spcPts val="0"/>
                        </a:spcBef>
                        <a:spcAft>
                          <a:spcPts val="0"/>
                        </a:spcAft>
                        <a:tabLst/>
                      </a:pPr>
                      <a:r>
                        <a:rPr lang="en-US" sz="1100" dirty="0">
                          <a:effectLst/>
                        </a:rPr>
                        <a:t>Racism</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114" marR="41114" marT="20557" marB="20557"/>
                </a:tc>
                <a:extLst>
                  <a:ext uri="{0D108BD9-81ED-4DB2-BD59-A6C34878D82A}">
                    <a16:rowId xmlns:a16="http://schemas.microsoft.com/office/drawing/2014/main" val="3837423671"/>
                  </a:ext>
                </a:extLst>
              </a:tr>
              <a:tr h="397215">
                <a:tc>
                  <a:txBody>
                    <a:bodyPr/>
                    <a:lstStyle/>
                    <a:p>
                      <a:pPr marL="0" marR="0">
                        <a:lnSpc>
                          <a:spcPct val="115000"/>
                        </a:lnSpc>
                        <a:spcBef>
                          <a:spcPts val="0"/>
                        </a:spcBef>
                        <a:spcAft>
                          <a:spcPts val="0"/>
                        </a:spcAft>
                      </a:pPr>
                      <a:r>
                        <a:rPr lang="en-US" sz="1100" kern="1200" dirty="0">
                          <a:effectLst/>
                        </a:rPr>
                        <a:t>Colonizer</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0"/>
                        </a:spcAft>
                      </a:pPr>
                      <a:r>
                        <a:rPr lang="en-US" sz="1100" kern="1200" dirty="0">
                          <a:effectLst/>
                        </a:rPr>
                        <a:t>Native/Indigenous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0"/>
                        </a:spcAft>
                      </a:pPr>
                      <a:r>
                        <a:rPr lang="en-US" sz="1100" dirty="0">
                          <a:effectLst/>
                        </a:rPr>
                        <a:t>Colonialism</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114" marR="41114" marT="20557" marB="20557"/>
                </a:tc>
                <a:extLst>
                  <a:ext uri="{0D108BD9-81ED-4DB2-BD59-A6C34878D82A}">
                    <a16:rowId xmlns:a16="http://schemas.microsoft.com/office/drawing/2014/main" val="49651308"/>
                  </a:ext>
                </a:extLst>
              </a:tr>
              <a:tr h="532519">
                <a:tc>
                  <a:txBody>
                    <a:bodyPr/>
                    <a:lstStyle/>
                    <a:p>
                      <a:pPr marL="0" marR="0">
                        <a:lnSpc>
                          <a:spcPct val="115000"/>
                        </a:lnSpc>
                        <a:spcBef>
                          <a:spcPts val="0"/>
                        </a:spcBef>
                        <a:spcAft>
                          <a:spcPts val="0"/>
                        </a:spcAft>
                      </a:pPr>
                      <a:r>
                        <a:rPr lang="en-US" sz="1100" kern="1200" dirty="0">
                          <a:effectLst/>
                        </a:rPr>
                        <a:t>Cisgender Men</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0"/>
                        </a:spcAft>
                      </a:pPr>
                      <a:r>
                        <a:rPr lang="en-US" sz="1100" kern="1200" dirty="0">
                          <a:effectLst/>
                        </a:rPr>
                        <a:t>Women, Transgender, non-binary genderfluid, gender neutral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0"/>
                        </a:spcAft>
                      </a:pPr>
                      <a:r>
                        <a:rPr lang="en-US" sz="1100" dirty="0">
                          <a:effectLst/>
                        </a:rPr>
                        <a:t>Sexism</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114" marR="41114" marT="20557" marB="20557"/>
                </a:tc>
                <a:extLst>
                  <a:ext uri="{0D108BD9-81ED-4DB2-BD59-A6C34878D82A}">
                    <a16:rowId xmlns:a16="http://schemas.microsoft.com/office/drawing/2014/main" val="2123453201"/>
                  </a:ext>
                </a:extLst>
              </a:tr>
              <a:tr h="332202">
                <a:tc>
                  <a:txBody>
                    <a:bodyPr/>
                    <a:lstStyle/>
                    <a:p>
                      <a:pPr marL="0" marR="0">
                        <a:lnSpc>
                          <a:spcPct val="115000"/>
                        </a:lnSpc>
                        <a:spcBef>
                          <a:spcPts val="0"/>
                        </a:spcBef>
                        <a:spcAft>
                          <a:spcPts val="0"/>
                        </a:spcAft>
                      </a:pPr>
                      <a:r>
                        <a:rPr lang="en-US" sz="1100" kern="1200" dirty="0">
                          <a:effectLst/>
                        </a:rPr>
                        <a:t>Able-bodied, Able-minded</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0"/>
                        </a:spcAft>
                      </a:pPr>
                      <a:r>
                        <a:rPr lang="en-US" sz="1100" kern="1200" dirty="0">
                          <a:effectLst/>
                        </a:rPr>
                        <a:t>People with a disability</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100" dirty="0">
                          <a:effectLst/>
                        </a:rPr>
                        <a:t>Ableism</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114" marR="41114" marT="20557" marB="20557"/>
                </a:tc>
                <a:extLst>
                  <a:ext uri="{0D108BD9-81ED-4DB2-BD59-A6C34878D82A}">
                    <a16:rowId xmlns:a16="http://schemas.microsoft.com/office/drawing/2014/main" val="3221883147"/>
                  </a:ext>
                </a:extLst>
              </a:tr>
              <a:tr h="421321">
                <a:tc>
                  <a:txBody>
                    <a:bodyPr/>
                    <a:lstStyle/>
                    <a:p>
                      <a:pPr marL="0" marR="0">
                        <a:lnSpc>
                          <a:spcPct val="115000"/>
                        </a:lnSpc>
                        <a:spcBef>
                          <a:spcPts val="0"/>
                        </a:spcBef>
                        <a:spcAft>
                          <a:spcPts val="0"/>
                        </a:spcAft>
                      </a:pPr>
                      <a:r>
                        <a:rPr lang="en-US" sz="1100" kern="1200" dirty="0">
                          <a:effectLst/>
                        </a:rPr>
                        <a:t>Christian</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0"/>
                        </a:spcAft>
                      </a:pPr>
                      <a:r>
                        <a:rPr lang="en-US" sz="1100" kern="1200">
                          <a:effectLst/>
                        </a:rPr>
                        <a:t>Other religions or spiritual practices</a:t>
                      </a:r>
                      <a:endParaRPr lang="en-US"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0"/>
                        </a:spcAft>
                      </a:pPr>
                      <a:r>
                        <a:rPr lang="en-US" sz="1100" dirty="0">
                          <a:effectLst/>
                        </a:rPr>
                        <a:t>Christian Hegemony </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114" marR="41114" marT="20557" marB="20557"/>
                </a:tc>
                <a:extLst>
                  <a:ext uri="{0D108BD9-81ED-4DB2-BD59-A6C34878D82A}">
                    <a16:rowId xmlns:a16="http://schemas.microsoft.com/office/drawing/2014/main" val="2001578029"/>
                  </a:ext>
                </a:extLst>
              </a:tr>
              <a:tr h="332202">
                <a:tc>
                  <a:txBody>
                    <a:bodyPr/>
                    <a:lstStyle/>
                    <a:p>
                      <a:pPr marL="0" marR="0">
                        <a:lnSpc>
                          <a:spcPct val="115000"/>
                        </a:lnSpc>
                        <a:spcBef>
                          <a:spcPts val="0"/>
                        </a:spcBef>
                        <a:spcAft>
                          <a:spcPts val="0"/>
                        </a:spcAft>
                      </a:pPr>
                      <a:r>
                        <a:rPr lang="en-US" sz="1100" kern="1200" dirty="0">
                          <a:effectLst/>
                        </a:rPr>
                        <a:t>Heterosexual</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0"/>
                        </a:spcAft>
                      </a:pPr>
                      <a:r>
                        <a:rPr lang="en-US" sz="1100" kern="1200" dirty="0">
                          <a:effectLst/>
                        </a:rPr>
                        <a:t>Lesbian, Gay, Bi, Queer</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0"/>
                        </a:spcAft>
                      </a:pPr>
                      <a:r>
                        <a:rPr lang="en-US" sz="1100" dirty="0">
                          <a:effectLst/>
                        </a:rPr>
                        <a:t>Heterosexism</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114" marR="41114" marT="20557" marB="20557"/>
                </a:tc>
                <a:extLst>
                  <a:ext uri="{0D108BD9-81ED-4DB2-BD59-A6C34878D82A}">
                    <a16:rowId xmlns:a16="http://schemas.microsoft.com/office/drawing/2014/main" val="961624767"/>
                  </a:ext>
                </a:extLst>
              </a:tr>
              <a:tr h="332202">
                <a:tc>
                  <a:txBody>
                    <a:bodyPr/>
                    <a:lstStyle/>
                    <a:p>
                      <a:pPr marL="0" marR="0">
                        <a:lnSpc>
                          <a:spcPct val="115000"/>
                        </a:lnSpc>
                        <a:spcBef>
                          <a:spcPts val="0"/>
                        </a:spcBef>
                        <a:spcAft>
                          <a:spcPts val="0"/>
                        </a:spcAft>
                      </a:pPr>
                      <a:r>
                        <a:rPr lang="en-US" sz="1100" kern="1200" dirty="0">
                          <a:effectLst/>
                        </a:rPr>
                        <a:t>Adult </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0"/>
                        </a:spcAft>
                      </a:pPr>
                      <a:r>
                        <a:rPr lang="en-US" sz="1100" kern="1200" dirty="0">
                          <a:effectLst/>
                        </a:rPr>
                        <a:t>Youth/Elder</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0"/>
                        </a:spcAft>
                      </a:pPr>
                      <a:r>
                        <a:rPr lang="en-US" sz="1100" dirty="0">
                          <a:effectLst/>
                        </a:rPr>
                        <a:t>Ageism</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114" marR="41114" marT="20557" marB="20557"/>
                </a:tc>
                <a:extLst>
                  <a:ext uri="{0D108BD9-81ED-4DB2-BD59-A6C34878D82A}">
                    <a16:rowId xmlns:a16="http://schemas.microsoft.com/office/drawing/2014/main" val="885975127"/>
                  </a:ext>
                </a:extLst>
              </a:tr>
              <a:tr h="390428">
                <a:tc>
                  <a:txBody>
                    <a:bodyPr/>
                    <a:lstStyle/>
                    <a:p>
                      <a:pPr marL="0" marR="0">
                        <a:lnSpc>
                          <a:spcPct val="115000"/>
                        </a:lnSpc>
                        <a:spcBef>
                          <a:spcPts val="0"/>
                        </a:spcBef>
                        <a:spcAft>
                          <a:spcPts val="1000"/>
                        </a:spcAft>
                      </a:pPr>
                      <a:r>
                        <a:rPr lang="en-US" sz="1100" dirty="0">
                          <a:effectLst/>
                        </a:rPr>
                        <a:t>Wealthy &amp; Middle class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1000"/>
                        </a:spcAft>
                      </a:pPr>
                      <a:r>
                        <a:rPr lang="en-US" sz="1100" dirty="0">
                          <a:effectLst/>
                        </a:rPr>
                        <a:t>Poor and working class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1000"/>
                        </a:spcAft>
                      </a:pPr>
                      <a:r>
                        <a:rPr lang="en-US" sz="1100" dirty="0">
                          <a:effectLst/>
                        </a:rPr>
                        <a:t>Classism</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114" marR="41114" marT="20557" marB="20557"/>
                </a:tc>
                <a:extLst>
                  <a:ext uri="{0D108BD9-81ED-4DB2-BD59-A6C34878D82A}">
                    <a16:rowId xmlns:a16="http://schemas.microsoft.com/office/drawing/2014/main" val="4247882198"/>
                  </a:ext>
                </a:extLst>
              </a:tr>
              <a:tr h="332202">
                <a:tc>
                  <a:txBody>
                    <a:bodyPr/>
                    <a:lstStyle/>
                    <a:p>
                      <a:pPr marL="0" marR="0">
                        <a:lnSpc>
                          <a:spcPct val="115000"/>
                        </a:lnSpc>
                        <a:spcBef>
                          <a:spcPts val="0"/>
                        </a:spcBef>
                        <a:spcAft>
                          <a:spcPts val="1000"/>
                        </a:spcAft>
                      </a:pPr>
                      <a:r>
                        <a:rPr lang="en-US" sz="1100" dirty="0">
                          <a:effectLst/>
                        </a:rPr>
                        <a:t>Citizen</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1000"/>
                        </a:spcAft>
                      </a:pPr>
                      <a:r>
                        <a:rPr lang="en-US" sz="1100" dirty="0">
                          <a:effectLst/>
                        </a:rPr>
                        <a:t>Non-citizen</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1000"/>
                        </a:spcAft>
                      </a:pPr>
                      <a:r>
                        <a:rPr lang="en-US" sz="1100" dirty="0">
                          <a:effectLst/>
                        </a:rPr>
                        <a:t>Nationalism</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114" marR="41114" marT="20557" marB="20557"/>
                </a:tc>
                <a:extLst>
                  <a:ext uri="{0D108BD9-81ED-4DB2-BD59-A6C34878D82A}">
                    <a16:rowId xmlns:a16="http://schemas.microsoft.com/office/drawing/2014/main" val="530368607"/>
                  </a:ext>
                </a:extLst>
              </a:tr>
              <a:tr h="332202">
                <a:tc>
                  <a:txBody>
                    <a:bodyPr/>
                    <a:lstStyle/>
                    <a:p>
                      <a:pPr marL="0" marR="0">
                        <a:lnSpc>
                          <a:spcPct val="115000"/>
                        </a:lnSpc>
                        <a:spcBef>
                          <a:spcPts val="0"/>
                        </a:spcBef>
                        <a:spcAft>
                          <a:spcPts val="1000"/>
                        </a:spcAft>
                      </a:pPr>
                      <a:r>
                        <a:rPr lang="en-US" sz="1100" dirty="0">
                          <a:effectLst/>
                        </a:rPr>
                        <a:t>Formally educated</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1000"/>
                        </a:spcAft>
                      </a:pPr>
                      <a:r>
                        <a:rPr lang="en-US" sz="1100" dirty="0">
                          <a:effectLst/>
                        </a:rPr>
                        <a:t>Non-formally educated</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1000"/>
                        </a:spcAft>
                      </a:pPr>
                      <a:r>
                        <a:rPr lang="en-US" sz="1100" dirty="0">
                          <a:effectLst/>
                        </a:rPr>
                        <a:t>Elitism</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114" marR="41114" marT="20557" marB="20557"/>
                </a:tc>
                <a:extLst>
                  <a:ext uri="{0D108BD9-81ED-4DB2-BD59-A6C34878D82A}">
                    <a16:rowId xmlns:a16="http://schemas.microsoft.com/office/drawing/2014/main" val="572288103"/>
                  </a:ext>
                </a:extLst>
              </a:tr>
              <a:tr h="513118">
                <a:tc>
                  <a:txBody>
                    <a:bodyPr/>
                    <a:lstStyle/>
                    <a:p>
                      <a:pPr marL="0" marR="0">
                        <a:lnSpc>
                          <a:spcPct val="115000"/>
                        </a:lnSpc>
                        <a:spcBef>
                          <a:spcPts val="0"/>
                        </a:spcBef>
                        <a:spcAft>
                          <a:spcPts val="0"/>
                        </a:spcAft>
                      </a:pPr>
                      <a:r>
                        <a:rPr lang="en-US" sz="1100" kern="1200" dirty="0">
                          <a:effectLst/>
                        </a:rPr>
                        <a:t>English speaking</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0"/>
                        </a:spcAft>
                      </a:pPr>
                      <a:r>
                        <a:rPr lang="en-US" sz="1100" kern="1200" dirty="0">
                          <a:effectLst/>
                        </a:rPr>
                        <a:t>Non-English Speaking, English with an accent or dialect</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1114" marR="41114" marT="20557" marB="20557" anchor="ctr"/>
                </a:tc>
                <a:tc>
                  <a:txBody>
                    <a:bodyPr/>
                    <a:lstStyle/>
                    <a:p>
                      <a:pPr marL="0" marR="0">
                        <a:lnSpc>
                          <a:spcPct val="115000"/>
                        </a:lnSpc>
                        <a:spcBef>
                          <a:spcPts val="0"/>
                        </a:spcBef>
                        <a:spcAft>
                          <a:spcPts val="0"/>
                        </a:spcAft>
                      </a:pPr>
                      <a:r>
                        <a:rPr lang="en-US" sz="1100" dirty="0">
                          <a:effectLst/>
                        </a:rPr>
                        <a:t>Linguicism </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114" marR="41114" marT="20557" marB="20557"/>
                </a:tc>
                <a:extLst>
                  <a:ext uri="{0D108BD9-81ED-4DB2-BD59-A6C34878D82A}">
                    <a16:rowId xmlns:a16="http://schemas.microsoft.com/office/drawing/2014/main" val="1849430669"/>
                  </a:ext>
                </a:extLst>
              </a:tr>
            </a:tbl>
          </a:graphicData>
        </a:graphic>
      </p:graphicFrame>
    </p:spTree>
    <p:extLst>
      <p:ext uri="{BB962C8B-B14F-4D97-AF65-F5344CB8AC3E}">
        <p14:creationId xmlns:p14="http://schemas.microsoft.com/office/powerpoint/2010/main" val="844675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257886" y="1115619"/>
            <a:ext cx="5886114" cy="553998"/>
          </a:xfrm>
          <a:prstGeom prst="rect">
            <a:avLst/>
          </a:prstGeom>
          <a:noFill/>
        </p:spPr>
        <p:txBody>
          <a:bodyPr wrap="square" rtlCol="0">
            <a:spAutoFit/>
          </a:bodyPr>
          <a:lstStyle/>
          <a:p>
            <a:r>
              <a:rPr lang="en-US" sz="3000" b="1" dirty="0">
                <a:solidFill>
                  <a:srgbClr val="7ABEC5"/>
                </a:solidFill>
                <a:latin typeface="Avenir Medium"/>
              </a:rPr>
              <a:t>Leadership Reflection</a:t>
            </a:r>
          </a:p>
        </p:txBody>
      </p:sp>
      <p:sp>
        <p:nvSpPr>
          <p:cNvPr id="5" name="TextBox 4">
            <a:extLst>
              <a:ext uri="{FF2B5EF4-FFF2-40B4-BE49-F238E27FC236}">
                <a16:creationId xmlns:a16="http://schemas.microsoft.com/office/drawing/2014/main" id="{822474A5-5B26-42CF-9318-9647B3CDA292}"/>
              </a:ext>
            </a:extLst>
          </p:cNvPr>
          <p:cNvSpPr txBox="1"/>
          <p:nvPr/>
        </p:nvSpPr>
        <p:spPr>
          <a:xfrm>
            <a:off x="1499897" y="2095889"/>
            <a:ext cx="6039239" cy="2419124"/>
          </a:xfrm>
          <a:prstGeom prst="rect">
            <a:avLst/>
          </a:prstGeom>
          <a:noFill/>
        </p:spPr>
        <p:txBody>
          <a:bodyPr wrap="square" rtlCol="0">
            <a:spAutoFit/>
          </a:bodyPr>
          <a:lstStyle/>
          <a:p>
            <a:pPr marL="0" indent="0">
              <a:lnSpc>
                <a:spcPct val="90000"/>
              </a:lnSpc>
              <a:buNone/>
            </a:pPr>
            <a:r>
              <a:rPr lang="en-US" sz="2800" dirty="0">
                <a:solidFill>
                  <a:schemeClr val="tx1"/>
                </a:solidFill>
                <a:latin typeface="Lucida Sans" panose="020B0602030504020204" pitchFamily="34" charset="0"/>
              </a:rPr>
              <a:t>As Trauma Informed Care Leaders how can you use this power analysis to inform how you engage in your leadership professional practices?</a:t>
            </a:r>
          </a:p>
          <a:p>
            <a:pPr marL="0" indent="0">
              <a:lnSpc>
                <a:spcPct val="90000"/>
              </a:lnSpc>
              <a:buNone/>
            </a:pPr>
            <a:endParaRPr lang="en-US" sz="2800" dirty="0">
              <a:solidFill>
                <a:schemeClr val="tx1"/>
              </a:solidFill>
              <a:latin typeface="Lucida Sans" panose="020B0602030504020204" pitchFamily="34" charset="0"/>
            </a:endParaRPr>
          </a:p>
        </p:txBody>
      </p:sp>
    </p:spTree>
    <p:extLst>
      <p:ext uri="{BB962C8B-B14F-4D97-AF65-F5344CB8AC3E}">
        <p14:creationId xmlns:p14="http://schemas.microsoft.com/office/powerpoint/2010/main" val="314067312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2963880" y="1115257"/>
            <a:ext cx="5886114" cy="553998"/>
          </a:xfrm>
          <a:prstGeom prst="rect">
            <a:avLst/>
          </a:prstGeom>
          <a:noFill/>
        </p:spPr>
        <p:txBody>
          <a:bodyPr wrap="square" rtlCol="0">
            <a:spAutoFit/>
          </a:bodyPr>
          <a:lstStyle/>
          <a:p>
            <a:r>
              <a:rPr lang="en-US" sz="3000" b="1" dirty="0">
                <a:solidFill>
                  <a:srgbClr val="7ABEC5"/>
                </a:solidFill>
                <a:latin typeface="Avenir Medium"/>
              </a:rPr>
              <a:t>Types of Trauma</a:t>
            </a:r>
          </a:p>
        </p:txBody>
      </p:sp>
      <p:sp>
        <p:nvSpPr>
          <p:cNvPr id="5" name="TextBox 4">
            <a:extLst>
              <a:ext uri="{FF2B5EF4-FFF2-40B4-BE49-F238E27FC236}">
                <a16:creationId xmlns:a16="http://schemas.microsoft.com/office/drawing/2014/main" id="{822474A5-5B26-42CF-9318-9647B3CDA292}"/>
              </a:ext>
            </a:extLst>
          </p:cNvPr>
          <p:cNvSpPr txBox="1"/>
          <p:nvPr/>
        </p:nvSpPr>
        <p:spPr>
          <a:xfrm>
            <a:off x="1499897" y="2095889"/>
            <a:ext cx="6039239" cy="369332"/>
          </a:xfrm>
          <a:prstGeom prst="rect">
            <a:avLst/>
          </a:prstGeom>
          <a:noFill/>
        </p:spPr>
        <p:txBody>
          <a:bodyPr wrap="square" rtlCol="0">
            <a:spAutoFit/>
          </a:bodyPr>
          <a:lstStyle/>
          <a:p>
            <a:endParaRPr lang="en-US" sz="1800" dirty="0">
              <a:solidFill>
                <a:srgbClr val="002060"/>
              </a:solidFill>
              <a:latin typeface="Avenir Book"/>
            </a:endParaRPr>
          </a:p>
        </p:txBody>
      </p:sp>
      <p:graphicFrame>
        <p:nvGraphicFramePr>
          <p:cNvPr id="8" name="Content Placeholder 10">
            <a:extLst>
              <a:ext uri="{FF2B5EF4-FFF2-40B4-BE49-F238E27FC236}">
                <a16:creationId xmlns:a16="http://schemas.microsoft.com/office/drawing/2014/main" id="{EB9F5B77-D7B0-4541-8F2B-443F6475ED05}"/>
              </a:ext>
            </a:extLst>
          </p:cNvPr>
          <p:cNvGraphicFramePr>
            <a:graphicFrameLocks/>
          </p:cNvGraphicFramePr>
          <p:nvPr>
            <p:extLst>
              <p:ext uri="{D42A27DB-BD31-4B8C-83A1-F6EECF244321}">
                <p14:modId xmlns:p14="http://schemas.microsoft.com/office/powerpoint/2010/main" val="807919637"/>
              </p:ext>
            </p:extLst>
          </p:nvPr>
        </p:nvGraphicFramePr>
        <p:xfrm>
          <a:off x="249827" y="1890540"/>
          <a:ext cx="8539377" cy="4708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910191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4"/>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2963880" y="1115257"/>
            <a:ext cx="5886114" cy="553998"/>
          </a:xfrm>
          <a:prstGeom prst="rect">
            <a:avLst/>
          </a:prstGeom>
          <a:noFill/>
        </p:spPr>
        <p:txBody>
          <a:bodyPr wrap="square" rtlCol="0">
            <a:spAutoFit/>
          </a:bodyPr>
          <a:lstStyle/>
          <a:p>
            <a:r>
              <a:rPr lang="en-US" sz="3000" b="1" dirty="0">
                <a:solidFill>
                  <a:srgbClr val="7ABEC5"/>
                </a:solidFill>
                <a:latin typeface="Avenir Medium"/>
              </a:rPr>
              <a:t>Intergenerational Trauma</a:t>
            </a:r>
          </a:p>
        </p:txBody>
      </p:sp>
      <p:sp>
        <p:nvSpPr>
          <p:cNvPr id="5" name="TextBox 4">
            <a:extLst>
              <a:ext uri="{FF2B5EF4-FFF2-40B4-BE49-F238E27FC236}">
                <a16:creationId xmlns:a16="http://schemas.microsoft.com/office/drawing/2014/main" id="{822474A5-5B26-42CF-9318-9647B3CDA292}"/>
              </a:ext>
            </a:extLst>
          </p:cNvPr>
          <p:cNvSpPr txBox="1"/>
          <p:nvPr/>
        </p:nvSpPr>
        <p:spPr>
          <a:xfrm>
            <a:off x="1499897" y="2095889"/>
            <a:ext cx="6039239" cy="369332"/>
          </a:xfrm>
          <a:prstGeom prst="rect">
            <a:avLst/>
          </a:prstGeom>
          <a:noFill/>
        </p:spPr>
        <p:txBody>
          <a:bodyPr wrap="square" rtlCol="0">
            <a:spAutoFit/>
          </a:bodyPr>
          <a:lstStyle/>
          <a:p>
            <a:endParaRPr lang="en-US" sz="1800" dirty="0">
              <a:solidFill>
                <a:srgbClr val="002060"/>
              </a:solidFill>
              <a:latin typeface="Avenir Book"/>
            </a:endParaRPr>
          </a:p>
        </p:txBody>
      </p:sp>
      <p:pic>
        <p:nvPicPr>
          <p:cNvPr id="12" name="Online Media 3" title="Intergenerational Trauma Animation">
            <a:hlinkClick r:id="" action="ppaction://media"/>
            <a:extLst>
              <a:ext uri="{FF2B5EF4-FFF2-40B4-BE49-F238E27FC236}">
                <a16:creationId xmlns:a16="http://schemas.microsoft.com/office/drawing/2014/main" id="{DDF1FBED-7265-BA42-8540-6C81CE9D5742}"/>
              </a:ext>
            </a:extLst>
          </p:cNvPr>
          <p:cNvPicPr>
            <a:picLocks noRot="1" noChangeAspect="1"/>
          </p:cNvPicPr>
          <p:nvPr>
            <a:videoFile r:link="rId1"/>
          </p:nvPr>
        </p:nvPicPr>
        <p:blipFill>
          <a:blip r:embed="rId5"/>
          <a:stretch>
            <a:fillRect/>
          </a:stretch>
        </p:blipFill>
        <p:spPr>
          <a:xfrm>
            <a:off x="524435" y="1943294"/>
            <a:ext cx="8209373" cy="4617773"/>
          </a:xfrm>
          <a:prstGeom prst="rect">
            <a:avLst/>
          </a:prstGeom>
        </p:spPr>
      </p:pic>
    </p:spTree>
    <p:extLst>
      <p:ext uri="{BB962C8B-B14F-4D97-AF65-F5344CB8AC3E}">
        <p14:creationId xmlns:p14="http://schemas.microsoft.com/office/powerpoint/2010/main" val="39783204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2963880" y="1115257"/>
            <a:ext cx="5886114" cy="553998"/>
          </a:xfrm>
          <a:prstGeom prst="rect">
            <a:avLst/>
          </a:prstGeom>
          <a:noFill/>
        </p:spPr>
        <p:txBody>
          <a:bodyPr wrap="square" rtlCol="0">
            <a:spAutoFit/>
          </a:bodyPr>
          <a:lstStyle/>
          <a:p>
            <a:r>
              <a:rPr lang="en-US" sz="3000" b="1" dirty="0">
                <a:solidFill>
                  <a:srgbClr val="7ABEC5"/>
                </a:solidFill>
                <a:latin typeface="Avenir Medium"/>
              </a:rPr>
              <a:t>Types of Trauma</a:t>
            </a:r>
          </a:p>
        </p:txBody>
      </p:sp>
      <p:sp>
        <p:nvSpPr>
          <p:cNvPr id="5" name="TextBox 4">
            <a:extLst>
              <a:ext uri="{FF2B5EF4-FFF2-40B4-BE49-F238E27FC236}">
                <a16:creationId xmlns:a16="http://schemas.microsoft.com/office/drawing/2014/main" id="{822474A5-5B26-42CF-9318-9647B3CDA292}"/>
              </a:ext>
            </a:extLst>
          </p:cNvPr>
          <p:cNvSpPr txBox="1"/>
          <p:nvPr/>
        </p:nvSpPr>
        <p:spPr>
          <a:xfrm>
            <a:off x="1499897" y="2095889"/>
            <a:ext cx="6039239" cy="369332"/>
          </a:xfrm>
          <a:prstGeom prst="rect">
            <a:avLst/>
          </a:prstGeom>
          <a:noFill/>
        </p:spPr>
        <p:txBody>
          <a:bodyPr wrap="square" rtlCol="0">
            <a:spAutoFit/>
          </a:bodyPr>
          <a:lstStyle/>
          <a:p>
            <a:endParaRPr lang="en-US" sz="1800" dirty="0">
              <a:solidFill>
                <a:srgbClr val="002060"/>
              </a:solidFill>
              <a:latin typeface="Avenir Book"/>
            </a:endParaRPr>
          </a:p>
        </p:txBody>
      </p:sp>
      <p:sp>
        <p:nvSpPr>
          <p:cNvPr id="3" name="Rectangle 2">
            <a:extLst>
              <a:ext uri="{FF2B5EF4-FFF2-40B4-BE49-F238E27FC236}">
                <a16:creationId xmlns:a16="http://schemas.microsoft.com/office/drawing/2014/main" id="{E146CB74-DDF8-E24D-803C-D40C8F2DD68C}"/>
              </a:ext>
            </a:extLst>
          </p:cNvPr>
          <p:cNvSpPr/>
          <p:nvPr/>
        </p:nvSpPr>
        <p:spPr>
          <a:xfrm>
            <a:off x="1008529" y="1955124"/>
            <a:ext cx="6876015" cy="2308324"/>
          </a:xfrm>
          <a:prstGeom prst="rect">
            <a:avLst/>
          </a:prstGeom>
        </p:spPr>
        <p:txBody>
          <a:bodyPr wrap="square">
            <a:spAutoFit/>
          </a:bodyPr>
          <a:lstStyle/>
          <a:p>
            <a:pPr marL="0" indent="0">
              <a:buNone/>
            </a:pPr>
            <a:endParaRPr lang="en-US" sz="2400" dirty="0">
              <a:solidFill>
                <a:schemeClr val="tx1"/>
              </a:solidFill>
              <a:latin typeface="Lucida Sans" panose="020B0602030504020204" pitchFamily="34" charset="0"/>
            </a:endParaRPr>
          </a:p>
          <a:p>
            <a:pPr marL="0" indent="0">
              <a:buNone/>
            </a:pPr>
            <a:r>
              <a:rPr lang="en-US" sz="2400" dirty="0">
                <a:solidFill>
                  <a:schemeClr val="tx1"/>
                </a:solidFill>
                <a:latin typeface="Lucida Sans" panose="020B0602030504020204" pitchFamily="34" charset="0"/>
              </a:rPr>
              <a:t>What did you See, hear, feel?</a:t>
            </a:r>
          </a:p>
          <a:p>
            <a:pPr marL="0" indent="0">
              <a:buNone/>
            </a:pPr>
            <a:endParaRPr lang="en-US" sz="2400" dirty="0">
              <a:solidFill>
                <a:schemeClr val="tx1"/>
              </a:solidFill>
              <a:latin typeface="Lucida Sans" panose="020B0602030504020204" pitchFamily="34" charset="0"/>
            </a:endParaRPr>
          </a:p>
          <a:p>
            <a:pPr marL="0" indent="0">
              <a:buNone/>
            </a:pPr>
            <a:r>
              <a:rPr lang="en-US" sz="2400" dirty="0">
                <a:solidFill>
                  <a:schemeClr val="tx1"/>
                </a:solidFill>
                <a:latin typeface="Lucida Sans" panose="020B0602030504020204" pitchFamily="34" charset="0"/>
              </a:rPr>
              <a:t>How is historical /multigenerational trauma connected to equity at the personal level and at the institutional level?</a:t>
            </a:r>
          </a:p>
        </p:txBody>
      </p:sp>
    </p:spTree>
    <p:extLst>
      <p:ext uri="{BB962C8B-B14F-4D97-AF65-F5344CB8AC3E}">
        <p14:creationId xmlns:p14="http://schemas.microsoft.com/office/powerpoint/2010/main" val="179169352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569110" y="5611490"/>
            <a:ext cx="4643237"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938363F-D1B1-4A61-A281-EB2C22D6843D}"/>
              </a:ext>
            </a:extLst>
          </p:cNvPr>
          <p:cNvSpPr>
            <a:spLocks noGrp="1"/>
          </p:cNvSpPr>
          <p:nvPr>
            <p:ph type="title"/>
          </p:nvPr>
        </p:nvSpPr>
        <p:spPr>
          <a:xfrm>
            <a:off x="3873500" y="927765"/>
            <a:ext cx="4338847" cy="943089"/>
          </a:xfrm>
        </p:spPr>
        <p:txBody>
          <a:bodyPr>
            <a:noAutofit/>
          </a:bodyPr>
          <a:lstStyle/>
          <a:p>
            <a:r>
              <a:rPr lang="en-US" sz="3000" dirty="0">
                <a:solidFill>
                  <a:srgbClr val="7ABEC5"/>
                </a:solidFill>
                <a:latin typeface="Avenir Medium"/>
              </a:rPr>
              <a:t>Why We Acknowledge The land</a:t>
            </a:r>
            <a:endParaRPr lang="en-US" sz="3000" dirty="0">
              <a:solidFill>
                <a:srgbClr val="7ABEC5"/>
              </a:solidFill>
              <a:latin typeface="Avenir Medium"/>
              <a:cs typeface="Calibri Light"/>
            </a:endParaRPr>
          </a:p>
        </p:txBody>
      </p:sp>
      <p:sp>
        <p:nvSpPr>
          <p:cNvPr id="20" name="Content Placeholder 2">
            <a:extLst>
              <a:ext uri="{FF2B5EF4-FFF2-40B4-BE49-F238E27FC236}">
                <a16:creationId xmlns:a16="http://schemas.microsoft.com/office/drawing/2014/main" id="{DBF6B716-891A-4C31-AD21-8F1BDA9FB95E}"/>
              </a:ext>
            </a:extLst>
          </p:cNvPr>
          <p:cNvSpPr txBox="1">
            <a:spLocks/>
          </p:cNvSpPr>
          <p:nvPr/>
        </p:nvSpPr>
        <p:spPr>
          <a:xfrm>
            <a:off x="1816100" y="2108796"/>
            <a:ext cx="5384799" cy="3188074"/>
          </a:xfrm>
          <a:prstGeom prst="rect">
            <a:avLst/>
          </a:prstGeom>
          <a:noFill/>
          <a:ln>
            <a:noFill/>
          </a:ln>
        </p:spPr>
        <p:txBody>
          <a:bodyPr spcFirstLastPara="1" vert="horz" wrap="square" lIns="51435" tIns="25718" rIns="51435" bIns="25718" rtlCol="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sz="1400" spc="97" dirty="0">
                <a:solidFill>
                  <a:schemeClr val="tx1"/>
                </a:solidFill>
                <a:latin typeface="Lucida Sans" panose="020B0602030504020204" pitchFamily="34" charset="0"/>
              </a:rPr>
              <a:t>Offer recognition and respect</a:t>
            </a:r>
          </a:p>
          <a:p>
            <a:endParaRPr lang="en-US" sz="1400" spc="97" dirty="0">
              <a:solidFill>
                <a:schemeClr val="tx1"/>
              </a:solidFill>
              <a:latin typeface="Lucida Sans" panose="020B0602030504020204" pitchFamily="34" charset="0"/>
            </a:endParaRPr>
          </a:p>
          <a:p>
            <a:r>
              <a:rPr lang="en-US" sz="1400" spc="97" dirty="0">
                <a:solidFill>
                  <a:schemeClr val="tx1"/>
                </a:solidFill>
                <a:latin typeface="Lucida Sans" panose="020B0602030504020204" pitchFamily="34" charset="0"/>
              </a:rPr>
              <a:t>Acknowledge sovereignty of local tribes</a:t>
            </a:r>
          </a:p>
          <a:p>
            <a:endParaRPr lang="en-US" sz="1400" spc="97" dirty="0">
              <a:solidFill>
                <a:schemeClr val="tx1"/>
              </a:solidFill>
              <a:latin typeface="Lucida Sans" panose="020B0602030504020204" pitchFamily="34" charset="0"/>
            </a:endParaRPr>
          </a:p>
          <a:p>
            <a:r>
              <a:rPr lang="en-US" sz="1400" spc="97" dirty="0">
                <a:solidFill>
                  <a:schemeClr val="tx1"/>
                </a:solidFill>
                <a:latin typeface="Lucida Sans" panose="020B0602030504020204" pitchFamily="34" charset="0"/>
              </a:rPr>
              <a:t>Remind us historical contexts still affect current realities and future outcomes</a:t>
            </a:r>
          </a:p>
          <a:p>
            <a:endParaRPr lang="en-US" sz="1400" spc="97" dirty="0">
              <a:solidFill>
                <a:schemeClr val="tx1"/>
              </a:solidFill>
              <a:latin typeface="Lucida Sans" panose="020B0602030504020204" pitchFamily="34" charset="0"/>
            </a:endParaRPr>
          </a:p>
          <a:p>
            <a:r>
              <a:rPr lang="en-US" sz="1400" spc="97" dirty="0">
                <a:solidFill>
                  <a:schemeClr val="tx1"/>
                </a:solidFill>
                <a:latin typeface="Lucida Sans" panose="020B0602030504020204" pitchFamily="34" charset="0"/>
              </a:rPr>
              <a:t>Native Americans have lived in North America since time immemorial</a:t>
            </a:r>
          </a:p>
          <a:p>
            <a:endParaRPr lang="en-US" sz="844" dirty="0"/>
          </a:p>
        </p:txBody>
      </p:sp>
    </p:spTree>
    <p:extLst>
      <p:ext uri="{BB962C8B-B14F-4D97-AF65-F5344CB8AC3E}">
        <p14:creationId xmlns:p14="http://schemas.microsoft.com/office/powerpoint/2010/main" val="295437593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071457" y="1040267"/>
            <a:ext cx="5886114" cy="553998"/>
          </a:xfrm>
          <a:prstGeom prst="rect">
            <a:avLst/>
          </a:prstGeom>
          <a:noFill/>
        </p:spPr>
        <p:txBody>
          <a:bodyPr wrap="square" rtlCol="0">
            <a:spAutoFit/>
          </a:bodyPr>
          <a:lstStyle/>
          <a:p>
            <a:r>
              <a:rPr lang="en-US" sz="3000" b="1" dirty="0">
                <a:solidFill>
                  <a:srgbClr val="7ABEC5"/>
                </a:solidFill>
                <a:latin typeface="Avenir Medium"/>
              </a:rPr>
              <a:t>Levels of Oppression</a:t>
            </a:r>
          </a:p>
        </p:txBody>
      </p:sp>
      <p:pic>
        <p:nvPicPr>
          <p:cNvPr id="8" name="Imagen 1">
            <a:extLst>
              <a:ext uri="{FF2B5EF4-FFF2-40B4-BE49-F238E27FC236}">
                <a16:creationId xmlns:a16="http://schemas.microsoft.com/office/drawing/2014/main" id="{E7638C74-D103-9243-AB19-0CE06206A646}"/>
              </a:ext>
            </a:extLst>
          </p:cNvPr>
          <p:cNvPicPr>
            <a:picLocks noChangeAspect="1"/>
          </p:cNvPicPr>
          <p:nvPr/>
        </p:nvPicPr>
        <p:blipFill>
          <a:blip r:embed="rId4">
            <a:duotone>
              <a:schemeClr val="accent6">
                <a:shade val="45000"/>
                <a:satMod val="135000"/>
              </a:schemeClr>
              <a:prstClr val="white"/>
            </a:duotone>
          </a:blip>
          <a:stretch>
            <a:fillRect/>
          </a:stretch>
        </p:blipFill>
        <p:spPr>
          <a:xfrm>
            <a:off x="1546412" y="1863441"/>
            <a:ext cx="6199094" cy="4806544"/>
          </a:xfrm>
          <a:prstGeom prst="rect">
            <a:avLst/>
          </a:prstGeom>
          <a:solidFill>
            <a:schemeClr val="accent1"/>
          </a:solidFill>
        </p:spPr>
      </p:pic>
    </p:spTree>
    <p:extLst>
      <p:ext uri="{BB962C8B-B14F-4D97-AF65-F5344CB8AC3E}">
        <p14:creationId xmlns:p14="http://schemas.microsoft.com/office/powerpoint/2010/main" val="126280230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Google Shape;231;p26">
            <a:extLst>
              <a:ext uri="{FF2B5EF4-FFF2-40B4-BE49-F238E27FC236}">
                <a16:creationId xmlns:a16="http://schemas.microsoft.com/office/drawing/2014/main" id="{56359678-467C-3843-956A-7CF08BC38722}"/>
              </a:ext>
            </a:extLst>
          </p:cNvPr>
          <p:cNvSpPr txBox="1">
            <a:spLocks/>
          </p:cNvSpPr>
          <p:nvPr/>
        </p:nvSpPr>
        <p:spPr>
          <a:xfrm>
            <a:off x="411480" y="2210582"/>
            <a:ext cx="4342243" cy="3545503"/>
          </a:xfrm>
          <a:prstGeom prst="rect">
            <a:avLst/>
          </a:prstGeom>
          <a:noFill/>
          <a:ln>
            <a:noFill/>
          </a:ln>
        </p:spPr>
        <p:txBody>
          <a:bodyPr spcFirstLastPara="1" vert="horz" wrap="square" lIns="45700" tIns="45700" rIns="45700" bIns="45700" rtlCol="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rgbClr val="034F59"/>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buClr>
                <a:srgbClr val="000000"/>
              </a:buClr>
              <a:buSzPts val="3200"/>
              <a:buNone/>
            </a:pPr>
            <a:r>
              <a:rPr lang="en-US" dirty="0">
                <a:solidFill>
                  <a:srgbClr val="000000"/>
                </a:solidFill>
                <a:latin typeface="Lucida Sans" panose="020B0602030504020204" pitchFamily="34" charset="0"/>
              </a:rPr>
              <a:t>Provide examples of how you see trauma playing out at each of these levels within your organization/institution and beyond? </a:t>
            </a:r>
            <a:endParaRPr lang="en-US" sz="2400" dirty="0">
              <a:latin typeface="Lucida Sans" panose="020B0602030504020204" pitchFamily="34" charset="0"/>
            </a:endParaRPr>
          </a:p>
        </p:txBody>
      </p:sp>
      <p:pic>
        <p:nvPicPr>
          <p:cNvPr id="12" name="Imagen 8">
            <a:extLst>
              <a:ext uri="{FF2B5EF4-FFF2-40B4-BE49-F238E27FC236}">
                <a16:creationId xmlns:a16="http://schemas.microsoft.com/office/drawing/2014/main" id="{B5F83332-6E84-DB4C-B053-E080B6744F51}"/>
              </a:ext>
            </a:extLst>
          </p:cNvPr>
          <p:cNvPicPr>
            <a:picLocks noChangeAspect="1"/>
          </p:cNvPicPr>
          <p:nvPr/>
        </p:nvPicPr>
        <p:blipFill>
          <a:blip r:embed="rId4">
            <a:duotone>
              <a:schemeClr val="accent6">
                <a:shade val="45000"/>
                <a:satMod val="135000"/>
              </a:schemeClr>
              <a:prstClr val="white"/>
            </a:duotone>
          </a:blip>
          <a:stretch>
            <a:fillRect/>
          </a:stretch>
        </p:blipFill>
        <p:spPr>
          <a:xfrm>
            <a:off x="5081526" y="2197078"/>
            <a:ext cx="3768468" cy="2921928"/>
          </a:xfrm>
          <a:prstGeom prst="rect">
            <a:avLst/>
          </a:prstGeom>
        </p:spPr>
      </p:pic>
    </p:spTree>
    <p:extLst>
      <p:ext uri="{BB962C8B-B14F-4D97-AF65-F5344CB8AC3E}">
        <p14:creationId xmlns:p14="http://schemas.microsoft.com/office/powerpoint/2010/main" val="141709665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031116" y="1129583"/>
            <a:ext cx="5886114" cy="553998"/>
          </a:xfrm>
          <a:prstGeom prst="rect">
            <a:avLst/>
          </a:prstGeom>
          <a:noFill/>
        </p:spPr>
        <p:txBody>
          <a:bodyPr wrap="square" rtlCol="0">
            <a:spAutoFit/>
          </a:bodyPr>
          <a:lstStyle/>
          <a:p>
            <a:r>
              <a:rPr lang="en-US" sz="3000" b="1" dirty="0">
                <a:solidFill>
                  <a:srgbClr val="7ABEC5"/>
                </a:solidFill>
                <a:latin typeface="Avenir Medium"/>
              </a:rPr>
              <a:t>Intersection TIC and Equity</a:t>
            </a:r>
          </a:p>
        </p:txBody>
      </p:sp>
      <p:sp>
        <p:nvSpPr>
          <p:cNvPr id="5" name="TextBox 4">
            <a:extLst>
              <a:ext uri="{FF2B5EF4-FFF2-40B4-BE49-F238E27FC236}">
                <a16:creationId xmlns:a16="http://schemas.microsoft.com/office/drawing/2014/main" id="{822474A5-5B26-42CF-9318-9647B3CDA292}"/>
              </a:ext>
            </a:extLst>
          </p:cNvPr>
          <p:cNvSpPr txBox="1"/>
          <p:nvPr/>
        </p:nvSpPr>
        <p:spPr>
          <a:xfrm>
            <a:off x="1259456" y="2095889"/>
            <a:ext cx="6625087" cy="523220"/>
          </a:xfrm>
          <a:prstGeom prst="rect">
            <a:avLst/>
          </a:prstGeom>
          <a:noFill/>
        </p:spPr>
        <p:txBody>
          <a:bodyPr wrap="square" rtlCol="0">
            <a:spAutoFit/>
          </a:bodyPr>
          <a:lstStyle/>
          <a:p>
            <a:pPr lvl="0">
              <a:buSzPts val="3296"/>
            </a:pPr>
            <a:endParaRPr lang="en-US" sz="2800" dirty="0">
              <a:solidFill>
                <a:schemeClr val="tx1"/>
              </a:solidFill>
              <a:latin typeface="Lucida Sans" panose="020B0602030504020204" pitchFamily="34" charset="0"/>
            </a:endParaRPr>
          </a:p>
        </p:txBody>
      </p:sp>
      <p:pic>
        <p:nvPicPr>
          <p:cNvPr id="8" name="Content Placeholder 7" descr="Unknown.png">
            <a:extLst>
              <a:ext uri="{FF2B5EF4-FFF2-40B4-BE49-F238E27FC236}">
                <a16:creationId xmlns:a16="http://schemas.microsoft.com/office/drawing/2014/main" id="{7B3C94CF-3673-0142-83B9-19008ECD83F6}"/>
              </a:ext>
            </a:extLst>
          </p:cNvPr>
          <p:cNvPicPr>
            <a:picLocks noChangeAspect="1"/>
          </p:cNvPicPr>
          <p:nvPr/>
        </p:nvPicPr>
        <p:blipFill rotWithShape="1">
          <a:blip r:embed="rId4">
            <a:extLst>
              <a:ext uri="{28A0092B-C50C-407E-A947-70E740481C1C}">
                <a14:useLocalDpi xmlns:a14="http://schemas.microsoft.com/office/drawing/2010/main" val="0"/>
              </a:ext>
            </a:extLst>
          </a:blip>
          <a:srcRect l="5302" t="8570" r="5683" b="8278"/>
          <a:stretch/>
        </p:blipFill>
        <p:spPr>
          <a:xfrm>
            <a:off x="1293962" y="2161987"/>
            <a:ext cx="6390055" cy="2275541"/>
          </a:xfrm>
          <a:prstGeom prst="rect">
            <a:avLst/>
          </a:prstGeom>
          <a:noFill/>
          <a:ln>
            <a:noFill/>
          </a:ln>
        </p:spPr>
      </p:pic>
    </p:spTree>
    <p:extLst>
      <p:ext uri="{BB962C8B-B14F-4D97-AF65-F5344CB8AC3E}">
        <p14:creationId xmlns:p14="http://schemas.microsoft.com/office/powerpoint/2010/main" val="306430643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triped Right Arrow 7">
            <a:extLst>
              <a:ext uri="{FF2B5EF4-FFF2-40B4-BE49-F238E27FC236}">
                <a16:creationId xmlns:a16="http://schemas.microsoft.com/office/drawing/2014/main" id="{A66900E2-5A11-A149-896B-DFF3C37B4BEF}"/>
              </a:ext>
            </a:extLst>
          </p:cNvPr>
          <p:cNvSpPr/>
          <p:nvPr/>
        </p:nvSpPr>
        <p:spPr>
          <a:xfrm>
            <a:off x="860613" y="2"/>
            <a:ext cx="6913964" cy="723430"/>
          </a:xfrm>
          <a:prstGeom prst="stripedRightArrow">
            <a:avLst/>
          </a:prstGeom>
          <a:gradFill flip="none" rotWithShape="1">
            <a:gsLst>
              <a:gs pos="25000">
                <a:schemeClr val="bg1">
                  <a:lumMod val="75000"/>
                </a:schemeClr>
              </a:gs>
              <a:gs pos="77000">
                <a:srgbClr val="00DAB2"/>
              </a:gs>
              <a:gs pos="93000">
                <a:srgbClr val="FDE598"/>
              </a:gs>
            </a:gsLst>
            <a:lin ang="0" scaled="1"/>
            <a:tileRect/>
          </a:gradFill>
          <a:ln>
            <a:gradFill>
              <a:gsLst>
                <a:gs pos="0">
                  <a:srgbClr val="FFC000"/>
                </a:gs>
                <a:gs pos="83000">
                  <a:srgbClr val="00DAB2"/>
                </a:gs>
                <a:gs pos="100000">
                  <a:srgbClr val="009EC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C4658"/>
              </a:solidFill>
            </a:endParaRPr>
          </a:p>
        </p:txBody>
      </p:sp>
      <p:graphicFrame>
        <p:nvGraphicFramePr>
          <p:cNvPr id="13" name="Table 12">
            <a:extLst>
              <a:ext uri="{FF2B5EF4-FFF2-40B4-BE49-F238E27FC236}">
                <a16:creationId xmlns:a16="http://schemas.microsoft.com/office/drawing/2014/main" id="{2FB71C52-7587-124F-AAD4-DA151C436D95}"/>
              </a:ext>
            </a:extLst>
          </p:cNvPr>
          <p:cNvGraphicFramePr>
            <a:graphicFrameLocks noGrp="1"/>
          </p:cNvGraphicFramePr>
          <p:nvPr>
            <p:extLst>
              <p:ext uri="{D42A27DB-BD31-4B8C-83A1-F6EECF244321}">
                <p14:modId xmlns:p14="http://schemas.microsoft.com/office/powerpoint/2010/main" val="1685745167"/>
              </p:ext>
            </p:extLst>
          </p:nvPr>
        </p:nvGraphicFramePr>
        <p:xfrm>
          <a:off x="605118" y="600107"/>
          <a:ext cx="3805518" cy="6161195"/>
        </p:xfrm>
        <a:graphic>
          <a:graphicData uri="http://schemas.openxmlformats.org/drawingml/2006/table">
            <a:tbl>
              <a:tblPr firstRow="1" bandRow="1">
                <a:effectLst>
                  <a:outerShdw blurRad="50800" dist="38100" dir="5400000" algn="t" rotWithShape="0">
                    <a:prstClr val="black">
                      <a:alpha val="40000"/>
                    </a:prstClr>
                  </a:outerShdw>
                </a:effectLst>
                <a:tableStyleId>{F5AB1C69-6EDB-4FF4-983F-18BD219EF322}</a:tableStyleId>
              </a:tblPr>
              <a:tblGrid>
                <a:gridCol w="3805518">
                  <a:extLst>
                    <a:ext uri="{9D8B030D-6E8A-4147-A177-3AD203B41FA5}">
                      <a16:colId xmlns:a16="http://schemas.microsoft.com/office/drawing/2014/main" val="20000"/>
                    </a:ext>
                  </a:extLst>
                </a:gridCol>
              </a:tblGrid>
              <a:tr h="343290">
                <a:tc>
                  <a:txBody>
                    <a:bodyPr/>
                    <a:lstStyle/>
                    <a:p>
                      <a:pPr algn="ctr"/>
                      <a:r>
                        <a:rPr lang="en-US" sz="1400" dirty="0">
                          <a:solidFill>
                            <a:schemeClr val="bg1"/>
                          </a:solidFill>
                        </a:rPr>
                        <a:t>NO </a:t>
                      </a:r>
                      <a:r>
                        <a:rPr lang="en-US" sz="1400" baseline="0" dirty="0">
                          <a:solidFill>
                            <a:schemeClr val="bg1"/>
                          </a:solidFill>
                        </a:rPr>
                        <a:t>TRAUMA INFORMED CARE LENS</a:t>
                      </a:r>
                      <a:endParaRPr lang="en-US" sz="1400" dirty="0">
                        <a:solidFill>
                          <a:schemeClr val="bg1"/>
                        </a:solidFill>
                      </a:endParaRP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lnT w="762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10000"/>
                  </a:ext>
                </a:extLst>
              </a:tr>
              <a:tr h="239456">
                <a:tc>
                  <a:txBody>
                    <a:bodyPr/>
                    <a:lstStyle/>
                    <a:p>
                      <a:pPr algn="ctr"/>
                      <a:r>
                        <a:rPr lang="en-US" sz="1100" b="1" dirty="0">
                          <a:solidFill>
                            <a:srgbClr val="3C4658"/>
                          </a:solidFill>
                          <a:latin typeface="+mn-lt"/>
                        </a:rPr>
                        <a:t>POWER OVER</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1"/>
                  </a:ext>
                </a:extLst>
              </a:tr>
              <a:tr h="239456">
                <a:tc>
                  <a:txBody>
                    <a:bodyPr/>
                    <a:lstStyle/>
                    <a:p>
                      <a:pPr algn="ctr"/>
                      <a:r>
                        <a:rPr lang="en-US" sz="1100" b="1" dirty="0">
                          <a:solidFill>
                            <a:srgbClr val="3C4658"/>
                          </a:solidFill>
                          <a:latin typeface="+mn-lt"/>
                        </a:rPr>
                        <a:t>YOU CAN’T CHANGE</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2"/>
                  </a:ext>
                </a:extLst>
              </a:tr>
              <a:tr h="239456">
                <a:tc>
                  <a:txBody>
                    <a:bodyPr/>
                    <a:lstStyle/>
                    <a:p>
                      <a:pPr algn="ctr"/>
                      <a:r>
                        <a:rPr lang="en-US" sz="1100" b="1" dirty="0">
                          <a:solidFill>
                            <a:srgbClr val="3C4658"/>
                          </a:solidFill>
                          <a:latin typeface="+mn-lt"/>
                        </a:rPr>
                        <a:t>PEOPLE NEED FIXING FIRST</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3"/>
                  </a:ext>
                </a:extLst>
              </a:tr>
              <a:tr h="282709">
                <a:tc>
                  <a:txBody>
                    <a:bodyPr/>
                    <a:lstStyle/>
                    <a:p>
                      <a:pPr algn="ctr"/>
                      <a:r>
                        <a:rPr lang="en-US" sz="1100" b="1" dirty="0">
                          <a:solidFill>
                            <a:srgbClr val="3C4658"/>
                          </a:solidFill>
                          <a:latin typeface="+mn-lt"/>
                        </a:rPr>
                        <a:t>OPERATE FROM THE</a:t>
                      </a:r>
                      <a:r>
                        <a:rPr lang="en-US" sz="1100" b="1" baseline="0" dirty="0">
                          <a:solidFill>
                            <a:srgbClr val="3C4658"/>
                          </a:solidFill>
                          <a:latin typeface="+mn-lt"/>
                        </a:rPr>
                        <a:t> DOMINANT CULTURE</a:t>
                      </a:r>
                      <a:endParaRPr lang="en-US" sz="1100" b="1" dirty="0">
                        <a:solidFill>
                          <a:srgbClr val="3C4658"/>
                        </a:solidFill>
                        <a:latin typeface="+mn-lt"/>
                      </a:endParaRP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4"/>
                  </a:ext>
                </a:extLst>
              </a:tr>
              <a:tr h="239456">
                <a:tc>
                  <a:txBody>
                    <a:bodyPr/>
                    <a:lstStyle/>
                    <a:p>
                      <a:pPr algn="ctr"/>
                      <a:r>
                        <a:rPr lang="en-US" sz="1100" b="1" dirty="0">
                          <a:solidFill>
                            <a:srgbClr val="3C4658"/>
                          </a:solidFill>
                          <a:latin typeface="+mn-lt"/>
                        </a:rPr>
                        <a:t>PEOPLE ARE OUT TO GET YOU</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5"/>
                  </a:ext>
                </a:extLst>
              </a:tr>
              <a:tr h="282709">
                <a:tc>
                  <a:txBody>
                    <a:bodyPr/>
                    <a:lstStyle/>
                    <a:p>
                      <a:pPr algn="ctr"/>
                      <a:r>
                        <a:rPr lang="en-US" sz="1100" b="1" dirty="0">
                          <a:solidFill>
                            <a:srgbClr val="3C4658"/>
                          </a:solidFill>
                          <a:latin typeface="+mn-lt"/>
                        </a:rPr>
                        <a:t>THERE’S ONLY RIGHT</a:t>
                      </a:r>
                      <a:r>
                        <a:rPr lang="en-US" sz="1100" b="1" baseline="0" dirty="0">
                          <a:solidFill>
                            <a:srgbClr val="3C4658"/>
                          </a:solidFill>
                          <a:latin typeface="+mn-lt"/>
                        </a:rPr>
                        <a:t> OR WRONG</a:t>
                      </a:r>
                      <a:endParaRPr lang="en-US" sz="1100" b="1" dirty="0">
                        <a:solidFill>
                          <a:srgbClr val="3C4658"/>
                        </a:solidFill>
                        <a:latin typeface="+mn-lt"/>
                      </a:endParaRP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6"/>
                  </a:ext>
                </a:extLst>
              </a:tr>
              <a:tr h="239456">
                <a:tc>
                  <a:txBody>
                    <a:bodyPr/>
                    <a:lstStyle/>
                    <a:p>
                      <a:pPr algn="ctr"/>
                      <a:r>
                        <a:rPr lang="en-US" sz="1100" b="1" dirty="0">
                          <a:solidFill>
                            <a:srgbClr val="3C4658"/>
                          </a:solidFill>
                          <a:latin typeface="+mn-lt"/>
                        </a:rPr>
                        <a:t>HELPING</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7"/>
                  </a:ext>
                </a:extLst>
              </a:tr>
              <a:tr h="239456">
                <a:tc>
                  <a:txBody>
                    <a:bodyPr/>
                    <a:lstStyle/>
                    <a:p>
                      <a:pPr algn="ctr"/>
                      <a:r>
                        <a:rPr lang="en-US" sz="1100" b="1" dirty="0">
                          <a:solidFill>
                            <a:srgbClr val="3C4658"/>
                          </a:solidFill>
                          <a:latin typeface="+mn-lt"/>
                        </a:rPr>
                        <a:t>“YOU’RE CRAZY!”</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8"/>
                  </a:ext>
                </a:extLst>
              </a:tr>
              <a:tr h="239456">
                <a:tc>
                  <a:txBody>
                    <a:bodyPr/>
                    <a:lstStyle/>
                    <a:p>
                      <a:pPr algn="ctr"/>
                      <a:r>
                        <a:rPr lang="en-US" sz="1100" b="1" dirty="0">
                          <a:solidFill>
                            <a:srgbClr val="3C4658"/>
                          </a:solidFill>
                          <a:latin typeface="+mn-lt"/>
                        </a:rPr>
                        <a:t>COMPLIANCE/OBEDIENCE</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09"/>
                  </a:ext>
                </a:extLst>
              </a:tr>
              <a:tr h="282709">
                <a:tc>
                  <a:txBody>
                    <a:bodyPr/>
                    <a:lstStyle/>
                    <a:p>
                      <a:pPr algn="ctr"/>
                      <a:r>
                        <a:rPr lang="en-US" sz="1100" b="1" dirty="0">
                          <a:solidFill>
                            <a:srgbClr val="3C4658"/>
                          </a:solidFill>
                          <a:latin typeface="+mn-lt"/>
                        </a:rPr>
                        <a:t>INFO IS SHARED ON A NEED TO KNOW</a:t>
                      </a:r>
                      <a:r>
                        <a:rPr lang="en-US" sz="1100" b="1" baseline="0" dirty="0">
                          <a:solidFill>
                            <a:srgbClr val="3C4658"/>
                          </a:solidFill>
                          <a:latin typeface="+mn-lt"/>
                        </a:rPr>
                        <a:t> BASIS</a:t>
                      </a:r>
                      <a:endParaRPr lang="en-US" sz="1100" b="1" dirty="0">
                        <a:solidFill>
                          <a:srgbClr val="3C4658"/>
                        </a:solidFill>
                        <a:latin typeface="+mn-lt"/>
                      </a:endParaRP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0"/>
                  </a:ext>
                </a:extLst>
              </a:tr>
              <a:tr h="239456">
                <a:tc>
                  <a:txBody>
                    <a:bodyPr/>
                    <a:lstStyle/>
                    <a:p>
                      <a:pPr algn="ctr"/>
                      <a:r>
                        <a:rPr lang="en-US" sz="1100" b="1" dirty="0">
                          <a:solidFill>
                            <a:srgbClr val="3C4658"/>
                          </a:solidFill>
                          <a:latin typeface="+mn-lt"/>
                        </a:rPr>
                        <a:t>PRESENTING ISSUE</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1"/>
                  </a:ext>
                </a:extLst>
              </a:tr>
              <a:tr h="239456">
                <a:tc>
                  <a:txBody>
                    <a:bodyPr/>
                    <a:lstStyle/>
                    <a:p>
                      <a:pPr algn="ctr"/>
                      <a:r>
                        <a:rPr lang="en-US" sz="1100" b="1" dirty="0">
                          <a:solidFill>
                            <a:srgbClr val="3C4658"/>
                          </a:solidFill>
                          <a:latin typeface="+mn-lt"/>
                        </a:rPr>
                        <a:t>“US AND THEM”</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2"/>
                  </a:ext>
                </a:extLst>
              </a:tr>
              <a:tr h="239456">
                <a:tc>
                  <a:txBody>
                    <a:bodyPr/>
                    <a:lstStyle/>
                    <a:p>
                      <a:pPr algn="ctr"/>
                      <a:r>
                        <a:rPr lang="en-US" sz="1100" b="1" dirty="0">
                          <a:solidFill>
                            <a:srgbClr val="3C4658"/>
                          </a:solidFill>
                          <a:latin typeface="+mn-lt"/>
                        </a:rPr>
                        <a:t>LABELS, PATHOLOGY</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3"/>
                  </a:ext>
                </a:extLst>
              </a:tr>
              <a:tr h="239456">
                <a:tc>
                  <a:txBody>
                    <a:bodyPr/>
                    <a:lstStyle/>
                    <a:p>
                      <a:pPr algn="ctr"/>
                      <a:r>
                        <a:rPr lang="en-US" sz="1100" b="1" dirty="0">
                          <a:solidFill>
                            <a:srgbClr val="3C4658"/>
                          </a:solidFill>
                          <a:latin typeface="+mn-lt"/>
                        </a:rPr>
                        <a:t>FEAR BASED</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4"/>
                  </a:ext>
                </a:extLst>
              </a:tr>
              <a:tr h="239456">
                <a:tc>
                  <a:txBody>
                    <a:bodyPr/>
                    <a:lstStyle/>
                    <a:p>
                      <a:pPr algn="ctr"/>
                      <a:r>
                        <a:rPr lang="en-US" sz="1100" b="1" dirty="0">
                          <a:solidFill>
                            <a:srgbClr val="3C4658"/>
                          </a:solidFill>
                          <a:latin typeface="+mn-lt"/>
                        </a:rPr>
                        <a:t>I’M HERE TO FIX YOU</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5"/>
                  </a:ext>
                </a:extLst>
              </a:tr>
              <a:tr h="239456">
                <a:tc>
                  <a:txBody>
                    <a:bodyPr/>
                    <a:lstStyle/>
                    <a:p>
                      <a:pPr algn="ctr"/>
                      <a:r>
                        <a:rPr lang="en-US" sz="1100" b="1" dirty="0">
                          <a:solidFill>
                            <a:srgbClr val="3C4658"/>
                          </a:solidFill>
                          <a:latin typeface="+mn-lt"/>
                        </a:rPr>
                        <a:t>INSTRUCTIVE</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6"/>
                  </a:ext>
                </a:extLst>
              </a:tr>
              <a:tr h="239456">
                <a:tc>
                  <a:txBody>
                    <a:bodyPr/>
                    <a:lstStyle/>
                    <a:p>
                      <a:pPr algn="ctr"/>
                      <a:r>
                        <a:rPr lang="en-US" sz="1100" b="1" dirty="0">
                          <a:solidFill>
                            <a:srgbClr val="3C4658"/>
                          </a:solidFill>
                          <a:latin typeface="+mn-lt"/>
                        </a:rPr>
                        <a:t>PEOPLE MAKE BAD CHOICES</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7"/>
                  </a:ext>
                </a:extLst>
              </a:tr>
              <a:tr h="282709">
                <a:tc>
                  <a:txBody>
                    <a:bodyPr/>
                    <a:lstStyle/>
                    <a:p>
                      <a:pPr algn="ctr"/>
                      <a:r>
                        <a:rPr lang="en-US" sz="1100" b="1" dirty="0">
                          <a:solidFill>
                            <a:srgbClr val="3C4658"/>
                          </a:solidFill>
                          <a:latin typeface="+mn-lt"/>
                        </a:rPr>
                        <a:t>BEHAVIOR VIEWED</a:t>
                      </a:r>
                      <a:r>
                        <a:rPr lang="en-US" sz="1100" b="1" baseline="0" dirty="0">
                          <a:solidFill>
                            <a:srgbClr val="3C4658"/>
                          </a:solidFill>
                          <a:latin typeface="+mn-lt"/>
                        </a:rPr>
                        <a:t> AS PROBLEM</a:t>
                      </a:r>
                      <a:endParaRPr lang="en-US" sz="1100" b="1" dirty="0">
                        <a:solidFill>
                          <a:srgbClr val="3C4658"/>
                        </a:solidFill>
                        <a:latin typeface="+mn-lt"/>
                      </a:endParaRP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8"/>
                  </a:ext>
                </a:extLst>
              </a:tr>
              <a:tr h="239456">
                <a:tc>
                  <a:txBody>
                    <a:bodyPr/>
                    <a:lstStyle/>
                    <a:p>
                      <a:pPr algn="ctr"/>
                      <a:r>
                        <a:rPr lang="en-US" sz="1100" b="1" dirty="0">
                          <a:solidFill>
                            <a:srgbClr val="3C4658"/>
                          </a:solidFill>
                          <a:latin typeface="+mn-lt"/>
                        </a:rPr>
                        <a:t>WHAT’S WRONG WITH YOU?</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19"/>
                  </a:ext>
                </a:extLst>
              </a:tr>
              <a:tr h="239456">
                <a:tc>
                  <a:txBody>
                    <a:bodyPr/>
                    <a:lstStyle/>
                    <a:p>
                      <a:pPr algn="ctr"/>
                      <a:r>
                        <a:rPr lang="en-US" sz="1100" b="1" dirty="0">
                          <a:solidFill>
                            <a:srgbClr val="3C4658"/>
                          </a:solidFill>
                          <a:latin typeface="+mn-lt"/>
                        </a:rPr>
                        <a:t>BLAME/SHAME</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20"/>
                  </a:ext>
                </a:extLst>
              </a:tr>
              <a:tr h="282709">
                <a:tc>
                  <a:txBody>
                    <a:bodyPr/>
                    <a:lstStyle/>
                    <a:p>
                      <a:pPr algn="ctr"/>
                      <a:r>
                        <a:rPr lang="en-US" sz="1100" b="1" dirty="0">
                          <a:solidFill>
                            <a:srgbClr val="3C4658"/>
                          </a:solidFill>
                          <a:latin typeface="+mn-lt"/>
                        </a:rPr>
                        <a:t>GOAL IS TO GO THINGS THE “RIGHT” WAY</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tcPr>
                </a:tc>
                <a:extLst>
                  <a:ext uri="{0D108BD9-81ED-4DB2-BD59-A6C34878D82A}">
                    <a16:rowId xmlns:a16="http://schemas.microsoft.com/office/drawing/2014/main" val="10021"/>
                  </a:ext>
                </a:extLst>
              </a:tr>
              <a:tr h="239456">
                <a:tc>
                  <a:txBody>
                    <a:bodyPr/>
                    <a:lstStyle/>
                    <a:p>
                      <a:pPr algn="ctr"/>
                      <a:r>
                        <a:rPr lang="en-US" sz="1100" b="1" dirty="0">
                          <a:solidFill>
                            <a:srgbClr val="3C4658"/>
                          </a:solidFill>
                          <a:latin typeface="+mn-lt"/>
                        </a:rPr>
                        <a:t>PRESCRIPTIVE</a:t>
                      </a:r>
                    </a:p>
                  </a:txBody>
                  <a:tcPr marL="68580" marR="68580" anchor="ctr">
                    <a:lnL w="76200" cap="flat" cmpd="sng" algn="ctr">
                      <a:solidFill>
                        <a:schemeClr val="bg1">
                          <a:lumMod val="65000"/>
                        </a:schemeClr>
                      </a:solidFill>
                      <a:prstDash val="solid"/>
                      <a:round/>
                      <a:headEnd type="none" w="med" len="med"/>
                      <a:tailEnd type="none" w="med" len="med"/>
                    </a:lnL>
                    <a:lnR w="76200" cap="flat" cmpd="sng" algn="ctr">
                      <a:solidFill>
                        <a:schemeClr val="bg1">
                          <a:lumMod val="65000"/>
                        </a:schemeClr>
                      </a:solidFill>
                      <a:prstDash val="solid"/>
                      <a:round/>
                      <a:headEnd type="none" w="med" len="med"/>
                      <a:tailEnd type="none" w="med" len="med"/>
                    </a:lnR>
                    <a:lnB w="762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22"/>
                  </a:ext>
                </a:extLst>
              </a:tr>
            </a:tbl>
          </a:graphicData>
        </a:graphic>
      </p:graphicFrame>
      <p:graphicFrame>
        <p:nvGraphicFramePr>
          <p:cNvPr id="14" name="Table 13">
            <a:extLst>
              <a:ext uri="{FF2B5EF4-FFF2-40B4-BE49-F238E27FC236}">
                <a16:creationId xmlns:a16="http://schemas.microsoft.com/office/drawing/2014/main" id="{AF2CD241-54BF-504E-9982-0A4E09BB1C8E}"/>
              </a:ext>
            </a:extLst>
          </p:cNvPr>
          <p:cNvGraphicFramePr>
            <a:graphicFrameLocks noGrp="1"/>
          </p:cNvGraphicFramePr>
          <p:nvPr>
            <p:extLst>
              <p:ext uri="{D42A27DB-BD31-4B8C-83A1-F6EECF244321}">
                <p14:modId xmlns:p14="http://schemas.microsoft.com/office/powerpoint/2010/main" val="2844166481"/>
              </p:ext>
            </p:extLst>
          </p:nvPr>
        </p:nvGraphicFramePr>
        <p:xfrm>
          <a:off x="4626134" y="614396"/>
          <a:ext cx="3657253" cy="6193120"/>
        </p:xfrm>
        <a:graphic>
          <a:graphicData uri="http://schemas.openxmlformats.org/drawingml/2006/table">
            <a:tbl>
              <a:tblPr firstRow="1" bandRow="1">
                <a:effectLst>
                  <a:outerShdw blurRad="50800" dist="38100" dir="5400000" algn="t" rotWithShape="0">
                    <a:prstClr val="black">
                      <a:alpha val="40000"/>
                    </a:prstClr>
                  </a:outerShdw>
                </a:effectLst>
                <a:tableStyleId>{00A15C55-8517-42AA-B614-E9B94910E393}</a:tableStyleId>
              </a:tblPr>
              <a:tblGrid>
                <a:gridCol w="3657253">
                  <a:extLst>
                    <a:ext uri="{9D8B030D-6E8A-4147-A177-3AD203B41FA5}">
                      <a16:colId xmlns:a16="http://schemas.microsoft.com/office/drawing/2014/main" val="20000"/>
                    </a:ext>
                  </a:extLst>
                </a:gridCol>
              </a:tblGrid>
              <a:tr h="277800">
                <a:tc>
                  <a:txBody>
                    <a:bodyPr/>
                    <a:lstStyle/>
                    <a:p>
                      <a:pPr algn="ctr"/>
                      <a:r>
                        <a:rPr lang="en-US" sz="1400" dirty="0">
                          <a:solidFill>
                            <a:schemeClr val="bg1"/>
                          </a:solidFill>
                        </a:rPr>
                        <a:t>TRAUMA INFORMED CARE LENS</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lnT w="76200" cap="flat" cmpd="sng" algn="ctr">
                      <a:solidFill>
                        <a:srgbClr val="00DAB2"/>
                      </a:solidFill>
                      <a:prstDash val="solid"/>
                      <a:round/>
                      <a:headEnd type="none" w="med" len="med"/>
                      <a:tailEnd type="none" w="med" len="med"/>
                    </a:lnT>
                    <a:solidFill>
                      <a:srgbClr val="04E3B2"/>
                    </a:solidFill>
                  </a:tcPr>
                </a:tc>
                <a:extLst>
                  <a:ext uri="{0D108BD9-81ED-4DB2-BD59-A6C34878D82A}">
                    <a16:rowId xmlns:a16="http://schemas.microsoft.com/office/drawing/2014/main" val="10000"/>
                  </a:ext>
                </a:extLst>
              </a:tr>
              <a:tr h="236130">
                <a:tc>
                  <a:txBody>
                    <a:bodyPr/>
                    <a:lstStyle/>
                    <a:p>
                      <a:pPr algn="ctr"/>
                      <a:r>
                        <a:rPr lang="en-US" sz="1100" b="1" dirty="0">
                          <a:solidFill>
                            <a:srgbClr val="3C4658"/>
                          </a:solidFill>
                        </a:rPr>
                        <a:t>POWER WITH</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01"/>
                  </a:ext>
                </a:extLst>
              </a:tr>
              <a:tr h="236130">
                <a:tc>
                  <a:txBody>
                    <a:bodyPr/>
                    <a:lstStyle/>
                    <a:p>
                      <a:pPr algn="ctr"/>
                      <a:r>
                        <a:rPr lang="en-US" sz="1100" b="1" dirty="0">
                          <a:solidFill>
                            <a:srgbClr val="3C4658"/>
                          </a:solidFill>
                        </a:rPr>
                        <a:t>NEUROPLASTICITY</a:t>
                      </a:r>
                      <a:r>
                        <a:rPr lang="en-US" sz="1100" b="1" baseline="0" dirty="0">
                          <a:solidFill>
                            <a:srgbClr val="3C4658"/>
                          </a:solidFill>
                        </a:rPr>
                        <a:t> CAN CHANGE</a:t>
                      </a:r>
                      <a:endParaRPr lang="en-US" sz="1100" b="1" dirty="0">
                        <a:solidFill>
                          <a:srgbClr val="3C4658"/>
                        </a:solidFill>
                      </a:endParaRP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02"/>
                  </a:ext>
                </a:extLst>
              </a:tr>
              <a:tr h="236130">
                <a:tc>
                  <a:txBody>
                    <a:bodyPr/>
                    <a:lstStyle/>
                    <a:p>
                      <a:pPr algn="ctr"/>
                      <a:r>
                        <a:rPr lang="en-US" sz="1100" b="1" dirty="0">
                          <a:solidFill>
                            <a:srgbClr val="3C4658"/>
                          </a:solidFill>
                        </a:rPr>
                        <a:t>PEOPLE NEED SAFETY FIRST</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03"/>
                  </a:ext>
                </a:extLst>
              </a:tr>
              <a:tr h="236130">
                <a:tc>
                  <a:txBody>
                    <a:bodyPr/>
                    <a:lstStyle/>
                    <a:p>
                      <a:pPr algn="ctr"/>
                      <a:r>
                        <a:rPr lang="en-US" sz="1100" b="1" dirty="0">
                          <a:solidFill>
                            <a:srgbClr val="3C4658"/>
                          </a:solidFill>
                        </a:rPr>
                        <a:t>CULTURE</a:t>
                      </a:r>
                      <a:r>
                        <a:rPr lang="en-US" sz="1100" b="1" baseline="0" dirty="0">
                          <a:solidFill>
                            <a:srgbClr val="3C4658"/>
                          </a:solidFill>
                        </a:rPr>
                        <a:t> HUMILITY</a:t>
                      </a:r>
                      <a:endParaRPr lang="en-US" sz="1100" b="1" dirty="0">
                        <a:solidFill>
                          <a:srgbClr val="3C4658"/>
                        </a:solidFill>
                      </a:endParaRP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04"/>
                  </a:ext>
                </a:extLst>
              </a:tr>
              <a:tr h="388920">
                <a:tc>
                  <a:txBody>
                    <a:bodyPr/>
                    <a:lstStyle/>
                    <a:p>
                      <a:pPr algn="ctr"/>
                      <a:r>
                        <a:rPr lang="en-US" sz="1100" b="1" dirty="0">
                          <a:solidFill>
                            <a:srgbClr val="3C4658"/>
                          </a:solidFill>
                        </a:rPr>
                        <a:t>PEOPLE CAN LIVE UP TO THE</a:t>
                      </a:r>
                      <a:r>
                        <a:rPr lang="en-US" sz="1100" b="1" baseline="0" dirty="0">
                          <a:solidFill>
                            <a:srgbClr val="3C4658"/>
                          </a:solidFill>
                        </a:rPr>
                        <a:t> TRUST YOU GIVE THEM</a:t>
                      </a:r>
                      <a:endParaRPr lang="en-US" sz="1100" b="1" dirty="0">
                        <a:solidFill>
                          <a:srgbClr val="3C4658"/>
                        </a:solidFill>
                      </a:endParaRP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05"/>
                  </a:ext>
                </a:extLst>
              </a:tr>
              <a:tr h="236130">
                <a:tc>
                  <a:txBody>
                    <a:bodyPr/>
                    <a:lstStyle/>
                    <a:p>
                      <a:pPr algn="ctr"/>
                      <a:r>
                        <a:rPr lang="en-US" sz="1100" b="1" dirty="0">
                          <a:solidFill>
                            <a:srgbClr val="3C4658"/>
                          </a:solidFill>
                        </a:rPr>
                        <a:t>THERE’S MULTIPLE VIEWPOINTS</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06"/>
                  </a:ext>
                </a:extLst>
              </a:tr>
              <a:tr h="236130">
                <a:tc>
                  <a:txBody>
                    <a:bodyPr/>
                    <a:lstStyle/>
                    <a:p>
                      <a:pPr algn="ctr"/>
                      <a:r>
                        <a:rPr lang="en-US" sz="1100" b="1" dirty="0">
                          <a:solidFill>
                            <a:srgbClr val="3C4658"/>
                          </a:solidFill>
                        </a:rPr>
                        <a:t>LEARNING</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07"/>
                  </a:ext>
                </a:extLst>
              </a:tr>
              <a:tr h="236130">
                <a:tc>
                  <a:txBody>
                    <a:bodyPr/>
                    <a:lstStyle/>
                    <a:p>
                      <a:pPr algn="ctr"/>
                      <a:r>
                        <a:rPr lang="en-US" sz="1100" b="1" dirty="0">
                          <a:solidFill>
                            <a:srgbClr val="3C4658"/>
                          </a:solidFill>
                        </a:rPr>
                        <a:t>“IT</a:t>
                      </a:r>
                      <a:r>
                        <a:rPr lang="en-US" sz="1100" b="1" baseline="0" dirty="0">
                          <a:solidFill>
                            <a:srgbClr val="3C4658"/>
                          </a:solidFill>
                        </a:rPr>
                        <a:t> MAKES SENSE”</a:t>
                      </a:r>
                      <a:endParaRPr lang="en-US" sz="1100" b="1" dirty="0">
                        <a:solidFill>
                          <a:srgbClr val="3C4658"/>
                        </a:solidFill>
                      </a:endParaRP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08"/>
                  </a:ext>
                </a:extLst>
              </a:tr>
              <a:tr h="236130">
                <a:tc>
                  <a:txBody>
                    <a:bodyPr/>
                    <a:lstStyle/>
                    <a:p>
                      <a:pPr algn="ctr"/>
                      <a:r>
                        <a:rPr lang="en-US" sz="1100" b="1" dirty="0">
                          <a:solidFill>
                            <a:srgbClr val="3C4658"/>
                          </a:solidFill>
                        </a:rPr>
                        <a:t>EMPOWERMENT/COLLARBORATION</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09"/>
                  </a:ext>
                </a:extLst>
              </a:tr>
              <a:tr h="236130">
                <a:tc>
                  <a:txBody>
                    <a:bodyPr/>
                    <a:lstStyle/>
                    <a:p>
                      <a:pPr algn="ctr"/>
                      <a:r>
                        <a:rPr lang="en-US" sz="1100" b="1" dirty="0">
                          <a:solidFill>
                            <a:srgbClr val="3C4658"/>
                          </a:solidFill>
                        </a:rPr>
                        <a:t>TRANSPARENCY AND PREDICTABILITY</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10"/>
                  </a:ext>
                </a:extLst>
              </a:tr>
              <a:tr h="236130">
                <a:tc>
                  <a:txBody>
                    <a:bodyPr/>
                    <a:lstStyle/>
                    <a:p>
                      <a:pPr algn="ctr"/>
                      <a:r>
                        <a:rPr lang="en-US" sz="1100" b="1" dirty="0">
                          <a:solidFill>
                            <a:srgbClr val="3C4658"/>
                          </a:solidFill>
                        </a:rPr>
                        <a:t>WHOLE PERSON AND</a:t>
                      </a:r>
                      <a:r>
                        <a:rPr lang="en-US" sz="1100" b="1" baseline="0" dirty="0">
                          <a:solidFill>
                            <a:srgbClr val="3C4658"/>
                          </a:solidFill>
                        </a:rPr>
                        <a:t> HISTORY</a:t>
                      </a:r>
                      <a:endParaRPr lang="en-US" sz="1100" b="1" dirty="0">
                        <a:solidFill>
                          <a:srgbClr val="3C4658"/>
                        </a:solidFill>
                      </a:endParaRP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11"/>
                  </a:ext>
                </a:extLst>
              </a:tr>
              <a:tr h="236130">
                <a:tc>
                  <a:txBody>
                    <a:bodyPr/>
                    <a:lstStyle/>
                    <a:p>
                      <a:pPr algn="ctr"/>
                      <a:r>
                        <a:rPr lang="en-US" sz="1100" b="1" dirty="0">
                          <a:solidFill>
                            <a:srgbClr val="3C4658"/>
                          </a:solidFill>
                        </a:rPr>
                        <a:t>“WE’RE ALL IN THIS TOGETHER”</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12"/>
                  </a:ext>
                </a:extLst>
              </a:tr>
              <a:tr h="236130">
                <a:tc>
                  <a:txBody>
                    <a:bodyPr/>
                    <a:lstStyle/>
                    <a:p>
                      <a:pPr algn="ctr"/>
                      <a:r>
                        <a:rPr lang="en-US" sz="1100" b="1" dirty="0">
                          <a:solidFill>
                            <a:srgbClr val="3C4658"/>
                          </a:solidFill>
                        </a:rPr>
                        <a:t>BEHAVIOR AS</a:t>
                      </a:r>
                      <a:r>
                        <a:rPr lang="en-US" sz="1100" b="1" baseline="0" dirty="0">
                          <a:solidFill>
                            <a:srgbClr val="3C4658"/>
                          </a:solidFill>
                        </a:rPr>
                        <a:t> COMMUNICATION</a:t>
                      </a:r>
                      <a:endParaRPr lang="en-US" sz="1100" b="1" dirty="0">
                        <a:solidFill>
                          <a:srgbClr val="3C4658"/>
                        </a:solidFill>
                      </a:endParaRP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13"/>
                  </a:ext>
                </a:extLst>
              </a:tr>
              <a:tr h="236130">
                <a:tc>
                  <a:txBody>
                    <a:bodyPr/>
                    <a:lstStyle/>
                    <a:p>
                      <a:pPr algn="ctr"/>
                      <a:r>
                        <a:rPr lang="en-US" sz="1100" b="1" dirty="0">
                          <a:solidFill>
                            <a:srgbClr val="3C4658"/>
                          </a:solidFill>
                        </a:rPr>
                        <a:t>EMPATHY BASED</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14"/>
                  </a:ext>
                </a:extLst>
              </a:tr>
              <a:tr h="236130">
                <a:tc>
                  <a:txBody>
                    <a:bodyPr/>
                    <a:lstStyle/>
                    <a:p>
                      <a:pPr algn="ctr"/>
                      <a:r>
                        <a:rPr lang="en-US" sz="1100" b="1" dirty="0">
                          <a:solidFill>
                            <a:srgbClr val="3C4658"/>
                          </a:solidFill>
                        </a:rPr>
                        <a:t>SUPPORT THE HEALING</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15"/>
                  </a:ext>
                </a:extLst>
              </a:tr>
              <a:tr h="236130">
                <a:tc>
                  <a:txBody>
                    <a:bodyPr/>
                    <a:lstStyle/>
                    <a:p>
                      <a:pPr algn="ctr"/>
                      <a:r>
                        <a:rPr lang="en-US" sz="1100" b="1" dirty="0">
                          <a:solidFill>
                            <a:srgbClr val="3C4658"/>
                          </a:solidFill>
                        </a:rPr>
                        <a:t>PARTICIPATORY</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16"/>
                  </a:ext>
                </a:extLst>
              </a:tr>
              <a:tr h="269540">
                <a:tc>
                  <a:txBody>
                    <a:bodyPr/>
                    <a:lstStyle/>
                    <a:p>
                      <a:pPr algn="ctr"/>
                      <a:r>
                        <a:rPr lang="en-US" sz="1100" b="1" dirty="0">
                          <a:solidFill>
                            <a:srgbClr val="3C4658"/>
                          </a:solidFill>
                        </a:rPr>
                        <a:t>PEOPLE WHO FEEL UNSAFE DO UNSAFE THINGS</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17"/>
                  </a:ext>
                </a:extLst>
              </a:tr>
              <a:tr h="269540">
                <a:tc>
                  <a:txBody>
                    <a:bodyPr/>
                    <a:lstStyle/>
                    <a:p>
                      <a:pPr algn="ctr"/>
                      <a:r>
                        <a:rPr lang="en-US" sz="1100" b="1" dirty="0">
                          <a:solidFill>
                            <a:srgbClr val="3C4658"/>
                          </a:solidFill>
                        </a:rPr>
                        <a:t>BEHAVIOR VIEWED</a:t>
                      </a:r>
                      <a:r>
                        <a:rPr lang="en-US" sz="1100" b="1" baseline="0" dirty="0">
                          <a:solidFill>
                            <a:srgbClr val="3C4658"/>
                          </a:solidFill>
                        </a:rPr>
                        <a:t> AS A PERSONAL SOLUTION</a:t>
                      </a:r>
                      <a:endParaRPr lang="en-US" sz="1100" b="1" dirty="0">
                        <a:solidFill>
                          <a:srgbClr val="3C4658"/>
                        </a:solidFill>
                      </a:endParaRP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18"/>
                  </a:ext>
                </a:extLst>
              </a:tr>
              <a:tr h="236130">
                <a:tc>
                  <a:txBody>
                    <a:bodyPr/>
                    <a:lstStyle/>
                    <a:p>
                      <a:pPr algn="ctr"/>
                      <a:r>
                        <a:rPr lang="en-US" sz="1100" b="1" dirty="0">
                          <a:solidFill>
                            <a:srgbClr val="3C4658"/>
                          </a:solidFill>
                        </a:rPr>
                        <a:t>WHAT HAPPENED TO YOU?</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19"/>
                  </a:ext>
                </a:extLst>
              </a:tr>
              <a:tr h="236130">
                <a:tc>
                  <a:txBody>
                    <a:bodyPr/>
                    <a:lstStyle/>
                    <a:p>
                      <a:pPr algn="ctr"/>
                      <a:r>
                        <a:rPr lang="en-US" sz="1100" b="1" dirty="0">
                          <a:solidFill>
                            <a:srgbClr val="3C4658"/>
                          </a:solidFill>
                        </a:rPr>
                        <a:t>RESPECT</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D2FEF5"/>
                    </a:solidFill>
                  </a:tcPr>
                </a:tc>
                <a:extLst>
                  <a:ext uri="{0D108BD9-81ED-4DB2-BD59-A6C34878D82A}">
                    <a16:rowId xmlns:a16="http://schemas.microsoft.com/office/drawing/2014/main" val="10020"/>
                  </a:ext>
                </a:extLst>
              </a:tr>
              <a:tr h="236130">
                <a:tc>
                  <a:txBody>
                    <a:bodyPr/>
                    <a:lstStyle/>
                    <a:p>
                      <a:pPr algn="ctr"/>
                      <a:r>
                        <a:rPr lang="en-US" sz="1100" b="1" dirty="0">
                          <a:solidFill>
                            <a:srgbClr val="3C4658"/>
                          </a:solidFill>
                        </a:rPr>
                        <a:t>GOAL</a:t>
                      </a:r>
                      <a:r>
                        <a:rPr lang="en-US" sz="1100" b="1" baseline="0" dirty="0">
                          <a:solidFill>
                            <a:srgbClr val="3C4658"/>
                          </a:solidFill>
                        </a:rPr>
                        <a:t> IS TO CONNECT</a:t>
                      </a:r>
                      <a:endParaRPr lang="en-US" sz="1100" b="1" dirty="0">
                        <a:solidFill>
                          <a:srgbClr val="3C4658"/>
                        </a:solidFill>
                      </a:endParaRP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solidFill>
                      <a:srgbClr val="A5FDEA"/>
                    </a:solidFill>
                  </a:tcPr>
                </a:tc>
                <a:extLst>
                  <a:ext uri="{0D108BD9-81ED-4DB2-BD59-A6C34878D82A}">
                    <a16:rowId xmlns:a16="http://schemas.microsoft.com/office/drawing/2014/main" val="10021"/>
                  </a:ext>
                </a:extLst>
              </a:tr>
              <a:tr h="236130">
                <a:tc>
                  <a:txBody>
                    <a:bodyPr/>
                    <a:lstStyle/>
                    <a:p>
                      <a:pPr algn="ctr"/>
                      <a:r>
                        <a:rPr lang="en-US" sz="1100" b="1" dirty="0">
                          <a:solidFill>
                            <a:srgbClr val="3C4658"/>
                          </a:solidFill>
                        </a:rPr>
                        <a:t>CHOICE</a:t>
                      </a:r>
                    </a:p>
                  </a:txBody>
                  <a:tcPr marL="34290" marR="34290" anchor="ctr">
                    <a:lnL w="76200" cap="flat" cmpd="sng" algn="ctr">
                      <a:solidFill>
                        <a:srgbClr val="00DAB2"/>
                      </a:solidFill>
                      <a:prstDash val="solid"/>
                      <a:round/>
                      <a:headEnd type="none" w="med" len="med"/>
                      <a:tailEnd type="none" w="med" len="med"/>
                    </a:lnL>
                    <a:lnR w="76200" cap="flat" cmpd="sng" algn="ctr">
                      <a:solidFill>
                        <a:srgbClr val="00DAB2"/>
                      </a:solidFill>
                      <a:prstDash val="solid"/>
                      <a:round/>
                      <a:headEnd type="none" w="med" len="med"/>
                      <a:tailEnd type="none" w="med" len="med"/>
                    </a:lnR>
                    <a:lnB w="76200" cap="flat" cmpd="sng" algn="ctr">
                      <a:solidFill>
                        <a:srgbClr val="00DAB2"/>
                      </a:solidFill>
                      <a:prstDash val="solid"/>
                      <a:round/>
                      <a:headEnd type="none" w="med" len="med"/>
                      <a:tailEnd type="none" w="med" len="med"/>
                    </a:lnB>
                    <a:solidFill>
                      <a:srgbClr val="D2FEF5"/>
                    </a:solidFill>
                  </a:tcPr>
                </a:tc>
                <a:extLst>
                  <a:ext uri="{0D108BD9-81ED-4DB2-BD59-A6C34878D82A}">
                    <a16:rowId xmlns:a16="http://schemas.microsoft.com/office/drawing/2014/main" val="10022"/>
                  </a:ext>
                </a:extLst>
              </a:tr>
            </a:tbl>
          </a:graphicData>
        </a:graphic>
      </p:graphicFrame>
      <p:sp>
        <p:nvSpPr>
          <p:cNvPr id="15" name="TextBox 14">
            <a:extLst>
              <a:ext uri="{FF2B5EF4-FFF2-40B4-BE49-F238E27FC236}">
                <a16:creationId xmlns:a16="http://schemas.microsoft.com/office/drawing/2014/main" id="{CC6B6D40-7809-D747-9C5A-95DF14B7DD8D}"/>
              </a:ext>
            </a:extLst>
          </p:cNvPr>
          <p:cNvSpPr txBox="1"/>
          <p:nvPr/>
        </p:nvSpPr>
        <p:spPr>
          <a:xfrm>
            <a:off x="1473284" y="207828"/>
            <a:ext cx="2345679" cy="307777"/>
          </a:xfrm>
          <a:prstGeom prst="rect">
            <a:avLst/>
          </a:prstGeom>
          <a:noFill/>
        </p:spPr>
        <p:txBody>
          <a:bodyPr wrap="square" rtlCol="0">
            <a:spAutoFit/>
          </a:bodyPr>
          <a:lstStyle/>
          <a:p>
            <a:pPr algn="ctr"/>
            <a:r>
              <a:rPr lang="en-US" sz="1400" b="1" dirty="0">
                <a:solidFill>
                  <a:schemeClr val="tx1"/>
                </a:solidFill>
              </a:rPr>
              <a:t>No Equity Informed Lasik</a:t>
            </a:r>
          </a:p>
        </p:txBody>
      </p:sp>
      <p:sp>
        <p:nvSpPr>
          <p:cNvPr id="16" name="TextBox 15">
            <a:extLst>
              <a:ext uri="{FF2B5EF4-FFF2-40B4-BE49-F238E27FC236}">
                <a16:creationId xmlns:a16="http://schemas.microsoft.com/office/drawing/2014/main" id="{C04C279E-A6BD-9046-9AF0-BB52198EAAE8}"/>
              </a:ext>
            </a:extLst>
          </p:cNvPr>
          <p:cNvSpPr txBox="1"/>
          <p:nvPr/>
        </p:nvSpPr>
        <p:spPr>
          <a:xfrm>
            <a:off x="4922140" y="207827"/>
            <a:ext cx="2345679" cy="307777"/>
          </a:xfrm>
          <a:prstGeom prst="rect">
            <a:avLst/>
          </a:prstGeom>
          <a:noFill/>
        </p:spPr>
        <p:txBody>
          <a:bodyPr wrap="square" rtlCol="0">
            <a:spAutoFit/>
          </a:bodyPr>
          <a:lstStyle/>
          <a:p>
            <a:pPr algn="ctr"/>
            <a:r>
              <a:rPr lang="en-US" sz="1400" b="1" dirty="0">
                <a:solidFill>
                  <a:schemeClr val="tx1"/>
                </a:solidFill>
              </a:rPr>
              <a:t>No Equity Informed Lasik</a:t>
            </a:r>
          </a:p>
        </p:txBody>
      </p:sp>
    </p:spTree>
    <p:extLst>
      <p:ext uri="{BB962C8B-B14F-4D97-AF65-F5344CB8AC3E}">
        <p14:creationId xmlns:p14="http://schemas.microsoft.com/office/powerpoint/2010/main" val="216121709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A464CC7-A0E9-49F6-B2F7-54067FF08156}"/>
              </a:ext>
            </a:extLst>
          </p:cNvPr>
          <p:cNvGraphicFramePr/>
          <p:nvPr>
            <p:extLst>
              <p:ext uri="{D42A27DB-BD31-4B8C-83A1-F6EECF244321}">
                <p14:modId xmlns:p14="http://schemas.microsoft.com/office/powerpoint/2010/main" val="1875089941"/>
              </p:ext>
            </p:extLst>
          </p:nvPr>
        </p:nvGraphicFramePr>
        <p:xfrm>
          <a:off x="1021080" y="755447"/>
          <a:ext cx="7467600" cy="6062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2">
            <a:extLst>
              <a:ext uri="{FF2B5EF4-FFF2-40B4-BE49-F238E27FC236}">
                <a16:creationId xmlns:a16="http://schemas.microsoft.com/office/drawing/2014/main" id="{9ED70BE3-E015-4AA2-A708-498AD2A7D276}"/>
              </a:ext>
            </a:extLst>
          </p:cNvPr>
          <p:cNvSpPr txBox="1">
            <a:spLocks/>
          </p:cNvSpPr>
          <p:nvPr/>
        </p:nvSpPr>
        <p:spPr>
          <a:xfrm>
            <a:off x="4037789" y="3537245"/>
            <a:ext cx="1726015" cy="76567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1431"/>
            <a:r>
              <a:rPr lang="en-US" sz="2475" b="1" dirty="0"/>
              <a:t>Visualize</a:t>
            </a:r>
          </a:p>
        </p:txBody>
      </p:sp>
      <p:sp>
        <p:nvSpPr>
          <p:cNvPr id="2" name="TextBox 1">
            <a:extLst>
              <a:ext uri="{FF2B5EF4-FFF2-40B4-BE49-F238E27FC236}">
                <a16:creationId xmlns:a16="http://schemas.microsoft.com/office/drawing/2014/main" id="{A44C508C-00B7-7349-8F75-9DA819B9A0C3}"/>
              </a:ext>
            </a:extLst>
          </p:cNvPr>
          <p:cNvSpPr txBox="1"/>
          <p:nvPr/>
        </p:nvSpPr>
        <p:spPr>
          <a:xfrm>
            <a:off x="152719" y="6425718"/>
            <a:ext cx="4748078" cy="253916"/>
          </a:xfrm>
          <a:prstGeom prst="rect">
            <a:avLst/>
          </a:prstGeom>
          <a:noFill/>
        </p:spPr>
        <p:txBody>
          <a:bodyPr wrap="square" rtlCol="0">
            <a:spAutoFit/>
          </a:bodyPr>
          <a:lstStyle/>
          <a:p>
            <a:r>
              <a:rPr lang="en-US" sz="1050" dirty="0">
                <a:solidFill>
                  <a:schemeClr val="tx1"/>
                </a:solidFill>
              </a:rPr>
              <a:t>Framework Credit: Government Alliance on Race and  Equity</a:t>
            </a:r>
          </a:p>
        </p:txBody>
      </p:sp>
      <p:sp>
        <p:nvSpPr>
          <p:cNvPr id="10" name="TextBox 9">
            <a:extLst>
              <a:ext uri="{FF2B5EF4-FFF2-40B4-BE49-F238E27FC236}">
                <a16:creationId xmlns:a16="http://schemas.microsoft.com/office/drawing/2014/main" id="{EA9070D9-EBEF-D14B-BCF4-68CCCE769705}"/>
              </a:ext>
            </a:extLst>
          </p:cNvPr>
          <p:cNvSpPr txBox="1"/>
          <p:nvPr/>
        </p:nvSpPr>
        <p:spPr>
          <a:xfrm>
            <a:off x="822960" y="39866"/>
            <a:ext cx="7665720" cy="715581"/>
          </a:xfrm>
          <a:prstGeom prst="rect">
            <a:avLst/>
          </a:prstGeom>
          <a:noFill/>
        </p:spPr>
        <p:txBody>
          <a:bodyPr wrap="square" rtlCol="0">
            <a:spAutoFit/>
          </a:bodyPr>
          <a:lstStyle/>
          <a:p>
            <a:pPr algn="ctr"/>
            <a:r>
              <a:rPr lang="en-US" sz="4050" dirty="0">
                <a:ln w="0"/>
                <a:solidFill>
                  <a:srgbClr val="7ABEC5"/>
                </a:solidFill>
                <a:effectLst>
                  <a:outerShdw blurRad="38100" dist="19050" dir="2700000" algn="tl" rotWithShape="0">
                    <a:schemeClr val="dk1">
                      <a:alpha val="40000"/>
                    </a:schemeClr>
                  </a:outerShdw>
                </a:effectLst>
              </a:rPr>
              <a:t>National Effective Practice</a:t>
            </a:r>
          </a:p>
        </p:txBody>
      </p:sp>
      <p:sp>
        <p:nvSpPr>
          <p:cNvPr id="7" name="Text Placeholder 2">
            <a:extLst>
              <a:ext uri="{FF2B5EF4-FFF2-40B4-BE49-F238E27FC236}">
                <a16:creationId xmlns:a16="http://schemas.microsoft.com/office/drawing/2014/main" id="{116C2B3F-59B1-4D85-BF68-B1F65CCE0C6D}"/>
              </a:ext>
            </a:extLst>
          </p:cNvPr>
          <p:cNvSpPr txBox="1">
            <a:spLocks/>
          </p:cNvSpPr>
          <p:nvPr/>
        </p:nvSpPr>
        <p:spPr>
          <a:xfrm rot="17784839">
            <a:off x="2246364" y="2950611"/>
            <a:ext cx="1125340" cy="76567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1431"/>
            <a:r>
              <a:rPr lang="en-US" sz="1800" b="1" dirty="0"/>
              <a:t>Assess</a:t>
            </a:r>
            <a:endParaRPr lang="en-US" sz="2475" b="1" dirty="0"/>
          </a:p>
        </p:txBody>
      </p:sp>
      <p:sp>
        <p:nvSpPr>
          <p:cNvPr id="8" name="Text Placeholder 2">
            <a:extLst>
              <a:ext uri="{FF2B5EF4-FFF2-40B4-BE49-F238E27FC236}">
                <a16:creationId xmlns:a16="http://schemas.microsoft.com/office/drawing/2014/main" id="{5769A8AC-5544-4C6B-9E55-FDBF2BBBB054}"/>
              </a:ext>
            </a:extLst>
          </p:cNvPr>
          <p:cNvSpPr txBox="1">
            <a:spLocks/>
          </p:cNvSpPr>
          <p:nvPr/>
        </p:nvSpPr>
        <p:spPr>
          <a:xfrm rot="3798137">
            <a:off x="6525413" y="3123927"/>
            <a:ext cx="1136391" cy="76567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1431"/>
            <a:r>
              <a:rPr lang="en-US" sz="1800" b="1" dirty="0"/>
              <a:t>Assess</a:t>
            </a:r>
            <a:endParaRPr lang="en-US" sz="2475" b="1" dirty="0"/>
          </a:p>
        </p:txBody>
      </p:sp>
      <p:sp>
        <p:nvSpPr>
          <p:cNvPr id="9" name="Text Placeholder 2">
            <a:extLst>
              <a:ext uri="{FF2B5EF4-FFF2-40B4-BE49-F238E27FC236}">
                <a16:creationId xmlns:a16="http://schemas.microsoft.com/office/drawing/2014/main" id="{907DEB2D-C3A5-44CF-AD54-067D0FBA7CE0}"/>
              </a:ext>
            </a:extLst>
          </p:cNvPr>
          <p:cNvSpPr txBox="1">
            <a:spLocks/>
          </p:cNvSpPr>
          <p:nvPr/>
        </p:nvSpPr>
        <p:spPr>
          <a:xfrm>
            <a:off x="4273730" y="5755304"/>
            <a:ext cx="1075510" cy="76567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1431"/>
            <a:r>
              <a:rPr lang="en-US" sz="1800" b="1" dirty="0"/>
              <a:t>Assess</a:t>
            </a:r>
            <a:endParaRPr lang="en-US" sz="3200" b="1" dirty="0"/>
          </a:p>
        </p:txBody>
      </p:sp>
    </p:spTree>
    <p:extLst>
      <p:ext uri="{BB962C8B-B14F-4D97-AF65-F5344CB8AC3E}">
        <p14:creationId xmlns:p14="http://schemas.microsoft.com/office/powerpoint/2010/main" val="1262299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2963880" y="847778"/>
            <a:ext cx="5886114" cy="1015663"/>
          </a:xfrm>
          <a:prstGeom prst="rect">
            <a:avLst/>
          </a:prstGeom>
          <a:noFill/>
        </p:spPr>
        <p:txBody>
          <a:bodyPr wrap="square" rtlCol="0">
            <a:spAutoFit/>
          </a:bodyPr>
          <a:lstStyle/>
          <a:p>
            <a:r>
              <a:rPr lang="en-US" sz="3000" b="1" dirty="0">
                <a:solidFill>
                  <a:srgbClr val="7ABEC5"/>
                </a:solidFill>
                <a:latin typeface="Avenir Medium"/>
              </a:rPr>
              <a:t>Racial Equity Tools for Policies Practices and Procedures</a:t>
            </a:r>
          </a:p>
        </p:txBody>
      </p:sp>
      <p:sp>
        <p:nvSpPr>
          <p:cNvPr id="5" name="TextBox 4">
            <a:extLst>
              <a:ext uri="{FF2B5EF4-FFF2-40B4-BE49-F238E27FC236}">
                <a16:creationId xmlns:a16="http://schemas.microsoft.com/office/drawing/2014/main" id="{822474A5-5B26-42CF-9318-9647B3CDA292}"/>
              </a:ext>
            </a:extLst>
          </p:cNvPr>
          <p:cNvSpPr txBox="1"/>
          <p:nvPr/>
        </p:nvSpPr>
        <p:spPr>
          <a:xfrm>
            <a:off x="338006" y="1829688"/>
            <a:ext cx="8511988" cy="5232202"/>
          </a:xfrm>
          <a:prstGeom prst="rect">
            <a:avLst/>
          </a:prstGeom>
          <a:noFill/>
        </p:spPr>
        <p:txBody>
          <a:bodyPr wrap="square" rtlCol="0">
            <a:spAutoFit/>
          </a:bodyPr>
          <a:lstStyle/>
          <a:p>
            <a:pPr marL="0" indent="0">
              <a:buNone/>
            </a:pPr>
            <a:r>
              <a:rPr lang="en-US" sz="2000" dirty="0">
                <a:solidFill>
                  <a:schemeClr val="tx1"/>
                </a:solidFill>
                <a:latin typeface="Lucida Sans" panose="020B0602030504020204" pitchFamily="34" charset="0"/>
              </a:rPr>
              <a:t>A simple set of questions: </a:t>
            </a:r>
          </a:p>
          <a:p>
            <a:pPr marL="457200" lvl="1" indent="0">
              <a:buNone/>
            </a:pPr>
            <a:r>
              <a:rPr lang="en-US" sz="2000" b="1" dirty="0">
                <a:solidFill>
                  <a:schemeClr val="tx1"/>
                </a:solidFill>
                <a:latin typeface="Lucida Sans" panose="020B0602030504020204" pitchFamily="34" charset="0"/>
              </a:rPr>
              <a:t>1. Proposal: </a:t>
            </a:r>
            <a:r>
              <a:rPr lang="en-US" sz="2000" dirty="0">
                <a:solidFill>
                  <a:schemeClr val="tx1"/>
                </a:solidFill>
                <a:latin typeface="Lucida Sans" panose="020B0602030504020204" pitchFamily="34" charset="0"/>
              </a:rPr>
              <a:t>What is the policy, program, practice or budget decision under consideration? What are the desired results and outcomes? </a:t>
            </a:r>
          </a:p>
          <a:p>
            <a:pPr marL="457200" lvl="1" indent="0">
              <a:buNone/>
            </a:pPr>
            <a:r>
              <a:rPr lang="en-US" sz="2000" b="1" dirty="0">
                <a:solidFill>
                  <a:schemeClr val="tx1"/>
                </a:solidFill>
                <a:latin typeface="Lucida Sans" panose="020B0602030504020204" pitchFamily="34" charset="0"/>
              </a:rPr>
              <a:t>2. Data: </a:t>
            </a:r>
            <a:r>
              <a:rPr lang="en-US" sz="2000" dirty="0">
                <a:solidFill>
                  <a:schemeClr val="tx1"/>
                </a:solidFill>
                <a:latin typeface="Lucida Sans" panose="020B0602030504020204" pitchFamily="34" charset="0"/>
              </a:rPr>
              <a:t>What’s the data? What does the data tell us? </a:t>
            </a:r>
          </a:p>
          <a:p>
            <a:pPr marL="457200" lvl="1" indent="0">
              <a:buNone/>
            </a:pPr>
            <a:r>
              <a:rPr lang="en-US" sz="2000" b="1" dirty="0">
                <a:solidFill>
                  <a:schemeClr val="tx1"/>
                </a:solidFill>
                <a:latin typeface="Lucida Sans" panose="020B0602030504020204" pitchFamily="34" charset="0"/>
              </a:rPr>
              <a:t>3. Community engagement: </a:t>
            </a:r>
            <a:r>
              <a:rPr lang="en-US" sz="2000" dirty="0">
                <a:solidFill>
                  <a:schemeClr val="tx1"/>
                </a:solidFill>
                <a:latin typeface="Lucida Sans" panose="020B0602030504020204" pitchFamily="34" charset="0"/>
              </a:rPr>
              <a:t>How have communities been engaged? Are there opportunities to expand engagement? </a:t>
            </a:r>
          </a:p>
          <a:p>
            <a:pPr marL="457200" lvl="1" indent="0">
              <a:buNone/>
            </a:pPr>
            <a:r>
              <a:rPr lang="en-US" sz="2000" b="1" dirty="0">
                <a:solidFill>
                  <a:schemeClr val="tx1"/>
                </a:solidFill>
                <a:latin typeface="Lucida Sans" panose="020B0602030504020204" pitchFamily="34" charset="0"/>
              </a:rPr>
              <a:t>4. Analysis and strategies: </a:t>
            </a:r>
            <a:r>
              <a:rPr lang="en-US" sz="2000" dirty="0">
                <a:solidFill>
                  <a:schemeClr val="tx1"/>
                </a:solidFill>
                <a:latin typeface="Lucida Sans" panose="020B0602030504020204" pitchFamily="34" charset="0"/>
              </a:rPr>
              <a:t>Who will benefit from or be burdened by your proposal? What are your strategies for advancing racial equity or mitigating unintended consequences? </a:t>
            </a:r>
          </a:p>
          <a:p>
            <a:pPr marL="457200" lvl="1" indent="0">
              <a:buNone/>
            </a:pPr>
            <a:r>
              <a:rPr lang="en-US" sz="2000" b="1" dirty="0">
                <a:solidFill>
                  <a:schemeClr val="tx1"/>
                </a:solidFill>
                <a:latin typeface="Lucida Sans" panose="020B0602030504020204" pitchFamily="34" charset="0"/>
              </a:rPr>
              <a:t>5. Implementation: </a:t>
            </a:r>
            <a:r>
              <a:rPr lang="en-US" sz="2000" dirty="0">
                <a:solidFill>
                  <a:schemeClr val="tx1"/>
                </a:solidFill>
                <a:latin typeface="Lucida Sans" panose="020B0602030504020204" pitchFamily="34" charset="0"/>
              </a:rPr>
              <a:t>What is your plan for implementation? </a:t>
            </a:r>
          </a:p>
          <a:p>
            <a:pPr marL="400050" lvl="1" indent="0">
              <a:buNone/>
            </a:pPr>
            <a:r>
              <a:rPr lang="en-US" sz="2000" b="1" dirty="0">
                <a:solidFill>
                  <a:schemeClr val="tx1"/>
                </a:solidFill>
                <a:latin typeface="Lucida Sans" panose="020B0602030504020204" pitchFamily="34" charset="0"/>
              </a:rPr>
              <a:t> 6</a:t>
            </a:r>
            <a:r>
              <a:rPr lang="en-US" sz="2000" dirty="0">
                <a:solidFill>
                  <a:schemeClr val="tx1"/>
                </a:solidFill>
                <a:latin typeface="Lucida Sans" panose="020B0602030504020204" pitchFamily="34" charset="0"/>
              </a:rPr>
              <a:t>. </a:t>
            </a:r>
            <a:r>
              <a:rPr lang="en-US" sz="2000" b="1" dirty="0">
                <a:solidFill>
                  <a:schemeClr val="tx1"/>
                </a:solidFill>
                <a:latin typeface="Lucida Sans" panose="020B0602030504020204" pitchFamily="34" charset="0"/>
              </a:rPr>
              <a:t>Accountability and communication: </a:t>
            </a:r>
            <a:r>
              <a:rPr lang="en-US" sz="2000" dirty="0">
                <a:solidFill>
                  <a:schemeClr val="tx1"/>
                </a:solidFill>
                <a:latin typeface="Lucida Sans" panose="020B0602030504020204" pitchFamily="34" charset="0"/>
              </a:rPr>
              <a:t>How will you ensure accountability, communicate,</a:t>
            </a:r>
            <a:br>
              <a:rPr lang="en-US" sz="2000" dirty="0">
                <a:solidFill>
                  <a:schemeClr val="tx1"/>
                </a:solidFill>
                <a:latin typeface="Lucida Sans" panose="020B0602030504020204" pitchFamily="34" charset="0"/>
              </a:rPr>
            </a:br>
            <a:r>
              <a:rPr lang="en-US" sz="2000" dirty="0">
                <a:solidFill>
                  <a:schemeClr val="tx1"/>
                </a:solidFill>
                <a:latin typeface="Lucida Sans" panose="020B0602030504020204" pitchFamily="34" charset="0"/>
              </a:rPr>
              <a:t>and evaluate results? </a:t>
            </a:r>
          </a:p>
          <a:p>
            <a:pPr marL="400050" lvl="1" indent="0">
              <a:buNone/>
            </a:pPr>
            <a:r>
              <a:rPr lang="en-US" sz="2000" dirty="0">
                <a:solidFill>
                  <a:schemeClr val="tx1"/>
                </a:solidFill>
                <a:latin typeface="Lucida Sans" panose="020B0602030504020204" pitchFamily="34" charset="0"/>
              </a:rPr>
              <a:t>			Government Alliance on Race and Equity</a:t>
            </a:r>
          </a:p>
          <a:p>
            <a:pPr lvl="0">
              <a:buSzPts val="3296"/>
            </a:pPr>
            <a:endParaRPr lang="en-US" dirty="0">
              <a:solidFill>
                <a:schemeClr val="tx1"/>
              </a:solidFill>
              <a:latin typeface="Lucida Sans" panose="020B0602030504020204" pitchFamily="34" charset="0"/>
            </a:endParaRPr>
          </a:p>
        </p:txBody>
      </p:sp>
    </p:spTree>
    <p:extLst>
      <p:ext uri="{BB962C8B-B14F-4D97-AF65-F5344CB8AC3E}">
        <p14:creationId xmlns:p14="http://schemas.microsoft.com/office/powerpoint/2010/main" val="169521301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2963880" y="297839"/>
            <a:ext cx="6180120" cy="1569660"/>
          </a:xfrm>
          <a:prstGeom prst="rect">
            <a:avLst/>
          </a:prstGeom>
          <a:noFill/>
        </p:spPr>
        <p:txBody>
          <a:bodyPr wrap="square" rtlCol="0">
            <a:spAutoFit/>
          </a:bodyPr>
          <a:lstStyle/>
          <a:p>
            <a:r>
              <a:rPr lang="en-US" sz="3200" dirty="0">
                <a:solidFill>
                  <a:srgbClr val="7ABEC5"/>
                </a:solidFill>
              </a:rPr>
              <a:t>Trauma Informed Care is Enhanced with an Equity Framework by:</a:t>
            </a:r>
            <a:endParaRPr lang="en-US" sz="3000" b="1" dirty="0">
              <a:solidFill>
                <a:srgbClr val="7ABEC5"/>
              </a:solidFill>
              <a:latin typeface="Avenir Medium"/>
            </a:endParaRPr>
          </a:p>
        </p:txBody>
      </p:sp>
      <p:sp>
        <p:nvSpPr>
          <p:cNvPr id="8" name="TextBox 7">
            <a:extLst>
              <a:ext uri="{FF2B5EF4-FFF2-40B4-BE49-F238E27FC236}">
                <a16:creationId xmlns:a16="http://schemas.microsoft.com/office/drawing/2014/main" id="{D6B6928A-8DBA-B94D-B13C-162CE0AEFA0E}"/>
              </a:ext>
            </a:extLst>
          </p:cNvPr>
          <p:cNvSpPr txBox="1"/>
          <p:nvPr/>
        </p:nvSpPr>
        <p:spPr>
          <a:xfrm>
            <a:off x="567135" y="1969294"/>
            <a:ext cx="1898316" cy="2585323"/>
          </a:xfrm>
          <a:prstGeom prst="rect">
            <a:avLst/>
          </a:prstGeom>
          <a:noFill/>
        </p:spPr>
        <p:txBody>
          <a:bodyPr wrap="square" rtlCol="0">
            <a:spAutoFit/>
          </a:bodyPr>
          <a:lstStyle/>
          <a:p>
            <a:r>
              <a:rPr lang="en-US" dirty="0"/>
              <a:t>Realize Trauma is deeply rooted in a multi-generational, dehumanizing process of systems of inequities</a:t>
            </a:r>
          </a:p>
          <a:p>
            <a:r>
              <a:rPr lang="en-US" b="1" dirty="0"/>
              <a:t>REALIZE</a:t>
            </a:r>
          </a:p>
        </p:txBody>
      </p:sp>
      <p:sp>
        <p:nvSpPr>
          <p:cNvPr id="12" name="TextBox 11">
            <a:extLst>
              <a:ext uri="{FF2B5EF4-FFF2-40B4-BE49-F238E27FC236}">
                <a16:creationId xmlns:a16="http://schemas.microsoft.com/office/drawing/2014/main" id="{E06991A7-3AC2-8140-B110-9B9550F7D370}"/>
              </a:ext>
            </a:extLst>
          </p:cNvPr>
          <p:cNvSpPr txBox="1"/>
          <p:nvPr/>
        </p:nvSpPr>
        <p:spPr>
          <a:xfrm>
            <a:off x="2465451" y="2636010"/>
            <a:ext cx="1818105" cy="3139321"/>
          </a:xfrm>
          <a:prstGeom prst="rect">
            <a:avLst/>
          </a:prstGeom>
          <a:noFill/>
        </p:spPr>
        <p:txBody>
          <a:bodyPr wrap="square" rtlCol="0">
            <a:spAutoFit/>
          </a:bodyPr>
          <a:lstStyle/>
          <a:p>
            <a:r>
              <a:rPr lang="en-US" b="1" dirty="0"/>
              <a:t>RECOGNIZE</a:t>
            </a:r>
          </a:p>
          <a:p>
            <a:r>
              <a:rPr lang="en-US" dirty="0"/>
              <a:t>the ways in which Power Race Oppression and Privilege influence/impact individuals and communities lived experiences and recognize your own biases  </a:t>
            </a:r>
          </a:p>
        </p:txBody>
      </p:sp>
      <p:sp>
        <p:nvSpPr>
          <p:cNvPr id="13" name="TextBox 12">
            <a:extLst>
              <a:ext uri="{FF2B5EF4-FFF2-40B4-BE49-F238E27FC236}">
                <a16:creationId xmlns:a16="http://schemas.microsoft.com/office/drawing/2014/main" id="{129DCC33-7545-194D-8440-0744D5A2EADE}"/>
              </a:ext>
            </a:extLst>
          </p:cNvPr>
          <p:cNvSpPr txBox="1"/>
          <p:nvPr/>
        </p:nvSpPr>
        <p:spPr>
          <a:xfrm>
            <a:off x="4405623" y="1981099"/>
            <a:ext cx="2098842" cy="3416320"/>
          </a:xfrm>
          <a:prstGeom prst="rect">
            <a:avLst/>
          </a:prstGeom>
          <a:noFill/>
        </p:spPr>
        <p:txBody>
          <a:bodyPr wrap="square" rtlCol="0">
            <a:spAutoFit/>
          </a:bodyPr>
          <a:lstStyle/>
          <a:p>
            <a:r>
              <a:rPr lang="en-US" dirty="0"/>
              <a:t>Respond to Trauma in a culturally responsive way and hold healing as the restoration of identity and ensure your responses are happening at all levels: individual, community and institutional</a:t>
            </a:r>
          </a:p>
          <a:p>
            <a:r>
              <a:rPr lang="en-US" b="1" dirty="0"/>
              <a:t>RESPOND</a:t>
            </a:r>
          </a:p>
        </p:txBody>
      </p:sp>
      <p:sp>
        <p:nvSpPr>
          <p:cNvPr id="14" name="TextBox 13">
            <a:extLst>
              <a:ext uri="{FF2B5EF4-FFF2-40B4-BE49-F238E27FC236}">
                <a16:creationId xmlns:a16="http://schemas.microsoft.com/office/drawing/2014/main" id="{3FA17B1F-DFA0-6740-80CA-1F440CBD9B7A}"/>
              </a:ext>
            </a:extLst>
          </p:cNvPr>
          <p:cNvSpPr txBox="1"/>
          <p:nvPr/>
        </p:nvSpPr>
        <p:spPr>
          <a:xfrm>
            <a:off x="6626532" y="2647551"/>
            <a:ext cx="2238871" cy="1815882"/>
          </a:xfrm>
          <a:prstGeom prst="rect">
            <a:avLst/>
          </a:prstGeom>
          <a:noFill/>
        </p:spPr>
        <p:txBody>
          <a:bodyPr wrap="square" rtlCol="0">
            <a:spAutoFit/>
          </a:bodyPr>
          <a:lstStyle/>
          <a:p>
            <a:r>
              <a:rPr lang="en-US" b="1" dirty="0"/>
              <a:t>RESIST</a:t>
            </a:r>
          </a:p>
          <a:p>
            <a:r>
              <a:rPr lang="en-US" dirty="0"/>
              <a:t>Resist perpetuating/maintaining dominant cultural norms through your policies and practices when engaging in TIC</a:t>
            </a:r>
          </a:p>
          <a:p>
            <a:endParaRPr lang="en-US" dirty="0"/>
          </a:p>
        </p:txBody>
      </p:sp>
    </p:spTree>
    <p:extLst>
      <p:ext uri="{BB962C8B-B14F-4D97-AF65-F5344CB8AC3E}">
        <p14:creationId xmlns:p14="http://schemas.microsoft.com/office/powerpoint/2010/main" val="251370104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D82346-BEF2-4813-A927-80B247D0A744}"/>
              </a:ext>
            </a:extLst>
          </p:cNvPr>
          <p:cNvSpPr/>
          <p:nvPr/>
        </p:nvSpPr>
        <p:spPr>
          <a:xfrm>
            <a:off x="2412600" y="3075955"/>
            <a:ext cx="5463317" cy="1200329"/>
          </a:xfrm>
          <a:prstGeom prst="rect">
            <a:avLst/>
          </a:prstGeom>
        </p:spPr>
        <p:txBody>
          <a:bodyPr wrap="square">
            <a:spAutoFit/>
          </a:bodyPr>
          <a:lstStyle/>
          <a:p>
            <a:pPr lvl="3" defTabSz="342900">
              <a:buClrTx/>
              <a:defRPr/>
            </a:pPr>
            <a:r>
              <a:rPr lang="en-US" sz="2400" b="1" i="1" kern="1200" dirty="0">
                <a:solidFill>
                  <a:srgbClr val="7ABEC5"/>
                </a:solidFill>
                <a:latin typeface="Candara" panose="020E0502030303020204" pitchFamily="34" charset="0"/>
                <a:ea typeface="+mn-ea"/>
                <a:cs typeface="+mn-cs"/>
              </a:rPr>
              <a:t>I came in today feeling ______ </a:t>
            </a:r>
            <a:br>
              <a:rPr lang="en-US" sz="2400" b="1" i="1" kern="1200" dirty="0">
                <a:solidFill>
                  <a:srgbClr val="7ABEC5"/>
                </a:solidFill>
                <a:latin typeface="Candara" panose="020E0502030303020204" pitchFamily="34" charset="0"/>
                <a:ea typeface="+mn-ea"/>
                <a:cs typeface="+mn-cs"/>
              </a:rPr>
            </a:br>
            <a:br>
              <a:rPr lang="en-US" sz="2400" b="1" i="1" kern="1200" dirty="0">
                <a:solidFill>
                  <a:srgbClr val="7ABEC5"/>
                </a:solidFill>
                <a:latin typeface="Candara" panose="020E0502030303020204" pitchFamily="34" charset="0"/>
                <a:ea typeface="+mn-ea"/>
                <a:cs typeface="+mn-cs"/>
              </a:rPr>
            </a:br>
            <a:r>
              <a:rPr lang="en-US" sz="2400" b="1" i="1" kern="1200" dirty="0">
                <a:solidFill>
                  <a:srgbClr val="7ABEC5"/>
                </a:solidFill>
                <a:latin typeface="Candara" panose="020E0502030303020204" pitchFamily="34" charset="0"/>
                <a:ea typeface="+mn-ea"/>
                <a:cs typeface="+mn-cs"/>
              </a:rPr>
              <a:t>      …and I am leaving feeling ______</a:t>
            </a:r>
            <a:endParaRPr lang="en-US" sz="2400" b="1" kern="1200" dirty="0">
              <a:solidFill>
                <a:srgbClr val="7ABEC5"/>
              </a:solidFill>
              <a:latin typeface="Candara" panose="020E0502030303020204" pitchFamily="34" charset="0"/>
              <a:ea typeface="+mn-ea"/>
              <a:cs typeface="+mn-cs"/>
            </a:endParaRPr>
          </a:p>
        </p:txBody>
      </p:sp>
      <p:sp>
        <p:nvSpPr>
          <p:cNvPr id="5" name="Title 4">
            <a:extLst>
              <a:ext uri="{FF2B5EF4-FFF2-40B4-BE49-F238E27FC236}">
                <a16:creationId xmlns:a16="http://schemas.microsoft.com/office/drawing/2014/main" id="{81798540-6BA7-4C6D-9F6C-DDFB3A88F9A4}"/>
              </a:ext>
            </a:extLst>
          </p:cNvPr>
          <p:cNvSpPr>
            <a:spLocks noGrp="1"/>
          </p:cNvSpPr>
          <p:nvPr>
            <p:ph type="title"/>
          </p:nvPr>
        </p:nvSpPr>
        <p:spPr>
          <a:xfrm>
            <a:off x="649936" y="1499837"/>
            <a:ext cx="3525328" cy="853498"/>
          </a:xfrm>
        </p:spPr>
        <p:txBody>
          <a:bodyPr>
            <a:normAutofit/>
          </a:bodyPr>
          <a:lstStyle/>
          <a:p>
            <a:pPr algn="ctr"/>
            <a:r>
              <a:rPr lang="en-US" sz="4400" dirty="0">
                <a:solidFill>
                  <a:srgbClr val="7ABEC5"/>
                </a:solidFill>
                <a:latin typeface="Avenir"/>
              </a:rPr>
              <a:t>Closing</a:t>
            </a:r>
          </a:p>
        </p:txBody>
      </p:sp>
      <p:sp>
        <p:nvSpPr>
          <p:cNvPr id="2" name="Rectangle 1">
            <a:extLst>
              <a:ext uri="{FF2B5EF4-FFF2-40B4-BE49-F238E27FC236}">
                <a16:creationId xmlns:a16="http://schemas.microsoft.com/office/drawing/2014/main" id="{10F3BF3E-4D65-4558-9E9D-00533B15323D}"/>
              </a:ext>
            </a:extLst>
          </p:cNvPr>
          <p:cNvSpPr/>
          <p:nvPr/>
        </p:nvSpPr>
        <p:spPr>
          <a:xfrm>
            <a:off x="4175264" y="6338985"/>
            <a:ext cx="5250532" cy="307777"/>
          </a:xfrm>
          <a:prstGeom prst="rect">
            <a:avLst/>
          </a:prstGeom>
        </p:spPr>
        <p:txBody>
          <a:bodyPr wrap="square">
            <a:spAutoFit/>
          </a:bodyPr>
          <a:lstStyle/>
          <a:p>
            <a:pPr marL="114300" indent="0">
              <a:buNone/>
            </a:pPr>
            <a:r>
              <a:rPr lang="en-US"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2"/>
          <a:stretch>
            <a:fillRect/>
          </a:stretch>
        </p:blipFill>
        <p:spPr>
          <a:xfrm>
            <a:off x="201283" y="198581"/>
            <a:ext cx="2053087" cy="853498"/>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201283" y="1206936"/>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201283" y="6218884"/>
            <a:ext cx="8787441" cy="4651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077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417570" y="843235"/>
            <a:ext cx="5480685" cy="954107"/>
          </a:xfrm>
          <a:prstGeom prst="rect">
            <a:avLst/>
          </a:prstGeom>
          <a:noFill/>
        </p:spPr>
        <p:txBody>
          <a:bodyPr wrap="square" rtlCol="0">
            <a:spAutoFit/>
          </a:bodyPr>
          <a:lstStyle/>
          <a:p>
            <a:r>
              <a:rPr lang="en-US" sz="2800" b="1" dirty="0">
                <a:solidFill>
                  <a:srgbClr val="7ABEC5"/>
                </a:solidFill>
                <a:latin typeface="Corbel"/>
                <a:ea typeface="Corbel"/>
                <a:cs typeface="Corbel"/>
                <a:sym typeface="Corbel"/>
              </a:rPr>
              <a:t>Theft of Indigenous homelands, 1776-present</a:t>
            </a:r>
          </a:p>
        </p:txBody>
      </p:sp>
      <p:pic>
        <p:nvPicPr>
          <p:cNvPr id="7" name="Google Shape;388;p65">
            <a:extLst>
              <a:ext uri="{FF2B5EF4-FFF2-40B4-BE49-F238E27FC236}">
                <a16:creationId xmlns:a16="http://schemas.microsoft.com/office/drawing/2014/main" id="{F39BB733-9240-C84D-B648-5DDF48E502E4}"/>
              </a:ext>
            </a:extLst>
          </p:cNvPr>
          <p:cNvPicPr preferRelativeResize="0"/>
          <p:nvPr/>
        </p:nvPicPr>
        <p:blipFill>
          <a:blip r:embed="rId4">
            <a:alphaModFix/>
          </a:blip>
          <a:stretch>
            <a:fillRect/>
          </a:stretch>
        </p:blipFill>
        <p:spPr>
          <a:xfrm>
            <a:off x="245745" y="1954471"/>
            <a:ext cx="8839201" cy="4575785"/>
          </a:xfrm>
          <a:prstGeom prst="rect">
            <a:avLst/>
          </a:prstGeom>
          <a:noFill/>
          <a:ln>
            <a:noFill/>
          </a:ln>
        </p:spPr>
      </p:pic>
    </p:spTree>
    <p:extLst>
      <p:ext uri="{BB962C8B-B14F-4D97-AF65-F5344CB8AC3E}">
        <p14:creationId xmlns:p14="http://schemas.microsoft.com/office/powerpoint/2010/main" val="358598281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417570" y="843235"/>
            <a:ext cx="5480685" cy="954107"/>
          </a:xfrm>
          <a:prstGeom prst="rect">
            <a:avLst/>
          </a:prstGeom>
          <a:noFill/>
        </p:spPr>
        <p:txBody>
          <a:bodyPr wrap="square" rtlCol="0">
            <a:spAutoFit/>
          </a:bodyPr>
          <a:lstStyle/>
          <a:p>
            <a:r>
              <a:rPr lang="en-US" sz="2800" b="1" dirty="0">
                <a:solidFill>
                  <a:srgbClr val="7ABEC5"/>
                </a:solidFill>
                <a:latin typeface="Corbel"/>
                <a:ea typeface="Corbel"/>
                <a:cs typeface="Corbel"/>
                <a:sym typeface="Corbel"/>
              </a:rPr>
              <a:t>Theft of Indigenous homelands, 1776-present</a:t>
            </a:r>
          </a:p>
        </p:txBody>
      </p:sp>
      <p:pic>
        <p:nvPicPr>
          <p:cNvPr id="8" name="Picture 7">
            <a:extLst>
              <a:ext uri="{FF2B5EF4-FFF2-40B4-BE49-F238E27FC236}">
                <a16:creationId xmlns:a16="http://schemas.microsoft.com/office/drawing/2014/main" id="{7188685D-ECA6-8943-A232-BFB1C6361D58}"/>
              </a:ext>
            </a:extLst>
          </p:cNvPr>
          <p:cNvPicPr>
            <a:picLocks noChangeAspect="1"/>
          </p:cNvPicPr>
          <p:nvPr/>
        </p:nvPicPr>
        <p:blipFill rotWithShape="1">
          <a:blip r:embed="rId4">
            <a:extLst>
              <a:ext uri="{28A0092B-C50C-407E-A947-70E740481C1C}">
                <a14:useLocalDpi xmlns:a14="http://schemas.microsoft.com/office/drawing/2010/main" val="0"/>
              </a:ext>
            </a:extLst>
          </a:blip>
          <a:srcRect l="13585" t="18959" r="13498" b="20000"/>
          <a:stretch/>
        </p:blipFill>
        <p:spPr>
          <a:xfrm>
            <a:off x="169653" y="1913485"/>
            <a:ext cx="8839200" cy="4624796"/>
          </a:xfrm>
          <a:prstGeom prst="rect">
            <a:avLst/>
          </a:prstGeom>
        </p:spPr>
      </p:pic>
    </p:spTree>
    <p:extLst>
      <p:ext uri="{BB962C8B-B14F-4D97-AF65-F5344CB8AC3E}">
        <p14:creationId xmlns:p14="http://schemas.microsoft.com/office/powerpoint/2010/main" val="1183622373"/>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10;&#10;Description automatically generated">
            <a:extLst>
              <a:ext uri="{FF2B5EF4-FFF2-40B4-BE49-F238E27FC236}">
                <a16:creationId xmlns:a16="http://schemas.microsoft.com/office/drawing/2014/main" id="{D07EFC2C-C5BC-411E-AF5C-304070EDFEA7}"/>
              </a:ext>
            </a:extLst>
          </p:cNvPr>
          <p:cNvPicPr>
            <a:picLocks noChangeAspect="1"/>
          </p:cNvPicPr>
          <p:nvPr/>
        </p:nvPicPr>
        <p:blipFill rotWithShape="1">
          <a:blip r:embed="rId3"/>
          <a:srcRect t="19438" r="1" b="31689"/>
          <a:stretch/>
        </p:blipFill>
        <p:spPr>
          <a:xfrm>
            <a:off x="4632325" y="857257"/>
            <a:ext cx="4511675" cy="2940026"/>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8" name="Picture 7" descr="A couple of people posing for the camera&#10;&#10;Description automatically generated">
            <a:extLst>
              <a:ext uri="{FF2B5EF4-FFF2-40B4-BE49-F238E27FC236}">
                <a16:creationId xmlns:a16="http://schemas.microsoft.com/office/drawing/2014/main" id="{8B1FD81A-67DA-4D05-B87B-EC7DB532BE72}"/>
              </a:ext>
            </a:extLst>
          </p:cNvPr>
          <p:cNvPicPr>
            <a:picLocks noChangeAspect="1"/>
          </p:cNvPicPr>
          <p:nvPr/>
        </p:nvPicPr>
        <p:blipFill rotWithShape="1">
          <a:blip r:embed="rId4"/>
          <a:srcRect t="18054" r="3" b="22210"/>
          <a:stretch/>
        </p:blipFill>
        <p:spPr>
          <a:xfrm>
            <a:off x="16" y="3909733"/>
            <a:ext cx="2651483" cy="2091017"/>
          </a:xfrm>
          <a:prstGeom prst="rect">
            <a:avLst/>
          </a:prstGeom>
        </p:spPr>
      </p:pic>
      <p:pic>
        <p:nvPicPr>
          <p:cNvPr id="9" name="Picture 8">
            <a:extLst>
              <a:ext uri="{FF2B5EF4-FFF2-40B4-BE49-F238E27FC236}">
                <a16:creationId xmlns:a16="http://schemas.microsoft.com/office/drawing/2014/main" id="{6EFA787B-EBDC-4877-ADFC-728F657FDDE1}"/>
              </a:ext>
            </a:extLst>
          </p:cNvPr>
          <p:cNvPicPr>
            <a:picLocks noChangeAspect="1"/>
          </p:cNvPicPr>
          <p:nvPr/>
        </p:nvPicPr>
        <p:blipFill rotWithShape="1">
          <a:blip r:embed="rId5"/>
          <a:srcRect l="10558"/>
          <a:stretch/>
        </p:blipFill>
        <p:spPr>
          <a:xfrm>
            <a:off x="2772150" y="3300132"/>
            <a:ext cx="3591820" cy="2700618"/>
          </a:xfrm>
          <a:prstGeom prst="rect">
            <a:avLst/>
          </a:prstGeom>
        </p:spPr>
      </p:pic>
      <p:pic>
        <p:nvPicPr>
          <p:cNvPr id="5" name="Picture 4" descr="A group of people posing for the camera&#10;&#10;Description automatically generated">
            <a:extLst>
              <a:ext uri="{FF2B5EF4-FFF2-40B4-BE49-F238E27FC236}">
                <a16:creationId xmlns:a16="http://schemas.microsoft.com/office/drawing/2014/main" id="{B11E4019-5A57-4995-AAC5-50F4DBDC1E6E}"/>
              </a:ext>
            </a:extLst>
          </p:cNvPr>
          <p:cNvPicPr>
            <a:picLocks noChangeAspect="1"/>
          </p:cNvPicPr>
          <p:nvPr/>
        </p:nvPicPr>
        <p:blipFill rotWithShape="1">
          <a:blip r:embed="rId6"/>
          <a:srcRect l="10866" r="10871" b="1"/>
          <a:stretch/>
        </p:blipFill>
        <p:spPr>
          <a:xfrm>
            <a:off x="1" y="857257"/>
            <a:ext cx="4511675" cy="2940026"/>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6" name="Picture 5" descr="Two people standing in front of a cake&#10;&#10;Description automatically generated">
            <a:extLst>
              <a:ext uri="{FF2B5EF4-FFF2-40B4-BE49-F238E27FC236}">
                <a16:creationId xmlns:a16="http://schemas.microsoft.com/office/drawing/2014/main" id="{5E5AE688-FB81-44EB-9CC0-A56EDF06B861}"/>
              </a:ext>
            </a:extLst>
          </p:cNvPr>
          <p:cNvPicPr>
            <a:picLocks noChangeAspect="1"/>
          </p:cNvPicPr>
          <p:nvPr/>
        </p:nvPicPr>
        <p:blipFill rotWithShape="1">
          <a:blip r:embed="rId7"/>
          <a:srcRect l="2348" r="8944" b="1"/>
          <a:stretch/>
        </p:blipFill>
        <p:spPr>
          <a:xfrm>
            <a:off x="6484621" y="3909732"/>
            <a:ext cx="2659380" cy="2091018"/>
          </a:xfrm>
          <a:prstGeom prst="rect">
            <a:avLst/>
          </a:prstGeom>
        </p:spPr>
      </p:pic>
    </p:spTree>
    <p:extLst>
      <p:ext uri="{BB962C8B-B14F-4D97-AF65-F5344CB8AC3E}">
        <p14:creationId xmlns:p14="http://schemas.microsoft.com/office/powerpoint/2010/main" val="345764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417570" y="1121790"/>
            <a:ext cx="5480685" cy="553998"/>
          </a:xfrm>
          <a:prstGeom prst="rect">
            <a:avLst/>
          </a:prstGeom>
          <a:noFill/>
        </p:spPr>
        <p:txBody>
          <a:bodyPr wrap="square" rtlCol="0">
            <a:spAutoFit/>
          </a:bodyPr>
          <a:lstStyle/>
          <a:p>
            <a:r>
              <a:rPr lang="en-US" sz="3000" b="1" dirty="0">
                <a:solidFill>
                  <a:srgbClr val="7ABEC5"/>
                </a:solidFill>
                <a:latin typeface="Avenir Medium"/>
              </a:rPr>
              <a:t>Overview</a:t>
            </a:r>
          </a:p>
        </p:txBody>
      </p:sp>
      <p:sp>
        <p:nvSpPr>
          <p:cNvPr id="5" name="TextBox 4">
            <a:extLst>
              <a:ext uri="{FF2B5EF4-FFF2-40B4-BE49-F238E27FC236}">
                <a16:creationId xmlns:a16="http://schemas.microsoft.com/office/drawing/2014/main" id="{822474A5-5B26-42CF-9318-9647B3CDA292}"/>
              </a:ext>
            </a:extLst>
          </p:cNvPr>
          <p:cNvSpPr txBox="1"/>
          <p:nvPr/>
        </p:nvSpPr>
        <p:spPr>
          <a:xfrm>
            <a:off x="1499897" y="2095889"/>
            <a:ext cx="6039239" cy="2031325"/>
          </a:xfrm>
          <a:prstGeom prst="rect">
            <a:avLst/>
          </a:prstGeom>
          <a:noFill/>
        </p:spPr>
        <p:txBody>
          <a:bodyPr wrap="square" rtlCol="0">
            <a:spAutoFit/>
          </a:bodyPr>
          <a:lstStyle/>
          <a:p>
            <a:pPr marL="0" indent="0">
              <a:buNone/>
            </a:pPr>
            <a:r>
              <a:rPr lang="en-US" sz="1800" dirty="0">
                <a:solidFill>
                  <a:schemeClr val="tx1"/>
                </a:solidFill>
                <a:latin typeface="Lucida Sans" panose="020B0602030504020204" pitchFamily="34" charset="0"/>
              </a:rPr>
              <a:t>As we approach our work to be Trauma Informed practitioners and organizations it is important to understand the complex cultural, social, economic and political forces that impact the lives of our children, families and communities as a way to identify the root cause of Trauma.  </a:t>
            </a:r>
          </a:p>
          <a:p>
            <a:endParaRPr lang="en-US" sz="1800" dirty="0">
              <a:solidFill>
                <a:srgbClr val="002060"/>
              </a:solidFill>
              <a:latin typeface="Avenir Book"/>
            </a:endParaRPr>
          </a:p>
        </p:txBody>
      </p:sp>
    </p:spTree>
    <p:extLst>
      <p:ext uri="{BB962C8B-B14F-4D97-AF65-F5344CB8AC3E}">
        <p14:creationId xmlns:p14="http://schemas.microsoft.com/office/powerpoint/2010/main" val="37443177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3FA0CA5-F8E6-4036-9070-1631CB7B6E17}"/>
              </a:ext>
            </a:extLst>
          </p:cNvPr>
          <p:cNvSpPr txBox="1"/>
          <p:nvPr/>
        </p:nvSpPr>
        <p:spPr>
          <a:xfrm>
            <a:off x="3417570" y="1121790"/>
            <a:ext cx="5480685" cy="553998"/>
          </a:xfrm>
          <a:prstGeom prst="rect">
            <a:avLst/>
          </a:prstGeom>
          <a:noFill/>
        </p:spPr>
        <p:txBody>
          <a:bodyPr wrap="square" rtlCol="0">
            <a:spAutoFit/>
          </a:bodyPr>
          <a:lstStyle/>
          <a:p>
            <a:r>
              <a:rPr lang="en-US" sz="3000" b="1" dirty="0">
                <a:solidFill>
                  <a:srgbClr val="7ABEC5"/>
                </a:solidFill>
                <a:latin typeface="Avenir Medium"/>
              </a:rPr>
              <a:t>Belief/Rationale</a:t>
            </a:r>
          </a:p>
        </p:txBody>
      </p:sp>
      <p:sp>
        <p:nvSpPr>
          <p:cNvPr id="5" name="TextBox 4">
            <a:extLst>
              <a:ext uri="{FF2B5EF4-FFF2-40B4-BE49-F238E27FC236}">
                <a16:creationId xmlns:a16="http://schemas.microsoft.com/office/drawing/2014/main" id="{822474A5-5B26-42CF-9318-9647B3CDA292}"/>
              </a:ext>
            </a:extLst>
          </p:cNvPr>
          <p:cNvSpPr txBox="1"/>
          <p:nvPr/>
        </p:nvSpPr>
        <p:spPr>
          <a:xfrm>
            <a:off x="1499897" y="2095889"/>
            <a:ext cx="6039239" cy="2308324"/>
          </a:xfrm>
          <a:prstGeom prst="rect">
            <a:avLst/>
          </a:prstGeom>
          <a:noFill/>
        </p:spPr>
        <p:txBody>
          <a:bodyPr wrap="square" rtlCol="0">
            <a:spAutoFit/>
          </a:bodyPr>
          <a:lstStyle/>
          <a:p>
            <a:r>
              <a:rPr lang="en-US" sz="1800" dirty="0">
                <a:solidFill>
                  <a:schemeClr val="tx1"/>
                </a:solidFill>
                <a:latin typeface="Lucida Sans" panose="020B0602030504020204" pitchFamily="34" charset="0"/>
              </a:rPr>
              <a:t>A significant contributing factor to ACEs stems from the inequities and forms of oppression and marginalization we see in this country due to ones social identity, lack of access to resources, threats of harm and injury, humiliating and shaming events, and the ongoing experiencing of and witnessing of discrimination.</a:t>
            </a:r>
          </a:p>
          <a:p>
            <a:endParaRPr lang="en-US" sz="1800" dirty="0">
              <a:solidFill>
                <a:srgbClr val="002060"/>
              </a:solidFill>
              <a:latin typeface="Avenir Book"/>
            </a:endParaRPr>
          </a:p>
        </p:txBody>
      </p:sp>
    </p:spTree>
    <p:extLst>
      <p:ext uri="{BB962C8B-B14F-4D97-AF65-F5344CB8AC3E}">
        <p14:creationId xmlns:p14="http://schemas.microsoft.com/office/powerpoint/2010/main" val="1322490316"/>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F3BF3E-4D65-4558-9E9D-00533B15323D}"/>
              </a:ext>
            </a:extLst>
          </p:cNvPr>
          <p:cNvSpPr/>
          <p:nvPr/>
        </p:nvSpPr>
        <p:spPr>
          <a:xfrm>
            <a:off x="3601528" y="5521415"/>
            <a:ext cx="4610819" cy="253916"/>
          </a:xfrm>
          <a:prstGeom prst="rect">
            <a:avLst/>
          </a:prstGeom>
        </p:spPr>
        <p:txBody>
          <a:bodyPr wrap="square">
            <a:spAutoFit/>
          </a:bodyPr>
          <a:lstStyle/>
          <a:p>
            <a:pPr marL="85725"/>
            <a:r>
              <a:rPr lang="en-US" sz="1050" dirty="0">
                <a:solidFill>
                  <a:schemeClr val="bg1">
                    <a:lumMod val="65000"/>
                  </a:schemeClr>
                </a:solidFill>
                <a:latin typeface="Avenir"/>
              </a:rPr>
              <a:t>COMPASSION, APPRECIATION, RESILIENCE &amp; EMPOWERMENT</a:t>
            </a:r>
          </a:p>
        </p:txBody>
      </p:sp>
      <p:pic>
        <p:nvPicPr>
          <p:cNvPr id="9" name="Picture 8" descr="A picture containing drawing&#10;&#10;Description automatically generated">
            <a:extLst>
              <a:ext uri="{FF2B5EF4-FFF2-40B4-BE49-F238E27FC236}">
                <a16:creationId xmlns:a16="http://schemas.microsoft.com/office/drawing/2014/main" id="{2B14492B-0085-4D43-BC0E-BCEB077B2EA9}"/>
              </a:ext>
            </a:extLst>
          </p:cNvPr>
          <p:cNvPicPr>
            <a:picLocks noChangeAspect="1"/>
          </p:cNvPicPr>
          <p:nvPr/>
        </p:nvPicPr>
        <p:blipFill>
          <a:blip r:embed="rId3"/>
          <a:stretch>
            <a:fillRect/>
          </a:stretch>
        </p:blipFill>
        <p:spPr>
          <a:xfrm>
            <a:off x="1293964" y="1006186"/>
            <a:ext cx="1539815" cy="640124"/>
          </a:xfrm>
          <a:prstGeom prst="rect">
            <a:avLst/>
          </a:prstGeom>
        </p:spPr>
      </p:pic>
      <p:cxnSp>
        <p:nvCxnSpPr>
          <p:cNvPr id="10" name="Straight Connector 9">
            <a:extLst>
              <a:ext uri="{FF2B5EF4-FFF2-40B4-BE49-F238E27FC236}">
                <a16:creationId xmlns:a16="http://schemas.microsoft.com/office/drawing/2014/main" id="{A6BB0DD6-B8B7-4A76-9628-066EA23F69FE}"/>
              </a:ext>
            </a:extLst>
          </p:cNvPr>
          <p:cNvCxnSpPr>
            <a:cxnSpLocks/>
          </p:cNvCxnSpPr>
          <p:nvPr/>
        </p:nvCxnSpPr>
        <p:spPr>
          <a:xfrm flipV="1">
            <a:off x="1293963" y="1762453"/>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23576B-0FD3-462C-BFD1-A282D6184158}"/>
              </a:ext>
            </a:extLst>
          </p:cNvPr>
          <p:cNvCxnSpPr>
            <a:cxnSpLocks/>
          </p:cNvCxnSpPr>
          <p:nvPr/>
        </p:nvCxnSpPr>
        <p:spPr>
          <a:xfrm flipV="1">
            <a:off x="1293963" y="5521414"/>
            <a:ext cx="6590581" cy="34889"/>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22474A5-5B26-42CF-9318-9647B3CDA292}"/>
              </a:ext>
            </a:extLst>
          </p:cNvPr>
          <p:cNvSpPr txBox="1"/>
          <p:nvPr/>
        </p:nvSpPr>
        <p:spPr>
          <a:xfrm>
            <a:off x="1499897" y="2095889"/>
            <a:ext cx="6039239" cy="3447098"/>
          </a:xfrm>
          <a:prstGeom prst="rect">
            <a:avLst/>
          </a:prstGeom>
          <a:noFill/>
        </p:spPr>
        <p:txBody>
          <a:bodyPr wrap="square" rtlCol="0">
            <a:spAutoFit/>
          </a:bodyPr>
          <a:lstStyle/>
          <a:p>
            <a:r>
              <a:rPr lang="en-US" sz="2000" i="1" dirty="0">
                <a:solidFill>
                  <a:schemeClr val="tx1"/>
                </a:solidFill>
                <a:latin typeface="Calibri" panose="020F0502020204030204" pitchFamily="34" charset="0"/>
                <a:ea typeface="Times New Roman" panose="02020603050405020304" pitchFamily="18" charset="0"/>
                <a:cs typeface="Calibri" panose="020F0502020204030204" pitchFamily="34" charset="0"/>
              </a:rPr>
              <a:t>But all our phrasing—race relations, racial chasm, racial justice, racial pro- filing, white privilege, even white supremacy—serves to obscure that racism is a visceral experience, that it dislodges brains, blocks airways, rips muscle, extracts organs, cracks bones, breaks teeth. You must never look away from this. You must always remember that the sociology, the history, the eco- nomics, the graphs, the charts, the regressions all land, with great violence, upon the body.”</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000" dirty="0">
                <a:solidFill>
                  <a:schemeClr val="tx1"/>
                </a:solidFill>
                <a:latin typeface="Calibri" panose="020F0502020204030204" pitchFamily="34" charset="0"/>
                <a:ea typeface="Times New Roman" panose="02020603050405020304" pitchFamily="18" charset="0"/>
                <a:cs typeface="Calibri" panose="020F0502020204030204" pitchFamily="34" charset="0"/>
              </a:rPr>
              <a:t>		- Ta-Nehisi Coates</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US" sz="1800" dirty="0">
              <a:solidFill>
                <a:srgbClr val="002060"/>
              </a:solidFill>
              <a:latin typeface="Avenir Book"/>
            </a:endParaRPr>
          </a:p>
        </p:txBody>
      </p:sp>
    </p:spTree>
    <p:extLst>
      <p:ext uri="{BB962C8B-B14F-4D97-AF65-F5344CB8AC3E}">
        <p14:creationId xmlns:p14="http://schemas.microsoft.com/office/powerpoint/2010/main" val="41139959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9118</TotalTime>
  <Words>2127</Words>
  <Application>Microsoft Macintosh PowerPoint</Application>
  <PresentationFormat>On-screen Show (4:3)</PresentationFormat>
  <Paragraphs>353</Paragraphs>
  <Slides>37</Slides>
  <Notes>36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Avenir</vt:lpstr>
      <vt:lpstr>Avenir Book</vt:lpstr>
      <vt:lpstr>Avenir Medium</vt:lpstr>
      <vt:lpstr>Calibri</vt:lpstr>
      <vt:lpstr>Calibri Light</vt:lpstr>
      <vt:lpstr>Candara</vt:lpstr>
      <vt:lpstr>Corbel</vt:lpstr>
      <vt:lpstr>Lucida Sans</vt:lpstr>
      <vt:lpstr>Wingdings</vt:lpstr>
      <vt:lpstr>Office Theme</vt:lpstr>
      <vt:lpstr>PowerPoint Presentation</vt:lpstr>
      <vt:lpstr>Land Acknowledgment</vt:lpstr>
      <vt:lpstr>Why We Acknowledge The 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Minute 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ANTOINE MOORE</dc:creator>
  <cp:lastModifiedBy>tami farber</cp:lastModifiedBy>
  <cp:revision>119</cp:revision>
  <dcterms:created xsi:type="dcterms:W3CDTF">2020-05-08T01:14:56Z</dcterms:created>
  <dcterms:modified xsi:type="dcterms:W3CDTF">2021-09-23T18:38:30Z</dcterms:modified>
</cp:coreProperties>
</file>