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sldIdLst>
    <p:sldId id="259" r:id="rId4"/>
    <p:sldId id="258" r:id="rId5"/>
    <p:sldId id="260" r:id="rId6"/>
    <p:sldId id="261" r:id="rId7"/>
    <p:sldId id="262" r:id="rId8"/>
    <p:sldId id="287" r:id="rId9"/>
    <p:sldId id="263" r:id="rId10"/>
    <p:sldId id="264" r:id="rId11"/>
    <p:sldId id="302" r:id="rId12"/>
    <p:sldId id="288" r:id="rId13"/>
    <p:sldId id="303" r:id="rId14"/>
    <p:sldId id="289" r:id="rId15"/>
    <p:sldId id="304" r:id="rId16"/>
    <p:sldId id="290" r:id="rId17"/>
    <p:sldId id="305" r:id="rId18"/>
    <p:sldId id="291" r:id="rId19"/>
    <p:sldId id="273" r:id="rId20"/>
    <p:sldId id="293" r:id="rId21"/>
    <p:sldId id="294" r:id="rId22"/>
    <p:sldId id="295" r:id="rId23"/>
    <p:sldId id="296" r:id="rId24"/>
    <p:sldId id="298" r:id="rId25"/>
    <p:sldId id="297" r:id="rId26"/>
    <p:sldId id="300" r:id="rId27"/>
    <p:sldId id="299" r:id="rId28"/>
    <p:sldId id="306" r:id="rId29"/>
    <p:sldId id="277" r:id="rId30"/>
    <p:sldId id="301" r:id="rId31"/>
    <p:sldId id="292" r:id="rId32"/>
    <p:sldId id="307" r:id="rId33"/>
    <p:sldId id="308" r:id="rId34"/>
    <p:sldId id="285"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8815" autoAdjust="0"/>
  </p:normalViewPr>
  <p:slideViewPr>
    <p:cSldViewPr snapToGrid="0">
      <p:cViewPr varScale="1">
        <p:scale>
          <a:sx n="55" d="100"/>
          <a:sy n="55" d="100"/>
        </p:scale>
        <p:origin x="1134" y="66"/>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C1F04-73CB-43B7-A80F-AD9B217AEAC3}"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A60D5-7E9A-42B7-A05F-6DD2558AB2C3}" type="slidenum">
              <a:rPr lang="en-US" smtClean="0"/>
              <a:t>‹#›</a:t>
            </a:fld>
            <a:endParaRPr lang="en-US"/>
          </a:p>
        </p:txBody>
      </p:sp>
    </p:spTree>
    <p:extLst>
      <p:ext uri="{BB962C8B-B14F-4D97-AF65-F5344CB8AC3E}">
        <p14:creationId xmlns:p14="http://schemas.microsoft.com/office/powerpoint/2010/main" val="343691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 self</a:t>
            </a:r>
            <a:endParaRPr lang="en-US" dirty="0"/>
          </a:p>
        </p:txBody>
      </p:sp>
      <p:sp>
        <p:nvSpPr>
          <p:cNvPr id="4" name="Slide Number Placeholder 3"/>
          <p:cNvSpPr>
            <a:spLocks noGrp="1"/>
          </p:cNvSpPr>
          <p:nvPr>
            <p:ph type="sldNum" sz="quarter" idx="5"/>
          </p:nvPr>
        </p:nvSpPr>
        <p:spPr/>
        <p:txBody>
          <a:bodyPr/>
          <a:lstStyle/>
          <a:p>
            <a:fld id="{CBB8DC7B-FCFC-434B-9AA5-865257AF7B5F}" type="slidenum">
              <a:rPr lang="en-US" smtClean="0"/>
              <a:t>2</a:t>
            </a:fld>
            <a:endParaRPr lang="en-US" dirty="0"/>
          </a:p>
        </p:txBody>
      </p:sp>
    </p:spTree>
    <p:extLst>
      <p:ext uri="{BB962C8B-B14F-4D97-AF65-F5344CB8AC3E}">
        <p14:creationId xmlns:p14="http://schemas.microsoft.com/office/powerpoint/2010/main" val="17132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Sustaining Change:  develop a shared vision</a:t>
            </a:r>
            <a:r>
              <a:rPr lang="en-US" baseline="0" dirty="0" smtClean="0"/>
              <a:t> and mutual accountability by facilitating existing relationships, problem solving and resource sharing while identifying and addressing the dynamic changes that occur over time</a:t>
            </a:r>
          </a:p>
          <a:p>
            <a:endParaRPr lang="en-US" baseline="0" dirty="0" smtClean="0"/>
          </a:p>
          <a:p>
            <a:r>
              <a:rPr lang="en-US" baseline="0" dirty="0" smtClean="0"/>
              <a:t>Relationships:  build trust through honest listening, using feedback, demonstrating commitment, providing credible information, showing vulnerability and staying in difficult situations.   When trusting relationships exist, information is more readily exchanged – that is where the magic happens! </a:t>
            </a:r>
          </a:p>
          <a:p>
            <a:endParaRPr lang="en-US" baseline="0" dirty="0" smtClean="0"/>
          </a:p>
          <a:p>
            <a:r>
              <a:rPr lang="en-US" baseline="0" dirty="0" smtClean="0"/>
              <a:t>Leadership:  display knowledge, support and engagement (NOT EXPERTISE).  Role model being accountable and committed and create opportunities  at all levels in the organization.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14</a:t>
            </a:fld>
            <a:endParaRPr lang="en-US"/>
          </a:p>
        </p:txBody>
      </p:sp>
    </p:spTree>
    <p:extLst>
      <p:ext uri="{BB962C8B-B14F-4D97-AF65-F5344CB8AC3E}">
        <p14:creationId xmlns:p14="http://schemas.microsoft.com/office/powerpoint/2010/main" val="80025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15</a:t>
            </a:fld>
            <a:endParaRPr lang="en-US"/>
          </a:p>
        </p:txBody>
      </p:sp>
    </p:spTree>
    <p:extLst>
      <p:ext uri="{BB962C8B-B14F-4D97-AF65-F5344CB8AC3E}">
        <p14:creationId xmlns:p14="http://schemas.microsoft.com/office/powerpoint/2010/main" val="192081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17</a:t>
            </a:fld>
            <a:endParaRPr lang="en-US"/>
          </a:p>
        </p:txBody>
      </p:sp>
    </p:spTree>
    <p:extLst>
      <p:ext uri="{BB962C8B-B14F-4D97-AF65-F5344CB8AC3E}">
        <p14:creationId xmlns:p14="http://schemas.microsoft.com/office/powerpoint/2010/main" val="352996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 time and space for the creation of safe</a:t>
            </a:r>
            <a:r>
              <a:rPr lang="en-US" baseline="0" dirty="0" smtClean="0"/>
              <a:t> spaces -</a:t>
            </a:r>
            <a:endParaRPr lang="en-US" dirty="0" smtClean="0"/>
          </a:p>
          <a:p>
            <a:endParaRPr lang="en-US" dirty="0" smtClean="0"/>
          </a:p>
          <a:p>
            <a:r>
              <a:rPr lang="en-US" dirty="0" smtClean="0"/>
              <a:t>Psychological</a:t>
            </a:r>
            <a:r>
              <a:rPr lang="en-US" baseline="0" dirty="0" smtClean="0"/>
              <a:t> safety is the #1 variable across the most productive teams in a project conducted by Google</a:t>
            </a:r>
          </a:p>
          <a:p>
            <a:endParaRPr lang="en-US" baseline="0" dirty="0" smtClean="0"/>
          </a:p>
          <a:p>
            <a:r>
              <a:rPr lang="en-US" baseline="0" dirty="0" smtClean="0"/>
              <a:t>Creating safe spaces, especially at the beginning of a change initiative is an investment in both the short term and long term outcomes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19</a:t>
            </a:fld>
            <a:endParaRPr lang="en-US"/>
          </a:p>
        </p:txBody>
      </p:sp>
    </p:spTree>
    <p:extLst>
      <p:ext uri="{BB962C8B-B14F-4D97-AF65-F5344CB8AC3E}">
        <p14:creationId xmlns:p14="http://schemas.microsoft.com/office/powerpoint/2010/main" val="368608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“brave spaces”  Sonia Renee Taylor – soft spaces</a:t>
            </a:r>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20</a:t>
            </a:fld>
            <a:endParaRPr lang="en-US"/>
          </a:p>
        </p:txBody>
      </p:sp>
    </p:spTree>
    <p:extLst>
      <p:ext uri="{BB962C8B-B14F-4D97-AF65-F5344CB8AC3E}">
        <p14:creationId xmlns:p14="http://schemas.microsoft.com/office/powerpoint/2010/main" val="2870367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a:t>
            </a:r>
            <a:r>
              <a:rPr lang="en-US" baseline="0" dirty="0" smtClean="0"/>
              <a:t> a space where all feel welcome and their voice is important</a:t>
            </a:r>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22</a:t>
            </a:fld>
            <a:endParaRPr lang="en-US"/>
          </a:p>
        </p:txBody>
      </p:sp>
    </p:spTree>
    <p:extLst>
      <p:ext uri="{BB962C8B-B14F-4D97-AF65-F5344CB8AC3E}">
        <p14:creationId xmlns:p14="http://schemas.microsoft.com/office/powerpoint/2010/main" val="50915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means you all are LEADERS – no matter your title.  </a:t>
            </a:r>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23</a:t>
            </a:fld>
            <a:endParaRPr lang="en-US"/>
          </a:p>
        </p:txBody>
      </p:sp>
    </p:spTree>
    <p:extLst>
      <p:ext uri="{BB962C8B-B14F-4D97-AF65-F5344CB8AC3E}">
        <p14:creationId xmlns:p14="http://schemas.microsoft.com/office/powerpoint/2010/main" val="41918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a:t>
            </a:r>
            <a:r>
              <a:rPr lang="en-US" dirty="0" smtClean="0"/>
              <a:t>ways to model behaviors</a:t>
            </a:r>
            <a:r>
              <a:rPr lang="en-US" baseline="0" dirty="0" smtClean="0"/>
              <a:t> – and set the stage as the trainer/leader</a:t>
            </a:r>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24</a:t>
            </a:fld>
            <a:endParaRPr lang="en-US"/>
          </a:p>
        </p:txBody>
      </p:sp>
    </p:spTree>
    <p:extLst>
      <p:ext uri="{BB962C8B-B14F-4D97-AF65-F5344CB8AC3E}">
        <p14:creationId xmlns:p14="http://schemas.microsoft.com/office/powerpoint/2010/main" val="239112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about ways to practice being “with” the participants</a:t>
            </a:r>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25</a:t>
            </a:fld>
            <a:endParaRPr lang="en-US"/>
          </a:p>
        </p:txBody>
      </p:sp>
    </p:spTree>
    <p:extLst>
      <p:ext uri="{BB962C8B-B14F-4D97-AF65-F5344CB8AC3E}">
        <p14:creationId xmlns:p14="http://schemas.microsoft.com/office/powerpoint/2010/main" val="265853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27</a:t>
            </a:fld>
            <a:endParaRPr lang="en-US"/>
          </a:p>
        </p:txBody>
      </p:sp>
    </p:spTree>
    <p:extLst>
      <p:ext uri="{BB962C8B-B14F-4D97-AF65-F5344CB8AC3E}">
        <p14:creationId xmlns:p14="http://schemas.microsoft.com/office/powerpoint/2010/main" val="42306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 min</a:t>
            </a:r>
          </a:p>
        </p:txBody>
      </p:sp>
      <p:sp>
        <p:nvSpPr>
          <p:cNvPr id="4" name="Slide Number Placeholder 3"/>
          <p:cNvSpPr>
            <a:spLocks noGrp="1"/>
          </p:cNvSpPr>
          <p:nvPr>
            <p:ph type="sldNum" sz="quarter" idx="5"/>
          </p:nvPr>
        </p:nvSpPr>
        <p:spPr/>
        <p:txBody>
          <a:bodyPr/>
          <a:lstStyle/>
          <a:p>
            <a:fld id="{FC12076E-6251-4FA2-8CE7-430887626732}" type="slidenum">
              <a:rPr lang="en-US" smtClean="0"/>
              <a:t>3</a:t>
            </a:fld>
            <a:endParaRPr lang="en-US"/>
          </a:p>
        </p:txBody>
      </p:sp>
    </p:spTree>
    <p:extLst>
      <p:ext uri="{BB962C8B-B14F-4D97-AF65-F5344CB8AC3E}">
        <p14:creationId xmlns:p14="http://schemas.microsoft.com/office/powerpoint/2010/main" val="400406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aeb3808b5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aeb3808b51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4 quadrants of change help us look at change as a “whole organization”  It give equal weight to both the inner/subjective aspects and the outer/objective aspects while focusing both on the individual and the collective.  This is a great tool to assess areas of strength as well as challenge with any change initiative.  Each quadrant is interrelated and can also support or hinder advancement or sustainability of a change  - all quadrants are of equal importance and need consideration for success - these can be supports or obstacles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Q1:  Personal Meaning.  It is about inter development.  Explaining the why of the strategy (i.e. the why should I do this and how does it relate to my role or values), co-creation, those closest to the work being involved.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Q2:  Skills:  this is about building technical and interpersonal skills.   making sure that staff receive the training and support to develop the skills and behaviors and that those skills and behaviors receive positive reinforcement,   Does everyone have the information who needs it?  are we using common language?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Q3:  Culture:  building shared meaning and paying attention to power dynamics.  making sure communication and the strategy is aligned with the desired culture and that negative culture behaviors are </a:t>
            </a:r>
            <a:r>
              <a:rPr lang="en-US" dirty="0" err="1"/>
              <a:t>disincentivize</a:t>
            </a:r>
            <a:r>
              <a:rPr lang="en-US" dirty="0"/>
              <a:t>  - walking the talk…. if we say we are about connection but do not ever provide opportunities for connection, it is a bit of a misfit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Q4:  Systems and structure:  organizational design, technology, workflow, policies and procedures.  making sure there is a system and structure in place to support the change, such as having the time built into the agenda to address, having clear communication channels, making sure there is a good feedback process and monitoring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group to identify or name any strategies to accomplish any of the examples-</a:t>
            </a:r>
            <a:endParaRPr dirty="0"/>
          </a:p>
        </p:txBody>
      </p:sp>
      <p:sp>
        <p:nvSpPr>
          <p:cNvPr id="214" name="Google Shape;214;gaeb3808b51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309124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a:t>
            </a:r>
          </a:p>
        </p:txBody>
      </p:sp>
      <p:sp>
        <p:nvSpPr>
          <p:cNvPr id="4" name="Slide Number Placeholder 3"/>
          <p:cNvSpPr>
            <a:spLocks noGrp="1"/>
          </p:cNvSpPr>
          <p:nvPr>
            <p:ph type="sldNum" sz="quarter" idx="10"/>
          </p:nvPr>
        </p:nvSpPr>
        <p:spPr/>
        <p:txBody>
          <a:bodyPr/>
          <a:lstStyle/>
          <a:p>
            <a:fld id="{D0A3B699-EBC1-4B86-95DA-A7E6267C52E2}" type="slidenum">
              <a:rPr lang="en-US" smtClean="0"/>
              <a:t>32</a:t>
            </a:fld>
            <a:endParaRPr lang="en-US"/>
          </a:p>
        </p:txBody>
      </p:sp>
    </p:spTree>
    <p:extLst>
      <p:ext uri="{BB962C8B-B14F-4D97-AF65-F5344CB8AC3E}">
        <p14:creationId xmlns:p14="http://schemas.microsoft.com/office/powerpoint/2010/main" val="2578125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3907-9FB1-44ED-AB78-F74D2A2265AB}" type="slidenum">
              <a:rPr lang="en-US" smtClean="0"/>
              <a:t>33</a:t>
            </a:fld>
            <a:endParaRPr lang="en-US"/>
          </a:p>
        </p:txBody>
      </p:sp>
    </p:spTree>
    <p:extLst>
      <p:ext uri="{BB962C8B-B14F-4D97-AF65-F5344CB8AC3E}">
        <p14:creationId xmlns:p14="http://schemas.microsoft.com/office/powerpoint/2010/main" val="300743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a:t>
            </a:r>
            <a:r>
              <a:rPr lang="en-US" dirty="0"/>
              <a:t>else we want added? </a:t>
            </a:r>
            <a:r>
              <a:rPr lang="en-US" dirty="0" smtClean="0"/>
              <a:t>2 </a:t>
            </a:r>
            <a:r>
              <a:rPr lang="en-US" dirty="0"/>
              <a:t>min</a:t>
            </a:r>
          </a:p>
        </p:txBody>
      </p:sp>
      <p:sp>
        <p:nvSpPr>
          <p:cNvPr id="4" name="Slide Number Placeholder 3"/>
          <p:cNvSpPr>
            <a:spLocks noGrp="1"/>
          </p:cNvSpPr>
          <p:nvPr>
            <p:ph type="sldNum" sz="quarter" idx="5"/>
          </p:nvPr>
        </p:nvSpPr>
        <p:spPr/>
        <p:txBody>
          <a:bodyPr/>
          <a:lstStyle/>
          <a:p>
            <a:fld id="{FC12076E-6251-4FA2-8CE7-430887626732}" type="slidenum">
              <a:rPr lang="en-US" smtClean="0"/>
              <a:t>4</a:t>
            </a:fld>
            <a:endParaRPr lang="en-US"/>
          </a:p>
        </p:txBody>
      </p:sp>
    </p:spTree>
    <p:extLst>
      <p:ext uri="{BB962C8B-B14F-4D97-AF65-F5344CB8AC3E}">
        <p14:creationId xmlns:p14="http://schemas.microsoft.com/office/powerpoint/2010/main" val="342529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a:t>
            </a:r>
            <a:r>
              <a:rPr lang="en-US" dirty="0"/>
              <a:t>else we want added? Let’s talk about CARE</a:t>
            </a:r>
          </a:p>
          <a:p>
            <a:r>
              <a:rPr lang="en-US" dirty="0"/>
              <a:t>2 min</a:t>
            </a:r>
          </a:p>
        </p:txBody>
      </p:sp>
      <p:sp>
        <p:nvSpPr>
          <p:cNvPr id="4" name="Slide Number Placeholder 3"/>
          <p:cNvSpPr>
            <a:spLocks noGrp="1"/>
          </p:cNvSpPr>
          <p:nvPr>
            <p:ph type="sldNum" sz="quarter" idx="5"/>
          </p:nvPr>
        </p:nvSpPr>
        <p:spPr/>
        <p:txBody>
          <a:bodyPr/>
          <a:lstStyle/>
          <a:p>
            <a:fld id="{FC12076E-6251-4FA2-8CE7-430887626732}" type="slidenum">
              <a:rPr lang="en-US" smtClean="0"/>
              <a:t>5</a:t>
            </a:fld>
            <a:endParaRPr lang="en-US"/>
          </a:p>
        </p:txBody>
      </p:sp>
    </p:spTree>
    <p:extLst>
      <p:ext uri="{BB962C8B-B14F-4D97-AF65-F5344CB8AC3E}">
        <p14:creationId xmlns:p14="http://schemas.microsoft.com/office/powerpoint/2010/main" val="275763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6</a:t>
            </a:fld>
            <a:endParaRPr lang="en-US"/>
          </a:p>
        </p:txBody>
      </p:sp>
    </p:spTree>
    <p:extLst>
      <p:ext uri="{BB962C8B-B14F-4D97-AF65-F5344CB8AC3E}">
        <p14:creationId xmlns:p14="http://schemas.microsoft.com/office/powerpoint/2010/main" val="111504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a:t>min</a:t>
            </a:r>
          </a:p>
        </p:txBody>
      </p:sp>
      <p:sp>
        <p:nvSpPr>
          <p:cNvPr id="4" name="Slide Number Placeholder 3"/>
          <p:cNvSpPr>
            <a:spLocks noGrp="1"/>
          </p:cNvSpPr>
          <p:nvPr>
            <p:ph type="sldNum" sz="quarter" idx="5"/>
          </p:nvPr>
        </p:nvSpPr>
        <p:spPr/>
        <p:txBody>
          <a:bodyPr/>
          <a:lstStyle/>
          <a:p>
            <a:fld id="{FC12076E-6251-4FA2-8CE7-430887626732}" type="slidenum">
              <a:rPr lang="en-US" smtClean="0"/>
              <a:t>7</a:t>
            </a:fld>
            <a:endParaRPr lang="en-US"/>
          </a:p>
        </p:txBody>
      </p:sp>
    </p:spTree>
    <p:extLst>
      <p:ext uri="{BB962C8B-B14F-4D97-AF65-F5344CB8AC3E}">
        <p14:creationId xmlns:p14="http://schemas.microsoft.com/office/powerpoint/2010/main" val="333209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These are the Foundational attitudes with which those leading implementation of should consider as you</a:t>
            </a:r>
            <a:r>
              <a:rPr lang="en-US" sz="1200" baseline="0" dirty="0" smtClean="0"/>
              <a:t> approach your work</a:t>
            </a:r>
            <a:endParaRPr lang="en-US" sz="1200" dirty="0" smtClean="0"/>
          </a:p>
          <a:p>
            <a:endParaRPr lang="en-US" dirty="0"/>
          </a:p>
        </p:txBody>
      </p:sp>
      <p:sp>
        <p:nvSpPr>
          <p:cNvPr id="4" name="Slide Number Placeholder 3"/>
          <p:cNvSpPr>
            <a:spLocks noGrp="1"/>
          </p:cNvSpPr>
          <p:nvPr>
            <p:ph type="sldNum" sz="quarter" idx="5"/>
          </p:nvPr>
        </p:nvSpPr>
        <p:spPr/>
        <p:txBody>
          <a:bodyPr/>
          <a:lstStyle/>
          <a:p>
            <a:fld id="{FC12076E-6251-4FA2-8CE7-430887626732}" type="slidenum">
              <a:rPr lang="en-US" smtClean="0"/>
              <a:t>8</a:t>
            </a:fld>
            <a:endParaRPr lang="en-US"/>
          </a:p>
        </p:txBody>
      </p:sp>
    </p:spTree>
    <p:extLst>
      <p:ext uri="{BB962C8B-B14F-4D97-AF65-F5344CB8AC3E}">
        <p14:creationId xmlns:p14="http://schemas.microsoft.com/office/powerpoint/2010/main" val="293439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Competencies:</a:t>
            </a:r>
            <a:r>
              <a:rPr lang="en-US" baseline="0" dirty="0" smtClean="0"/>
              <a:t>  </a:t>
            </a:r>
            <a:r>
              <a:rPr lang="en-US" dirty="0" smtClean="0"/>
              <a:t>Knowledge</a:t>
            </a:r>
            <a:r>
              <a:rPr lang="en-US" baseline="0" dirty="0" smtClean="0"/>
              <a:t>, resources and skills to support the implementation/change</a:t>
            </a:r>
          </a:p>
          <a:p>
            <a:endParaRPr lang="en-US" baseline="0" dirty="0" smtClean="0"/>
          </a:p>
          <a:p>
            <a:r>
              <a:rPr lang="en-US" baseline="0" dirty="0" smtClean="0"/>
              <a:t>Co-Creation and Engagement:  practices that match the values, needs, skills and resources of the organization</a:t>
            </a:r>
          </a:p>
          <a:p>
            <a:endParaRPr lang="en-US" baseline="0" dirty="0" smtClean="0"/>
          </a:p>
          <a:p>
            <a:r>
              <a:rPr lang="en-US" baseline="0" dirty="0" smtClean="0"/>
              <a:t>Co-learning – engagement in training, creating shared language.  TILT team formation – identifying outcomes, methods, etc.  </a:t>
            </a:r>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10</a:t>
            </a:fld>
            <a:endParaRPr lang="en-US"/>
          </a:p>
        </p:txBody>
      </p:sp>
    </p:spTree>
    <p:extLst>
      <p:ext uri="{BB962C8B-B14F-4D97-AF65-F5344CB8AC3E}">
        <p14:creationId xmlns:p14="http://schemas.microsoft.com/office/powerpoint/2010/main" val="328610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 improvement:  dedicating time for reflection, shared learning and improvements along the way – GROWTH MINDSET</a:t>
            </a:r>
          </a:p>
          <a:p>
            <a:endParaRPr lang="en-US" dirty="0"/>
          </a:p>
        </p:txBody>
      </p:sp>
      <p:sp>
        <p:nvSpPr>
          <p:cNvPr id="4" name="Slide Number Placeholder 3"/>
          <p:cNvSpPr>
            <a:spLocks noGrp="1"/>
          </p:cNvSpPr>
          <p:nvPr>
            <p:ph type="sldNum" sz="quarter" idx="10"/>
          </p:nvPr>
        </p:nvSpPr>
        <p:spPr/>
        <p:txBody>
          <a:bodyPr/>
          <a:lstStyle/>
          <a:p>
            <a:fld id="{73FA60D5-7E9A-42B7-A05F-6DD2558AB2C3}" type="slidenum">
              <a:rPr lang="en-US" smtClean="0"/>
              <a:t>12</a:t>
            </a:fld>
            <a:endParaRPr lang="en-US"/>
          </a:p>
        </p:txBody>
      </p:sp>
    </p:spTree>
    <p:extLst>
      <p:ext uri="{BB962C8B-B14F-4D97-AF65-F5344CB8AC3E}">
        <p14:creationId xmlns:p14="http://schemas.microsoft.com/office/powerpoint/2010/main" val="245722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29E63-B67B-4044-B38D-77051F95DC1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0047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29E63-B67B-4044-B38D-77051F95DC1C}"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51680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29E63-B67B-4044-B38D-77051F95DC1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429163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29E63-B67B-4044-B38D-77051F95DC1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106603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29E63-B67B-4044-B38D-77051F95DC1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17556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29E63-B67B-4044-B38D-77051F95DC1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378563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324973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400450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519D3-299B-4B82-AFC4-BA670403D4F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186289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B519D3-299B-4B82-AFC4-BA670403D4F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9277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B519D3-299B-4B82-AFC4-BA670403D4F1}"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407638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136754"/>
            <a:ext cx="7699513" cy="1325563"/>
          </a:xfrm>
        </p:spPr>
        <p:txBody>
          <a:bodyPr/>
          <a:lstStyle>
            <a:lvl1pPr>
              <a:defRPr baseline="0">
                <a:solidFill>
                  <a:srgbClr val="00C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79613" y="1893013"/>
            <a:ext cx="10515600" cy="3897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C29E63-B67B-4044-B38D-77051F95DC1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pic>
        <p:nvPicPr>
          <p:cNvPr id="7" name="Picture 6" descr="A picture containing drawing&#10;&#10;Description automatically generated">
            <a:extLst>
              <a:ext uri="{FF2B5EF4-FFF2-40B4-BE49-F238E27FC236}">
                <a16:creationId xmlns="" xmlns:a16="http://schemas.microsoft.com/office/drawing/2014/main" id="{2B14492B-0085-4D43-BC0E-BCEB077B2EA9}"/>
              </a:ext>
            </a:extLst>
          </p:cNvPr>
          <p:cNvPicPr>
            <a:picLocks noChangeAspect="1"/>
          </p:cNvPicPr>
          <p:nvPr userDrawn="1"/>
        </p:nvPicPr>
        <p:blipFill>
          <a:blip r:embed="rId2"/>
          <a:stretch>
            <a:fillRect/>
          </a:stretch>
        </p:blipFill>
        <p:spPr>
          <a:xfrm>
            <a:off x="838200" y="601157"/>
            <a:ext cx="2053087" cy="853498"/>
          </a:xfrm>
          <a:prstGeom prst="rect">
            <a:avLst/>
          </a:prstGeom>
        </p:spPr>
      </p:pic>
      <p:cxnSp>
        <p:nvCxnSpPr>
          <p:cNvPr id="9" name="Straight Connector 8"/>
          <p:cNvCxnSpPr/>
          <p:nvPr userDrawn="1"/>
        </p:nvCxnSpPr>
        <p:spPr>
          <a:xfrm>
            <a:off x="834887" y="1603513"/>
            <a:ext cx="10446026"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9674" y="6061293"/>
            <a:ext cx="10446026"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10F3BF3E-4D65-4558-9E9D-00533B15323D}"/>
              </a:ext>
            </a:extLst>
          </p:cNvPr>
          <p:cNvSpPr/>
          <p:nvPr userDrawn="1"/>
        </p:nvSpPr>
        <p:spPr>
          <a:xfrm>
            <a:off x="5517657" y="6097540"/>
            <a:ext cx="6185885" cy="646331"/>
          </a:xfrm>
          <a:prstGeom prst="rect">
            <a:avLst/>
          </a:prstGeom>
        </p:spPr>
        <p:txBody>
          <a:bodyPr wrap="square">
            <a:spAutoFit/>
          </a:bodyPr>
          <a:lstStyle/>
          <a:p>
            <a:pPr marL="114300"/>
            <a:r>
              <a:rPr lang="en-US" dirty="0">
                <a:solidFill>
                  <a:schemeClr val="bg1">
                    <a:lumMod val="65000"/>
                  </a:schemeClr>
                </a:solidFill>
                <a:latin typeface="Avenir"/>
              </a:rPr>
              <a:t>COMPASSION, APPRECIATION, RESILIENCE &amp; EMPOWERMENT</a:t>
            </a:r>
          </a:p>
        </p:txBody>
      </p:sp>
    </p:spTree>
    <p:extLst>
      <p:ext uri="{BB962C8B-B14F-4D97-AF65-F5344CB8AC3E}">
        <p14:creationId xmlns:p14="http://schemas.microsoft.com/office/powerpoint/2010/main" val="2451829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519D3-299B-4B82-AFC4-BA670403D4F1}"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166680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519D3-299B-4B82-AFC4-BA670403D4F1}"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424978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519D3-299B-4B82-AFC4-BA670403D4F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3395606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519D3-299B-4B82-AFC4-BA670403D4F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357109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135352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19D3-299B-4B82-AFC4-BA670403D4F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8A949-107D-4635-A4AA-B8F1EA85D9E2}" type="slidenum">
              <a:rPr lang="en-US" smtClean="0"/>
              <a:t>‹#›</a:t>
            </a:fld>
            <a:endParaRPr lang="en-US"/>
          </a:p>
        </p:txBody>
      </p:sp>
    </p:spTree>
    <p:extLst>
      <p:ext uri="{BB962C8B-B14F-4D97-AF65-F5344CB8AC3E}">
        <p14:creationId xmlns:p14="http://schemas.microsoft.com/office/powerpoint/2010/main" val="68034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274386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1171437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27D2D-7EBD-47E2-BE2A-681CD6A1E6C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91871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27D2D-7EBD-47E2-BE2A-681CD6A1E6CB}"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6766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136754"/>
            <a:ext cx="7699513" cy="1325563"/>
          </a:xfrm>
        </p:spPr>
        <p:txBody>
          <a:bodyPr/>
          <a:lstStyle>
            <a:lvl1pPr>
              <a:defRPr baseline="0">
                <a:solidFill>
                  <a:srgbClr val="00C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79613" y="1893013"/>
            <a:ext cx="10515600" cy="3897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C29E63-B67B-4044-B38D-77051F95DC1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pic>
        <p:nvPicPr>
          <p:cNvPr id="7" name="Picture 6" descr="A picture containing drawing&#10;&#10;Description automatically generated">
            <a:extLst>
              <a:ext uri="{FF2B5EF4-FFF2-40B4-BE49-F238E27FC236}">
                <a16:creationId xmlns="" xmlns:a16="http://schemas.microsoft.com/office/drawing/2014/main" id="{2B14492B-0085-4D43-BC0E-BCEB077B2EA9}"/>
              </a:ext>
            </a:extLst>
          </p:cNvPr>
          <p:cNvPicPr>
            <a:picLocks noChangeAspect="1"/>
          </p:cNvPicPr>
          <p:nvPr userDrawn="1"/>
        </p:nvPicPr>
        <p:blipFill>
          <a:blip r:embed="rId2"/>
          <a:stretch>
            <a:fillRect/>
          </a:stretch>
        </p:blipFill>
        <p:spPr>
          <a:xfrm>
            <a:off x="735545" y="558482"/>
            <a:ext cx="2258396" cy="938848"/>
          </a:xfrm>
          <a:prstGeom prst="rect">
            <a:avLst/>
          </a:prstGeom>
        </p:spPr>
      </p:pic>
      <p:cxnSp>
        <p:nvCxnSpPr>
          <p:cNvPr id="9" name="Straight Connector 8"/>
          <p:cNvCxnSpPr/>
          <p:nvPr userDrawn="1"/>
        </p:nvCxnSpPr>
        <p:spPr>
          <a:xfrm>
            <a:off x="834887" y="1603513"/>
            <a:ext cx="10446026"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9674" y="6061293"/>
            <a:ext cx="10446026"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10F3BF3E-4D65-4558-9E9D-00533B15323D}"/>
              </a:ext>
            </a:extLst>
          </p:cNvPr>
          <p:cNvSpPr/>
          <p:nvPr userDrawn="1"/>
        </p:nvSpPr>
        <p:spPr>
          <a:xfrm>
            <a:off x="5517657" y="6097540"/>
            <a:ext cx="6185885" cy="646331"/>
          </a:xfrm>
          <a:prstGeom prst="rect">
            <a:avLst/>
          </a:prstGeom>
        </p:spPr>
        <p:txBody>
          <a:bodyPr wrap="square">
            <a:spAutoFit/>
          </a:bodyPr>
          <a:lstStyle/>
          <a:p>
            <a:pPr marL="114300"/>
            <a:r>
              <a:rPr lang="en-US" dirty="0">
                <a:solidFill>
                  <a:schemeClr val="bg1">
                    <a:lumMod val="65000"/>
                  </a:schemeClr>
                </a:solidFill>
                <a:latin typeface="Avenir"/>
              </a:rPr>
              <a:t>COMPASSION, APPRECIATION, RESILIENCE &amp; EMPOWERMENT</a:t>
            </a:r>
          </a:p>
        </p:txBody>
      </p:sp>
      <p:sp>
        <p:nvSpPr>
          <p:cNvPr id="12" name="Title 1"/>
          <p:cNvSpPr txBox="1">
            <a:spLocks/>
          </p:cNvSpPr>
          <p:nvPr userDrawn="1"/>
        </p:nvSpPr>
        <p:spPr>
          <a:xfrm>
            <a:off x="3581400" y="171767"/>
            <a:ext cx="76995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rgbClr val="00CC9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999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27D2D-7EBD-47E2-BE2A-681CD6A1E6CB}"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2377614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27D2D-7EBD-47E2-BE2A-681CD6A1E6CB}"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09483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27D2D-7EBD-47E2-BE2A-681CD6A1E6CB}"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2210178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27D2D-7EBD-47E2-BE2A-681CD6A1E6CB}"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1094215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27D2D-7EBD-47E2-BE2A-681CD6A1E6CB}"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204285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1180006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27D2D-7EBD-47E2-BE2A-681CD6A1E6CB}"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FE12-777D-4521-93C8-C83AA81C86E6}" type="slidenum">
              <a:rPr lang="en-US" smtClean="0"/>
              <a:t>‹#›</a:t>
            </a:fld>
            <a:endParaRPr lang="en-US"/>
          </a:p>
        </p:txBody>
      </p:sp>
    </p:spTree>
    <p:extLst>
      <p:ext uri="{BB962C8B-B14F-4D97-AF65-F5344CB8AC3E}">
        <p14:creationId xmlns:p14="http://schemas.microsoft.com/office/powerpoint/2010/main" val="334050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51171"/>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29E63-B67B-4044-B38D-77051F95DC1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1B11C0-FFE8-467F-8DD0-021B2D39898D}" type="slidenum">
              <a:rPr lang="en-US" smtClean="0"/>
              <a:t>‹#›</a:t>
            </a:fld>
            <a:endParaRPr lang="en-US"/>
          </a:p>
        </p:txBody>
      </p:sp>
      <p:pic>
        <p:nvPicPr>
          <p:cNvPr id="8" name="Picture 7" descr="A picture containing drawing&#10;&#10;Description automatically generated">
            <a:extLst>
              <a:ext uri="{FF2B5EF4-FFF2-40B4-BE49-F238E27FC236}">
                <a16:creationId xmlns="" xmlns:a16="http://schemas.microsoft.com/office/drawing/2014/main" id="{2B14492B-0085-4D43-BC0E-BCEB077B2EA9}"/>
              </a:ext>
            </a:extLst>
          </p:cNvPr>
          <p:cNvPicPr>
            <a:picLocks noChangeAspect="1"/>
          </p:cNvPicPr>
          <p:nvPr userDrawn="1"/>
        </p:nvPicPr>
        <p:blipFill>
          <a:blip r:embed="rId2"/>
          <a:stretch>
            <a:fillRect/>
          </a:stretch>
        </p:blipFill>
        <p:spPr>
          <a:xfrm>
            <a:off x="735545" y="558482"/>
            <a:ext cx="2258396" cy="938848"/>
          </a:xfrm>
          <a:prstGeom prst="rect">
            <a:avLst/>
          </a:prstGeom>
        </p:spPr>
      </p:pic>
      <p:sp>
        <p:nvSpPr>
          <p:cNvPr id="9" name="Title 1"/>
          <p:cNvSpPr txBox="1">
            <a:spLocks/>
          </p:cNvSpPr>
          <p:nvPr userDrawn="1"/>
        </p:nvSpPr>
        <p:spPr>
          <a:xfrm>
            <a:off x="3581400" y="320675"/>
            <a:ext cx="76995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rgbClr val="00CC99"/>
                </a:solidFill>
                <a:latin typeface="+mj-lt"/>
                <a:ea typeface="+mj-ea"/>
                <a:cs typeface="+mj-cs"/>
              </a:defRPr>
            </a:lvl1pPr>
          </a:lstStyle>
          <a:p>
            <a:endParaRPr lang="en-US" dirty="0"/>
          </a:p>
        </p:txBody>
      </p:sp>
      <p:cxnSp>
        <p:nvCxnSpPr>
          <p:cNvPr id="10" name="Straight Connector 9"/>
          <p:cNvCxnSpPr/>
          <p:nvPr userDrawn="1"/>
        </p:nvCxnSpPr>
        <p:spPr>
          <a:xfrm>
            <a:off x="834887" y="1603513"/>
            <a:ext cx="10446026"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9674" y="6061293"/>
            <a:ext cx="10446026"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10F3BF3E-4D65-4558-9E9D-00533B15323D}"/>
              </a:ext>
            </a:extLst>
          </p:cNvPr>
          <p:cNvSpPr/>
          <p:nvPr userDrawn="1"/>
        </p:nvSpPr>
        <p:spPr>
          <a:xfrm>
            <a:off x="5517657" y="6097540"/>
            <a:ext cx="6185885" cy="646331"/>
          </a:xfrm>
          <a:prstGeom prst="rect">
            <a:avLst/>
          </a:prstGeom>
        </p:spPr>
        <p:txBody>
          <a:bodyPr wrap="square">
            <a:spAutoFit/>
          </a:bodyPr>
          <a:lstStyle/>
          <a:p>
            <a:pPr marL="114300"/>
            <a:r>
              <a:rPr lang="en-US" dirty="0">
                <a:solidFill>
                  <a:schemeClr val="bg1">
                    <a:lumMod val="65000"/>
                  </a:schemeClr>
                </a:solidFill>
                <a:latin typeface="Avenir"/>
              </a:rPr>
              <a:t>COMPASSION, APPRECIATION, RESILIENCE &amp; EMPOWERMENT</a:t>
            </a:r>
          </a:p>
        </p:txBody>
      </p:sp>
      <p:sp>
        <p:nvSpPr>
          <p:cNvPr id="14" name="Title 1"/>
          <p:cNvSpPr>
            <a:spLocks noGrp="1"/>
          </p:cNvSpPr>
          <p:nvPr>
            <p:ph type="title"/>
          </p:nvPr>
        </p:nvSpPr>
        <p:spPr>
          <a:xfrm>
            <a:off x="3581400" y="136754"/>
            <a:ext cx="7699513" cy="1325563"/>
          </a:xfrm>
        </p:spPr>
        <p:txBody>
          <a:bodyPr/>
          <a:lstStyle>
            <a:lvl1pPr>
              <a:defRPr baseline="0">
                <a:solidFill>
                  <a:srgbClr val="00CC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99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29E63-B67B-4044-B38D-77051F95DC1C}"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340218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29E63-B67B-4044-B38D-77051F95DC1C}"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402900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29E63-B67B-4044-B38D-77051F95DC1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180631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29E63-B67B-4044-B38D-77051F95DC1C}"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20080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29E63-B67B-4044-B38D-77051F95DC1C}"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B11C0-FFE8-467F-8DD0-021B2D39898D}" type="slidenum">
              <a:rPr lang="en-US" smtClean="0"/>
              <a:t>‹#›</a:t>
            </a:fld>
            <a:endParaRPr lang="en-US"/>
          </a:p>
        </p:txBody>
      </p:sp>
    </p:spTree>
    <p:extLst>
      <p:ext uri="{BB962C8B-B14F-4D97-AF65-F5344CB8AC3E}">
        <p14:creationId xmlns:p14="http://schemas.microsoft.com/office/powerpoint/2010/main" val="328432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29E63-B67B-4044-B38D-77051F95DC1C}"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B11C0-FFE8-467F-8DD0-021B2D39898D}" type="slidenum">
              <a:rPr lang="en-US" smtClean="0"/>
              <a:t>‹#›</a:t>
            </a:fld>
            <a:endParaRPr lang="en-US"/>
          </a:p>
        </p:txBody>
      </p:sp>
    </p:spTree>
    <p:extLst>
      <p:ext uri="{BB962C8B-B14F-4D97-AF65-F5344CB8AC3E}">
        <p14:creationId xmlns:p14="http://schemas.microsoft.com/office/powerpoint/2010/main" val="372729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2" r:id="rId4"/>
    <p:sldLayoutId id="2147483686" r:id="rId5"/>
    <p:sldLayoutId id="2147483685" r:id="rId6"/>
    <p:sldLayoutId id="2147483651"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519D3-299B-4B82-AFC4-BA670403D4F1}"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8A949-107D-4635-A4AA-B8F1EA85D9E2}" type="slidenum">
              <a:rPr lang="en-US" smtClean="0"/>
              <a:t>‹#›</a:t>
            </a:fld>
            <a:endParaRPr lang="en-US"/>
          </a:p>
        </p:txBody>
      </p:sp>
    </p:spTree>
    <p:extLst>
      <p:ext uri="{BB962C8B-B14F-4D97-AF65-F5344CB8AC3E}">
        <p14:creationId xmlns:p14="http://schemas.microsoft.com/office/powerpoint/2010/main" val="298435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27D2D-7EBD-47E2-BE2A-681CD6A1E6CB}"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FE12-777D-4521-93C8-C83AA81C86E6}" type="slidenum">
              <a:rPr lang="en-US" smtClean="0"/>
              <a:t>‹#›</a:t>
            </a:fld>
            <a:endParaRPr lang="en-US"/>
          </a:p>
        </p:txBody>
      </p:sp>
    </p:spTree>
    <p:extLst>
      <p:ext uri="{BB962C8B-B14F-4D97-AF65-F5344CB8AC3E}">
        <p14:creationId xmlns:p14="http://schemas.microsoft.com/office/powerpoint/2010/main" val="2591649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bigtimer.net/?minutes=5&amp;repeat=fal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bigtimer.net/?minutes=5&amp;repeat=fals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oatesconsultinggroup.com/Documents/IsChangePossible-EricKlei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ary.cline-Stively@childstriv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dirty="0"/>
              <a:t>	</a:t>
            </a:r>
            <a:r>
              <a:rPr lang="en-US" dirty="0" smtClean="0"/>
              <a:t>			As we gather…..</a:t>
            </a:r>
            <a:endParaRPr lang="en-US" dirty="0"/>
          </a:p>
        </p:txBody>
      </p:sp>
      <p:sp>
        <p:nvSpPr>
          <p:cNvPr id="8" name="Content Placeholder 2"/>
          <p:cNvSpPr>
            <a:spLocks noGrp="1"/>
          </p:cNvSpPr>
          <p:nvPr>
            <p:ph sz="half" idx="2"/>
          </p:nvPr>
        </p:nvSpPr>
        <p:spPr>
          <a:xfrm>
            <a:off x="5890846" y="2201892"/>
            <a:ext cx="5462954" cy="3309083"/>
          </a:xfrm>
        </p:spPr>
        <p:txBody>
          <a:bodyPr>
            <a:normAutofit/>
          </a:bodyPr>
          <a:lstStyle/>
          <a:p>
            <a:r>
              <a:rPr lang="en-US" dirty="0"/>
              <a:t>Please make sure your screen name includes your first name and pronouns </a:t>
            </a:r>
          </a:p>
          <a:p>
            <a:pPr lvl="1"/>
            <a:r>
              <a:rPr lang="en-US" dirty="0"/>
              <a:t>Go to the 3 dots in the upper right hand corner of your image/frame and choose “rename</a:t>
            </a:r>
            <a:r>
              <a:rPr lang="en-US" dirty="0" smtClean="0"/>
              <a:t>”</a:t>
            </a:r>
            <a:endParaRPr lang="en-US" dirty="0"/>
          </a:p>
        </p:txBody>
      </p:sp>
      <p:pic>
        <p:nvPicPr>
          <p:cNvPr id="1026" name="Picture 2" descr="See the source imag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47176" y="2201892"/>
            <a:ext cx="5443670" cy="302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0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Competencies</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Co-Creation and Engagement Domain</a:t>
            </a:r>
            <a:endParaRPr lang="en-US" dirty="0" smtClean="0"/>
          </a:p>
          <a:p>
            <a:pPr lvl="1"/>
            <a:r>
              <a:rPr lang="en-US" i="1" dirty="0" smtClean="0">
                <a:solidFill>
                  <a:srgbClr val="008000"/>
                </a:solidFill>
              </a:rPr>
              <a:t>Co-Learning:</a:t>
            </a:r>
            <a:r>
              <a:rPr lang="en-US" dirty="0" smtClean="0"/>
              <a:t>  create opportunities for folks to learn together, agree to outcomes and how things are implemented.</a:t>
            </a:r>
          </a:p>
          <a:p>
            <a:pPr lvl="1"/>
            <a:r>
              <a:rPr lang="en-US" i="1" dirty="0" smtClean="0">
                <a:solidFill>
                  <a:srgbClr val="008000"/>
                </a:solidFill>
              </a:rPr>
              <a:t>Brokering</a:t>
            </a:r>
            <a:r>
              <a:rPr lang="en-US" dirty="0" smtClean="0">
                <a:solidFill>
                  <a:srgbClr val="008000"/>
                </a:solidFill>
              </a:rPr>
              <a:t>:</a:t>
            </a:r>
            <a:r>
              <a:rPr lang="en-US" dirty="0" smtClean="0"/>
              <a:t>  bridge connection between folks, departments, partners</a:t>
            </a:r>
          </a:p>
          <a:p>
            <a:pPr lvl="1"/>
            <a:r>
              <a:rPr lang="en-US" i="1" dirty="0" smtClean="0">
                <a:solidFill>
                  <a:srgbClr val="008000"/>
                </a:solidFill>
              </a:rPr>
              <a:t>Address power differentials</a:t>
            </a:r>
            <a:r>
              <a:rPr lang="en-US" dirty="0" smtClean="0"/>
              <a:t>:  acknowledge it, seek shared understanding, create spaces that allow for free speech.</a:t>
            </a:r>
          </a:p>
          <a:p>
            <a:pPr lvl="1"/>
            <a:r>
              <a:rPr lang="en-US" i="1" dirty="0" smtClean="0">
                <a:solidFill>
                  <a:srgbClr val="008000"/>
                </a:solidFill>
              </a:rPr>
              <a:t>Co-Design</a:t>
            </a:r>
            <a:r>
              <a:rPr lang="en-US" dirty="0" smtClean="0"/>
              <a:t>:  support co-design of implementation strategies when possible, consider including those with lived experience.  </a:t>
            </a:r>
          </a:p>
          <a:p>
            <a:pPr lvl="1"/>
            <a:r>
              <a:rPr lang="en-US" i="1" dirty="0" smtClean="0">
                <a:solidFill>
                  <a:srgbClr val="008000"/>
                </a:solidFill>
              </a:rPr>
              <a:t>Tailoring Support</a:t>
            </a:r>
            <a:r>
              <a:rPr lang="en-US" dirty="0" smtClean="0"/>
              <a:t>:  determine frequency, duration and intensity based on the needs of the group.  </a:t>
            </a:r>
          </a:p>
          <a:p>
            <a:pPr lvl="1"/>
            <a:endParaRPr lang="en-US" dirty="0" smtClean="0"/>
          </a:p>
          <a:p>
            <a:endParaRPr lang="en-US" dirty="0"/>
          </a:p>
        </p:txBody>
      </p:sp>
    </p:spTree>
    <p:extLst>
      <p:ext uri="{BB962C8B-B14F-4D97-AF65-F5344CB8AC3E}">
        <p14:creationId xmlns:p14="http://schemas.microsoft.com/office/powerpoint/2010/main" val="273012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879613" y="1893013"/>
            <a:ext cx="4290264" cy="3897679"/>
          </a:xfrm>
        </p:spPr>
        <p:txBody>
          <a:bodyPr/>
          <a:lstStyle/>
          <a:p>
            <a:r>
              <a:rPr lang="en-US" dirty="0" smtClean="0"/>
              <a:t>In pairs – 5 minutes</a:t>
            </a:r>
          </a:p>
          <a:p>
            <a:r>
              <a:rPr lang="en-US" dirty="0" smtClean="0"/>
              <a:t>Consider the co-creation and engagement domain –</a:t>
            </a:r>
          </a:p>
          <a:p>
            <a:pPr lvl="1"/>
            <a:r>
              <a:rPr lang="en-US" dirty="0" smtClean="0"/>
              <a:t>Where are your strengths?</a:t>
            </a:r>
            <a:endParaRPr lang="en-US" dirty="0"/>
          </a:p>
          <a:p>
            <a:pPr lvl="1"/>
            <a:r>
              <a:rPr lang="en-US" dirty="0" smtClean="0"/>
              <a:t>Where are your growing edges?  </a:t>
            </a:r>
          </a:p>
          <a:p>
            <a:pPr lvl="1"/>
            <a:r>
              <a:rPr lang="en-US" dirty="0" smtClean="0"/>
              <a:t>What questions do you have?</a:t>
            </a:r>
          </a:p>
          <a:p>
            <a:pPr marL="457200" lvl="1" indent="0">
              <a:buNone/>
            </a:pPr>
            <a:endParaRPr lang="en-US" dirty="0"/>
          </a:p>
        </p:txBody>
      </p:sp>
      <p:pic>
        <p:nvPicPr>
          <p:cNvPr id="7170" name="Picture 2" descr="https://letstalkscience.ca/sites/default/files/styles/x_large/public/2019-11/Think-Pair-Share.jpg?itok=jVAyjf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246" y="1893013"/>
            <a:ext cx="3795590" cy="37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1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Competencies</a:t>
            </a:r>
            <a:endParaRPr lang="en-US" dirty="0"/>
          </a:p>
        </p:txBody>
      </p:sp>
      <p:sp>
        <p:nvSpPr>
          <p:cNvPr id="3" name="Content Placeholder 2"/>
          <p:cNvSpPr>
            <a:spLocks noGrp="1"/>
          </p:cNvSpPr>
          <p:nvPr>
            <p:ph idx="1"/>
          </p:nvPr>
        </p:nvSpPr>
        <p:spPr>
          <a:xfrm>
            <a:off x="879613" y="1893013"/>
            <a:ext cx="10515600" cy="4120925"/>
          </a:xfrm>
        </p:spPr>
        <p:txBody>
          <a:bodyPr>
            <a:normAutofit lnSpcReduction="10000"/>
          </a:bodyPr>
          <a:lstStyle/>
          <a:p>
            <a:r>
              <a:rPr lang="en-US" b="1" dirty="0" smtClean="0">
                <a:solidFill>
                  <a:srgbClr val="FF0066"/>
                </a:solidFill>
              </a:rPr>
              <a:t>Ongoing Improvement Domain</a:t>
            </a:r>
            <a:r>
              <a:rPr lang="en-US" dirty="0" smtClean="0"/>
              <a:t>  </a:t>
            </a:r>
          </a:p>
          <a:p>
            <a:pPr lvl="1"/>
            <a:r>
              <a:rPr lang="en-US" i="1" dirty="0" smtClean="0">
                <a:solidFill>
                  <a:srgbClr val="008000"/>
                </a:solidFill>
              </a:rPr>
              <a:t>Assess needs and assets:</a:t>
            </a:r>
            <a:r>
              <a:rPr lang="en-US" dirty="0" smtClean="0"/>
              <a:t>  create opportunities that fit the needs of the organization.</a:t>
            </a:r>
          </a:p>
          <a:p>
            <a:pPr lvl="1"/>
            <a:r>
              <a:rPr lang="en-US" i="1" dirty="0" smtClean="0">
                <a:solidFill>
                  <a:srgbClr val="008000"/>
                </a:solidFill>
              </a:rPr>
              <a:t>Understanding context</a:t>
            </a:r>
            <a:r>
              <a:rPr lang="en-US" dirty="0" smtClean="0">
                <a:solidFill>
                  <a:srgbClr val="008000"/>
                </a:solidFill>
              </a:rPr>
              <a:t>:</a:t>
            </a:r>
            <a:r>
              <a:rPr lang="en-US" dirty="0" smtClean="0"/>
              <a:t>  Implementation is influenced by the service system and the context of your community. </a:t>
            </a:r>
          </a:p>
          <a:p>
            <a:pPr lvl="1"/>
            <a:r>
              <a:rPr lang="en-US" i="1" dirty="0" smtClean="0">
                <a:solidFill>
                  <a:srgbClr val="008000"/>
                </a:solidFill>
              </a:rPr>
              <a:t>Appling and integrating frameworks, strategies and approaches</a:t>
            </a:r>
            <a:r>
              <a:rPr lang="en-US" dirty="0" smtClean="0"/>
              <a:t>:  develop a unique package  that meets your needs.  </a:t>
            </a:r>
          </a:p>
          <a:p>
            <a:pPr lvl="1"/>
            <a:r>
              <a:rPr lang="en-US" i="1" dirty="0" smtClean="0">
                <a:solidFill>
                  <a:srgbClr val="008000"/>
                </a:solidFill>
              </a:rPr>
              <a:t>Facilitation</a:t>
            </a:r>
            <a:r>
              <a:rPr lang="en-US" dirty="0" smtClean="0"/>
              <a:t>:  support everyone to do their best thinking.    </a:t>
            </a:r>
          </a:p>
          <a:p>
            <a:pPr lvl="1"/>
            <a:r>
              <a:rPr lang="en-US" i="1" dirty="0" smtClean="0">
                <a:solidFill>
                  <a:srgbClr val="008000"/>
                </a:solidFill>
              </a:rPr>
              <a:t>Communication</a:t>
            </a:r>
            <a:r>
              <a:rPr lang="en-US" dirty="0" smtClean="0"/>
              <a:t>:  consider information exchange as well as creating shared understandings.  </a:t>
            </a:r>
          </a:p>
          <a:p>
            <a:pPr lvl="1"/>
            <a:r>
              <a:rPr lang="en-US" i="1" dirty="0" smtClean="0">
                <a:solidFill>
                  <a:srgbClr val="008000"/>
                </a:solidFill>
              </a:rPr>
              <a:t>Conducting Improvement Cycles</a:t>
            </a:r>
            <a:r>
              <a:rPr lang="en-US" dirty="0" smtClean="0"/>
              <a:t>:  create space for reflection, feedback  and adjustments   </a:t>
            </a:r>
          </a:p>
          <a:p>
            <a:pPr lvl="1"/>
            <a:endParaRPr lang="en-US" dirty="0" smtClean="0"/>
          </a:p>
          <a:p>
            <a:endParaRPr lang="en-US" dirty="0"/>
          </a:p>
        </p:txBody>
      </p:sp>
    </p:spTree>
    <p:extLst>
      <p:ext uri="{BB962C8B-B14F-4D97-AF65-F5344CB8AC3E}">
        <p14:creationId xmlns:p14="http://schemas.microsoft.com/office/powerpoint/2010/main" val="98817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879613" y="1893013"/>
            <a:ext cx="4290264" cy="3897679"/>
          </a:xfrm>
        </p:spPr>
        <p:txBody>
          <a:bodyPr/>
          <a:lstStyle/>
          <a:p>
            <a:r>
              <a:rPr lang="en-US" dirty="0" smtClean="0"/>
              <a:t>In pairs – 5 minutes</a:t>
            </a:r>
          </a:p>
          <a:p>
            <a:r>
              <a:rPr lang="en-US" dirty="0" smtClean="0"/>
              <a:t>Consider the on-going improvement domain –</a:t>
            </a:r>
          </a:p>
          <a:p>
            <a:pPr lvl="1"/>
            <a:r>
              <a:rPr lang="en-US" dirty="0" smtClean="0"/>
              <a:t>Where are your strengths?</a:t>
            </a:r>
            <a:endParaRPr lang="en-US" dirty="0"/>
          </a:p>
          <a:p>
            <a:pPr lvl="1"/>
            <a:r>
              <a:rPr lang="en-US" dirty="0" smtClean="0"/>
              <a:t>Where are your growing edges?  </a:t>
            </a:r>
          </a:p>
          <a:p>
            <a:pPr lvl="1"/>
            <a:r>
              <a:rPr lang="en-US" dirty="0" smtClean="0"/>
              <a:t>What questions do you have?</a:t>
            </a:r>
          </a:p>
          <a:p>
            <a:pPr marL="457200" lvl="1" indent="0">
              <a:buNone/>
            </a:pPr>
            <a:endParaRPr lang="en-US" dirty="0"/>
          </a:p>
        </p:txBody>
      </p:sp>
      <p:pic>
        <p:nvPicPr>
          <p:cNvPr id="9218" name="Picture 2" descr="http://www.cuppacocoa.com/wp-content/uploads/2014/10/The-Powerful-Pair-Sh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130" y="1851738"/>
            <a:ext cx="5503529" cy="39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Competencies</a:t>
            </a:r>
            <a:endParaRPr lang="en-US" dirty="0"/>
          </a:p>
        </p:txBody>
      </p:sp>
      <p:sp>
        <p:nvSpPr>
          <p:cNvPr id="3" name="Content Placeholder 2"/>
          <p:cNvSpPr>
            <a:spLocks noGrp="1"/>
          </p:cNvSpPr>
          <p:nvPr>
            <p:ph idx="1"/>
          </p:nvPr>
        </p:nvSpPr>
        <p:spPr>
          <a:xfrm>
            <a:off x="879613" y="1893013"/>
            <a:ext cx="10515600" cy="4120925"/>
          </a:xfrm>
        </p:spPr>
        <p:txBody>
          <a:bodyPr>
            <a:normAutofit/>
          </a:bodyPr>
          <a:lstStyle/>
          <a:p>
            <a:r>
              <a:rPr lang="en-US" b="1" dirty="0" smtClean="0">
                <a:solidFill>
                  <a:srgbClr val="FF0066"/>
                </a:solidFill>
              </a:rPr>
              <a:t>Sustaining Change Domain</a:t>
            </a:r>
            <a:r>
              <a:rPr lang="en-US" dirty="0" smtClean="0"/>
              <a:t>  </a:t>
            </a:r>
          </a:p>
          <a:p>
            <a:pPr lvl="1"/>
            <a:r>
              <a:rPr lang="en-US" i="1" dirty="0" smtClean="0">
                <a:solidFill>
                  <a:srgbClr val="008000"/>
                </a:solidFill>
              </a:rPr>
              <a:t>Growing and Sustaining Relationships:</a:t>
            </a:r>
            <a:r>
              <a:rPr lang="en-US" dirty="0" smtClean="0"/>
              <a:t>  implementation takes place through trusting relationships.</a:t>
            </a:r>
          </a:p>
          <a:p>
            <a:pPr lvl="1"/>
            <a:r>
              <a:rPr lang="en-US" i="1" dirty="0" smtClean="0">
                <a:solidFill>
                  <a:srgbClr val="008000"/>
                </a:solidFill>
              </a:rPr>
              <a:t>Developing Teams</a:t>
            </a:r>
            <a:r>
              <a:rPr lang="en-US" dirty="0" smtClean="0">
                <a:solidFill>
                  <a:srgbClr val="008000"/>
                </a:solidFill>
              </a:rPr>
              <a:t>:</a:t>
            </a:r>
            <a:r>
              <a:rPr lang="en-US" dirty="0" smtClean="0"/>
              <a:t>  Ensure the meetings are structured, effective and build the competency of those attending.  Explicitly support team development and the opportunity to contribute.   </a:t>
            </a:r>
          </a:p>
          <a:p>
            <a:pPr lvl="1"/>
            <a:r>
              <a:rPr lang="en-US" i="1" dirty="0" smtClean="0">
                <a:solidFill>
                  <a:srgbClr val="008000"/>
                </a:solidFill>
              </a:rPr>
              <a:t>Building Capacity</a:t>
            </a:r>
            <a:r>
              <a:rPr lang="en-US" dirty="0" smtClean="0"/>
              <a:t>:  Individual and organizational level.  </a:t>
            </a:r>
          </a:p>
          <a:p>
            <a:pPr lvl="1"/>
            <a:r>
              <a:rPr lang="en-US" i="1" dirty="0" smtClean="0">
                <a:solidFill>
                  <a:srgbClr val="008000"/>
                </a:solidFill>
              </a:rPr>
              <a:t>Cultivating Leaders and Champions</a:t>
            </a:r>
            <a:r>
              <a:rPr lang="en-US" dirty="0" smtClean="0"/>
              <a:t>:  create opportunities for distributed leadership.    </a:t>
            </a:r>
          </a:p>
          <a:p>
            <a:endParaRPr lang="en-US" dirty="0"/>
          </a:p>
        </p:txBody>
      </p:sp>
    </p:spTree>
    <p:extLst>
      <p:ext uri="{BB962C8B-B14F-4D97-AF65-F5344CB8AC3E}">
        <p14:creationId xmlns:p14="http://schemas.microsoft.com/office/powerpoint/2010/main" val="182364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879613" y="1893013"/>
            <a:ext cx="4290264" cy="3897679"/>
          </a:xfrm>
        </p:spPr>
        <p:txBody>
          <a:bodyPr/>
          <a:lstStyle/>
          <a:p>
            <a:r>
              <a:rPr lang="en-US" dirty="0" smtClean="0"/>
              <a:t>In pairs – 5 minutes</a:t>
            </a:r>
          </a:p>
          <a:p>
            <a:r>
              <a:rPr lang="en-US" dirty="0" smtClean="0"/>
              <a:t>Consider the sustaining change domain–</a:t>
            </a:r>
          </a:p>
          <a:p>
            <a:pPr lvl="1"/>
            <a:r>
              <a:rPr lang="en-US" dirty="0" smtClean="0"/>
              <a:t>Where are your strengths?</a:t>
            </a:r>
            <a:endParaRPr lang="en-US" dirty="0"/>
          </a:p>
          <a:p>
            <a:pPr lvl="1"/>
            <a:r>
              <a:rPr lang="en-US" dirty="0" smtClean="0"/>
              <a:t>Where are your growing edges?  </a:t>
            </a:r>
          </a:p>
          <a:p>
            <a:pPr lvl="1"/>
            <a:r>
              <a:rPr lang="en-US" dirty="0" smtClean="0"/>
              <a:t>What questions do you have?</a:t>
            </a:r>
          </a:p>
          <a:p>
            <a:pPr marL="457200" lvl="1" indent="0">
              <a:buNone/>
            </a:pPr>
            <a:endParaRPr lang="en-US" dirty="0"/>
          </a:p>
        </p:txBody>
      </p:sp>
      <p:pic>
        <p:nvPicPr>
          <p:cNvPr id="819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93013"/>
            <a:ext cx="3783868" cy="378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2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Engagement	</a:t>
            </a:r>
            <a:endParaRPr lang="en-US" dirty="0"/>
          </a:p>
        </p:txBody>
      </p:sp>
      <p:sp>
        <p:nvSpPr>
          <p:cNvPr id="3" name="Content Placeholder 2"/>
          <p:cNvSpPr>
            <a:spLocks noGrp="1"/>
          </p:cNvSpPr>
          <p:nvPr>
            <p:ph idx="1"/>
          </p:nvPr>
        </p:nvSpPr>
        <p:spPr/>
        <p:txBody>
          <a:bodyPr/>
          <a:lstStyle/>
          <a:p>
            <a:r>
              <a:rPr lang="en-US" dirty="0" smtClean="0"/>
              <a:t>In break out rooms by organization:</a:t>
            </a:r>
          </a:p>
          <a:p>
            <a:pPr lvl="1"/>
            <a:r>
              <a:rPr lang="en-US" dirty="0" smtClean="0"/>
              <a:t>When </a:t>
            </a:r>
            <a:r>
              <a:rPr lang="en-US" dirty="0"/>
              <a:t>considering the </a:t>
            </a:r>
            <a:r>
              <a:rPr lang="en-US" dirty="0" smtClean="0"/>
              <a:t>principles and core </a:t>
            </a:r>
            <a:r>
              <a:rPr lang="en-US" dirty="0"/>
              <a:t>competencies what ideas do you have as you think about creating an implementation plan?  What are you most concerned about?  What are the easy wins?  </a:t>
            </a:r>
          </a:p>
          <a:p>
            <a:r>
              <a:rPr lang="en-US" dirty="0" smtClean="0"/>
              <a:t>15 minutes </a:t>
            </a:r>
          </a:p>
          <a:p>
            <a:r>
              <a:rPr lang="en-US" dirty="0" smtClean="0"/>
              <a:t>Brief share out when you return</a:t>
            </a:r>
          </a:p>
          <a:p>
            <a:pPr marL="457200" lvl="1" indent="0">
              <a:buNone/>
            </a:pPr>
            <a:endParaRPr lang="en-US" dirty="0" smtClean="0"/>
          </a:p>
        </p:txBody>
      </p:sp>
    </p:spTree>
    <p:extLst>
      <p:ext uri="{BB962C8B-B14F-4D97-AF65-F5344CB8AC3E}">
        <p14:creationId xmlns:p14="http://schemas.microsoft.com/office/powerpoint/2010/main" val="298191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7">
            <a:extLst>
              <a:ext uri="{FF2B5EF4-FFF2-40B4-BE49-F238E27FC236}">
                <a16:creationId xmlns="" xmlns:a16="http://schemas.microsoft.com/office/drawing/2014/main" id="{C6C86DAB-D884-42E9-8EBD-DDF8A9BD5AC6}"/>
              </a:ext>
            </a:extLst>
          </p:cNvPr>
          <p:cNvPicPr>
            <a:picLocks noChangeAspect="1"/>
          </p:cNvPicPr>
          <p:nvPr/>
        </p:nvPicPr>
        <p:blipFill>
          <a:blip r:embed="rId3"/>
          <a:stretch>
            <a:fillRect/>
          </a:stretch>
        </p:blipFill>
        <p:spPr>
          <a:xfrm>
            <a:off x="6826432" y="147867"/>
            <a:ext cx="2081300" cy="1314450"/>
          </a:xfrm>
          <a:prstGeom prst="rect">
            <a:avLst/>
          </a:prstGeom>
        </p:spPr>
      </p:pic>
      <p:sp>
        <p:nvSpPr>
          <p:cNvPr id="5" name="Text Placeholder 7"/>
          <p:cNvSpPr>
            <a:spLocks noGrp="1"/>
          </p:cNvSpPr>
          <p:nvPr>
            <p:ph idx="1"/>
          </p:nvPr>
        </p:nvSpPr>
        <p:spPr>
          <a:xfrm>
            <a:off x="6423163" y="1878726"/>
            <a:ext cx="4663937" cy="3897679"/>
          </a:xfrm>
        </p:spPr>
        <p:txBody>
          <a:bodyPr>
            <a:noAutofit/>
          </a:bodyPr>
          <a:lstStyle/>
          <a:p>
            <a:r>
              <a:rPr lang="en-US" sz="3200" b="1" dirty="0" smtClean="0">
                <a:solidFill>
                  <a:srgbClr val="0070C0"/>
                </a:solidFill>
                <a:latin typeface="Lucida Sans" panose="020B0602030504020204" pitchFamily="34" charset="0"/>
              </a:rPr>
              <a:t>10minutes</a:t>
            </a:r>
            <a:endParaRPr lang="en-US" sz="3200" b="1" dirty="0">
              <a:solidFill>
                <a:srgbClr val="0070C0"/>
              </a:solidFill>
              <a:latin typeface="Lucida Sans" panose="020B0602030504020204" pitchFamily="34" charset="0"/>
            </a:endParaRPr>
          </a:p>
          <a:p>
            <a:r>
              <a:rPr lang="en-US" sz="2400" dirty="0">
                <a:latin typeface="Lucida Sans" panose="020B0602030504020204" pitchFamily="34" charset="0"/>
              </a:rPr>
              <a:t>To take care of yourself….</a:t>
            </a:r>
          </a:p>
          <a:p>
            <a:pPr marL="285750" indent="-285750">
              <a:buFont typeface="Arial" panose="020B0604020202020204" pitchFamily="34" charset="0"/>
              <a:buChar char="•"/>
            </a:pPr>
            <a:r>
              <a:rPr lang="en-US" sz="2400" dirty="0">
                <a:latin typeface="Lucida Sans" panose="020B0602030504020204" pitchFamily="34" charset="0"/>
              </a:rPr>
              <a:t>Stretch</a:t>
            </a:r>
          </a:p>
          <a:p>
            <a:pPr marL="285750" indent="-285750">
              <a:buFont typeface="Arial" panose="020B0604020202020204" pitchFamily="34" charset="0"/>
              <a:buChar char="•"/>
            </a:pPr>
            <a:r>
              <a:rPr lang="en-US" sz="2400" dirty="0">
                <a:latin typeface="Lucida Sans" panose="020B0602030504020204" pitchFamily="34" charset="0"/>
              </a:rPr>
              <a:t>Hydrate/Snacks</a:t>
            </a:r>
          </a:p>
          <a:p>
            <a:pPr marL="285750" indent="-285750">
              <a:buFont typeface="Arial" panose="020B0604020202020204" pitchFamily="34" charset="0"/>
              <a:buChar char="•"/>
            </a:pPr>
            <a:r>
              <a:rPr lang="en-US" sz="2400" dirty="0">
                <a:latin typeface="Lucida Sans" panose="020B0602030504020204" pitchFamily="34" charset="0"/>
              </a:rPr>
              <a:t>Get Fresh Air</a:t>
            </a:r>
          </a:p>
          <a:p>
            <a:pPr marL="285750" indent="-285750">
              <a:buFont typeface="Arial" panose="020B0604020202020204" pitchFamily="34" charset="0"/>
              <a:buChar char="•"/>
            </a:pPr>
            <a:r>
              <a:rPr lang="en-US" sz="2400" dirty="0">
                <a:latin typeface="Lucida Sans" panose="020B0602030504020204" pitchFamily="34" charset="0"/>
              </a:rPr>
              <a:t>Close your </a:t>
            </a:r>
            <a:r>
              <a:rPr lang="en-US" sz="2400" dirty="0" smtClean="0">
                <a:latin typeface="Lucida Sans" panose="020B0602030504020204" pitchFamily="34" charset="0"/>
              </a:rPr>
              <a:t>eyes</a:t>
            </a:r>
            <a:endParaRPr lang="en-US" sz="2400" dirty="0">
              <a:latin typeface="Lucida Sans" panose="020B0602030504020204" pitchFamily="34" charset="0"/>
            </a:endParaRPr>
          </a:p>
          <a:p>
            <a:pPr marL="285750" indent="-285750">
              <a:buFont typeface="Arial" panose="020B0604020202020204" pitchFamily="34" charset="0"/>
              <a:buChar char="•"/>
            </a:pPr>
            <a:endParaRPr lang="en-US" sz="2400" dirty="0" smtClean="0">
              <a:latin typeface="Lucida Sans" panose="020B0602030504020204" pitchFamily="34" charset="0"/>
            </a:endParaRPr>
          </a:p>
          <a:p>
            <a:pPr marL="285750" indent="-285750"/>
            <a:r>
              <a:rPr lang="en-US" sz="2400" dirty="0">
                <a:hlinkClick r:id="rId4"/>
              </a:rPr>
              <a:t>5 Minute Countdown | Big Timer - </a:t>
            </a:r>
            <a:r>
              <a:rPr lang="en-US" sz="2400" dirty="0" err="1">
                <a:hlinkClick r:id="rId4"/>
              </a:rPr>
              <a:t>Fullscreen</a:t>
            </a:r>
            <a:r>
              <a:rPr lang="en-US" sz="2400" dirty="0">
                <a:hlinkClick r:id="rId4"/>
              </a:rPr>
              <a:t> countdown timer</a:t>
            </a:r>
            <a:endParaRPr lang="en-US" sz="2400" dirty="0">
              <a:latin typeface="Lucida Sans" panose="020B0602030504020204" pitchFamily="34" charset="0"/>
            </a:endParaRPr>
          </a:p>
        </p:txBody>
      </p:sp>
      <p:sp>
        <p:nvSpPr>
          <p:cNvPr id="7" name="AutoShape 4" descr="Image result for Cat Stretching Me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44" y="1846364"/>
            <a:ext cx="581025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5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culture of safety	</a:t>
            </a:r>
            <a:endParaRPr lang="en-US" dirty="0"/>
          </a:p>
        </p:txBody>
      </p:sp>
      <p:sp>
        <p:nvSpPr>
          <p:cNvPr id="3" name="Content Placeholder 2"/>
          <p:cNvSpPr>
            <a:spLocks noGrp="1"/>
          </p:cNvSpPr>
          <p:nvPr>
            <p:ph idx="1"/>
          </p:nvPr>
        </p:nvSpPr>
        <p:spPr/>
        <p:txBody>
          <a:bodyPr/>
          <a:lstStyle/>
          <a:p>
            <a:r>
              <a:rPr lang="en-US" dirty="0" smtClean="0"/>
              <a:t>Implementation really relies on collaborative learning, taking risks (and being willing to fail).</a:t>
            </a:r>
          </a:p>
          <a:p>
            <a:r>
              <a:rPr lang="en-US" dirty="0" smtClean="0"/>
              <a:t>The center of creating this type of environment is vulnerability, trust and psychological safety.   </a:t>
            </a:r>
          </a:p>
          <a:p>
            <a:r>
              <a:rPr lang="en-US" dirty="0" smtClean="0"/>
              <a:t>Elements include:</a:t>
            </a:r>
          </a:p>
          <a:p>
            <a:pPr lvl="1"/>
            <a:r>
              <a:rPr lang="en-US" dirty="0" smtClean="0"/>
              <a:t>Leadership commitment and development</a:t>
            </a:r>
          </a:p>
          <a:p>
            <a:pPr lvl="1"/>
            <a:r>
              <a:rPr lang="en-US" dirty="0" smtClean="0"/>
              <a:t>Training, development and on-going support</a:t>
            </a:r>
          </a:p>
          <a:p>
            <a:pPr lvl="1"/>
            <a:r>
              <a:rPr lang="en-US" dirty="0" smtClean="0"/>
              <a:t>Environment of continuous learning</a:t>
            </a:r>
          </a:p>
          <a:p>
            <a:pPr lvl="1"/>
            <a:r>
              <a:rPr lang="en-US" dirty="0" smtClean="0"/>
              <a:t>Staff engagement and idea sharing</a:t>
            </a:r>
            <a:endParaRPr lang="en-US" dirty="0"/>
          </a:p>
        </p:txBody>
      </p:sp>
    </p:spTree>
    <p:extLst>
      <p:ext uri="{BB962C8B-B14F-4D97-AF65-F5344CB8AC3E}">
        <p14:creationId xmlns:p14="http://schemas.microsoft.com/office/powerpoint/2010/main" val="217526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Safety	</a:t>
            </a:r>
            <a:endParaRPr lang="en-US" dirty="0"/>
          </a:p>
        </p:txBody>
      </p:sp>
      <p:sp>
        <p:nvSpPr>
          <p:cNvPr id="3" name="Content Placeholder 2"/>
          <p:cNvSpPr>
            <a:spLocks noGrp="1"/>
          </p:cNvSpPr>
          <p:nvPr>
            <p:ph idx="1"/>
          </p:nvPr>
        </p:nvSpPr>
        <p:spPr/>
        <p:txBody>
          <a:bodyPr/>
          <a:lstStyle/>
          <a:p>
            <a:pPr marL="0" indent="0" algn="ctr">
              <a:buNone/>
            </a:pPr>
            <a:endParaRPr lang="en-US" sz="3600" dirty="0" smtClean="0"/>
          </a:p>
          <a:p>
            <a:pPr marL="0" indent="0" algn="ctr">
              <a:buNone/>
            </a:pPr>
            <a:r>
              <a:rPr lang="en-US" sz="3600" dirty="0" smtClean="0"/>
              <a:t>The belief that you can speak up, take risk and put forward ideas, questions or challenges without facing ridicule or retaliation.</a:t>
            </a:r>
          </a:p>
          <a:p>
            <a:pPr marL="457200" lvl="1" indent="0">
              <a:buNone/>
            </a:pPr>
            <a:r>
              <a:rPr lang="en-US" dirty="0" smtClean="0"/>
              <a:t>								~Amy Edmundson</a:t>
            </a:r>
            <a:endParaRPr lang="en-US" dirty="0"/>
          </a:p>
        </p:txBody>
      </p:sp>
    </p:spTree>
    <p:extLst>
      <p:ext uri="{BB962C8B-B14F-4D97-AF65-F5344CB8AC3E}">
        <p14:creationId xmlns:p14="http://schemas.microsoft.com/office/powerpoint/2010/main" val="136493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A25E03-DAF3-4C6F-8426-01BE5A474B2E}"/>
              </a:ext>
            </a:extLst>
          </p:cNvPr>
          <p:cNvSpPr>
            <a:spLocks noGrp="1"/>
          </p:cNvSpPr>
          <p:nvPr>
            <p:ph type="ctrTitle"/>
          </p:nvPr>
        </p:nvSpPr>
        <p:spPr>
          <a:xfrm>
            <a:off x="6172805" y="858363"/>
            <a:ext cx="6019195" cy="1460898"/>
          </a:xfrm>
        </p:spPr>
        <p:txBody>
          <a:bodyPr anchor="ctr">
            <a:normAutofit fontScale="90000"/>
          </a:bodyPr>
          <a:lstStyle/>
          <a:p>
            <a:r>
              <a:rPr lang="en-US" sz="3000" dirty="0">
                <a:solidFill>
                  <a:schemeClr val="bg1"/>
                </a:solidFill>
                <a:latin typeface="Lucida Sans"/>
                <a:cs typeface="Calibri Light"/>
              </a:rPr>
              <a:t>Welcome to the </a:t>
            </a:r>
            <a:br>
              <a:rPr lang="en-US" sz="3000" dirty="0">
                <a:solidFill>
                  <a:schemeClr val="bg1"/>
                </a:solidFill>
                <a:latin typeface="Lucida Sans"/>
                <a:cs typeface="Calibri Light"/>
              </a:rPr>
            </a:br>
            <a:r>
              <a:rPr lang="en-US" sz="3000" dirty="0">
                <a:solidFill>
                  <a:schemeClr val="bg1"/>
                </a:solidFill>
                <a:latin typeface="Lucida Sans"/>
                <a:cs typeface="Calibri Light"/>
              </a:rPr>
              <a:t>Snohomish County CARE </a:t>
            </a:r>
            <a:br>
              <a:rPr lang="en-US" sz="3000" dirty="0">
                <a:solidFill>
                  <a:schemeClr val="bg1"/>
                </a:solidFill>
                <a:latin typeface="Lucida Sans"/>
                <a:cs typeface="Calibri Light"/>
              </a:rPr>
            </a:br>
            <a:r>
              <a:rPr lang="en-US" sz="3000" dirty="0">
                <a:solidFill>
                  <a:schemeClr val="bg1"/>
                </a:solidFill>
                <a:latin typeface="Lucida Sans"/>
                <a:cs typeface="Calibri Light"/>
              </a:rPr>
              <a:t>Train the Trainer </a:t>
            </a:r>
            <a:br>
              <a:rPr lang="en-US" sz="3000" dirty="0">
                <a:solidFill>
                  <a:schemeClr val="bg1"/>
                </a:solidFill>
                <a:latin typeface="Lucida Sans"/>
                <a:cs typeface="Calibri Light"/>
              </a:rPr>
            </a:br>
            <a:r>
              <a:rPr lang="en-US" sz="3000" dirty="0">
                <a:solidFill>
                  <a:schemeClr val="bg1"/>
                </a:solidFill>
                <a:latin typeface="Lucida Sans"/>
                <a:cs typeface="Calibri Light"/>
              </a:rPr>
              <a:t>Meet &amp; Greet </a:t>
            </a:r>
            <a:br>
              <a:rPr lang="en-US" sz="3000" dirty="0">
                <a:solidFill>
                  <a:schemeClr val="bg1"/>
                </a:solidFill>
                <a:latin typeface="Lucida Sans"/>
                <a:cs typeface="Calibri Light"/>
              </a:rPr>
            </a:br>
            <a:r>
              <a:rPr lang="en-US" sz="3000" dirty="0">
                <a:solidFill>
                  <a:schemeClr val="bg1"/>
                </a:solidFill>
                <a:latin typeface="Lucida Sans"/>
                <a:cs typeface="Calibri Light"/>
              </a:rPr>
              <a:t>2021</a:t>
            </a:r>
            <a:endParaRPr lang="en-US" dirty="0"/>
          </a:p>
        </p:txBody>
      </p:sp>
      <p:sp>
        <p:nvSpPr>
          <p:cNvPr id="3" name="Rectangle 2">
            <a:extLst>
              <a:ext uri="{FF2B5EF4-FFF2-40B4-BE49-F238E27FC236}">
                <a16:creationId xmlns="" xmlns:a16="http://schemas.microsoft.com/office/drawing/2014/main" id="{679EF227-8C90-4DDF-BF25-C5A03FF5A9B5}"/>
              </a:ext>
            </a:extLst>
          </p:cNvPr>
          <p:cNvSpPr/>
          <p:nvPr/>
        </p:nvSpPr>
        <p:spPr>
          <a:xfrm>
            <a:off x="7204631" y="4550739"/>
            <a:ext cx="3955541" cy="1015663"/>
          </a:xfrm>
          <a:prstGeom prst="rect">
            <a:avLst/>
          </a:prstGeom>
        </p:spPr>
        <p:txBody>
          <a:bodyPr wrap="square" anchor="t">
            <a:spAutoFit/>
          </a:bodyPr>
          <a:lstStyle/>
          <a:p>
            <a:pPr algn="ctr"/>
            <a:r>
              <a:rPr lang="en-US" sz="2000" dirty="0">
                <a:latin typeface="Lucida Sans" panose="020B0602030504020204" pitchFamily="34" charset="0"/>
              </a:rPr>
              <a:t/>
            </a:r>
            <a:br>
              <a:rPr lang="en-US" sz="2000" dirty="0">
                <a:latin typeface="Lucida Sans" panose="020B0602030504020204" pitchFamily="34" charset="0"/>
              </a:rPr>
            </a:br>
            <a:r>
              <a:rPr lang="en-US" sz="2000" i="1" dirty="0">
                <a:solidFill>
                  <a:schemeClr val="bg1"/>
                </a:solidFill>
                <a:latin typeface="Lucida Sans"/>
              </a:rPr>
              <a:t>Thank You for your participation and partnership!</a:t>
            </a:r>
            <a:endParaRPr lang="en-US" sz="2000" i="1" dirty="0">
              <a:latin typeface="Lucida Sans" panose="020B0602030504020204" pitchFamily="34" charset="0"/>
            </a:endParaRPr>
          </a:p>
        </p:txBody>
      </p:sp>
      <p:pic>
        <p:nvPicPr>
          <p:cNvPr id="7" name="Picture 6">
            <a:extLst>
              <a:ext uri="{FF2B5EF4-FFF2-40B4-BE49-F238E27FC236}">
                <a16:creationId xmlns="" xmlns:a16="http://schemas.microsoft.com/office/drawing/2014/main" id="{A7DF60F2-3ABA-4A61-9AB6-8F46C49E2CE2}"/>
              </a:ext>
            </a:extLst>
          </p:cNvPr>
          <p:cNvPicPr>
            <a:picLocks noChangeAspect="1"/>
          </p:cNvPicPr>
          <p:nvPr/>
        </p:nvPicPr>
        <p:blipFill>
          <a:blip r:embed="rId3"/>
          <a:stretch>
            <a:fillRect/>
          </a:stretch>
        </p:blipFill>
        <p:spPr>
          <a:xfrm>
            <a:off x="8509034" y="5769769"/>
            <a:ext cx="1346733" cy="587264"/>
          </a:xfrm>
          <a:prstGeom prst="rect">
            <a:avLst/>
          </a:prstGeom>
        </p:spPr>
      </p:pic>
      <p:pic>
        <p:nvPicPr>
          <p:cNvPr id="6" name="Picture 5" descr="Logo&#10;&#10;Description automatically generated">
            <a:extLst>
              <a:ext uri="{FF2B5EF4-FFF2-40B4-BE49-F238E27FC236}">
                <a16:creationId xmlns="" xmlns:a16="http://schemas.microsoft.com/office/drawing/2014/main" id="{B42BBE97-B5A1-457D-B75E-5AF688D81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28" y="4123332"/>
            <a:ext cx="5583461" cy="2321125"/>
          </a:xfrm>
          <a:prstGeom prst="rect">
            <a:avLst/>
          </a:prstGeom>
        </p:spPr>
      </p:pic>
      <p:sp>
        <p:nvSpPr>
          <p:cNvPr id="4" name="TextBox 3">
            <a:extLst>
              <a:ext uri="{FF2B5EF4-FFF2-40B4-BE49-F238E27FC236}">
                <a16:creationId xmlns="" xmlns:a16="http://schemas.microsoft.com/office/drawing/2014/main" id="{8E37659E-AE54-4CA9-9A00-391501887454}"/>
              </a:ext>
            </a:extLst>
          </p:cNvPr>
          <p:cNvSpPr txBox="1"/>
          <p:nvPr/>
        </p:nvSpPr>
        <p:spPr>
          <a:xfrm>
            <a:off x="1272540" y="918554"/>
            <a:ext cx="11330940" cy="2431435"/>
          </a:xfrm>
          <a:prstGeom prst="rect">
            <a:avLst/>
          </a:prstGeom>
          <a:noFill/>
        </p:spPr>
        <p:txBody>
          <a:bodyPr wrap="square" rtlCol="0">
            <a:spAutoFit/>
          </a:bodyPr>
          <a:lstStyle/>
          <a:p>
            <a:pPr algn="ctr"/>
            <a:r>
              <a:rPr lang="en-US" sz="4400" dirty="0" smtClean="0">
                <a:solidFill>
                  <a:srgbClr val="7ABEC5"/>
                </a:solidFill>
                <a:latin typeface="Avenir Medium"/>
              </a:rPr>
              <a:t>Implementation Science and </a:t>
            </a:r>
          </a:p>
          <a:p>
            <a:pPr algn="ctr"/>
            <a:r>
              <a:rPr lang="en-US" sz="4400" dirty="0" smtClean="0">
                <a:solidFill>
                  <a:srgbClr val="7ABEC5"/>
                </a:solidFill>
                <a:latin typeface="Avenir Medium"/>
              </a:rPr>
              <a:t>Adult Learning</a:t>
            </a:r>
            <a:endParaRPr lang="en-US" sz="4400" dirty="0">
              <a:solidFill>
                <a:srgbClr val="7ABEC5"/>
              </a:solidFill>
              <a:latin typeface="Avenir Medium"/>
            </a:endParaRPr>
          </a:p>
          <a:p>
            <a:endParaRPr lang="en-US" sz="3200" dirty="0">
              <a:latin typeface="Avenir Medium"/>
            </a:endParaRPr>
          </a:p>
          <a:p>
            <a:pPr algn="ctr"/>
            <a:r>
              <a:rPr lang="en-US" sz="3200" dirty="0" smtClean="0">
                <a:solidFill>
                  <a:srgbClr val="002060"/>
                </a:solidFill>
                <a:latin typeface="Avenir Medium"/>
              </a:rPr>
              <a:t>Mary Cline-Stively</a:t>
            </a:r>
            <a:endParaRPr lang="en-US" sz="3200" dirty="0">
              <a:solidFill>
                <a:srgbClr val="002060"/>
              </a:solidFill>
              <a:latin typeface="Avenir Medium"/>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2702" y="4245424"/>
            <a:ext cx="3972362" cy="1626292"/>
          </a:xfrm>
          <a:prstGeom prst="rect">
            <a:avLst/>
          </a:prstGeom>
        </p:spPr>
      </p:pic>
    </p:spTree>
    <p:extLst>
      <p:ext uri="{BB962C8B-B14F-4D97-AF65-F5344CB8AC3E}">
        <p14:creationId xmlns:p14="http://schemas.microsoft.com/office/powerpoint/2010/main" val="19477451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Spaces	</a:t>
            </a:r>
            <a:endParaRPr lang="en-US" dirty="0"/>
          </a:p>
        </p:txBody>
      </p:sp>
      <p:sp>
        <p:nvSpPr>
          <p:cNvPr id="3" name="Content Placeholder 2"/>
          <p:cNvSpPr>
            <a:spLocks noGrp="1"/>
          </p:cNvSpPr>
          <p:nvPr>
            <p:ph idx="1"/>
          </p:nvPr>
        </p:nvSpPr>
        <p:spPr/>
        <p:txBody>
          <a:bodyPr>
            <a:normAutofit/>
          </a:bodyPr>
          <a:lstStyle/>
          <a:p>
            <a:r>
              <a:rPr lang="en-US" dirty="0" smtClean="0"/>
              <a:t>As you consider how you can create and cultivate safe, gracious spaces, apply the equity and justice lens.</a:t>
            </a:r>
          </a:p>
          <a:p>
            <a:r>
              <a:rPr lang="en-US" dirty="0" smtClean="0"/>
              <a:t>Consider:</a:t>
            </a:r>
          </a:p>
          <a:p>
            <a:pPr lvl="1"/>
            <a:r>
              <a:rPr lang="en-US" dirty="0" smtClean="0"/>
              <a:t>How does this fit with the anti-racism work the organization is doing?</a:t>
            </a:r>
          </a:p>
          <a:p>
            <a:pPr lvl="1"/>
            <a:r>
              <a:rPr lang="en-US" dirty="0" smtClean="0"/>
              <a:t>Consider the systemic and general trauma that may be present?</a:t>
            </a:r>
          </a:p>
          <a:p>
            <a:pPr lvl="1"/>
            <a:endParaRPr lang="en-US" dirty="0">
              <a:solidFill>
                <a:prstClr val="black"/>
              </a:solidFill>
            </a:endParaRPr>
          </a:p>
          <a:p>
            <a:pPr marL="914400" lvl="2" indent="0">
              <a:buNone/>
            </a:pPr>
            <a:endParaRPr lang="en-US" dirty="0" smtClean="0"/>
          </a:p>
          <a:p>
            <a:endParaRPr lang="en-US" dirty="0"/>
          </a:p>
        </p:txBody>
      </p:sp>
    </p:spTree>
    <p:extLst>
      <p:ext uri="{BB962C8B-B14F-4D97-AF65-F5344CB8AC3E}">
        <p14:creationId xmlns:p14="http://schemas.microsoft.com/office/powerpoint/2010/main" val="420303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Reflection</a:t>
            </a:r>
            <a:endParaRPr lang="en-US" dirty="0"/>
          </a:p>
        </p:txBody>
      </p:sp>
      <p:sp>
        <p:nvSpPr>
          <p:cNvPr id="3" name="Content Placeholder 2"/>
          <p:cNvSpPr>
            <a:spLocks noGrp="1"/>
          </p:cNvSpPr>
          <p:nvPr>
            <p:ph idx="1"/>
          </p:nvPr>
        </p:nvSpPr>
        <p:spPr/>
        <p:txBody>
          <a:bodyPr/>
          <a:lstStyle/>
          <a:p>
            <a:pPr lvl="0"/>
            <a:r>
              <a:rPr lang="en-US" dirty="0">
                <a:solidFill>
                  <a:prstClr val="black"/>
                </a:solidFill>
              </a:rPr>
              <a:t>Consider </a:t>
            </a:r>
            <a:r>
              <a:rPr lang="en-US" dirty="0" smtClean="0">
                <a:solidFill>
                  <a:prstClr val="black"/>
                </a:solidFill>
              </a:rPr>
              <a:t>reflective </a:t>
            </a:r>
            <a:r>
              <a:rPr lang="en-US" dirty="0">
                <a:solidFill>
                  <a:prstClr val="black"/>
                </a:solidFill>
              </a:rPr>
              <a:t>questions as a way to set the foundation for safety:</a:t>
            </a:r>
          </a:p>
          <a:p>
            <a:pPr lvl="1"/>
            <a:r>
              <a:rPr lang="en-US" dirty="0">
                <a:solidFill>
                  <a:prstClr val="black"/>
                </a:solidFill>
              </a:rPr>
              <a:t>Am I focused and ready to give 100% of my attention?</a:t>
            </a:r>
          </a:p>
          <a:p>
            <a:pPr lvl="1"/>
            <a:r>
              <a:rPr lang="en-US" dirty="0">
                <a:solidFill>
                  <a:prstClr val="black"/>
                </a:solidFill>
              </a:rPr>
              <a:t>Am I prepared to listen to different perspectives?</a:t>
            </a:r>
          </a:p>
          <a:p>
            <a:pPr lvl="1"/>
            <a:r>
              <a:rPr lang="en-US" dirty="0">
                <a:solidFill>
                  <a:prstClr val="black"/>
                </a:solidFill>
              </a:rPr>
              <a:t>Am I aware of the implicit and explicit biases I may bring to the meeting?</a:t>
            </a:r>
          </a:p>
          <a:p>
            <a:pPr lvl="1"/>
            <a:r>
              <a:rPr lang="en-US" dirty="0">
                <a:solidFill>
                  <a:prstClr val="black"/>
                </a:solidFill>
              </a:rPr>
              <a:t>Am I aware of how my power and privilege – race, gender, age, position – may impact the conversation?</a:t>
            </a:r>
          </a:p>
          <a:p>
            <a:pPr lvl="1"/>
            <a:r>
              <a:rPr lang="en-US" dirty="0">
                <a:solidFill>
                  <a:prstClr val="black"/>
                </a:solidFill>
              </a:rPr>
              <a:t>Am I prepared to be open to different people’s expertise and knowledge?</a:t>
            </a:r>
          </a:p>
          <a:p>
            <a:endParaRPr lang="en-US" dirty="0"/>
          </a:p>
        </p:txBody>
      </p:sp>
    </p:spTree>
    <p:extLst>
      <p:ext uri="{BB962C8B-B14F-4D97-AF65-F5344CB8AC3E}">
        <p14:creationId xmlns:p14="http://schemas.microsoft.com/office/powerpoint/2010/main" val="59743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 “gracious space”</a:t>
            </a:r>
            <a:r>
              <a:rPr lang="en-US" dirty="0"/>
              <a:t> </a:t>
            </a:r>
          </a:p>
        </p:txBody>
      </p:sp>
      <p:sp>
        <p:nvSpPr>
          <p:cNvPr id="3" name="Content Placeholder 2"/>
          <p:cNvSpPr>
            <a:spLocks noGrp="1"/>
          </p:cNvSpPr>
          <p:nvPr>
            <p:ph idx="1"/>
          </p:nvPr>
        </p:nvSpPr>
        <p:spPr/>
        <p:txBody>
          <a:bodyPr>
            <a:normAutofit fontScale="77500" lnSpcReduction="20000"/>
          </a:bodyPr>
          <a:lstStyle/>
          <a:p>
            <a:pPr lvl="0"/>
            <a:r>
              <a:rPr lang="en-US" dirty="0"/>
              <a:t>Start with a check in, introduction type exercises with minimal self-disclosure – building toward creating brave spaces to share throughout the time together.</a:t>
            </a:r>
          </a:p>
          <a:p>
            <a:pPr lvl="0"/>
            <a:r>
              <a:rPr lang="en-US" dirty="0"/>
              <a:t>Community or group agreements:  use as a way to gain engagement early on.</a:t>
            </a:r>
          </a:p>
          <a:p>
            <a:pPr lvl="0"/>
            <a:r>
              <a:rPr lang="en-US" dirty="0"/>
              <a:t>Clear learning objectives:  so everyone is clear why they are in the room, ask if there are other things folks were hoping for.</a:t>
            </a:r>
          </a:p>
          <a:p>
            <a:pPr lvl="0"/>
            <a:r>
              <a:rPr lang="en-US" dirty="0"/>
              <a:t>Use a circle process to ensure all voices are heard.</a:t>
            </a:r>
          </a:p>
          <a:p>
            <a:pPr lvl="0"/>
            <a:r>
              <a:rPr lang="en-US" dirty="0"/>
              <a:t>Ensure everyone has logistical info – restrooms, breaks, how to use technology, etc.</a:t>
            </a:r>
          </a:p>
          <a:p>
            <a:pPr lvl="0"/>
            <a:r>
              <a:rPr lang="en-US" dirty="0"/>
              <a:t>Be explicit on expectations (“would like to hear from everyone”, feel free to pass, “popcorn” style, etc.)</a:t>
            </a:r>
          </a:p>
          <a:p>
            <a:pPr lvl="0"/>
            <a:r>
              <a:rPr lang="en-US" dirty="0"/>
              <a:t>End with some sort of check out, reflection -  how they experienced the time, exercise</a:t>
            </a:r>
          </a:p>
          <a:p>
            <a:endParaRPr lang="en-US" dirty="0"/>
          </a:p>
        </p:txBody>
      </p:sp>
    </p:spTree>
    <p:extLst>
      <p:ext uri="{BB962C8B-B14F-4D97-AF65-F5344CB8AC3E}">
        <p14:creationId xmlns:p14="http://schemas.microsoft.com/office/powerpoint/2010/main" val="287063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lstStyle/>
          <a:p>
            <a:r>
              <a:rPr lang="en-US" dirty="0" smtClean="0"/>
              <a:t>Leaders are anyone who has the courage to develop the potential in people and processes</a:t>
            </a:r>
          </a:p>
          <a:p>
            <a:r>
              <a:rPr lang="en-US" dirty="0" smtClean="0"/>
              <a:t>Who we are is how we lead….</a:t>
            </a:r>
          </a:p>
          <a:p>
            <a:pPr lvl="1"/>
            <a:r>
              <a:rPr lang="en-US" dirty="0" smtClean="0"/>
              <a:t>Do your own work so that you can show up and be present</a:t>
            </a:r>
          </a:p>
          <a:p>
            <a:pPr lvl="1"/>
            <a:r>
              <a:rPr lang="en-US" dirty="0" smtClean="0"/>
              <a:t>Get comfortable being uncomfortable</a:t>
            </a:r>
          </a:p>
          <a:p>
            <a:pPr lvl="1"/>
            <a:r>
              <a:rPr lang="en-US" dirty="0" smtClean="0"/>
              <a:t>You don’t need to be the expert</a:t>
            </a:r>
          </a:p>
          <a:p>
            <a:pPr lvl="1"/>
            <a:r>
              <a:rPr lang="en-US" dirty="0" smtClean="0"/>
              <a:t>Model the behaviors you want see – acknowledge, ask for help, reflection, learning….</a:t>
            </a:r>
            <a:endParaRPr lang="en-US" dirty="0"/>
          </a:p>
        </p:txBody>
      </p:sp>
    </p:spTree>
    <p:extLst>
      <p:ext uri="{BB962C8B-B14F-4D97-AF65-F5344CB8AC3E}">
        <p14:creationId xmlns:p14="http://schemas.microsoft.com/office/powerpoint/2010/main" val="239969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Curious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Use reflective, open ended questions.</a:t>
            </a:r>
          </a:p>
          <a:p>
            <a:pPr lvl="0"/>
            <a:r>
              <a:rPr lang="en-US" dirty="0"/>
              <a:t>Provide feedback using a strengths based approach:  “that might work, another options might be to try XXXX” or “yes and XXXX”.</a:t>
            </a:r>
          </a:p>
          <a:p>
            <a:pPr lvl="0"/>
            <a:r>
              <a:rPr lang="en-US" dirty="0"/>
              <a:t>Ask questions to better understand verses jumping to the conclusion – “can you say more about…” or “can you give me an example of when you had that experience”.</a:t>
            </a:r>
          </a:p>
          <a:p>
            <a:pPr lvl="0"/>
            <a:r>
              <a:rPr lang="en-US" dirty="0"/>
              <a:t>Check in with the group:  is the pace working, do folks need a break, etc. </a:t>
            </a:r>
          </a:p>
          <a:p>
            <a:pPr lvl="0"/>
            <a:r>
              <a:rPr lang="en-US" dirty="0"/>
              <a:t>Model being curious, vulnerable, brave and centered (take a deep breath).</a:t>
            </a:r>
          </a:p>
          <a:p>
            <a:pPr lvl="0"/>
            <a:r>
              <a:rPr lang="en-US" dirty="0"/>
              <a:t>Stay neutral – acknowledge a contribution to the conversation without judgement.</a:t>
            </a:r>
          </a:p>
          <a:p>
            <a:endParaRPr lang="en-US" dirty="0"/>
          </a:p>
        </p:txBody>
      </p:sp>
    </p:spTree>
    <p:extLst>
      <p:ext uri="{BB962C8B-B14F-4D97-AF65-F5344CB8AC3E}">
        <p14:creationId xmlns:p14="http://schemas.microsoft.com/office/powerpoint/2010/main" val="2868365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for engagement</a:t>
            </a:r>
            <a:r>
              <a:rPr lang="en-US" dirty="0"/>
              <a:t> </a:t>
            </a:r>
          </a:p>
        </p:txBody>
      </p:sp>
      <p:sp>
        <p:nvSpPr>
          <p:cNvPr id="3" name="Content Placeholder 2"/>
          <p:cNvSpPr>
            <a:spLocks noGrp="1"/>
          </p:cNvSpPr>
          <p:nvPr>
            <p:ph idx="1"/>
          </p:nvPr>
        </p:nvSpPr>
        <p:spPr>
          <a:xfrm>
            <a:off x="246184" y="1734750"/>
            <a:ext cx="11236569" cy="4455033"/>
          </a:xfrm>
        </p:spPr>
        <p:txBody>
          <a:bodyPr>
            <a:normAutofit fontScale="55000" lnSpcReduction="20000"/>
          </a:bodyPr>
          <a:lstStyle/>
          <a:p>
            <a:pPr lvl="0"/>
            <a:r>
              <a:rPr lang="en-US" sz="3600" dirty="0"/>
              <a:t>If material is being read out load, ask for volunteers.</a:t>
            </a:r>
          </a:p>
          <a:p>
            <a:pPr lvl="0"/>
            <a:r>
              <a:rPr lang="en-US" sz="3600" dirty="0"/>
              <a:t>Use “pair-share” exercises, even if only a few minutes to turn to partner, then group hi-lights.</a:t>
            </a:r>
          </a:p>
          <a:p>
            <a:pPr lvl="0"/>
            <a:r>
              <a:rPr lang="en-US" sz="3600" dirty="0"/>
              <a:t>Ask “what questions do you have” vs. “any questions?”.</a:t>
            </a:r>
          </a:p>
          <a:p>
            <a:pPr lvl="0"/>
            <a:r>
              <a:rPr lang="en-US" sz="3600" dirty="0"/>
              <a:t>Provide real-life experiences and examples.  Ask for examples from the group.</a:t>
            </a:r>
          </a:p>
          <a:p>
            <a:pPr lvl="0"/>
            <a:r>
              <a:rPr lang="en-US" sz="3600" dirty="0"/>
              <a:t>Use language like “what was your take away”, “a-ha moment”, “experience” when trying to encourage sharing.  </a:t>
            </a:r>
          </a:p>
          <a:p>
            <a:pPr lvl="0"/>
            <a:r>
              <a:rPr lang="en-US" sz="3600" dirty="0"/>
              <a:t>Use small group interactions whenever possible.</a:t>
            </a:r>
          </a:p>
          <a:p>
            <a:pPr lvl="0"/>
            <a:r>
              <a:rPr lang="en-US" sz="3600" dirty="0"/>
              <a:t>Use silence – it may mean that folks are absorbing material.  It is okay to pause and give a minute for reflection.</a:t>
            </a:r>
          </a:p>
          <a:p>
            <a:pPr lvl="0"/>
            <a:r>
              <a:rPr lang="en-US" sz="3600" dirty="0"/>
              <a:t>Provide content and then provide some sort of opportunity for engagement around the material like a few minutes of self-reflection, pair-share, small group, etc.  The important part is integration, experience and/or practice of material to help make it their own.</a:t>
            </a:r>
          </a:p>
          <a:p>
            <a:pPr lvl="0"/>
            <a:r>
              <a:rPr lang="en-US" sz="3600" dirty="0"/>
              <a:t>Use self-assessment type of tools or questions as a way to mitigate the gap of experience and the new information.</a:t>
            </a:r>
          </a:p>
          <a:p>
            <a:pPr lvl="0"/>
            <a:r>
              <a:rPr lang="en-US" sz="3600" dirty="0"/>
              <a:t>Provide a variety of different ways to access the material - Visual; auditory; kinesthetic; etc. </a:t>
            </a:r>
          </a:p>
          <a:p>
            <a:endParaRPr lang="en-US" dirty="0"/>
          </a:p>
        </p:txBody>
      </p:sp>
    </p:spTree>
    <p:extLst>
      <p:ext uri="{BB962C8B-B14F-4D97-AF65-F5344CB8AC3E}">
        <p14:creationId xmlns:p14="http://schemas.microsoft.com/office/powerpoint/2010/main" val="364215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Engagement	</a:t>
            </a:r>
            <a:endParaRPr lang="en-US" dirty="0"/>
          </a:p>
        </p:txBody>
      </p:sp>
      <p:sp>
        <p:nvSpPr>
          <p:cNvPr id="3" name="Content Placeholder 2"/>
          <p:cNvSpPr>
            <a:spLocks noGrp="1"/>
          </p:cNvSpPr>
          <p:nvPr>
            <p:ph idx="1"/>
          </p:nvPr>
        </p:nvSpPr>
        <p:spPr/>
        <p:txBody>
          <a:bodyPr/>
          <a:lstStyle/>
          <a:p>
            <a:r>
              <a:rPr lang="en-US" dirty="0" smtClean="0"/>
              <a:t>In break out rooms by organization:</a:t>
            </a:r>
          </a:p>
          <a:p>
            <a:pPr lvl="1"/>
            <a:r>
              <a:rPr lang="en-US" dirty="0" smtClean="0"/>
              <a:t>When </a:t>
            </a:r>
            <a:r>
              <a:rPr lang="en-US" dirty="0"/>
              <a:t>considering the </a:t>
            </a:r>
            <a:r>
              <a:rPr lang="en-US" dirty="0" smtClean="0"/>
              <a:t>safe/gracious spaces and engagement what </a:t>
            </a:r>
            <a:r>
              <a:rPr lang="en-US" dirty="0"/>
              <a:t>ideas do you have as you think about creating an implementation plan?  What are you most concerned about?  What are the easy wins?  </a:t>
            </a:r>
          </a:p>
          <a:p>
            <a:r>
              <a:rPr lang="en-US" dirty="0" smtClean="0"/>
              <a:t>15 minutes </a:t>
            </a:r>
          </a:p>
          <a:p>
            <a:r>
              <a:rPr lang="en-US" dirty="0" smtClean="0"/>
              <a:t>Brief share out when you return</a:t>
            </a:r>
          </a:p>
          <a:p>
            <a:pPr marL="457200" lvl="1" indent="0">
              <a:buNone/>
            </a:pPr>
            <a:endParaRPr lang="en-US" dirty="0" smtClean="0"/>
          </a:p>
        </p:txBody>
      </p:sp>
    </p:spTree>
    <p:extLst>
      <p:ext uri="{BB962C8B-B14F-4D97-AF65-F5344CB8AC3E}">
        <p14:creationId xmlns:p14="http://schemas.microsoft.com/office/powerpoint/2010/main" val="238841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7">
            <a:extLst>
              <a:ext uri="{FF2B5EF4-FFF2-40B4-BE49-F238E27FC236}">
                <a16:creationId xmlns="" xmlns:a16="http://schemas.microsoft.com/office/drawing/2014/main" id="{C6C86DAB-D884-42E9-8EBD-DDF8A9BD5AC6}"/>
              </a:ext>
            </a:extLst>
          </p:cNvPr>
          <p:cNvPicPr>
            <a:picLocks noChangeAspect="1"/>
          </p:cNvPicPr>
          <p:nvPr/>
        </p:nvPicPr>
        <p:blipFill>
          <a:blip r:embed="rId3"/>
          <a:stretch>
            <a:fillRect/>
          </a:stretch>
        </p:blipFill>
        <p:spPr>
          <a:xfrm>
            <a:off x="6826432" y="147867"/>
            <a:ext cx="2081300" cy="1314450"/>
          </a:xfrm>
          <a:prstGeom prst="rect">
            <a:avLst/>
          </a:prstGeom>
        </p:spPr>
      </p:pic>
      <p:sp>
        <p:nvSpPr>
          <p:cNvPr id="5" name="Text Placeholder 7"/>
          <p:cNvSpPr>
            <a:spLocks noGrp="1"/>
          </p:cNvSpPr>
          <p:nvPr>
            <p:ph idx="1"/>
          </p:nvPr>
        </p:nvSpPr>
        <p:spPr>
          <a:xfrm>
            <a:off x="6423163" y="1878726"/>
            <a:ext cx="4663937" cy="3897679"/>
          </a:xfrm>
        </p:spPr>
        <p:txBody>
          <a:bodyPr>
            <a:noAutofit/>
          </a:bodyPr>
          <a:lstStyle/>
          <a:p>
            <a:r>
              <a:rPr lang="en-US" sz="3200" b="1" dirty="0" smtClean="0">
                <a:solidFill>
                  <a:srgbClr val="0070C0"/>
                </a:solidFill>
                <a:latin typeface="Lucida Sans" panose="020B0602030504020204" pitchFamily="34" charset="0"/>
              </a:rPr>
              <a:t>10 </a:t>
            </a:r>
            <a:r>
              <a:rPr lang="en-US" sz="3200" b="1" dirty="0">
                <a:solidFill>
                  <a:srgbClr val="0070C0"/>
                </a:solidFill>
                <a:latin typeface="Lucida Sans" panose="020B0602030504020204" pitchFamily="34" charset="0"/>
              </a:rPr>
              <a:t>minutes</a:t>
            </a:r>
          </a:p>
          <a:p>
            <a:r>
              <a:rPr lang="en-US" sz="2400" dirty="0">
                <a:latin typeface="Lucida Sans" panose="020B0602030504020204" pitchFamily="34" charset="0"/>
              </a:rPr>
              <a:t>To take care of yourself….</a:t>
            </a:r>
          </a:p>
          <a:p>
            <a:pPr marL="285750" indent="-285750">
              <a:buFont typeface="Arial" panose="020B0604020202020204" pitchFamily="34" charset="0"/>
              <a:buChar char="•"/>
            </a:pPr>
            <a:r>
              <a:rPr lang="en-US" sz="2400" dirty="0">
                <a:latin typeface="Lucida Sans" panose="020B0602030504020204" pitchFamily="34" charset="0"/>
              </a:rPr>
              <a:t>Stretch</a:t>
            </a:r>
          </a:p>
          <a:p>
            <a:pPr marL="285750" indent="-285750">
              <a:buFont typeface="Arial" panose="020B0604020202020204" pitchFamily="34" charset="0"/>
              <a:buChar char="•"/>
            </a:pPr>
            <a:r>
              <a:rPr lang="en-US" sz="2400" dirty="0">
                <a:latin typeface="Lucida Sans" panose="020B0602030504020204" pitchFamily="34" charset="0"/>
              </a:rPr>
              <a:t>Hydrate/Snacks</a:t>
            </a:r>
          </a:p>
          <a:p>
            <a:pPr marL="285750" indent="-285750">
              <a:buFont typeface="Arial" panose="020B0604020202020204" pitchFamily="34" charset="0"/>
              <a:buChar char="•"/>
            </a:pPr>
            <a:r>
              <a:rPr lang="en-US" sz="2400" dirty="0">
                <a:latin typeface="Lucida Sans" panose="020B0602030504020204" pitchFamily="34" charset="0"/>
              </a:rPr>
              <a:t>Get Fresh Air</a:t>
            </a:r>
          </a:p>
          <a:p>
            <a:pPr marL="285750" indent="-285750">
              <a:buFont typeface="Arial" panose="020B0604020202020204" pitchFamily="34" charset="0"/>
              <a:buChar char="•"/>
            </a:pPr>
            <a:r>
              <a:rPr lang="en-US" sz="2400" dirty="0">
                <a:latin typeface="Lucida Sans" panose="020B0602030504020204" pitchFamily="34" charset="0"/>
              </a:rPr>
              <a:t>Close your </a:t>
            </a:r>
            <a:r>
              <a:rPr lang="en-US" sz="2400" dirty="0" smtClean="0">
                <a:latin typeface="Lucida Sans" panose="020B0602030504020204" pitchFamily="34" charset="0"/>
              </a:rPr>
              <a:t>eyes</a:t>
            </a:r>
            <a:endParaRPr lang="en-US" sz="2400" dirty="0">
              <a:latin typeface="Lucida Sans" panose="020B0602030504020204" pitchFamily="34" charset="0"/>
            </a:endParaRPr>
          </a:p>
          <a:p>
            <a:pPr marL="285750" indent="-285750">
              <a:buFont typeface="Arial" panose="020B0604020202020204" pitchFamily="34" charset="0"/>
              <a:buChar char="•"/>
            </a:pPr>
            <a:endParaRPr lang="en-US" sz="2400" dirty="0" smtClean="0">
              <a:latin typeface="Lucida Sans" panose="020B0602030504020204" pitchFamily="34" charset="0"/>
            </a:endParaRPr>
          </a:p>
          <a:p>
            <a:pPr marL="285750" indent="-285750"/>
            <a:r>
              <a:rPr lang="en-US" sz="2400" dirty="0">
                <a:hlinkClick r:id="rId4"/>
              </a:rPr>
              <a:t>5 Minute Countdown | Big Timer - </a:t>
            </a:r>
            <a:r>
              <a:rPr lang="en-US" sz="2400" dirty="0" err="1">
                <a:hlinkClick r:id="rId4"/>
              </a:rPr>
              <a:t>Fullscreen</a:t>
            </a:r>
            <a:r>
              <a:rPr lang="en-US" sz="2400" dirty="0">
                <a:hlinkClick r:id="rId4"/>
              </a:rPr>
              <a:t> countdown timer</a:t>
            </a:r>
            <a:endParaRPr lang="en-US" sz="2400" dirty="0">
              <a:latin typeface="Lucida Sans" panose="020B0602030504020204" pitchFamily="34" charset="0"/>
            </a:endParaRPr>
          </a:p>
        </p:txBody>
      </p:sp>
      <p:sp>
        <p:nvSpPr>
          <p:cNvPr id="7" name="AutoShape 4" descr="Image result for Cat Stretching Me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878726"/>
            <a:ext cx="59055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6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Characteristics of Adult </a:t>
            </a:r>
            <a:r>
              <a:rPr lang="en-US" dirty="0" smtClean="0"/>
              <a:t>Learners</a:t>
            </a:r>
            <a:br>
              <a:rPr lang="en-US" dirty="0" smtClean="0"/>
            </a:br>
            <a:r>
              <a:rPr lang="en-US" sz="1300" dirty="0" smtClean="0"/>
              <a:t>(adapted </a:t>
            </a:r>
            <a:r>
              <a:rPr lang="en-US" sz="1300" dirty="0"/>
              <a:t>from Malcolm Shepherd </a:t>
            </a:r>
            <a:r>
              <a:rPr lang="en-US" sz="1300" dirty="0" smtClean="0"/>
              <a:t>Knowles) </a:t>
            </a:r>
            <a:endParaRPr lang="en-US" sz="1300" dirty="0"/>
          </a:p>
        </p:txBody>
      </p:sp>
      <p:sp>
        <p:nvSpPr>
          <p:cNvPr id="3" name="Content Placeholder 2"/>
          <p:cNvSpPr>
            <a:spLocks noGrp="1"/>
          </p:cNvSpPr>
          <p:nvPr>
            <p:ph idx="1"/>
          </p:nvPr>
        </p:nvSpPr>
        <p:spPr/>
        <p:txBody>
          <a:bodyPr>
            <a:normAutofit fontScale="77500" lnSpcReduction="20000"/>
          </a:bodyPr>
          <a:lstStyle/>
          <a:p>
            <a:pPr lvl="0"/>
            <a:r>
              <a:rPr lang="en-US" b="1" dirty="0"/>
              <a:t>Self-Concept</a:t>
            </a:r>
            <a:r>
              <a:rPr lang="en-US" dirty="0"/>
              <a:t>:  as we become adults we become self-directed human beings.  Therefore we want to be able to take some ownership of our learning and be an active participant. </a:t>
            </a:r>
          </a:p>
          <a:p>
            <a:pPr lvl="0"/>
            <a:r>
              <a:rPr lang="en-US" b="1" dirty="0"/>
              <a:t>Adult Learner Experience</a:t>
            </a:r>
            <a:r>
              <a:rPr lang="en-US" dirty="0"/>
              <a:t>:  As adults we are building experiences that become a great resource for learning.  Therefore, we want to be able to incorporate our experiences into our learning.  </a:t>
            </a:r>
          </a:p>
          <a:p>
            <a:pPr lvl="0"/>
            <a:r>
              <a:rPr lang="en-US" b="1" dirty="0"/>
              <a:t>Readiness to Learn</a:t>
            </a:r>
            <a:r>
              <a:rPr lang="en-US" dirty="0"/>
              <a:t>:  Change is hard for everyone.  We may access learning situations where the material is different than how we have experienced previously.  Adults tend to prefer being part of a “facilitated co-learning experience” verses being taught by the “teacher/expert”.    </a:t>
            </a:r>
          </a:p>
          <a:p>
            <a:pPr lvl="0"/>
            <a:r>
              <a:rPr lang="en-US" b="1" dirty="0"/>
              <a:t>Orientation to learning</a:t>
            </a:r>
            <a:r>
              <a:rPr lang="en-US" dirty="0"/>
              <a:t>:  As adults we tend to want our learning to be closely related to our life or work.  We want to be able to attach the learning to real life experiences and we want the learning to help us “solve problems” or to make things different.  </a:t>
            </a:r>
          </a:p>
          <a:p>
            <a:pPr lvl="0"/>
            <a:r>
              <a:rPr lang="en-US" b="1" dirty="0"/>
              <a:t>Motivation to Learn</a:t>
            </a:r>
            <a:r>
              <a:rPr lang="en-US" dirty="0"/>
              <a:t>:  Generally most adult’s motivation is internal.  Adults want to understand how the material will impact their life.   </a:t>
            </a:r>
          </a:p>
          <a:p>
            <a:endParaRPr lang="en-US" dirty="0"/>
          </a:p>
        </p:txBody>
      </p:sp>
    </p:spTree>
    <p:extLst>
      <p:ext uri="{BB962C8B-B14F-4D97-AF65-F5344CB8AC3E}">
        <p14:creationId xmlns:p14="http://schemas.microsoft.com/office/powerpoint/2010/main" val="286193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4003351" y="209158"/>
            <a:ext cx="6842100" cy="1143000"/>
          </a:xfrm>
          <a:prstGeom prst="rect">
            <a:avLst/>
          </a:prstGeom>
        </p:spPr>
        <p:txBody>
          <a:bodyPr spcFirstLastPara="1" vert="horz" wrap="square" lIns="91425" tIns="45700" rIns="91425" bIns="45700" rtlCol="0" anchor="ctr" anchorCtr="0">
            <a:noAutofit/>
          </a:bodyPr>
          <a:lstStyle/>
          <a:p>
            <a:pPr algn="ctr">
              <a:spcBef>
                <a:spcPts val="0"/>
              </a:spcBef>
            </a:pPr>
            <a:r>
              <a:rPr lang="en-US" dirty="0"/>
              <a:t>Four Quadrants of Change </a:t>
            </a:r>
            <a:endParaRPr dirty="0"/>
          </a:p>
        </p:txBody>
      </p:sp>
      <p:graphicFrame>
        <p:nvGraphicFramePr>
          <p:cNvPr id="217" name="Google Shape;217;p26"/>
          <p:cNvGraphicFramePr/>
          <p:nvPr/>
        </p:nvGraphicFramePr>
        <p:xfrm>
          <a:off x="3187476" y="1640226"/>
          <a:ext cx="6867525" cy="4352925"/>
        </p:xfrm>
        <a:graphic>
          <a:graphicData uri="http://schemas.openxmlformats.org/drawingml/2006/table">
            <a:tbl>
              <a:tblPr>
                <a:noFill/>
              </a:tblPr>
              <a:tblGrid>
                <a:gridCol w="1885950"/>
                <a:gridCol w="2486025"/>
                <a:gridCol w="2495550"/>
              </a:tblGrid>
              <a:tr h="914400">
                <a:tc>
                  <a:txBody>
                    <a:bodyPr/>
                    <a:lstStyle/>
                    <a:p>
                      <a:pPr marL="0" lvl="0" indent="0" algn="l" rtl="0">
                        <a:spcBef>
                          <a:spcPts val="0"/>
                        </a:spcBef>
                        <a:spcAft>
                          <a:spcPts val="0"/>
                        </a:spcAft>
                        <a:buNone/>
                      </a:pPr>
                      <a:endParaRPr/>
                    </a:p>
                  </a:txBody>
                  <a:tcPr marL="91450" marR="91450" marT="45725" marB="45725">
                    <a:lnL w="9525" cap="flat" cmpd="sng">
                      <a:solidFill>
                        <a:srgbClr val="FFFFFF"/>
                      </a:solidFill>
                      <a:prstDash val="solid"/>
                      <a:round/>
                      <a:headEnd type="none" w="sm" len="sm"/>
                      <a:tailEnd type="none" w="sm" len="sm"/>
                    </a:lnL>
                    <a:lnR w="12650"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400" b="1">
                          <a:solidFill>
                            <a:srgbClr val="2E6988"/>
                          </a:solidFill>
                        </a:rPr>
                        <a:t>Subjective</a:t>
                      </a:r>
                      <a:endParaRPr sz="2400" b="1">
                        <a:solidFill>
                          <a:srgbClr val="2E6988"/>
                        </a:solidFill>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400" b="1">
                          <a:solidFill>
                            <a:srgbClr val="2E6988"/>
                          </a:solidFill>
                        </a:rPr>
                        <a:t>Objective</a:t>
                      </a:r>
                      <a:endParaRPr sz="2400" b="1">
                        <a:solidFill>
                          <a:srgbClr val="2E6988"/>
                        </a:solidFill>
                      </a:endParaRPr>
                    </a:p>
                  </a:txBody>
                  <a:tcPr marL="91450" marR="91450" marT="45725" marB="45725" anchor="ctr">
                    <a:lnL w="12650"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FF"/>
                    </a:solidFill>
                  </a:tcPr>
                </a:tc>
              </a:tr>
              <a:tr h="1771650">
                <a:tc>
                  <a:txBody>
                    <a:bodyPr/>
                    <a:lstStyle/>
                    <a:p>
                      <a:pPr marL="0" lvl="0" indent="0" algn="l" rtl="0">
                        <a:lnSpc>
                          <a:spcPct val="115000"/>
                        </a:lnSpc>
                        <a:spcBef>
                          <a:spcPts val="0"/>
                        </a:spcBef>
                        <a:spcAft>
                          <a:spcPts val="0"/>
                        </a:spcAft>
                        <a:buNone/>
                      </a:pPr>
                      <a:r>
                        <a:rPr lang="en-US" sz="2400" b="1">
                          <a:solidFill>
                            <a:srgbClr val="2E6988"/>
                          </a:solidFill>
                        </a:rPr>
                        <a:t>Individual</a:t>
                      </a:r>
                      <a:endParaRPr sz="2400" b="1">
                        <a:solidFill>
                          <a:srgbClr val="2E6988"/>
                        </a:solidFill>
                      </a:endParaRPr>
                    </a:p>
                  </a:txBody>
                  <a:tcPr marL="91450" marR="91450" marT="45725" marB="45725" anchor="ctr">
                    <a:lnL w="9525" cap="flat" cmpd="sng">
                      <a:solidFill>
                        <a:srgbClr val="FFFFFF"/>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800" b="1">
                          <a:solidFill>
                            <a:srgbClr val="163444"/>
                          </a:solidFill>
                        </a:rPr>
                        <a:t>Quadrant 1</a:t>
                      </a:r>
                      <a:endParaRPr sz="1800" b="1">
                        <a:solidFill>
                          <a:srgbClr val="163444"/>
                        </a:solidFill>
                      </a:endParaRPr>
                    </a:p>
                    <a:p>
                      <a:pPr marL="0" lvl="0" indent="0" algn="ctr" rtl="0">
                        <a:lnSpc>
                          <a:spcPct val="115000"/>
                        </a:lnSpc>
                        <a:spcBef>
                          <a:spcPts val="0"/>
                        </a:spcBef>
                        <a:spcAft>
                          <a:spcPts val="0"/>
                        </a:spcAft>
                        <a:buNone/>
                      </a:pPr>
                      <a:r>
                        <a:rPr lang="en-US" sz="1800" b="1">
                          <a:solidFill>
                            <a:srgbClr val="163444"/>
                          </a:solidFill>
                        </a:rPr>
                        <a:t>Personal Meaning &amp; Engagement</a:t>
                      </a:r>
                      <a:endParaRPr sz="1800" b="1">
                        <a:solidFill>
                          <a:srgbClr val="163444"/>
                        </a:solidFill>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0F8FC"/>
                    </a:solidFill>
                  </a:tcPr>
                </a:tc>
                <a:tc>
                  <a:txBody>
                    <a:bodyPr/>
                    <a:lstStyle/>
                    <a:p>
                      <a:pPr marL="0" lvl="0" indent="0" algn="ctr" rtl="0">
                        <a:lnSpc>
                          <a:spcPct val="115000"/>
                        </a:lnSpc>
                        <a:spcBef>
                          <a:spcPts val="0"/>
                        </a:spcBef>
                        <a:spcAft>
                          <a:spcPts val="0"/>
                        </a:spcAft>
                        <a:buNone/>
                      </a:pPr>
                      <a:r>
                        <a:rPr lang="en-US" sz="1800" b="1"/>
                        <a:t>Quadrant 2</a:t>
                      </a:r>
                      <a:endParaRPr sz="1800" b="1"/>
                    </a:p>
                    <a:p>
                      <a:pPr marL="0" lvl="0" indent="0" algn="ctr" rtl="0">
                        <a:lnSpc>
                          <a:spcPct val="115000"/>
                        </a:lnSpc>
                        <a:spcBef>
                          <a:spcPts val="0"/>
                        </a:spcBef>
                        <a:spcAft>
                          <a:spcPts val="0"/>
                        </a:spcAft>
                        <a:buNone/>
                      </a:pPr>
                      <a:r>
                        <a:rPr lang="en-US" sz="1800" b="1"/>
                        <a:t>Skills &amp; Behaviors</a:t>
                      </a:r>
                      <a:endParaRPr sz="1800" b="1"/>
                    </a:p>
                  </a:txBody>
                  <a:tcPr marL="91450" marR="91450" marT="45725" marB="45725" anchor="ctr">
                    <a:lnL w="12650"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0F8FC"/>
                    </a:solidFill>
                  </a:tcPr>
                </a:tc>
              </a:tr>
              <a:tr h="1666875">
                <a:tc>
                  <a:txBody>
                    <a:bodyPr/>
                    <a:lstStyle/>
                    <a:p>
                      <a:pPr marL="0" lvl="0" indent="0" algn="l" rtl="0">
                        <a:lnSpc>
                          <a:spcPct val="115000"/>
                        </a:lnSpc>
                        <a:spcBef>
                          <a:spcPts val="0"/>
                        </a:spcBef>
                        <a:spcAft>
                          <a:spcPts val="0"/>
                        </a:spcAft>
                        <a:buNone/>
                      </a:pPr>
                      <a:r>
                        <a:rPr lang="en-US" sz="2400" b="1">
                          <a:solidFill>
                            <a:srgbClr val="2E6988"/>
                          </a:solidFill>
                        </a:rPr>
                        <a:t>Collective</a:t>
                      </a:r>
                      <a:endParaRPr sz="2400" b="1">
                        <a:solidFill>
                          <a:srgbClr val="2E6988"/>
                        </a:solidFill>
                      </a:endParaRPr>
                    </a:p>
                  </a:txBody>
                  <a:tcPr marL="91450" marR="91450" marT="45725" marB="45725" anchor="ctr">
                    <a:lnL w="9525" cap="flat" cmpd="sng">
                      <a:solidFill>
                        <a:srgbClr val="FFFFFF"/>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800" b="1">
                          <a:solidFill>
                            <a:srgbClr val="163444"/>
                          </a:solidFill>
                        </a:rPr>
                        <a:t>Quadrant 3</a:t>
                      </a:r>
                      <a:endParaRPr sz="1800" b="1">
                        <a:solidFill>
                          <a:srgbClr val="163444"/>
                        </a:solidFill>
                      </a:endParaRPr>
                    </a:p>
                    <a:p>
                      <a:pPr marL="0" lvl="0" indent="0" algn="ctr" rtl="0">
                        <a:lnSpc>
                          <a:spcPct val="115000"/>
                        </a:lnSpc>
                        <a:spcBef>
                          <a:spcPts val="0"/>
                        </a:spcBef>
                        <a:spcAft>
                          <a:spcPts val="0"/>
                        </a:spcAft>
                        <a:buNone/>
                      </a:pPr>
                      <a:r>
                        <a:rPr lang="en-US" sz="1800" b="1">
                          <a:solidFill>
                            <a:srgbClr val="163444"/>
                          </a:solidFill>
                        </a:rPr>
                        <a:t>Culture &amp; Shared Values</a:t>
                      </a:r>
                      <a:endParaRPr sz="1800" b="1">
                        <a:solidFill>
                          <a:srgbClr val="163444"/>
                        </a:solidFill>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C0F8FC"/>
                    </a:solidFill>
                  </a:tcPr>
                </a:tc>
                <a:tc>
                  <a:txBody>
                    <a:bodyPr/>
                    <a:lstStyle/>
                    <a:p>
                      <a:pPr marL="0" lvl="0" indent="0" algn="ctr" rtl="0">
                        <a:lnSpc>
                          <a:spcPct val="115000"/>
                        </a:lnSpc>
                        <a:spcBef>
                          <a:spcPts val="0"/>
                        </a:spcBef>
                        <a:spcAft>
                          <a:spcPts val="0"/>
                        </a:spcAft>
                        <a:buNone/>
                      </a:pPr>
                      <a:r>
                        <a:rPr lang="en-US" sz="1800" b="1"/>
                        <a:t>Quadrant 4</a:t>
                      </a:r>
                      <a:endParaRPr sz="1800" b="1"/>
                    </a:p>
                    <a:p>
                      <a:pPr marL="0" lvl="0" indent="0" algn="ctr" rtl="0">
                        <a:lnSpc>
                          <a:spcPct val="115000"/>
                        </a:lnSpc>
                        <a:spcBef>
                          <a:spcPts val="0"/>
                        </a:spcBef>
                        <a:spcAft>
                          <a:spcPts val="0"/>
                        </a:spcAft>
                        <a:buNone/>
                      </a:pPr>
                      <a:r>
                        <a:rPr lang="en-US" sz="1800" b="1"/>
                        <a:t>Systems &amp; Structure</a:t>
                      </a:r>
                      <a:endParaRPr sz="1800" b="1"/>
                    </a:p>
                  </a:txBody>
                  <a:tcPr marL="91450" marR="91450" marT="45725" marB="45725" anchor="ctr">
                    <a:lnL w="12650"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12650"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C0F8FC"/>
                    </a:solidFill>
                  </a:tcPr>
                </a:tc>
              </a:tr>
            </a:tbl>
          </a:graphicData>
        </a:graphic>
      </p:graphicFrame>
      <p:sp>
        <p:nvSpPr>
          <p:cNvPr id="218" name="Google Shape;218;p26"/>
          <p:cNvSpPr txBox="1"/>
          <p:nvPr/>
        </p:nvSpPr>
        <p:spPr>
          <a:xfrm>
            <a:off x="0" y="5993151"/>
            <a:ext cx="4906108" cy="288068"/>
          </a:xfrm>
          <a:prstGeom prst="rect">
            <a:avLst/>
          </a:prstGeom>
          <a:noFill/>
          <a:ln>
            <a:noFill/>
          </a:ln>
        </p:spPr>
        <p:txBody>
          <a:bodyPr spcFirstLastPara="1" wrap="square" lIns="91425" tIns="91425" rIns="91425" bIns="91425" anchor="t" anchorCtr="0">
            <a:noAutofit/>
          </a:bodyPr>
          <a:lstStyle/>
          <a:p>
            <a:r>
              <a:rPr lang="en-US" u="sng" dirty="0">
                <a:solidFill>
                  <a:schemeClr val="hlink"/>
                </a:solidFill>
                <a:hlinkClick r:id="rId3"/>
              </a:rPr>
              <a:t>https://goatesconsultinggroup.com/Documents/IsChangePossible-EricKlein.pdf</a:t>
            </a:r>
            <a:endParaRPr dirty="0"/>
          </a:p>
        </p:txBody>
      </p:sp>
    </p:spTree>
    <p:extLst>
      <p:ext uri="{BB962C8B-B14F-4D97-AF65-F5344CB8AC3E}">
        <p14:creationId xmlns:p14="http://schemas.microsoft.com/office/powerpoint/2010/main" val="315469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8938363F-D1B1-4A61-A281-EB2C22D6843D}"/>
              </a:ext>
            </a:extLst>
          </p:cNvPr>
          <p:cNvSpPr>
            <a:spLocks noGrp="1"/>
          </p:cNvSpPr>
          <p:nvPr>
            <p:ph type="title"/>
          </p:nvPr>
        </p:nvSpPr>
        <p:spPr>
          <a:xfrm>
            <a:off x="5123329" y="94020"/>
            <a:ext cx="5826467" cy="1257452"/>
          </a:xfrm>
        </p:spPr>
        <p:txBody>
          <a:bodyPr>
            <a:noAutofit/>
          </a:bodyPr>
          <a:lstStyle/>
          <a:p>
            <a:r>
              <a:rPr lang="en-US" sz="4000" b="1" dirty="0">
                <a:solidFill>
                  <a:srgbClr val="7ABEC5"/>
                </a:solidFill>
                <a:latin typeface="Avenir Medium"/>
              </a:rPr>
              <a:t>Land Acknowledgment</a:t>
            </a:r>
            <a:endParaRPr lang="en-US" sz="4000" b="1" dirty="0">
              <a:solidFill>
                <a:srgbClr val="7ABEC5"/>
              </a:solidFill>
              <a:latin typeface="Avenir Medium"/>
              <a:cs typeface="Calibri Light"/>
            </a:endParaRPr>
          </a:p>
        </p:txBody>
      </p:sp>
      <p:sp>
        <p:nvSpPr>
          <p:cNvPr id="20" name="Content Placeholder 2">
            <a:extLst>
              <a:ext uri="{FF2B5EF4-FFF2-40B4-BE49-F238E27FC236}">
                <a16:creationId xmlns="" xmlns:a16="http://schemas.microsoft.com/office/drawing/2014/main" id="{DBF6B716-891A-4C31-AD21-8F1BDA9FB95E}"/>
              </a:ext>
            </a:extLst>
          </p:cNvPr>
          <p:cNvSpPr txBox="1">
            <a:spLocks/>
          </p:cNvSpPr>
          <p:nvPr/>
        </p:nvSpPr>
        <p:spPr>
          <a:xfrm>
            <a:off x="6630602" y="1723315"/>
            <a:ext cx="4870518" cy="4250765"/>
          </a:xfrm>
          <a:prstGeom prst="rect">
            <a:avLst/>
          </a:prstGeom>
          <a:noFill/>
          <a:ln>
            <a:noFill/>
          </a:ln>
        </p:spPr>
        <p:txBody>
          <a:bodyPr spcFirstLastPara="1" vert="horz" wrap="square" lIns="68580" tIns="34290" rIns="68580" bIns="3429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1800" dirty="0">
                <a:solidFill>
                  <a:srgbClr val="002060"/>
                </a:solidFill>
                <a:latin typeface="Avenir Medium"/>
              </a:rPr>
              <a:t>We acknowledge that we are each residing on tribal lands of those who have lived on this land time immemorial.  We pay respect to their elders past and present.  Please take a moment to consider the many legacies of violence, displacement, migration, and settlement that bring us together today.  We recognize the resilience of those past and present who work to build a strong and sovereign nation where Tribal members live their values and culture.</a:t>
            </a:r>
          </a:p>
          <a:p>
            <a:pPr marL="0" indent="0">
              <a:buNone/>
            </a:pPr>
            <a:endParaRPr lang="en-US" sz="1800" dirty="0">
              <a:solidFill>
                <a:srgbClr val="002060"/>
              </a:solidFill>
              <a:latin typeface="Avenir Medium"/>
            </a:endParaRPr>
          </a:p>
          <a:p>
            <a:pPr marL="0" indent="0">
              <a:buNone/>
            </a:pPr>
            <a:r>
              <a:rPr lang="en-US" sz="1800" dirty="0">
                <a:solidFill>
                  <a:srgbClr val="002060"/>
                </a:solidFill>
                <a:latin typeface="Avenir Medium"/>
              </a:rPr>
              <a:t>We are on the lands of the Tulalip, the Snohomish, the Stillaguamish, and Sauk </a:t>
            </a:r>
            <a:r>
              <a:rPr lang="en-US" sz="1800" dirty="0" err="1">
                <a:solidFill>
                  <a:srgbClr val="002060"/>
                </a:solidFill>
                <a:latin typeface="Avenir Medium"/>
              </a:rPr>
              <a:t>Suiattle</a:t>
            </a:r>
            <a:r>
              <a:rPr lang="en-US" sz="1800" dirty="0">
                <a:solidFill>
                  <a:srgbClr val="002060"/>
                </a:solidFill>
                <a:latin typeface="Avenir Medium"/>
              </a:rPr>
              <a:t> Tribes.</a:t>
            </a:r>
          </a:p>
          <a:p>
            <a:endParaRPr lang="en-US" sz="1125" dirty="0"/>
          </a:p>
        </p:txBody>
      </p:sp>
      <p:pic>
        <p:nvPicPr>
          <p:cNvPr id="21" name="Picture 2">
            <a:extLst>
              <a:ext uri="{FF2B5EF4-FFF2-40B4-BE49-F238E27FC236}">
                <a16:creationId xmlns="" xmlns:a16="http://schemas.microsoft.com/office/drawing/2014/main" id="{0CC973C4-A569-4879-85E4-BFA3D80870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0320" y="1723316"/>
            <a:ext cx="5340283" cy="40052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94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	</a:t>
            </a:r>
            <a:endParaRPr lang="en-US" dirty="0"/>
          </a:p>
        </p:txBody>
      </p:sp>
      <p:sp>
        <p:nvSpPr>
          <p:cNvPr id="3" name="Content Placeholder 2"/>
          <p:cNvSpPr>
            <a:spLocks noGrp="1"/>
          </p:cNvSpPr>
          <p:nvPr>
            <p:ph idx="1"/>
          </p:nvPr>
        </p:nvSpPr>
        <p:spPr/>
        <p:txBody>
          <a:bodyPr/>
          <a:lstStyle/>
          <a:p>
            <a:r>
              <a:rPr lang="en-US" dirty="0" smtClean="0"/>
              <a:t>Consider these elements</a:t>
            </a:r>
          </a:p>
          <a:p>
            <a:pPr lvl="1"/>
            <a:r>
              <a:rPr lang="en-US" b="1" dirty="0">
                <a:solidFill>
                  <a:srgbClr val="FF0066"/>
                </a:solidFill>
              </a:rPr>
              <a:t>Why</a:t>
            </a:r>
            <a:r>
              <a:rPr lang="en-US" dirty="0"/>
              <a:t> is this important for the organization? </a:t>
            </a:r>
            <a:r>
              <a:rPr lang="en-US" dirty="0" smtClean="0"/>
              <a:t>What is your vision for what you are hoping to accomplish?  </a:t>
            </a:r>
          </a:p>
          <a:p>
            <a:pPr lvl="1"/>
            <a:r>
              <a:rPr lang="en-US" b="1" dirty="0" smtClean="0">
                <a:solidFill>
                  <a:srgbClr val="FF0066"/>
                </a:solidFill>
              </a:rPr>
              <a:t>What</a:t>
            </a:r>
            <a:r>
              <a:rPr lang="en-US" dirty="0" smtClean="0"/>
              <a:t> tasks need to occur?</a:t>
            </a:r>
          </a:p>
          <a:p>
            <a:pPr lvl="1"/>
            <a:r>
              <a:rPr lang="en-US" b="1" dirty="0" smtClean="0">
                <a:solidFill>
                  <a:srgbClr val="FF0066"/>
                </a:solidFill>
              </a:rPr>
              <a:t>How</a:t>
            </a:r>
            <a:r>
              <a:rPr lang="en-US" dirty="0" smtClean="0"/>
              <a:t> will this be best accomplished?</a:t>
            </a:r>
          </a:p>
          <a:p>
            <a:pPr lvl="1"/>
            <a:r>
              <a:rPr lang="en-US" b="1" dirty="0" smtClean="0">
                <a:solidFill>
                  <a:srgbClr val="FF0066"/>
                </a:solidFill>
              </a:rPr>
              <a:t>When </a:t>
            </a:r>
            <a:r>
              <a:rPr lang="en-US" dirty="0" smtClean="0"/>
              <a:t>– what is the order of priority?</a:t>
            </a:r>
          </a:p>
          <a:p>
            <a:pPr lvl="1"/>
            <a:r>
              <a:rPr lang="en-US" b="1" dirty="0" smtClean="0">
                <a:solidFill>
                  <a:srgbClr val="FF0066"/>
                </a:solidFill>
              </a:rPr>
              <a:t>Who</a:t>
            </a:r>
            <a:r>
              <a:rPr lang="en-US" dirty="0" smtClean="0"/>
              <a:t> can be involved? </a:t>
            </a:r>
            <a:endParaRPr lang="en-US" dirty="0"/>
          </a:p>
        </p:txBody>
      </p:sp>
      <p:pic>
        <p:nvPicPr>
          <p:cNvPr id="10242"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107" y="3013189"/>
            <a:ext cx="3833667" cy="255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58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Engagement	</a:t>
            </a:r>
            <a:endParaRPr lang="en-US" dirty="0"/>
          </a:p>
        </p:txBody>
      </p:sp>
      <p:sp>
        <p:nvSpPr>
          <p:cNvPr id="3" name="Content Placeholder 2"/>
          <p:cNvSpPr>
            <a:spLocks noGrp="1"/>
          </p:cNvSpPr>
          <p:nvPr>
            <p:ph idx="1"/>
          </p:nvPr>
        </p:nvSpPr>
        <p:spPr/>
        <p:txBody>
          <a:bodyPr/>
          <a:lstStyle/>
          <a:p>
            <a:r>
              <a:rPr lang="en-US" dirty="0" smtClean="0"/>
              <a:t>In break out rooms by organization:</a:t>
            </a:r>
          </a:p>
          <a:p>
            <a:pPr lvl="1"/>
            <a:r>
              <a:rPr lang="en-US" dirty="0" smtClean="0"/>
              <a:t>Start to think about your why, what, how, when and who.  </a:t>
            </a:r>
          </a:p>
          <a:p>
            <a:pPr lvl="1"/>
            <a:r>
              <a:rPr lang="en-US" dirty="0" smtClean="0"/>
              <a:t>What are you most nervous about?  What questions do you have?  What do think will be the easy wins?</a:t>
            </a:r>
          </a:p>
          <a:p>
            <a:pPr lvl="1"/>
            <a:endParaRPr lang="en-US" dirty="0"/>
          </a:p>
          <a:p>
            <a:r>
              <a:rPr lang="en-US" dirty="0" smtClean="0"/>
              <a:t>15 minutes </a:t>
            </a:r>
          </a:p>
          <a:p>
            <a:r>
              <a:rPr lang="en-US" dirty="0" smtClean="0"/>
              <a:t>Brief share out when you return</a:t>
            </a:r>
          </a:p>
          <a:p>
            <a:pPr marL="457200" lvl="1" indent="0">
              <a:buNone/>
            </a:pPr>
            <a:endParaRPr lang="en-US" dirty="0" smtClean="0"/>
          </a:p>
        </p:txBody>
      </p:sp>
    </p:spTree>
    <p:extLst>
      <p:ext uri="{BB962C8B-B14F-4D97-AF65-F5344CB8AC3E}">
        <p14:creationId xmlns:p14="http://schemas.microsoft.com/office/powerpoint/2010/main" val="429131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Wrap Up</a:t>
            </a:r>
          </a:p>
        </p:txBody>
      </p:sp>
      <p:sp>
        <p:nvSpPr>
          <p:cNvPr id="3" name="Content Placeholder 2"/>
          <p:cNvSpPr>
            <a:spLocks noGrp="1"/>
          </p:cNvSpPr>
          <p:nvPr>
            <p:ph idx="1"/>
          </p:nvPr>
        </p:nvSpPr>
        <p:spPr/>
        <p:txBody>
          <a:bodyPr/>
          <a:lstStyle/>
          <a:p>
            <a:pPr marL="0" indent="0">
              <a:buNone/>
            </a:pPr>
            <a:r>
              <a:rPr lang="en-US" sz="2800" dirty="0"/>
              <a:t>Reflection:  </a:t>
            </a:r>
          </a:p>
          <a:p>
            <a:pPr lvl="1"/>
            <a:r>
              <a:rPr lang="en-US" sz="2800" dirty="0"/>
              <a:t>How does what you learned about </a:t>
            </a:r>
            <a:r>
              <a:rPr lang="en-US" sz="2800" dirty="0" smtClean="0"/>
              <a:t>implementation </a:t>
            </a:r>
            <a:r>
              <a:rPr lang="en-US" sz="2800" dirty="0"/>
              <a:t>s</a:t>
            </a:r>
            <a:r>
              <a:rPr lang="en-US" sz="2800" dirty="0" smtClean="0"/>
              <a:t>cience and adult learning impact </a:t>
            </a:r>
            <a:r>
              <a:rPr lang="en-US" sz="2800" dirty="0"/>
              <a:t>how you plan to approach bringing Trauma Informed Care to your organization?</a:t>
            </a:r>
            <a:br>
              <a:rPr lang="en-US" sz="2800" dirty="0"/>
            </a:br>
            <a:endParaRPr lang="en-US" dirty="0"/>
          </a:p>
          <a:p>
            <a:pPr marL="0" indent="0">
              <a:buNone/>
            </a:pPr>
            <a:r>
              <a:rPr lang="en-US" sz="2800" dirty="0"/>
              <a:t>Circle go around:  </a:t>
            </a:r>
          </a:p>
          <a:p>
            <a:pPr lvl="1"/>
            <a:r>
              <a:rPr lang="en-US" sz="2800" dirty="0"/>
              <a:t>I learned, I realized or I was surprised by…..</a:t>
            </a:r>
          </a:p>
        </p:txBody>
      </p:sp>
    </p:spTree>
    <p:extLst>
      <p:ext uri="{BB962C8B-B14F-4D97-AF65-F5344CB8AC3E}">
        <p14:creationId xmlns:p14="http://schemas.microsoft.com/office/powerpoint/2010/main" val="309784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Thank You</a:t>
            </a:r>
          </a:p>
        </p:txBody>
      </p:sp>
      <p:sp>
        <p:nvSpPr>
          <p:cNvPr id="3" name="Content Placeholder 2"/>
          <p:cNvSpPr>
            <a:spLocks noGrp="1"/>
          </p:cNvSpPr>
          <p:nvPr>
            <p:ph idx="1"/>
          </p:nvPr>
        </p:nvSpPr>
        <p:spPr>
          <a:xfrm>
            <a:off x="2891472" y="1856434"/>
            <a:ext cx="6630235" cy="3880773"/>
          </a:xfrm>
        </p:spPr>
        <p:txBody>
          <a:bodyPr>
            <a:normAutofit/>
          </a:bodyPr>
          <a:lstStyle/>
          <a:p>
            <a:pPr marL="0" indent="0" algn="ctr">
              <a:buNone/>
            </a:pPr>
            <a:r>
              <a:rPr lang="en-US" sz="4000" b="1" dirty="0"/>
              <a:t>Mary Cline-Stively, MA</a:t>
            </a:r>
          </a:p>
          <a:p>
            <a:pPr marL="0" indent="0" algn="ctr">
              <a:buNone/>
            </a:pPr>
            <a:r>
              <a:rPr lang="en-US" sz="2000" dirty="0"/>
              <a:t>Chief </a:t>
            </a:r>
            <a:r>
              <a:rPr lang="en-US" sz="2000" dirty="0" smtClean="0"/>
              <a:t>Executive </a:t>
            </a:r>
            <a:r>
              <a:rPr lang="en-US" sz="2000" dirty="0"/>
              <a:t>Officer</a:t>
            </a:r>
          </a:p>
          <a:p>
            <a:pPr marL="0" indent="0" algn="ctr">
              <a:buNone/>
            </a:pPr>
            <a:r>
              <a:rPr lang="en-US" sz="3200" dirty="0">
                <a:hlinkClick r:id="rId3"/>
              </a:rPr>
              <a:t>Mary.cline-Stively@childstrive.org</a:t>
            </a:r>
            <a:endParaRPr lang="en-US" sz="3200" dirty="0"/>
          </a:p>
          <a:p>
            <a:pPr marL="0" indent="0" algn="ctr">
              <a:buNone/>
            </a:pPr>
            <a:r>
              <a:rPr lang="en-US" sz="3200" dirty="0"/>
              <a:t>206-619-2475</a:t>
            </a:r>
          </a:p>
          <a:p>
            <a:pPr marL="0" indent="0" algn="ctr">
              <a:buNone/>
            </a:pPr>
            <a:endParaRPr lang="en-US" sz="4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503" y="4014097"/>
            <a:ext cx="4354175" cy="1723110"/>
          </a:xfrm>
          <a:prstGeom prst="rect">
            <a:avLst/>
          </a:prstGeom>
        </p:spPr>
      </p:pic>
    </p:spTree>
    <p:extLst>
      <p:ext uri="{BB962C8B-B14F-4D97-AF65-F5344CB8AC3E}">
        <p14:creationId xmlns:p14="http://schemas.microsoft.com/office/powerpoint/2010/main" val="426927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a:solidFill>
                  <a:srgbClr val="7ABEC5"/>
                </a:solidFill>
                <a:latin typeface="Avenir Medium"/>
              </a:rPr>
              <a:t>Hopes for our time together</a:t>
            </a:r>
          </a:p>
        </p:txBody>
      </p:sp>
      <p:sp>
        <p:nvSpPr>
          <p:cNvPr id="5" name="TextBox 4">
            <a:extLst>
              <a:ext uri="{FF2B5EF4-FFF2-40B4-BE49-F238E27FC236}">
                <a16:creationId xmlns="" xmlns:a16="http://schemas.microsoft.com/office/drawing/2014/main" id="{822474A5-5B26-42CF-9318-9647B3CDA292}"/>
              </a:ext>
            </a:extLst>
          </p:cNvPr>
          <p:cNvSpPr txBox="1"/>
          <p:nvPr/>
        </p:nvSpPr>
        <p:spPr>
          <a:xfrm>
            <a:off x="979953" y="1862534"/>
            <a:ext cx="5259899"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Lucida Sans" panose="020B0602030504020204" pitchFamily="34" charset="0"/>
              </a:rPr>
              <a:t>Begin to think about implementation at your organization.</a:t>
            </a:r>
          </a:p>
          <a:p>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a:latin typeface="Lucida Sans" panose="020B0602030504020204" pitchFamily="34" charset="0"/>
              </a:rPr>
              <a:t>Reflect on </a:t>
            </a:r>
            <a:r>
              <a:rPr lang="en-US" sz="2400" dirty="0" smtClean="0">
                <a:latin typeface="Lucida Sans" panose="020B0602030504020204" pitchFamily="34" charset="0"/>
              </a:rPr>
              <a:t>what tools and supports you may need as you plan for training and implementation</a:t>
            </a:r>
            <a:r>
              <a:rPr lang="en-US" sz="2400" dirty="0" smtClean="0">
                <a:latin typeface="Lucida Sans" panose="020B0602030504020204" pitchFamily="34" charset="0"/>
              </a:rPr>
              <a:t>.</a:t>
            </a:r>
          </a:p>
          <a:p>
            <a:pPr marL="342900" indent="-342900">
              <a:buFont typeface="Arial" panose="020B0604020202020204" pitchFamily="34" charset="0"/>
              <a:buChar char="•"/>
            </a:pPr>
            <a:endParaRPr lang="en-US" sz="2400" dirty="0" smtClean="0">
              <a:latin typeface="Lucida Sans" panose="020B0602030504020204" pitchFamily="34" charset="0"/>
            </a:endParaRPr>
          </a:p>
          <a:p>
            <a:pPr marL="342900" indent="-342900">
              <a:buFont typeface="Arial" panose="020B0604020202020204" pitchFamily="34" charset="0"/>
              <a:buChar char="•"/>
            </a:pPr>
            <a:r>
              <a:rPr lang="en-US" sz="2400" dirty="0" smtClean="0">
                <a:latin typeface="Lucida Sans" panose="020B0602030504020204" pitchFamily="34" charset="0"/>
              </a:rPr>
              <a:t>Leave with the start to a plan for implementation.</a:t>
            </a:r>
            <a:endParaRPr lang="en-US" sz="2400" dirty="0" smtClean="0">
              <a:latin typeface="Lucida Sans" panose="020B0602030504020204" pitchFamily="34" charset="0"/>
            </a:endParaRPr>
          </a:p>
          <a:p>
            <a:endParaRPr lang="en-US" sz="2400" dirty="0">
              <a:latin typeface="Lucida Sans" panose="020B0602030504020204" pitchFamily="34" charset="0"/>
            </a:endParaRPr>
          </a:p>
          <a:p>
            <a:pPr marL="342900" indent="-342900">
              <a:buFont typeface="Arial" panose="020B0604020202020204" pitchFamily="34" charset="0"/>
              <a:buChar char="•"/>
            </a:pPr>
            <a:endParaRPr lang="en-US" sz="2400" dirty="0">
              <a:latin typeface="Lucida Sans" panose="020B0602030504020204" pitchFamily="34" charset="0"/>
            </a:endParaRPr>
          </a:p>
          <a:p>
            <a:pPr marL="285750" indent="-285750">
              <a:buFont typeface="Wingdings" panose="05000000000000000000" pitchFamily="2" charset="2"/>
              <a:buChar char="Ø"/>
            </a:pPr>
            <a:endParaRPr lang="en-US" sz="2400" dirty="0">
              <a:solidFill>
                <a:srgbClr val="002060"/>
              </a:solidFill>
              <a:latin typeface="Avenir Book"/>
            </a:endParaRPr>
          </a:p>
        </p:txBody>
      </p:sp>
      <p:pic>
        <p:nvPicPr>
          <p:cNvPr id="2052" name="Picture 4" descr="https://www.aimcom.com/wp-content/uploads/2019/08/79398147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37" y="2182057"/>
            <a:ext cx="4609856" cy="309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109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a:solidFill>
                  <a:srgbClr val="7ABEC5"/>
                </a:solidFill>
                <a:latin typeface="Avenir Medium"/>
              </a:rPr>
              <a:t>Group Agreements</a:t>
            </a:r>
          </a:p>
        </p:txBody>
      </p:sp>
      <p:sp>
        <p:nvSpPr>
          <p:cNvPr id="5" name="TextBox 4">
            <a:extLst>
              <a:ext uri="{FF2B5EF4-FFF2-40B4-BE49-F238E27FC236}">
                <a16:creationId xmlns="" xmlns:a16="http://schemas.microsoft.com/office/drawing/2014/main" id="{822474A5-5B26-42CF-9318-9647B3CDA292}"/>
              </a:ext>
            </a:extLst>
          </p:cNvPr>
          <p:cNvSpPr txBox="1"/>
          <p:nvPr/>
        </p:nvSpPr>
        <p:spPr>
          <a:xfrm>
            <a:off x="1999862" y="1651518"/>
            <a:ext cx="8052319"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002060"/>
                </a:solidFill>
                <a:latin typeface="Avenir Book"/>
              </a:rPr>
              <a:t>Address impact over intent</a:t>
            </a:r>
          </a:p>
          <a:p>
            <a:pPr marL="342900" indent="-342900">
              <a:buFont typeface="Wingdings" panose="05000000000000000000" pitchFamily="2" charset="2"/>
              <a:buChar char="§"/>
            </a:pPr>
            <a:r>
              <a:rPr lang="en-US" sz="2400" dirty="0">
                <a:solidFill>
                  <a:srgbClr val="002060"/>
                </a:solidFill>
                <a:latin typeface="Avenir Book"/>
              </a:rPr>
              <a:t>Embrace the power of humble, respectful listening</a:t>
            </a:r>
          </a:p>
          <a:p>
            <a:pPr marL="342900" indent="-342900">
              <a:buFont typeface="Wingdings" panose="05000000000000000000" pitchFamily="2" charset="2"/>
              <a:buChar char="§"/>
            </a:pPr>
            <a:r>
              <a:rPr lang="en-US" sz="2400" dirty="0">
                <a:solidFill>
                  <a:srgbClr val="002060"/>
                </a:solidFill>
                <a:latin typeface="Avenir Book"/>
              </a:rPr>
              <a:t>Create trusting and safe spaces – where a little bit of discomfort is okay.  </a:t>
            </a:r>
          </a:p>
          <a:p>
            <a:pPr marL="342900" indent="-342900">
              <a:buFont typeface="Wingdings" panose="05000000000000000000" pitchFamily="2" charset="2"/>
              <a:buChar char="§"/>
            </a:pPr>
            <a:r>
              <a:rPr lang="en-US" sz="2400" dirty="0">
                <a:solidFill>
                  <a:srgbClr val="002060"/>
                </a:solidFill>
                <a:latin typeface="Avenir Book"/>
              </a:rPr>
              <a:t>Learning leaves – Stories stay</a:t>
            </a:r>
          </a:p>
          <a:p>
            <a:pPr marL="342900" indent="-342900">
              <a:buFont typeface="Wingdings" panose="05000000000000000000" pitchFamily="2" charset="2"/>
              <a:buChar char="§"/>
            </a:pPr>
            <a:r>
              <a:rPr lang="en-US" sz="2400" dirty="0">
                <a:solidFill>
                  <a:srgbClr val="002060"/>
                </a:solidFill>
                <a:latin typeface="Avenir Book"/>
              </a:rPr>
              <a:t>Speak from your own experience instead of generalizing</a:t>
            </a:r>
          </a:p>
          <a:p>
            <a:pPr marL="342900" indent="-342900">
              <a:buFont typeface="Wingdings" panose="05000000000000000000" pitchFamily="2" charset="2"/>
              <a:buChar char="§"/>
            </a:pPr>
            <a:r>
              <a:rPr lang="en-US" sz="2400" dirty="0">
                <a:solidFill>
                  <a:srgbClr val="002060"/>
                </a:solidFill>
                <a:latin typeface="Avenir Book"/>
              </a:rPr>
              <a:t>Participate to the fullest of your ability – community growth depends on the inclusion of every individual voice</a:t>
            </a:r>
          </a:p>
          <a:p>
            <a:pPr marL="342900" indent="-342900">
              <a:buFont typeface="Wingdings" panose="05000000000000000000" pitchFamily="2" charset="2"/>
              <a:buChar char="§"/>
            </a:pPr>
            <a:r>
              <a:rPr lang="en-US" sz="2400" dirty="0">
                <a:solidFill>
                  <a:srgbClr val="002060"/>
                </a:solidFill>
                <a:latin typeface="Avenir Book"/>
              </a:rPr>
              <a:t>We encourage you to lean in, be brave and vulnerable </a:t>
            </a:r>
          </a:p>
          <a:p>
            <a:pPr marL="285750" indent="-285750">
              <a:buFont typeface="Wingdings" panose="05000000000000000000" pitchFamily="2" charset="2"/>
              <a:buChar char="Ø"/>
            </a:pPr>
            <a:endParaRPr lang="en-US" sz="2400" dirty="0">
              <a:solidFill>
                <a:srgbClr val="002060"/>
              </a:solidFill>
              <a:latin typeface="Avenir Book"/>
            </a:endParaRPr>
          </a:p>
        </p:txBody>
      </p:sp>
    </p:spTree>
    <p:extLst>
      <p:ext uri="{BB962C8B-B14F-4D97-AF65-F5344CB8AC3E}">
        <p14:creationId xmlns:p14="http://schemas.microsoft.com/office/powerpoint/2010/main" val="3520499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a:xfrm>
            <a:off x="6928337" y="1893013"/>
            <a:ext cx="4466875" cy="3770542"/>
          </a:xfrm>
        </p:spPr>
        <p:txBody>
          <a:bodyPr>
            <a:normAutofit/>
          </a:bodyPr>
          <a:lstStyle/>
          <a:p>
            <a:r>
              <a:rPr lang="en-US" dirty="0" smtClean="0"/>
              <a:t>In groups of 3-4, share how your vision is starting to form for your organization as you being your CARE community journey.</a:t>
            </a:r>
          </a:p>
          <a:p>
            <a:r>
              <a:rPr lang="en-US" dirty="0" smtClean="0"/>
              <a:t>10 minutes</a:t>
            </a:r>
          </a:p>
          <a:p>
            <a:r>
              <a:rPr lang="en-US" dirty="0" smtClean="0"/>
              <a:t>Brief share out to the whole group</a:t>
            </a:r>
          </a:p>
          <a:p>
            <a:pPr marL="0" indent="0">
              <a:buNone/>
            </a:pPr>
            <a:endParaRPr lang="en-US" dirty="0"/>
          </a:p>
          <a:p>
            <a:endParaRPr lang="en-US" dirty="0"/>
          </a:p>
        </p:txBody>
      </p:sp>
      <p:pic>
        <p:nvPicPr>
          <p:cNvPr id="3074" name="Picture 2" descr="https://www.ssa.gov/vision2025/assets/images/hero/small/vi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2" y="1893013"/>
            <a:ext cx="5973136" cy="377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5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3481754" y="352720"/>
            <a:ext cx="8581292" cy="707886"/>
          </a:xfrm>
          <a:prstGeom prst="rect">
            <a:avLst/>
          </a:prstGeom>
          <a:noFill/>
        </p:spPr>
        <p:txBody>
          <a:bodyPr wrap="square" rtlCol="0">
            <a:spAutoFit/>
          </a:bodyPr>
          <a:lstStyle/>
          <a:p>
            <a:r>
              <a:rPr lang="en-US" sz="4000" b="1" dirty="0" smtClean="0">
                <a:solidFill>
                  <a:srgbClr val="7ABEC5"/>
                </a:solidFill>
                <a:latin typeface="Avenir Medium"/>
              </a:rPr>
              <a:t>Implementation Science / Practice</a:t>
            </a:r>
            <a:endParaRPr lang="en-US" sz="4000" b="1" dirty="0">
              <a:solidFill>
                <a:srgbClr val="7ABEC5"/>
              </a:solidFill>
              <a:latin typeface="Avenir Medium"/>
            </a:endParaRPr>
          </a:p>
        </p:txBody>
      </p:sp>
      <p:sp>
        <p:nvSpPr>
          <p:cNvPr id="3" name="Rectangle 2"/>
          <p:cNvSpPr/>
          <p:nvPr/>
        </p:nvSpPr>
        <p:spPr>
          <a:xfrm>
            <a:off x="874059" y="1661180"/>
            <a:ext cx="10475259" cy="1770934"/>
          </a:xfrm>
          <a:prstGeom prst="rect">
            <a:avLst/>
          </a:prstGeom>
        </p:spPr>
        <p:txBody>
          <a:bodyPr wrap="square">
            <a:spAutoFit/>
          </a:bodyPr>
          <a:lstStyle/>
          <a:p>
            <a:pPr>
              <a:lnSpc>
                <a:spcPct val="101000"/>
              </a:lnSpc>
            </a:pPr>
            <a:r>
              <a:rPr lang="en-US" sz="2800" dirty="0" smtClean="0"/>
              <a:t>Seek to identify specific activities, contexts and other factors that increase the likelihood of successful implementation and lead to improved outcomes.</a:t>
            </a:r>
          </a:p>
          <a:p>
            <a:pPr>
              <a:lnSpc>
                <a:spcPct val="101000"/>
              </a:lnSpc>
            </a:pPr>
            <a:endParaRPr lang="en-US" sz="2400" dirty="0"/>
          </a:p>
        </p:txBody>
      </p:sp>
      <p:pic>
        <p:nvPicPr>
          <p:cNvPr id="4098" name="Picture 2" descr="https://cdn.pixabay.com/photo/2017/06/04/20/48/implement-2372179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798" y="2819911"/>
            <a:ext cx="4234345" cy="282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37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FA0CA5-F8E6-4036-9070-1631CB7B6E17}"/>
              </a:ext>
            </a:extLst>
          </p:cNvPr>
          <p:cNvSpPr txBox="1"/>
          <p:nvPr/>
        </p:nvSpPr>
        <p:spPr>
          <a:xfrm>
            <a:off x="4556760" y="352720"/>
            <a:ext cx="7307580" cy="707886"/>
          </a:xfrm>
          <a:prstGeom prst="rect">
            <a:avLst/>
          </a:prstGeom>
          <a:noFill/>
        </p:spPr>
        <p:txBody>
          <a:bodyPr wrap="square" rtlCol="0">
            <a:spAutoFit/>
          </a:bodyPr>
          <a:lstStyle/>
          <a:p>
            <a:r>
              <a:rPr lang="en-US" sz="4000" b="1" dirty="0" smtClean="0">
                <a:solidFill>
                  <a:srgbClr val="7ABEC5"/>
                </a:solidFill>
                <a:latin typeface="Avenir Medium"/>
              </a:rPr>
              <a:t>Principles</a:t>
            </a:r>
            <a:endParaRPr lang="en-US" sz="4000" b="1" dirty="0">
              <a:solidFill>
                <a:srgbClr val="7ABEC5"/>
              </a:solidFill>
              <a:latin typeface="Avenir Medium"/>
            </a:endParaRPr>
          </a:p>
        </p:txBody>
      </p:sp>
      <p:sp>
        <p:nvSpPr>
          <p:cNvPr id="3" name="Rectangle 2"/>
          <p:cNvSpPr/>
          <p:nvPr/>
        </p:nvSpPr>
        <p:spPr>
          <a:xfrm>
            <a:off x="386862" y="1821511"/>
            <a:ext cx="11166230" cy="4556825"/>
          </a:xfrm>
          <a:prstGeom prst="rect">
            <a:avLst/>
          </a:prstGeom>
        </p:spPr>
        <p:txBody>
          <a:bodyPr wrap="square">
            <a:spAutoFit/>
          </a:bodyPr>
          <a:lstStyle/>
          <a:p>
            <a:pPr marL="571500" indent="-571500">
              <a:lnSpc>
                <a:spcPct val="101000"/>
              </a:lnSpc>
              <a:buFont typeface="Arial" panose="020B0604020202020204" pitchFamily="34" charset="0"/>
              <a:buChar char="•"/>
            </a:pPr>
            <a:r>
              <a:rPr lang="en-US" sz="2200" b="1" i="1" dirty="0" smtClean="0">
                <a:solidFill>
                  <a:srgbClr val="FF0066"/>
                </a:solidFill>
              </a:rPr>
              <a:t>Be Empathetic</a:t>
            </a:r>
            <a:r>
              <a:rPr lang="en-US" sz="2200" dirty="0" smtClean="0"/>
              <a:t>:  Approach facilitation and change processes with regard for others  as legitimate, respected, and valuable contributors.  Seek mutual-understanding and growth promotion within relationships.</a:t>
            </a:r>
          </a:p>
          <a:p>
            <a:pPr marL="571500" indent="-571500">
              <a:lnSpc>
                <a:spcPct val="101000"/>
              </a:lnSpc>
              <a:buFont typeface="Arial" panose="020B0604020202020204" pitchFamily="34" charset="0"/>
              <a:buChar char="•"/>
            </a:pPr>
            <a:r>
              <a:rPr lang="en-US" sz="2200" b="1" i="1" dirty="0" smtClean="0">
                <a:solidFill>
                  <a:srgbClr val="FF0066"/>
                </a:solidFill>
              </a:rPr>
              <a:t>Be Curious</a:t>
            </a:r>
            <a:r>
              <a:rPr lang="en-US" sz="2200" dirty="0" smtClean="0"/>
              <a:t>:  Ask questions, demonstrate authentic interest, engage in different ways.</a:t>
            </a:r>
          </a:p>
          <a:p>
            <a:pPr marL="571500" indent="-571500">
              <a:lnSpc>
                <a:spcPct val="101000"/>
              </a:lnSpc>
              <a:buFont typeface="Arial" panose="020B0604020202020204" pitchFamily="34" charset="0"/>
              <a:buChar char="•"/>
            </a:pPr>
            <a:r>
              <a:rPr lang="en-US" sz="2200" b="1" i="1" dirty="0" smtClean="0">
                <a:solidFill>
                  <a:srgbClr val="FF0066"/>
                </a:solidFill>
              </a:rPr>
              <a:t>Be Committed</a:t>
            </a:r>
            <a:r>
              <a:rPr lang="en-US" sz="2200" dirty="0" smtClean="0"/>
              <a:t>:  Bring patience, resilience and willingness to challenge the status quo.  Demonstrate flexibility and agility as you encounter set backs.</a:t>
            </a:r>
          </a:p>
          <a:p>
            <a:pPr marL="571500" indent="-571500">
              <a:lnSpc>
                <a:spcPct val="101000"/>
              </a:lnSpc>
              <a:buFont typeface="Arial" panose="020B0604020202020204" pitchFamily="34" charset="0"/>
              <a:buChar char="•"/>
            </a:pPr>
            <a:r>
              <a:rPr lang="en-US" sz="2200" b="1" i="1" dirty="0" smtClean="0">
                <a:solidFill>
                  <a:srgbClr val="FF0066"/>
                </a:solidFill>
              </a:rPr>
              <a:t>Advance Equity</a:t>
            </a:r>
            <a:r>
              <a:rPr lang="en-US" sz="2200" dirty="0" smtClean="0"/>
              <a:t>:  Integrate strong equity components, including explicit attention to the languages, cultures, values, assets, etc.  </a:t>
            </a:r>
          </a:p>
          <a:p>
            <a:pPr marL="571500" indent="-571500">
              <a:lnSpc>
                <a:spcPct val="101000"/>
              </a:lnSpc>
              <a:buFont typeface="Arial" panose="020B0604020202020204" pitchFamily="34" charset="0"/>
              <a:buChar char="•"/>
            </a:pPr>
            <a:r>
              <a:rPr lang="en-US" sz="2200" b="1" i="1" dirty="0" smtClean="0">
                <a:solidFill>
                  <a:srgbClr val="FF0066"/>
                </a:solidFill>
              </a:rPr>
              <a:t>Use Critical Thinking</a:t>
            </a:r>
            <a:r>
              <a:rPr lang="en-US" sz="2200" dirty="0" smtClean="0"/>
              <a:t>:  Explore the diverse elements of a situation, examine your own and others assumptions.</a:t>
            </a:r>
          </a:p>
          <a:p>
            <a:pPr marL="571500" indent="-571500">
              <a:lnSpc>
                <a:spcPct val="101000"/>
              </a:lnSpc>
              <a:buFont typeface="Arial" panose="020B0604020202020204" pitchFamily="34" charset="0"/>
              <a:buChar char="•"/>
            </a:pPr>
            <a:r>
              <a:rPr lang="en-US" sz="2200" b="1" i="1" dirty="0" smtClean="0">
                <a:solidFill>
                  <a:srgbClr val="FF0066"/>
                </a:solidFill>
              </a:rPr>
              <a:t>Embrace Cross-Disciplinary Approaches</a:t>
            </a:r>
            <a:r>
              <a:rPr lang="en-US" sz="2200" dirty="0" smtClean="0"/>
              <a:t>:  Appreciate and use different perspectives to bring mutual and transformative learning.  </a:t>
            </a:r>
          </a:p>
          <a:p>
            <a:pPr marL="571500" indent="-571500">
              <a:lnSpc>
                <a:spcPct val="101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1011639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879613" y="1893013"/>
            <a:ext cx="4290264" cy="3897679"/>
          </a:xfrm>
        </p:spPr>
        <p:txBody>
          <a:bodyPr/>
          <a:lstStyle/>
          <a:p>
            <a:r>
              <a:rPr lang="en-US" dirty="0" smtClean="0"/>
              <a:t>In pairs – 5 minutes</a:t>
            </a:r>
          </a:p>
          <a:p>
            <a:r>
              <a:rPr lang="en-US" dirty="0" smtClean="0"/>
              <a:t>Consider the principles –</a:t>
            </a:r>
          </a:p>
          <a:p>
            <a:pPr lvl="1"/>
            <a:r>
              <a:rPr lang="en-US" dirty="0" smtClean="0"/>
              <a:t>Where are your strengths?</a:t>
            </a:r>
            <a:endParaRPr lang="en-US" dirty="0"/>
          </a:p>
          <a:p>
            <a:pPr lvl="1"/>
            <a:r>
              <a:rPr lang="en-US" dirty="0" smtClean="0"/>
              <a:t>Where are your growing edges?  </a:t>
            </a:r>
          </a:p>
          <a:p>
            <a:pPr lvl="1"/>
            <a:r>
              <a:rPr lang="en-US" dirty="0" smtClean="0"/>
              <a:t>What questions do you have?</a:t>
            </a:r>
          </a:p>
          <a:p>
            <a:pPr marL="457200" lvl="1" indent="0">
              <a:buNone/>
            </a:pPr>
            <a:endParaRPr lang="en-US" dirty="0"/>
          </a:p>
        </p:txBody>
      </p:sp>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523" y="1958237"/>
            <a:ext cx="6106820" cy="383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59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3192</TotalTime>
  <Words>2766</Words>
  <Application>Microsoft Office PowerPoint</Application>
  <PresentationFormat>Widescreen</PresentationFormat>
  <Paragraphs>279</Paragraphs>
  <Slides>33</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Avenir</vt:lpstr>
      <vt:lpstr>Avenir Book</vt:lpstr>
      <vt:lpstr>Avenir Medium</vt:lpstr>
      <vt:lpstr>Calibri</vt:lpstr>
      <vt:lpstr>Calibri Light</vt:lpstr>
      <vt:lpstr>Lucida Sans</vt:lpstr>
      <vt:lpstr>Wingdings</vt:lpstr>
      <vt:lpstr>Office Theme</vt:lpstr>
      <vt:lpstr>Custom Design</vt:lpstr>
      <vt:lpstr>1_Custom Design</vt:lpstr>
      <vt:lpstr>    As we gather…..</vt:lpstr>
      <vt:lpstr>Welcome to the  Snohomish County CARE  Train the Trainer  Meet &amp; Greet  2021</vt:lpstr>
      <vt:lpstr>Land Acknowledgment</vt:lpstr>
      <vt:lpstr>PowerPoint Presentation</vt:lpstr>
      <vt:lpstr>PowerPoint Presentation</vt:lpstr>
      <vt:lpstr>Ice Breaker</vt:lpstr>
      <vt:lpstr>PowerPoint Presentation</vt:lpstr>
      <vt:lpstr>PowerPoint Presentation</vt:lpstr>
      <vt:lpstr>Reflection…</vt:lpstr>
      <vt:lpstr>Core Competencies</vt:lpstr>
      <vt:lpstr>Reflection…</vt:lpstr>
      <vt:lpstr>Core Competencies</vt:lpstr>
      <vt:lpstr>Reflection…</vt:lpstr>
      <vt:lpstr>Core Competencies</vt:lpstr>
      <vt:lpstr>Reflection…</vt:lpstr>
      <vt:lpstr>Reflection and Engagement </vt:lpstr>
      <vt:lpstr>Break!!</vt:lpstr>
      <vt:lpstr>Developing a culture of safety </vt:lpstr>
      <vt:lpstr>Psychological Safety </vt:lpstr>
      <vt:lpstr>Safe Spaces </vt:lpstr>
      <vt:lpstr>Equity Reflection</vt:lpstr>
      <vt:lpstr>Creating a “gracious space” </vt:lpstr>
      <vt:lpstr>Leadership</vt:lpstr>
      <vt:lpstr>Being Curious</vt:lpstr>
      <vt:lpstr>Opportunities for engagement </vt:lpstr>
      <vt:lpstr>Reflection and Engagement </vt:lpstr>
      <vt:lpstr>Break!!</vt:lpstr>
      <vt:lpstr>Characteristics of Adult Learners (adapted from Malcolm Shepherd Knowles) </vt:lpstr>
      <vt:lpstr>Four Quadrants of Change </vt:lpstr>
      <vt:lpstr>Implementation Plan </vt:lpstr>
      <vt:lpstr>Reflection and Engagement </vt:lpstr>
      <vt:lpstr>Next Steps and Wrap Up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Snohomish County CARE  Train the Trainer  Meet &amp; Greet  2021</dc:title>
  <dc:creator>Cline-Stively,Mary</dc:creator>
  <cp:lastModifiedBy>Cline-Stively,Mary</cp:lastModifiedBy>
  <cp:revision>37</cp:revision>
  <dcterms:created xsi:type="dcterms:W3CDTF">2021-09-08T23:28:39Z</dcterms:created>
  <dcterms:modified xsi:type="dcterms:W3CDTF">2021-09-20T16:19:19Z</dcterms:modified>
</cp:coreProperties>
</file>