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bookmarkIdSeed="5">
  <p:sldMasterIdLst>
    <p:sldMasterId id="2147483648" r:id="rId1"/>
    <p:sldMasterId id="2147483660" r:id="rId2"/>
    <p:sldMasterId id="2147483672" r:id="rId3"/>
    <p:sldMasterId id="2147483682" r:id="rId4"/>
  </p:sldMasterIdLst>
  <p:notesMasterIdLst>
    <p:notesMasterId r:id="rId74"/>
  </p:notesMasterIdLst>
  <p:sldIdLst>
    <p:sldId id="300" r:id="rId5"/>
    <p:sldId id="306" r:id="rId6"/>
    <p:sldId id="336" r:id="rId7"/>
    <p:sldId id="1305" r:id="rId8"/>
    <p:sldId id="337" r:id="rId9"/>
    <p:sldId id="1318" r:id="rId10"/>
    <p:sldId id="256" r:id="rId11"/>
    <p:sldId id="1133" r:id="rId12"/>
    <p:sldId id="1268" r:id="rId13"/>
    <p:sldId id="1269" r:id="rId14"/>
    <p:sldId id="1270" r:id="rId15"/>
    <p:sldId id="1121" r:id="rId16"/>
    <p:sldId id="1285" r:id="rId17"/>
    <p:sldId id="358" r:id="rId18"/>
    <p:sldId id="1223" r:id="rId19"/>
    <p:sldId id="1226" r:id="rId20"/>
    <p:sldId id="367" r:id="rId21"/>
    <p:sldId id="370" r:id="rId22"/>
    <p:sldId id="1313" r:id="rId23"/>
    <p:sldId id="1122" r:id="rId24"/>
    <p:sldId id="1286" r:id="rId25"/>
    <p:sldId id="1287" r:id="rId26"/>
    <p:sldId id="1279" r:id="rId27"/>
    <p:sldId id="1289" r:id="rId28"/>
    <p:sldId id="1274" r:id="rId29"/>
    <p:sldId id="1275" r:id="rId30"/>
    <p:sldId id="1277" r:id="rId31"/>
    <p:sldId id="1276" r:id="rId32"/>
    <p:sldId id="894" r:id="rId33"/>
    <p:sldId id="322" r:id="rId34"/>
    <p:sldId id="1264" r:id="rId35"/>
    <p:sldId id="1297" r:id="rId36"/>
    <p:sldId id="1298" r:id="rId37"/>
    <p:sldId id="1284" r:id="rId38"/>
    <p:sldId id="1280" r:id="rId39"/>
    <p:sldId id="1281" r:id="rId40"/>
    <p:sldId id="1288" r:id="rId41"/>
    <p:sldId id="1128" r:id="rId42"/>
    <p:sldId id="1129" r:id="rId43"/>
    <p:sldId id="1295" r:id="rId44"/>
    <p:sldId id="1132" r:id="rId45"/>
    <p:sldId id="1290" r:id="rId46"/>
    <p:sldId id="339" r:id="rId47"/>
    <p:sldId id="1124" r:id="rId48"/>
    <p:sldId id="340" r:id="rId49"/>
    <p:sldId id="897" r:id="rId50"/>
    <p:sldId id="899" r:id="rId51"/>
    <p:sldId id="1301" r:id="rId52"/>
    <p:sldId id="1138" r:id="rId53"/>
    <p:sldId id="316" r:id="rId54"/>
    <p:sldId id="311" r:id="rId55"/>
    <p:sldId id="1307" r:id="rId56"/>
    <p:sldId id="1314" r:id="rId57"/>
    <p:sldId id="1315" r:id="rId58"/>
    <p:sldId id="1316" r:id="rId59"/>
    <p:sldId id="328" r:id="rId60"/>
    <p:sldId id="325" r:id="rId61"/>
    <p:sldId id="319" r:id="rId62"/>
    <p:sldId id="1317" r:id="rId63"/>
    <p:sldId id="1130" r:id="rId64"/>
    <p:sldId id="1312" r:id="rId65"/>
    <p:sldId id="343" r:id="rId66"/>
    <p:sldId id="326" r:id="rId67"/>
    <p:sldId id="891" r:id="rId68"/>
    <p:sldId id="876" r:id="rId69"/>
    <p:sldId id="1296" r:id="rId70"/>
    <p:sldId id="1127" r:id="rId71"/>
    <p:sldId id="1292" r:id="rId72"/>
    <p:sldId id="1302" r:id="rId7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jBiRK7WZWaCznFh1QkbbIn8VXC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stroffer, Rosemary" initials="RR" lastIdx="1" clrIdx="0">
    <p:extLst>
      <p:ext uri="{19B8F6BF-5375-455C-9EA6-DF929625EA0E}">
        <p15:presenceInfo xmlns:p15="http://schemas.microsoft.com/office/powerpoint/2012/main" userId="S::SHSRMR@co.snohomish.wa.us::e1ea43c9-4a89-4f5f-88d4-39aacb51a7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EC5"/>
    <a:srgbClr val="002060"/>
    <a:srgbClr val="397F6F"/>
    <a:srgbClr val="034F59"/>
    <a:srgbClr val="61D9C3"/>
    <a:srgbClr val="FEA983"/>
    <a:srgbClr val="0BABFB"/>
    <a:srgbClr val="00A9F5"/>
    <a:srgbClr val="00A9F0"/>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8"/>
    <p:restoredTop sz="85204" autoAdjust="0"/>
  </p:normalViewPr>
  <p:slideViewPr>
    <p:cSldViewPr snapToGrid="0">
      <p:cViewPr varScale="1">
        <p:scale>
          <a:sx n="93" d="100"/>
          <a:sy n="93" d="100"/>
        </p:scale>
        <p:origin x="1902" y="9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230D4-23A1-432D-9B5D-D06BA751289B}" type="doc">
      <dgm:prSet loTypeId="urn:microsoft.com/office/officeart/2016/7/layout/RepeatingBendingProcessNew" loCatId="process" qsTypeId="urn:microsoft.com/office/officeart/2005/8/quickstyle/simple1" qsCatId="simple" csTypeId="urn:microsoft.com/office/officeart/2005/8/colors/accent3_2" csCatId="accent3" phldr="1"/>
      <dgm:spPr/>
      <dgm:t>
        <a:bodyPr/>
        <a:lstStyle/>
        <a:p>
          <a:endParaRPr lang="en-US"/>
        </a:p>
      </dgm:t>
    </dgm:pt>
    <dgm:pt modelId="{FF41E6EA-B9AB-4D9A-B58C-2853B050EC9E}">
      <dgm:prSet/>
      <dgm:spPr>
        <a:solidFill>
          <a:srgbClr val="002060"/>
        </a:solidFill>
      </dgm:spPr>
      <dgm:t>
        <a:bodyPr/>
        <a:lstStyle/>
        <a:p>
          <a:pPr>
            <a:lnSpc>
              <a:spcPct val="100000"/>
            </a:lnSpc>
          </a:pPr>
          <a:r>
            <a:rPr lang="en-US"/>
            <a:t>Engaging Interactions</a:t>
          </a:r>
        </a:p>
      </dgm:t>
    </dgm:pt>
    <dgm:pt modelId="{1CE6B3C8-5E27-4C08-BBFE-8AFE200F89DF}" type="parTrans" cxnId="{9B9D6BB8-C2F5-4DC1-AD14-534ECC715311}">
      <dgm:prSet/>
      <dgm:spPr/>
      <dgm:t>
        <a:bodyPr/>
        <a:lstStyle/>
        <a:p>
          <a:endParaRPr lang="en-US"/>
        </a:p>
      </dgm:t>
    </dgm:pt>
    <dgm:pt modelId="{1ADCA485-7A4E-4458-83F7-7A5D7BBB8059}" type="sibTrans" cxnId="{9B9D6BB8-C2F5-4DC1-AD14-534ECC715311}">
      <dgm:prSet/>
      <dgm:spPr/>
      <dgm:t>
        <a:bodyPr/>
        <a:lstStyle/>
        <a:p>
          <a:endParaRPr lang="en-US"/>
        </a:p>
      </dgm:t>
    </dgm:pt>
    <dgm:pt modelId="{81E7534E-BF93-42A1-B97E-A5FBB55EF830}">
      <dgm:prSet/>
      <dgm:spPr>
        <a:solidFill>
          <a:srgbClr val="002060"/>
        </a:solidFill>
      </dgm:spPr>
      <dgm:t>
        <a:bodyPr/>
        <a:lstStyle/>
        <a:p>
          <a:pPr>
            <a:lnSpc>
              <a:spcPct val="100000"/>
            </a:lnSpc>
          </a:pPr>
          <a:r>
            <a:rPr lang="en-US"/>
            <a:t>Clear objectives and goals</a:t>
          </a:r>
        </a:p>
      </dgm:t>
    </dgm:pt>
    <dgm:pt modelId="{2C20F593-E99E-4AAB-949D-79CF2DD41C5C}" type="parTrans" cxnId="{04B79FD8-E5DC-4FC7-BCA0-D26B15DF2892}">
      <dgm:prSet/>
      <dgm:spPr/>
      <dgm:t>
        <a:bodyPr/>
        <a:lstStyle/>
        <a:p>
          <a:endParaRPr lang="en-US"/>
        </a:p>
      </dgm:t>
    </dgm:pt>
    <dgm:pt modelId="{0D6DF3E2-F5FA-4A0D-A5FC-00832A09C986}" type="sibTrans" cxnId="{04B79FD8-E5DC-4FC7-BCA0-D26B15DF2892}">
      <dgm:prSet/>
      <dgm:spPr/>
      <dgm:t>
        <a:bodyPr/>
        <a:lstStyle/>
        <a:p>
          <a:endParaRPr lang="en-US"/>
        </a:p>
      </dgm:t>
    </dgm:pt>
    <dgm:pt modelId="{8468E799-91BA-44C4-94FF-80F55317CCAD}">
      <dgm:prSet/>
      <dgm:spPr>
        <a:solidFill>
          <a:srgbClr val="002060"/>
        </a:solidFill>
      </dgm:spPr>
      <dgm:t>
        <a:bodyPr/>
        <a:lstStyle/>
        <a:p>
          <a:pPr>
            <a:lnSpc>
              <a:spcPct val="100000"/>
            </a:lnSpc>
          </a:pPr>
          <a:r>
            <a:rPr lang="en-US"/>
            <a:t>Collaboration</a:t>
          </a:r>
        </a:p>
      </dgm:t>
    </dgm:pt>
    <dgm:pt modelId="{6712DA09-36E3-491B-8E82-6B54EC4C6776}" type="parTrans" cxnId="{0C25AF19-84D0-483E-9E3D-5420517EAC20}">
      <dgm:prSet/>
      <dgm:spPr/>
      <dgm:t>
        <a:bodyPr/>
        <a:lstStyle/>
        <a:p>
          <a:endParaRPr lang="en-US"/>
        </a:p>
      </dgm:t>
    </dgm:pt>
    <dgm:pt modelId="{8B51BB2D-F1BB-45C2-A126-B1AEBC3283D2}" type="sibTrans" cxnId="{0C25AF19-84D0-483E-9E3D-5420517EAC20}">
      <dgm:prSet/>
      <dgm:spPr/>
      <dgm:t>
        <a:bodyPr/>
        <a:lstStyle/>
        <a:p>
          <a:endParaRPr lang="en-US"/>
        </a:p>
      </dgm:t>
    </dgm:pt>
    <dgm:pt modelId="{C181079A-2D0F-4507-B42B-91F5C84AEDF1}">
      <dgm:prSet/>
      <dgm:spPr>
        <a:solidFill>
          <a:srgbClr val="002060"/>
        </a:solidFill>
      </dgm:spPr>
      <dgm:t>
        <a:bodyPr/>
        <a:lstStyle/>
        <a:p>
          <a:pPr>
            <a:lnSpc>
              <a:spcPct val="100000"/>
            </a:lnSpc>
          </a:pPr>
          <a:r>
            <a:rPr lang="en-US" dirty="0"/>
            <a:t>Being included in decisions that impact you</a:t>
          </a:r>
        </a:p>
      </dgm:t>
    </dgm:pt>
    <dgm:pt modelId="{940EBD2B-115E-4978-AB8A-70C0D4061CA0}" type="parTrans" cxnId="{00ADDA17-E74B-4A33-8D35-2F6074F96E27}">
      <dgm:prSet/>
      <dgm:spPr/>
      <dgm:t>
        <a:bodyPr/>
        <a:lstStyle/>
        <a:p>
          <a:endParaRPr lang="en-US"/>
        </a:p>
      </dgm:t>
    </dgm:pt>
    <dgm:pt modelId="{BDFA0D30-A586-4073-B5E9-F5A287F86960}" type="sibTrans" cxnId="{00ADDA17-E74B-4A33-8D35-2F6074F96E27}">
      <dgm:prSet/>
      <dgm:spPr/>
      <dgm:t>
        <a:bodyPr/>
        <a:lstStyle/>
        <a:p>
          <a:endParaRPr lang="en-US"/>
        </a:p>
      </dgm:t>
    </dgm:pt>
    <dgm:pt modelId="{A50FAFE3-D799-4C84-B710-8C3472EF3D25}">
      <dgm:prSet/>
      <dgm:spPr>
        <a:solidFill>
          <a:srgbClr val="002060"/>
        </a:solidFill>
      </dgm:spPr>
      <dgm:t>
        <a:bodyPr/>
        <a:lstStyle/>
        <a:p>
          <a:pPr>
            <a:lnSpc>
              <a:spcPct val="100000"/>
            </a:lnSpc>
          </a:pPr>
          <a:r>
            <a:rPr lang="en-US" dirty="0"/>
            <a:t>Seeing the Whole person</a:t>
          </a:r>
        </a:p>
      </dgm:t>
    </dgm:pt>
    <dgm:pt modelId="{18463BA3-4E9B-4764-95C2-502962B8EF78}" type="parTrans" cxnId="{F9E0CFC7-4B12-401C-A2AA-7471D897E37B}">
      <dgm:prSet/>
      <dgm:spPr/>
      <dgm:t>
        <a:bodyPr/>
        <a:lstStyle/>
        <a:p>
          <a:endParaRPr lang="en-US"/>
        </a:p>
      </dgm:t>
    </dgm:pt>
    <dgm:pt modelId="{94E455CE-C383-43B5-AC35-2420B58CF6FF}" type="sibTrans" cxnId="{F9E0CFC7-4B12-401C-A2AA-7471D897E37B}">
      <dgm:prSet/>
      <dgm:spPr/>
      <dgm:t>
        <a:bodyPr/>
        <a:lstStyle/>
        <a:p>
          <a:endParaRPr lang="en-US"/>
        </a:p>
      </dgm:t>
    </dgm:pt>
    <dgm:pt modelId="{1F637C27-FC46-4D91-8AD3-78CB34792E6F}">
      <dgm:prSet/>
      <dgm:spPr>
        <a:solidFill>
          <a:srgbClr val="002060"/>
        </a:solidFill>
      </dgm:spPr>
      <dgm:t>
        <a:bodyPr/>
        <a:lstStyle/>
        <a:p>
          <a:pPr>
            <a:lnSpc>
              <a:spcPct val="100000"/>
            </a:lnSpc>
          </a:pPr>
          <a:r>
            <a:rPr lang="en-US"/>
            <a:t>Possibility vs Problem conversation’s</a:t>
          </a:r>
        </a:p>
      </dgm:t>
    </dgm:pt>
    <dgm:pt modelId="{A0287B30-3EBB-419D-BB96-10E2FCE2B226}" type="parTrans" cxnId="{84C3E343-C942-47A5-804F-877EF073FBEE}">
      <dgm:prSet/>
      <dgm:spPr/>
      <dgm:t>
        <a:bodyPr/>
        <a:lstStyle/>
        <a:p>
          <a:endParaRPr lang="en-US"/>
        </a:p>
      </dgm:t>
    </dgm:pt>
    <dgm:pt modelId="{A29A9026-2894-4438-B972-98A72A0ED834}" type="sibTrans" cxnId="{84C3E343-C942-47A5-804F-877EF073FBEE}">
      <dgm:prSet/>
      <dgm:spPr/>
      <dgm:t>
        <a:bodyPr/>
        <a:lstStyle/>
        <a:p>
          <a:endParaRPr lang="en-US"/>
        </a:p>
      </dgm:t>
    </dgm:pt>
    <dgm:pt modelId="{7514C0A4-7743-4663-890B-53480B2CB1D6}" type="pres">
      <dgm:prSet presAssocID="{4FD230D4-23A1-432D-9B5D-D06BA751289B}" presName="Name0" presStyleCnt="0">
        <dgm:presLayoutVars>
          <dgm:dir/>
          <dgm:resizeHandles val="exact"/>
        </dgm:presLayoutVars>
      </dgm:prSet>
      <dgm:spPr/>
    </dgm:pt>
    <dgm:pt modelId="{BFF38242-D9AE-400E-ADE3-90D3CF852132}" type="pres">
      <dgm:prSet presAssocID="{FF41E6EA-B9AB-4D9A-B58C-2853B050EC9E}" presName="node" presStyleLbl="node1" presStyleIdx="0" presStyleCnt="6">
        <dgm:presLayoutVars>
          <dgm:bulletEnabled val="1"/>
        </dgm:presLayoutVars>
      </dgm:prSet>
      <dgm:spPr/>
    </dgm:pt>
    <dgm:pt modelId="{552C179A-73C4-45AA-BE46-D399010E43F4}" type="pres">
      <dgm:prSet presAssocID="{1ADCA485-7A4E-4458-83F7-7A5D7BBB8059}" presName="sibTrans" presStyleLbl="sibTrans1D1" presStyleIdx="0" presStyleCnt="5"/>
      <dgm:spPr/>
    </dgm:pt>
    <dgm:pt modelId="{2DBBAFC0-75B9-4DDC-AC98-F5AA120D5D0D}" type="pres">
      <dgm:prSet presAssocID="{1ADCA485-7A4E-4458-83F7-7A5D7BBB8059}" presName="connectorText" presStyleLbl="sibTrans1D1" presStyleIdx="0" presStyleCnt="5"/>
      <dgm:spPr/>
    </dgm:pt>
    <dgm:pt modelId="{9D5F70DE-7002-4A93-A1A2-96C879D43D43}" type="pres">
      <dgm:prSet presAssocID="{81E7534E-BF93-42A1-B97E-A5FBB55EF830}" presName="node" presStyleLbl="node1" presStyleIdx="1" presStyleCnt="6">
        <dgm:presLayoutVars>
          <dgm:bulletEnabled val="1"/>
        </dgm:presLayoutVars>
      </dgm:prSet>
      <dgm:spPr/>
    </dgm:pt>
    <dgm:pt modelId="{6A41EB1A-3207-4D73-B986-54E47CF87907}" type="pres">
      <dgm:prSet presAssocID="{0D6DF3E2-F5FA-4A0D-A5FC-00832A09C986}" presName="sibTrans" presStyleLbl="sibTrans1D1" presStyleIdx="1" presStyleCnt="5"/>
      <dgm:spPr/>
    </dgm:pt>
    <dgm:pt modelId="{8F1B657D-009B-4146-B97D-17B0DD1B1202}" type="pres">
      <dgm:prSet presAssocID="{0D6DF3E2-F5FA-4A0D-A5FC-00832A09C986}" presName="connectorText" presStyleLbl="sibTrans1D1" presStyleIdx="1" presStyleCnt="5"/>
      <dgm:spPr/>
    </dgm:pt>
    <dgm:pt modelId="{B4654C86-B58A-4F7F-A7D2-720904BA6944}" type="pres">
      <dgm:prSet presAssocID="{8468E799-91BA-44C4-94FF-80F55317CCAD}" presName="node" presStyleLbl="node1" presStyleIdx="2" presStyleCnt="6">
        <dgm:presLayoutVars>
          <dgm:bulletEnabled val="1"/>
        </dgm:presLayoutVars>
      </dgm:prSet>
      <dgm:spPr/>
    </dgm:pt>
    <dgm:pt modelId="{2DA4B404-F1E1-4618-B102-E80C7D3CA8FD}" type="pres">
      <dgm:prSet presAssocID="{8B51BB2D-F1BB-45C2-A126-B1AEBC3283D2}" presName="sibTrans" presStyleLbl="sibTrans1D1" presStyleIdx="2" presStyleCnt="5"/>
      <dgm:spPr/>
    </dgm:pt>
    <dgm:pt modelId="{3404C5F1-41FF-48DD-B938-3B6080E3506E}" type="pres">
      <dgm:prSet presAssocID="{8B51BB2D-F1BB-45C2-A126-B1AEBC3283D2}" presName="connectorText" presStyleLbl="sibTrans1D1" presStyleIdx="2" presStyleCnt="5"/>
      <dgm:spPr/>
    </dgm:pt>
    <dgm:pt modelId="{903FE456-E9DB-4DAC-9756-749E92666FCE}" type="pres">
      <dgm:prSet presAssocID="{C181079A-2D0F-4507-B42B-91F5C84AEDF1}" presName="node" presStyleLbl="node1" presStyleIdx="3" presStyleCnt="6">
        <dgm:presLayoutVars>
          <dgm:bulletEnabled val="1"/>
        </dgm:presLayoutVars>
      </dgm:prSet>
      <dgm:spPr/>
    </dgm:pt>
    <dgm:pt modelId="{3517CB29-BE97-4846-A888-31F64A81F0DD}" type="pres">
      <dgm:prSet presAssocID="{BDFA0D30-A586-4073-B5E9-F5A287F86960}" presName="sibTrans" presStyleLbl="sibTrans1D1" presStyleIdx="3" presStyleCnt="5"/>
      <dgm:spPr/>
    </dgm:pt>
    <dgm:pt modelId="{AA371F9B-CEDC-40C2-8F88-32129688D842}" type="pres">
      <dgm:prSet presAssocID="{BDFA0D30-A586-4073-B5E9-F5A287F86960}" presName="connectorText" presStyleLbl="sibTrans1D1" presStyleIdx="3" presStyleCnt="5"/>
      <dgm:spPr/>
    </dgm:pt>
    <dgm:pt modelId="{3117FF4C-39BF-4249-9443-47F748D41FDB}" type="pres">
      <dgm:prSet presAssocID="{A50FAFE3-D799-4C84-B710-8C3472EF3D25}" presName="node" presStyleLbl="node1" presStyleIdx="4" presStyleCnt="6">
        <dgm:presLayoutVars>
          <dgm:bulletEnabled val="1"/>
        </dgm:presLayoutVars>
      </dgm:prSet>
      <dgm:spPr/>
    </dgm:pt>
    <dgm:pt modelId="{E25377DB-38FB-499F-B277-F1D292FCD887}" type="pres">
      <dgm:prSet presAssocID="{94E455CE-C383-43B5-AC35-2420B58CF6FF}" presName="sibTrans" presStyleLbl="sibTrans1D1" presStyleIdx="4" presStyleCnt="5"/>
      <dgm:spPr/>
    </dgm:pt>
    <dgm:pt modelId="{6F2BA495-1302-4405-BC85-5D73108F78A8}" type="pres">
      <dgm:prSet presAssocID="{94E455CE-C383-43B5-AC35-2420B58CF6FF}" presName="connectorText" presStyleLbl="sibTrans1D1" presStyleIdx="4" presStyleCnt="5"/>
      <dgm:spPr/>
    </dgm:pt>
    <dgm:pt modelId="{2770F912-D31A-499D-AD27-8080709C035A}" type="pres">
      <dgm:prSet presAssocID="{1F637C27-FC46-4D91-8AD3-78CB34792E6F}" presName="node" presStyleLbl="node1" presStyleIdx="5" presStyleCnt="6">
        <dgm:presLayoutVars>
          <dgm:bulletEnabled val="1"/>
        </dgm:presLayoutVars>
      </dgm:prSet>
      <dgm:spPr/>
    </dgm:pt>
  </dgm:ptLst>
  <dgm:cxnLst>
    <dgm:cxn modelId="{6BDE3008-45A5-4C72-9174-F3D73BC403C0}" type="presOf" srcId="{94E455CE-C383-43B5-AC35-2420B58CF6FF}" destId="{6F2BA495-1302-4405-BC85-5D73108F78A8}" srcOrd="1" destOrd="0" presId="urn:microsoft.com/office/officeart/2016/7/layout/RepeatingBendingProcessNew"/>
    <dgm:cxn modelId="{62A62C0D-4EA3-4CEC-B0F3-8042DD224CDE}" type="presOf" srcId="{BDFA0D30-A586-4073-B5E9-F5A287F86960}" destId="{3517CB29-BE97-4846-A888-31F64A81F0DD}" srcOrd="0" destOrd="0" presId="urn:microsoft.com/office/officeart/2016/7/layout/RepeatingBendingProcessNew"/>
    <dgm:cxn modelId="{62B66714-6C03-401B-A512-9027257237C7}" type="presOf" srcId="{1F637C27-FC46-4D91-8AD3-78CB34792E6F}" destId="{2770F912-D31A-499D-AD27-8080709C035A}" srcOrd="0" destOrd="0" presId="urn:microsoft.com/office/officeart/2016/7/layout/RepeatingBendingProcessNew"/>
    <dgm:cxn modelId="{00ADDA17-E74B-4A33-8D35-2F6074F96E27}" srcId="{4FD230D4-23A1-432D-9B5D-D06BA751289B}" destId="{C181079A-2D0F-4507-B42B-91F5C84AEDF1}" srcOrd="3" destOrd="0" parTransId="{940EBD2B-115E-4978-AB8A-70C0D4061CA0}" sibTransId="{BDFA0D30-A586-4073-B5E9-F5A287F86960}"/>
    <dgm:cxn modelId="{0C25AF19-84D0-483E-9E3D-5420517EAC20}" srcId="{4FD230D4-23A1-432D-9B5D-D06BA751289B}" destId="{8468E799-91BA-44C4-94FF-80F55317CCAD}" srcOrd="2" destOrd="0" parTransId="{6712DA09-36E3-491B-8E82-6B54EC4C6776}" sibTransId="{8B51BB2D-F1BB-45C2-A126-B1AEBC3283D2}"/>
    <dgm:cxn modelId="{88C53B1C-57CD-4384-B20F-D7A18883DD61}" type="presOf" srcId="{8B51BB2D-F1BB-45C2-A126-B1AEBC3283D2}" destId="{3404C5F1-41FF-48DD-B938-3B6080E3506E}" srcOrd="1" destOrd="0" presId="urn:microsoft.com/office/officeart/2016/7/layout/RepeatingBendingProcessNew"/>
    <dgm:cxn modelId="{44739A2E-FB78-4B21-8DC3-7321C1E5758F}" type="presOf" srcId="{94E455CE-C383-43B5-AC35-2420B58CF6FF}" destId="{E25377DB-38FB-499F-B277-F1D292FCD887}" srcOrd="0" destOrd="0" presId="urn:microsoft.com/office/officeart/2016/7/layout/RepeatingBendingProcessNew"/>
    <dgm:cxn modelId="{611DE131-D570-4832-B293-803ABC5A137E}" type="presOf" srcId="{4FD230D4-23A1-432D-9B5D-D06BA751289B}" destId="{7514C0A4-7743-4663-890B-53480B2CB1D6}" srcOrd="0" destOrd="0" presId="urn:microsoft.com/office/officeart/2016/7/layout/RepeatingBendingProcessNew"/>
    <dgm:cxn modelId="{84C3E343-C942-47A5-804F-877EF073FBEE}" srcId="{4FD230D4-23A1-432D-9B5D-D06BA751289B}" destId="{1F637C27-FC46-4D91-8AD3-78CB34792E6F}" srcOrd="5" destOrd="0" parTransId="{A0287B30-3EBB-419D-BB96-10E2FCE2B226}" sibTransId="{A29A9026-2894-4438-B972-98A72A0ED834}"/>
    <dgm:cxn modelId="{D3987449-60BB-4384-8836-043CCFF3474A}" type="presOf" srcId="{8468E799-91BA-44C4-94FF-80F55317CCAD}" destId="{B4654C86-B58A-4F7F-A7D2-720904BA6944}" srcOrd="0" destOrd="0" presId="urn:microsoft.com/office/officeart/2016/7/layout/RepeatingBendingProcessNew"/>
    <dgm:cxn modelId="{8F1D5A4E-639C-4469-8BBF-A87F02584401}" type="presOf" srcId="{BDFA0D30-A586-4073-B5E9-F5A287F86960}" destId="{AA371F9B-CEDC-40C2-8F88-32129688D842}" srcOrd="1" destOrd="0" presId="urn:microsoft.com/office/officeart/2016/7/layout/RepeatingBendingProcessNew"/>
    <dgm:cxn modelId="{A223C870-DAB4-4CDD-8197-450843929060}" type="presOf" srcId="{1ADCA485-7A4E-4458-83F7-7A5D7BBB8059}" destId="{2DBBAFC0-75B9-4DDC-AC98-F5AA120D5D0D}" srcOrd="1" destOrd="0" presId="urn:microsoft.com/office/officeart/2016/7/layout/RepeatingBendingProcessNew"/>
    <dgm:cxn modelId="{BC559A7E-84EF-4506-93BA-C9B3EA5E5960}" type="presOf" srcId="{8B51BB2D-F1BB-45C2-A126-B1AEBC3283D2}" destId="{2DA4B404-F1E1-4618-B102-E80C7D3CA8FD}" srcOrd="0" destOrd="0" presId="urn:microsoft.com/office/officeart/2016/7/layout/RepeatingBendingProcessNew"/>
    <dgm:cxn modelId="{70AE7686-234F-4415-AFCA-77327D563C05}" type="presOf" srcId="{81E7534E-BF93-42A1-B97E-A5FBB55EF830}" destId="{9D5F70DE-7002-4A93-A1A2-96C879D43D43}" srcOrd="0" destOrd="0" presId="urn:microsoft.com/office/officeart/2016/7/layout/RepeatingBendingProcessNew"/>
    <dgm:cxn modelId="{BD8295A7-4D26-4E9F-986C-C4008049B577}" type="presOf" srcId="{0D6DF3E2-F5FA-4A0D-A5FC-00832A09C986}" destId="{8F1B657D-009B-4146-B97D-17B0DD1B1202}" srcOrd="1" destOrd="0" presId="urn:microsoft.com/office/officeart/2016/7/layout/RepeatingBendingProcessNew"/>
    <dgm:cxn modelId="{8C09BCAA-1979-4DF5-9613-F3B27454AC93}" type="presOf" srcId="{A50FAFE3-D799-4C84-B710-8C3472EF3D25}" destId="{3117FF4C-39BF-4249-9443-47F748D41FDB}" srcOrd="0" destOrd="0" presId="urn:microsoft.com/office/officeart/2016/7/layout/RepeatingBendingProcessNew"/>
    <dgm:cxn modelId="{20F934B8-75A3-465E-83AA-953B63370530}" type="presOf" srcId="{1ADCA485-7A4E-4458-83F7-7A5D7BBB8059}" destId="{552C179A-73C4-45AA-BE46-D399010E43F4}" srcOrd="0" destOrd="0" presId="urn:microsoft.com/office/officeart/2016/7/layout/RepeatingBendingProcessNew"/>
    <dgm:cxn modelId="{9B9D6BB8-C2F5-4DC1-AD14-534ECC715311}" srcId="{4FD230D4-23A1-432D-9B5D-D06BA751289B}" destId="{FF41E6EA-B9AB-4D9A-B58C-2853B050EC9E}" srcOrd="0" destOrd="0" parTransId="{1CE6B3C8-5E27-4C08-BBFE-8AFE200F89DF}" sibTransId="{1ADCA485-7A4E-4458-83F7-7A5D7BBB8059}"/>
    <dgm:cxn modelId="{F9E0CFC7-4B12-401C-A2AA-7471D897E37B}" srcId="{4FD230D4-23A1-432D-9B5D-D06BA751289B}" destId="{A50FAFE3-D799-4C84-B710-8C3472EF3D25}" srcOrd="4" destOrd="0" parTransId="{18463BA3-4E9B-4764-95C2-502962B8EF78}" sibTransId="{94E455CE-C383-43B5-AC35-2420B58CF6FF}"/>
    <dgm:cxn modelId="{920757CE-41FC-4C01-851D-B403CBB45416}" type="presOf" srcId="{C181079A-2D0F-4507-B42B-91F5C84AEDF1}" destId="{903FE456-E9DB-4DAC-9756-749E92666FCE}" srcOrd="0" destOrd="0" presId="urn:microsoft.com/office/officeart/2016/7/layout/RepeatingBendingProcessNew"/>
    <dgm:cxn modelId="{04B79FD8-E5DC-4FC7-BCA0-D26B15DF2892}" srcId="{4FD230D4-23A1-432D-9B5D-D06BA751289B}" destId="{81E7534E-BF93-42A1-B97E-A5FBB55EF830}" srcOrd="1" destOrd="0" parTransId="{2C20F593-E99E-4AAB-949D-79CF2DD41C5C}" sibTransId="{0D6DF3E2-F5FA-4A0D-A5FC-00832A09C986}"/>
    <dgm:cxn modelId="{A6F7AEDD-129D-488A-AB63-C5CE0C9AD638}" type="presOf" srcId="{0D6DF3E2-F5FA-4A0D-A5FC-00832A09C986}" destId="{6A41EB1A-3207-4D73-B986-54E47CF87907}" srcOrd="0" destOrd="0" presId="urn:microsoft.com/office/officeart/2016/7/layout/RepeatingBendingProcessNew"/>
    <dgm:cxn modelId="{1DE584EA-C912-4B0A-BFF7-F6E34C1410C2}" type="presOf" srcId="{FF41E6EA-B9AB-4D9A-B58C-2853B050EC9E}" destId="{BFF38242-D9AE-400E-ADE3-90D3CF852132}" srcOrd="0" destOrd="0" presId="urn:microsoft.com/office/officeart/2016/7/layout/RepeatingBendingProcessNew"/>
    <dgm:cxn modelId="{D31B4E82-0618-4801-AA1E-C7EB012AC488}" type="presParOf" srcId="{7514C0A4-7743-4663-890B-53480B2CB1D6}" destId="{BFF38242-D9AE-400E-ADE3-90D3CF852132}" srcOrd="0" destOrd="0" presId="urn:microsoft.com/office/officeart/2016/7/layout/RepeatingBendingProcessNew"/>
    <dgm:cxn modelId="{57876F6D-4A6B-4DE2-AF8E-9205DD833FC5}" type="presParOf" srcId="{7514C0A4-7743-4663-890B-53480B2CB1D6}" destId="{552C179A-73C4-45AA-BE46-D399010E43F4}" srcOrd="1" destOrd="0" presId="urn:microsoft.com/office/officeart/2016/7/layout/RepeatingBendingProcessNew"/>
    <dgm:cxn modelId="{A3020FD2-19BC-4D83-987E-3D5C501F9F3F}" type="presParOf" srcId="{552C179A-73C4-45AA-BE46-D399010E43F4}" destId="{2DBBAFC0-75B9-4DDC-AC98-F5AA120D5D0D}" srcOrd="0" destOrd="0" presId="urn:microsoft.com/office/officeart/2016/7/layout/RepeatingBendingProcessNew"/>
    <dgm:cxn modelId="{FB9D9ED1-3164-483C-9DB7-35F9E0A6D758}" type="presParOf" srcId="{7514C0A4-7743-4663-890B-53480B2CB1D6}" destId="{9D5F70DE-7002-4A93-A1A2-96C879D43D43}" srcOrd="2" destOrd="0" presId="urn:microsoft.com/office/officeart/2016/7/layout/RepeatingBendingProcessNew"/>
    <dgm:cxn modelId="{D56E026A-7E37-4A08-A517-429A154AFABF}" type="presParOf" srcId="{7514C0A4-7743-4663-890B-53480B2CB1D6}" destId="{6A41EB1A-3207-4D73-B986-54E47CF87907}" srcOrd="3" destOrd="0" presId="urn:microsoft.com/office/officeart/2016/7/layout/RepeatingBendingProcessNew"/>
    <dgm:cxn modelId="{0FD3CC23-CD21-4089-B2EB-A60E720FD589}" type="presParOf" srcId="{6A41EB1A-3207-4D73-B986-54E47CF87907}" destId="{8F1B657D-009B-4146-B97D-17B0DD1B1202}" srcOrd="0" destOrd="0" presId="urn:microsoft.com/office/officeart/2016/7/layout/RepeatingBendingProcessNew"/>
    <dgm:cxn modelId="{D4E4279B-D2D0-4C5D-9623-A8339FF407F1}" type="presParOf" srcId="{7514C0A4-7743-4663-890B-53480B2CB1D6}" destId="{B4654C86-B58A-4F7F-A7D2-720904BA6944}" srcOrd="4" destOrd="0" presId="urn:microsoft.com/office/officeart/2016/7/layout/RepeatingBendingProcessNew"/>
    <dgm:cxn modelId="{45755D5F-EFDF-4735-BF91-6B271CD1B635}" type="presParOf" srcId="{7514C0A4-7743-4663-890B-53480B2CB1D6}" destId="{2DA4B404-F1E1-4618-B102-E80C7D3CA8FD}" srcOrd="5" destOrd="0" presId="urn:microsoft.com/office/officeart/2016/7/layout/RepeatingBendingProcessNew"/>
    <dgm:cxn modelId="{8DDDF097-D931-4E5B-BE1D-0E353710F78B}" type="presParOf" srcId="{2DA4B404-F1E1-4618-B102-E80C7D3CA8FD}" destId="{3404C5F1-41FF-48DD-B938-3B6080E3506E}" srcOrd="0" destOrd="0" presId="urn:microsoft.com/office/officeart/2016/7/layout/RepeatingBendingProcessNew"/>
    <dgm:cxn modelId="{E1750E10-C7DF-40C0-B26D-2DDB53017540}" type="presParOf" srcId="{7514C0A4-7743-4663-890B-53480B2CB1D6}" destId="{903FE456-E9DB-4DAC-9756-749E92666FCE}" srcOrd="6" destOrd="0" presId="urn:microsoft.com/office/officeart/2016/7/layout/RepeatingBendingProcessNew"/>
    <dgm:cxn modelId="{242C919E-480C-4520-9EEE-3E0DA370B7CA}" type="presParOf" srcId="{7514C0A4-7743-4663-890B-53480B2CB1D6}" destId="{3517CB29-BE97-4846-A888-31F64A81F0DD}" srcOrd="7" destOrd="0" presId="urn:microsoft.com/office/officeart/2016/7/layout/RepeatingBendingProcessNew"/>
    <dgm:cxn modelId="{B3EC9717-49B4-41AA-939C-04E305451D54}" type="presParOf" srcId="{3517CB29-BE97-4846-A888-31F64A81F0DD}" destId="{AA371F9B-CEDC-40C2-8F88-32129688D842}" srcOrd="0" destOrd="0" presId="urn:microsoft.com/office/officeart/2016/7/layout/RepeatingBendingProcessNew"/>
    <dgm:cxn modelId="{06AB8161-F4D2-455F-8343-4F7B162490A0}" type="presParOf" srcId="{7514C0A4-7743-4663-890B-53480B2CB1D6}" destId="{3117FF4C-39BF-4249-9443-47F748D41FDB}" srcOrd="8" destOrd="0" presId="urn:microsoft.com/office/officeart/2016/7/layout/RepeatingBendingProcessNew"/>
    <dgm:cxn modelId="{20F04E34-86E6-4B60-BA20-2611C74862A1}" type="presParOf" srcId="{7514C0A4-7743-4663-890B-53480B2CB1D6}" destId="{E25377DB-38FB-499F-B277-F1D292FCD887}" srcOrd="9" destOrd="0" presId="urn:microsoft.com/office/officeart/2016/7/layout/RepeatingBendingProcessNew"/>
    <dgm:cxn modelId="{5E06B967-45E9-461F-BAC5-E40DD003ECE5}" type="presParOf" srcId="{E25377DB-38FB-499F-B277-F1D292FCD887}" destId="{6F2BA495-1302-4405-BC85-5D73108F78A8}" srcOrd="0" destOrd="0" presId="urn:microsoft.com/office/officeart/2016/7/layout/RepeatingBendingProcessNew"/>
    <dgm:cxn modelId="{94115E12-79ED-43EB-A2C8-06127ACAAB32}" type="presParOf" srcId="{7514C0A4-7743-4663-890B-53480B2CB1D6}" destId="{2770F912-D31A-499D-AD27-8080709C035A}"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C179A-73C4-45AA-BE46-D399010E43F4}">
      <dsp:nvSpPr>
        <dsp:cNvPr id="0" name=""/>
        <dsp:cNvSpPr/>
      </dsp:nvSpPr>
      <dsp:spPr>
        <a:xfrm>
          <a:off x="2280144" y="641534"/>
          <a:ext cx="492856" cy="91440"/>
        </a:xfrm>
        <a:custGeom>
          <a:avLst/>
          <a:gdLst/>
          <a:ahLst/>
          <a:cxnLst/>
          <a:rect l="0" t="0" r="0" b="0"/>
          <a:pathLst>
            <a:path>
              <a:moveTo>
                <a:pt x="0" y="45720"/>
              </a:moveTo>
              <a:lnTo>
                <a:pt x="492856"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684636"/>
        <a:ext cx="26172" cy="5234"/>
      </dsp:txXfrm>
    </dsp:sp>
    <dsp:sp modelId="{BFF38242-D9AE-400E-ADE3-90D3CF852132}">
      <dsp:nvSpPr>
        <dsp:cNvPr id="0" name=""/>
        <dsp:cNvSpPr/>
      </dsp:nvSpPr>
      <dsp:spPr>
        <a:xfrm>
          <a:off x="6045" y="4484"/>
          <a:ext cx="2275898" cy="136553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1022350">
            <a:lnSpc>
              <a:spcPct val="100000"/>
            </a:lnSpc>
            <a:spcBef>
              <a:spcPct val="0"/>
            </a:spcBef>
            <a:spcAft>
              <a:spcPct val="35000"/>
            </a:spcAft>
            <a:buNone/>
          </a:pPr>
          <a:r>
            <a:rPr lang="en-US" sz="2300" kern="1200"/>
            <a:t>Engaging Interactions</a:t>
          </a:r>
        </a:p>
      </dsp:txBody>
      <dsp:txXfrm>
        <a:off x="6045" y="4484"/>
        <a:ext cx="2275898" cy="1365538"/>
      </dsp:txXfrm>
    </dsp:sp>
    <dsp:sp modelId="{6A41EB1A-3207-4D73-B986-54E47CF87907}">
      <dsp:nvSpPr>
        <dsp:cNvPr id="0" name=""/>
        <dsp:cNvSpPr/>
      </dsp:nvSpPr>
      <dsp:spPr>
        <a:xfrm>
          <a:off x="5079499" y="641534"/>
          <a:ext cx="492856" cy="91440"/>
        </a:xfrm>
        <a:custGeom>
          <a:avLst/>
          <a:gdLst/>
          <a:ahLst/>
          <a:cxnLst/>
          <a:rect l="0" t="0" r="0" b="0"/>
          <a:pathLst>
            <a:path>
              <a:moveTo>
                <a:pt x="0" y="45720"/>
              </a:moveTo>
              <a:lnTo>
                <a:pt x="492856"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684636"/>
        <a:ext cx="26172" cy="5234"/>
      </dsp:txXfrm>
    </dsp:sp>
    <dsp:sp modelId="{9D5F70DE-7002-4A93-A1A2-96C879D43D43}">
      <dsp:nvSpPr>
        <dsp:cNvPr id="0" name=""/>
        <dsp:cNvSpPr/>
      </dsp:nvSpPr>
      <dsp:spPr>
        <a:xfrm>
          <a:off x="2805400" y="4484"/>
          <a:ext cx="2275898" cy="136553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1022350">
            <a:lnSpc>
              <a:spcPct val="100000"/>
            </a:lnSpc>
            <a:spcBef>
              <a:spcPct val="0"/>
            </a:spcBef>
            <a:spcAft>
              <a:spcPct val="35000"/>
            </a:spcAft>
            <a:buNone/>
          </a:pPr>
          <a:r>
            <a:rPr lang="en-US" sz="2300" kern="1200"/>
            <a:t>Clear objectives and goals</a:t>
          </a:r>
        </a:p>
      </dsp:txBody>
      <dsp:txXfrm>
        <a:off x="2805400" y="4484"/>
        <a:ext cx="2275898" cy="1365538"/>
      </dsp:txXfrm>
    </dsp:sp>
    <dsp:sp modelId="{2DA4B404-F1E1-4618-B102-E80C7D3CA8FD}">
      <dsp:nvSpPr>
        <dsp:cNvPr id="0" name=""/>
        <dsp:cNvSpPr/>
      </dsp:nvSpPr>
      <dsp:spPr>
        <a:xfrm>
          <a:off x="1143995" y="1368223"/>
          <a:ext cx="5598709" cy="492856"/>
        </a:xfrm>
        <a:custGeom>
          <a:avLst/>
          <a:gdLst/>
          <a:ahLst/>
          <a:cxnLst/>
          <a:rect l="0" t="0" r="0" b="0"/>
          <a:pathLst>
            <a:path>
              <a:moveTo>
                <a:pt x="5598709" y="0"/>
              </a:moveTo>
              <a:lnTo>
                <a:pt x="5598709" y="263528"/>
              </a:lnTo>
              <a:lnTo>
                <a:pt x="0" y="263528"/>
              </a:lnTo>
              <a:lnTo>
                <a:pt x="0" y="492856"/>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2771" y="1612034"/>
        <a:ext cx="281156" cy="5234"/>
      </dsp:txXfrm>
    </dsp:sp>
    <dsp:sp modelId="{B4654C86-B58A-4F7F-A7D2-720904BA6944}">
      <dsp:nvSpPr>
        <dsp:cNvPr id="0" name=""/>
        <dsp:cNvSpPr/>
      </dsp:nvSpPr>
      <dsp:spPr>
        <a:xfrm>
          <a:off x="5604755" y="4484"/>
          <a:ext cx="2275898" cy="136553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1022350">
            <a:lnSpc>
              <a:spcPct val="100000"/>
            </a:lnSpc>
            <a:spcBef>
              <a:spcPct val="0"/>
            </a:spcBef>
            <a:spcAft>
              <a:spcPct val="35000"/>
            </a:spcAft>
            <a:buNone/>
          </a:pPr>
          <a:r>
            <a:rPr lang="en-US" sz="2300" kern="1200"/>
            <a:t>Collaboration</a:t>
          </a:r>
        </a:p>
      </dsp:txBody>
      <dsp:txXfrm>
        <a:off x="5604755" y="4484"/>
        <a:ext cx="2275898" cy="1365538"/>
      </dsp:txXfrm>
    </dsp:sp>
    <dsp:sp modelId="{3517CB29-BE97-4846-A888-31F64A81F0DD}">
      <dsp:nvSpPr>
        <dsp:cNvPr id="0" name=""/>
        <dsp:cNvSpPr/>
      </dsp:nvSpPr>
      <dsp:spPr>
        <a:xfrm>
          <a:off x="2280144" y="2530529"/>
          <a:ext cx="492856" cy="91440"/>
        </a:xfrm>
        <a:custGeom>
          <a:avLst/>
          <a:gdLst/>
          <a:ahLst/>
          <a:cxnLst/>
          <a:rect l="0" t="0" r="0" b="0"/>
          <a:pathLst>
            <a:path>
              <a:moveTo>
                <a:pt x="0" y="45720"/>
              </a:moveTo>
              <a:lnTo>
                <a:pt x="492856"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2573632"/>
        <a:ext cx="26172" cy="5234"/>
      </dsp:txXfrm>
    </dsp:sp>
    <dsp:sp modelId="{903FE456-E9DB-4DAC-9756-749E92666FCE}">
      <dsp:nvSpPr>
        <dsp:cNvPr id="0" name=""/>
        <dsp:cNvSpPr/>
      </dsp:nvSpPr>
      <dsp:spPr>
        <a:xfrm>
          <a:off x="6045" y="1893480"/>
          <a:ext cx="2275898" cy="136553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1022350">
            <a:lnSpc>
              <a:spcPct val="100000"/>
            </a:lnSpc>
            <a:spcBef>
              <a:spcPct val="0"/>
            </a:spcBef>
            <a:spcAft>
              <a:spcPct val="35000"/>
            </a:spcAft>
            <a:buNone/>
          </a:pPr>
          <a:r>
            <a:rPr lang="en-US" sz="2300" kern="1200" dirty="0"/>
            <a:t>Being included in decisions that impact you</a:t>
          </a:r>
        </a:p>
      </dsp:txBody>
      <dsp:txXfrm>
        <a:off x="6045" y="1893480"/>
        <a:ext cx="2275898" cy="1365538"/>
      </dsp:txXfrm>
    </dsp:sp>
    <dsp:sp modelId="{E25377DB-38FB-499F-B277-F1D292FCD887}">
      <dsp:nvSpPr>
        <dsp:cNvPr id="0" name=""/>
        <dsp:cNvSpPr/>
      </dsp:nvSpPr>
      <dsp:spPr>
        <a:xfrm>
          <a:off x="5079499" y="2530529"/>
          <a:ext cx="492856" cy="91440"/>
        </a:xfrm>
        <a:custGeom>
          <a:avLst/>
          <a:gdLst/>
          <a:ahLst/>
          <a:cxnLst/>
          <a:rect l="0" t="0" r="0" b="0"/>
          <a:pathLst>
            <a:path>
              <a:moveTo>
                <a:pt x="0" y="45720"/>
              </a:moveTo>
              <a:lnTo>
                <a:pt x="492856"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2573632"/>
        <a:ext cx="26172" cy="5234"/>
      </dsp:txXfrm>
    </dsp:sp>
    <dsp:sp modelId="{3117FF4C-39BF-4249-9443-47F748D41FDB}">
      <dsp:nvSpPr>
        <dsp:cNvPr id="0" name=""/>
        <dsp:cNvSpPr/>
      </dsp:nvSpPr>
      <dsp:spPr>
        <a:xfrm>
          <a:off x="2805400" y="1893480"/>
          <a:ext cx="2275898" cy="136553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1022350">
            <a:lnSpc>
              <a:spcPct val="100000"/>
            </a:lnSpc>
            <a:spcBef>
              <a:spcPct val="0"/>
            </a:spcBef>
            <a:spcAft>
              <a:spcPct val="35000"/>
            </a:spcAft>
            <a:buNone/>
          </a:pPr>
          <a:r>
            <a:rPr lang="en-US" sz="2300" kern="1200" dirty="0"/>
            <a:t>Seeing the Whole person</a:t>
          </a:r>
        </a:p>
      </dsp:txBody>
      <dsp:txXfrm>
        <a:off x="2805400" y="1893480"/>
        <a:ext cx="2275898" cy="1365538"/>
      </dsp:txXfrm>
    </dsp:sp>
    <dsp:sp modelId="{2770F912-D31A-499D-AD27-8080709C035A}">
      <dsp:nvSpPr>
        <dsp:cNvPr id="0" name=""/>
        <dsp:cNvSpPr/>
      </dsp:nvSpPr>
      <dsp:spPr>
        <a:xfrm>
          <a:off x="5604755" y="1893480"/>
          <a:ext cx="2275898" cy="136553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1022350">
            <a:lnSpc>
              <a:spcPct val="100000"/>
            </a:lnSpc>
            <a:spcBef>
              <a:spcPct val="0"/>
            </a:spcBef>
            <a:spcAft>
              <a:spcPct val="35000"/>
            </a:spcAft>
            <a:buNone/>
          </a:pPr>
          <a:r>
            <a:rPr lang="en-US" sz="2300" kern="1200"/>
            <a:t>Possibility vs Problem conversation’s</a:t>
          </a:r>
        </a:p>
      </dsp:txBody>
      <dsp:txXfrm>
        <a:off x="5604755" y="1893480"/>
        <a:ext cx="2275898" cy="136553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82080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youtube.com/watch?v=dF20FaQzYUI"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465887" indent="-232943"/>
            <a:r>
              <a:rPr lang="en-US" dirty="0"/>
              <a:t>2 min</a:t>
            </a:r>
            <a:endParaRPr dirty="0"/>
          </a:p>
        </p:txBody>
      </p:sp>
      <p:sp>
        <p:nvSpPr>
          <p:cNvPr id="162" name="Google Shape;162;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90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7686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r>
              <a:rPr lang="en-US" dirty="0"/>
              <a:t>Talking about systemic trauma; What is sharable is bearable…relationship between healing and justice </a:t>
            </a:r>
          </a:p>
          <a:p>
            <a:r>
              <a:rPr lang="en-US" dirty="0"/>
              <a:t>Can you have one without the other? </a:t>
            </a:r>
          </a:p>
          <a:p>
            <a:r>
              <a:rPr lang="en-US" dirty="0"/>
              <a:t>This is  a time where our institutions are shifting—public health and public </a:t>
            </a:r>
            <a:r>
              <a:rPr lang="en-US" dirty="0" err="1"/>
              <a:t>safety..how</a:t>
            </a:r>
            <a:r>
              <a:rPr lang="en-US" dirty="0"/>
              <a:t> do these institutions transform? From trauma-inducing to trauma-reducing or healing? What is our role? Our collective and organizational roles? </a:t>
            </a:r>
          </a:p>
          <a:p>
            <a:endParaRPr lang="en-US" dirty="0"/>
          </a:p>
          <a:p>
            <a:r>
              <a:rPr lang="en-US" dirty="0"/>
              <a:t>Slide: By Joe Neigel, Children’s Wellness Coalition  member</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09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important for us to be disrupters and speak our truth</a:t>
            </a:r>
          </a:p>
          <a:p>
            <a:endParaRPr lang="en-US" dirty="0"/>
          </a:p>
          <a:p>
            <a:pPr marL="465887" indent="-232943" defTabSz="931774">
              <a:defRPr/>
            </a:pPr>
            <a:r>
              <a:rPr lang="en-US" b="0" i="0" dirty="0">
                <a:solidFill>
                  <a:srgbClr val="3D3C3C"/>
                </a:solidFill>
                <a:effectLst/>
                <a:latin typeface="PT Sans" panose="020B0604020202020204" pitchFamily="34" charset="0"/>
              </a:rPr>
              <a:t>The intersection of TIC and DEI work  means integrating and embedding our understanding of the impact of trauma, to include defining trauma to include harm caused by our systems—historical trauma, collective trauma, macroaggression, and microaggressions. The goal is building systems where  one’s identity does not define your outcomes and inclusion is not just providing access to a service but having services provided in a way that the consumer feels valued, heard, and cared for in an authentic way.</a:t>
            </a:r>
            <a:endParaRPr lang="en-US" dirty="0"/>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13</a:t>
            </a:fld>
            <a:endParaRPr lang="en-US" sz="1200">
              <a:latin typeface="Calibri"/>
              <a:ea typeface="Calibri"/>
              <a:cs typeface="Calibri"/>
              <a:sym typeface="Calibri"/>
            </a:endParaRPr>
          </a:p>
        </p:txBody>
      </p:sp>
    </p:spTree>
    <p:extLst>
      <p:ext uri="{BB962C8B-B14F-4D97-AF65-F5344CB8AC3E}">
        <p14:creationId xmlns:p14="http://schemas.microsoft.com/office/powerpoint/2010/main" val="4047559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4463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3583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899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1189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5857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19</a:t>
            </a:fld>
            <a:endParaRPr lang="en-US" sz="1200">
              <a:latin typeface="Calibri"/>
              <a:ea typeface="Calibri"/>
              <a:cs typeface="Calibri"/>
              <a:sym typeface="Calibri"/>
            </a:endParaRPr>
          </a:p>
        </p:txBody>
      </p:sp>
    </p:spTree>
    <p:extLst>
      <p:ext uri="{BB962C8B-B14F-4D97-AF65-F5344CB8AC3E}">
        <p14:creationId xmlns:p14="http://schemas.microsoft.com/office/powerpoint/2010/main" val="152879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313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p:txBody>
      </p:sp>
      <p:sp>
        <p:nvSpPr>
          <p:cNvPr id="4" name="Slide Number Placeholder 3"/>
          <p:cNvSpPr>
            <a:spLocks noGrp="1"/>
          </p:cNvSpPr>
          <p:nvPr>
            <p:ph type="sldNum" sz="quarter" idx="10"/>
          </p:nvPr>
        </p:nvSpPr>
        <p:spPr/>
        <p:txBody>
          <a:bodyPr/>
          <a:lstStyle/>
          <a:p>
            <a:pPr algn="r" defTabSz="931774">
              <a:buClrTx/>
              <a:defRPr/>
            </a:pPr>
            <a:fld id="{E845BCDB-C88F-904A-8877-67E718304202}" type="slidenum">
              <a:rPr lang="en-US" sz="1200" kern="1200">
                <a:solidFill>
                  <a:prstClr val="black"/>
                </a:solidFill>
                <a:latin typeface="Calibri" panose="020F0502020204030204"/>
                <a:ea typeface="+mn-ea"/>
                <a:cs typeface="+mn-cs"/>
              </a:rPr>
              <a:pPr algn="r" defTabSz="931774">
                <a:buClrTx/>
                <a:defRPr/>
              </a:pPr>
              <a:t>20</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03897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320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0170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minutes-160 min </a:t>
            </a:r>
          </a:p>
          <a:p>
            <a:endParaRPr lang="en-US" dirty="0"/>
          </a:p>
          <a:p>
            <a:r>
              <a:rPr lang="en-US" dirty="0"/>
              <a:t>(105 min)</a:t>
            </a:r>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23</a:t>
            </a:fld>
            <a:endParaRPr lang="en-US" sz="1200">
              <a:latin typeface="Calibri"/>
              <a:ea typeface="Calibri"/>
              <a:cs typeface="Calibri"/>
              <a:sym typeface="Calibri"/>
            </a:endParaRPr>
          </a:p>
        </p:txBody>
      </p:sp>
    </p:spTree>
    <p:extLst>
      <p:ext uri="{BB962C8B-B14F-4D97-AF65-F5344CB8AC3E}">
        <p14:creationId xmlns:p14="http://schemas.microsoft.com/office/powerpoint/2010/main" val="2600456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-180 min </a:t>
            </a:r>
          </a:p>
          <a:p>
            <a:endParaRPr lang="en-US" dirty="0"/>
          </a:p>
        </p:txBody>
      </p:sp>
      <p:sp>
        <p:nvSpPr>
          <p:cNvPr id="4" name="Slide Number Placeholder 3"/>
          <p:cNvSpPr>
            <a:spLocks noGrp="1"/>
          </p:cNvSpPr>
          <p:nvPr>
            <p:ph type="sldNum" sz="quarter" idx="10"/>
          </p:nvPr>
        </p:nvSpPr>
        <p:spPr/>
        <p:txBody>
          <a:bodyPr/>
          <a:lstStyle/>
          <a:p>
            <a:pPr algn="r" defTabSz="931774">
              <a:buClrTx/>
              <a:defRPr/>
            </a:pPr>
            <a:fld id="{E845BCDB-C88F-904A-8877-67E718304202}" type="slidenum">
              <a:rPr lang="en-US" sz="1200" kern="1200">
                <a:solidFill>
                  <a:prstClr val="black"/>
                </a:solidFill>
                <a:latin typeface="Calibri" panose="020F0502020204030204"/>
                <a:ea typeface="+mn-ea"/>
              </a:rPr>
              <a:pPr algn="r" defTabSz="931774">
                <a:buClrTx/>
                <a:defRPr/>
              </a:pPr>
              <a:t>24</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4142664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8841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min-185</a:t>
            </a:r>
          </a:p>
          <a:p>
            <a:endParaRPr lang="en-US" dirty="0"/>
          </a:p>
          <a:p>
            <a:pPr marL="465887" indent="-232943"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Learning collaboratives are great way to get support, resources, and to further your knowledge of Trauma Informed CARE and grow the CARE community.  The theme of the learning collaboratives are  to learn more, share more, practice more.  To have manageable time and space we will have 2 learning collaborative times to choose from each month.  Our learning collaboratives will be held the second week of the month and have both morning and afternoon times to hopefully meet everyone’s needs.  You will receive an email invite with a zoom link to register after the training.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9132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9586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170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Liza</a:t>
            </a:r>
          </a:p>
          <a:p>
            <a:r>
              <a:rPr lang="en-US" dirty="0"/>
              <a:t>In the  4</a:t>
            </a:r>
            <a:r>
              <a:rPr lang="en-US" baseline="30000" dirty="0"/>
              <a:t>th</a:t>
            </a:r>
            <a:r>
              <a:rPr lang="en-US" dirty="0"/>
              <a:t> year-started with schools -goal is to buffer adversity and increase resiliency in our community and make a positive impact on social determinants. </a:t>
            </a:r>
          </a:p>
          <a:p>
            <a:r>
              <a:rPr lang="en-US" dirty="0"/>
              <a:t>WE have a CARE HR Cohort and Executive Leadership Cohort.</a:t>
            </a:r>
          </a:p>
        </p:txBody>
      </p:sp>
      <p:sp>
        <p:nvSpPr>
          <p:cNvPr id="4" name="Slide Number Placeholder 3"/>
          <p:cNvSpPr>
            <a:spLocks noGrp="1"/>
          </p:cNvSpPr>
          <p:nvPr>
            <p:ph type="sldNum" sz="quarter" idx="5"/>
          </p:nvPr>
        </p:nvSpPr>
        <p:spPr/>
        <p:txBody>
          <a:bodyPr/>
          <a:lstStyle/>
          <a:p>
            <a:pPr algn="r" defTabSz="931774">
              <a:buClrTx/>
              <a:defRPr/>
            </a:pPr>
            <a:fld id="{FC12076E-6251-4FA2-8CE7-430887626732}" type="slidenum">
              <a:rPr lang="en-US" sz="1200" kern="1200">
                <a:solidFill>
                  <a:prstClr val="black"/>
                </a:solidFill>
                <a:latin typeface="Calibri" panose="020F0502020204030204"/>
                <a:ea typeface="+mn-ea"/>
                <a:cs typeface="+mn-cs"/>
              </a:rPr>
              <a:pPr algn="r" defTabSz="931774">
                <a:buClrTx/>
                <a:defRPr/>
              </a:pPr>
              <a:t>29</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95290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9138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10 min </a:t>
            </a:r>
          </a:p>
          <a:p>
            <a:pPr>
              <a:lnSpc>
                <a:spcPct val="115000"/>
              </a:lnSpc>
            </a:pPr>
            <a:r>
              <a:rPr lang="en-US" b="1"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Agreements and Core Components:</a:t>
            </a:r>
          </a:p>
          <a:p>
            <a:pPr marL="349415" indent="-349415">
              <a:lnSpc>
                <a:spcPct val="115000"/>
              </a:lnSpc>
              <a:buFont typeface="Symbol" panose="05050102010706020507" pitchFamily="18" charset="2"/>
              <a:buChar char=""/>
            </a:pP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The two representatives from each organization attends all 5 (five ) days </a:t>
            </a:r>
          </a:p>
          <a:p>
            <a:pPr marL="349415" indent="-349415">
              <a:lnSpc>
                <a:spcPct val="115000"/>
              </a:lnSpc>
              <a:buFont typeface="Symbol" panose="05050102010706020507" pitchFamily="18" charset="2"/>
              <a:buChar char=""/>
            </a:pP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Each attendee participates in a </a:t>
            </a:r>
            <a:r>
              <a:rPr lang="en-US" b="1"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minimum of six (6) additional mandatory learning collaboratives</a:t>
            </a: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 each year, over two years. </a:t>
            </a:r>
          </a:p>
          <a:p>
            <a:pPr marL="349415" indent="-349415">
              <a:lnSpc>
                <a:spcPct val="115000"/>
              </a:lnSpc>
              <a:buFont typeface="Symbol" panose="05050102010706020507" pitchFamily="18" charset="2"/>
              <a:buChar char=""/>
            </a:pP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Each organization identifies at </a:t>
            </a:r>
            <a:r>
              <a:rPr lang="en-US" b="1"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least one practice area </a:t>
            </a: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and work towards others as they see fit.</a:t>
            </a:r>
            <a:endParaRPr lang="en-US" dirty="0">
              <a:solidFill>
                <a:srgbClr val="2E374C"/>
              </a:solidFill>
              <a:latin typeface="Lucida Sans" panose="020B0602030504020204" pitchFamily="34" charset="0"/>
              <a:ea typeface="Calibri" panose="020F0502020204030204" pitchFamily="34" charset="0"/>
              <a:cs typeface="Times New Roman" panose="02020603050405020304" pitchFamily="18" charset="0"/>
            </a:endParaRPr>
          </a:p>
          <a:p>
            <a:pPr marL="349415" indent="-349415">
              <a:lnSpc>
                <a:spcPct val="115000"/>
              </a:lnSpc>
              <a:buFont typeface="Symbol" panose="05050102010706020507" pitchFamily="18" charset="2"/>
              <a:buChar char=""/>
            </a:pP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Each organization forms a </a:t>
            </a:r>
            <a:r>
              <a:rPr lang="en-US" b="1"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TILT (Trauma Informed Leadership Team) </a:t>
            </a: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that meets at least monthly. </a:t>
            </a:r>
          </a:p>
          <a:p>
            <a:pPr marL="349415" indent="-349415">
              <a:lnSpc>
                <a:spcPct val="115000"/>
              </a:lnSpc>
              <a:buFont typeface="Symbol" panose="05050102010706020507" pitchFamily="18" charset="2"/>
              <a:buChar char=""/>
            </a:pPr>
            <a:r>
              <a:rPr lang="en-US"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The TOT-Trainers </a:t>
            </a:r>
            <a:r>
              <a:rPr lang="en-US" b="1"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train their workplace to include all the components of Trauma Informed Practices––within the agreement timeframe. The core training will be completed by April 30</a:t>
            </a:r>
            <a:r>
              <a:rPr lang="en-US" b="1" baseline="30000"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th</a:t>
            </a:r>
            <a:r>
              <a:rPr lang="en-US" b="1" dirty="0">
                <a:solidFill>
                  <a:srgbClr val="2E374C"/>
                </a:solidFill>
                <a:latin typeface="Lucida Sans" panose="020B0602030504020204" pitchFamily="34" charset="0"/>
                <a:ea typeface="Times New Roman" panose="02020603050405020304" pitchFamily="18" charset="0"/>
                <a:cs typeface="Times New Roman" panose="02020603050405020304" pitchFamily="18" charset="0"/>
              </a:rPr>
              <a:t>, 2021.</a:t>
            </a:r>
            <a:endParaRPr lang="en-US" b="1" dirty="0">
              <a:solidFill>
                <a:srgbClr val="2E374C"/>
              </a:solidFill>
              <a:latin typeface="Lucida Sans" panose="020B0602030504020204" pitchFamily="34" charset="0"/>
              <a:ea typeface="Calibri" panose="020F0502020204030204" pitchFamily="34" charset="0"/>
              <a:cs typeface="Times New Roman" panose="02020603050405020304" pitchFamily="18" charset="0"/>
            </a:endParaRPr>
          </a:p>
          <a:p>
            <a:pPr defTabSz="931501">
              <a:defRPr/>
            </a:pPr>
            <a:endParaRPr lang="en-US" spc="-15" dirty="0">
              <a:solidFill>
                <a:srgbClr val="2E374C"/>
              </a:solidFill>
              <a:latin typeface="Lucida Sans" panose="020B0602030504020204" pitchFamily="34" charset="0"/>
            </a:endParaRPr>
          </a:p>
          <a:p>
            <a:r>
              <a:rPr lang="en-US" dirty="0">
                <a:solidFill>
                  <a:srgbClr val="2E374C"/>
                </a:solidFill>
                <a:latin typeface="Lucida Sans" panose="020B0602030504020204" pitchFamily="34" charset="0"/>
              </a:rPr>
              <a:t>Attend all 5 days of the training </a:t>
            </a:r>
          </a:p>
          <a:p>
            <a:r>
              <a:rPr lang="en-US" dirty="0">
                <a:solidFill>
                  <a:srgbClr val="2E374C"/>
                </a:solidFill>
                <a:latin typeface="Lucida Sans" panose="020B0602030504020204" pitchFamily="34" charset="0"/>
              </a:rPr>
              <a:t>At least 2 people from each organization</a:t>
            </a:r>
          </a:p>
          <a:p>
            <a:r>
              <a:rPr lang="en-US" dirty="0">
                <a:solidFill>
                  <a:srgbClr val="2E374C"/>
                </a:solidFill>
                <a:latin typeface="Lucida Sans" panose="020B0602030504020204" pitchFamily="34" charset="0"/>
              </a:rPr>
              <a:t>Agree to be a champion to create and develop the TILT</a:t>
            </a:r>
          </a:p>
          <a:p>
            <a:r>
              <a:rPr lang="en-US" dirty="0">
                <a:solidFill>
                  <a:srgbClr val="2E374C"/>
                </a:solidFill>
                <a:latin typeface="Lucida Sans" panose="020B0602030504020204" pitchFamily="34" charset="0"/>
              </a:rPr>
              <a:t>Attend the monthly learning collaboratives</a:t>
            </a:r>
          </a:p>
          <a:p>
            <a:r>
              <a:rPr lang="en-US" dirty="0">
                <a:solidFill>
                  <a:srgbClr val="2E374C"/>
                </a:solidFill>
                <a:latin typeface="Lucida Sans" panose="020B0602030504020204" pitchFamily="34" charset="0"/>
              </a:rPr>
              <a:t>Communicate to the top up and down on what is happening with the TILT regularly</a:t>
            </a:r>
          </a:p>
          <a:p>
            <a:r>
              <a:rPr lang="en-US" dirty="0">
                <a:solidFill>
                  <a:srgbClr val="2E374C"/>
                </a:solidFill>
                <a:latin typeface="Lucida Sans" panose="020B0602030504020204" pitchFamily="34" charset="0"/>
              </a:rPr>
              <a:t>Include HR in TILT</a:t>
            </a:r>
          </a:p>
          <a:p>
            <a:r>
              <a:rPr lang="en-US" dirty="0">
                <a:solidFill>
                  <a:srgbClr val="2E374C"/>
                </a:solidFill>
                <a:latin typeface="Lucida Sans" panose="020B0602030504020204" pitchFamily="34" charset="0"/>
              </a:rPr>
              <a:t>Use the Standards of Practice to implement TIC practices in their organization</a:t>
            </a:r>
          </a:p>
          <a:p>
            <a:r>
              <a:rPr lang="en-US" dirty="0">
                <a:solidFill>
                  <a:srgbClr val="2E374C"/>
                </a:solidFill>
                <a:latin typeface="Lucida Sans" panose="020B0602030504020204" pitchFamily="34" charset="0"/>
              </a:rPr>
              <a:t>If you need help or technical assistance reach out to the CARE community</a:t>
            </a:r>
          </a:p>
          <a:p>
            <a:r>
              <a:rPr lang="en-US" dirty="0">
                <a:solidFill>
                  <a:srgbClr val="2E374C"/>
                </a:solidFill>
                <a:latin typeface="Lucida Sans" panose="020B0602030504020204" pitchFamily="34" charset="0"/>
              </a:rPr>
              <a:t>Communicate within the organization to all employee on how the work is going to move forward </a:t>
            </a:r>
          </a:p>
          <a:p>
            <a:r>
              <a:rPr lang="en-US" dirty="0">
                <a:solidFill>
                  <a:srgbClr val="2E374C"/>
                </a:solidFill>
                <a:latin typeface="Lucida Sans" panose="020B0602030504020204" pitchFamily="34" charset="0"/>
              </a:rPr>
              <a:t>Develop a training plan to obtain the decal within the 1 year time frame</a:t>
            </a:r>
          </a:p>
          <a:p>
            <a:r>
              <a:rPr lang="en-US" dirty="0">
                <a:solidFill>
                  <a:srgbClr val="2E374C"/>
                </a:solidFill>
                <a:latin typeface="Lucida Sans" panose="020B0602030504020204" pitchFamily="34" charset="0"/>
              </a:rPr>
              <a:t>Attend ongoing training and the recertification process to make your transition into trauma informed care sustainable</a:t>
            </a:r>
          </a:p>
        </p:txBody>
      </p:sp>
      <p:sp>
        <p:nvSpPr>
          <p:cNvPr id="4" name="Slide Number Placeholder 3"/>
          <p:cNvSpPr>
            <a:spLocks noGrp="1"/>
          </p:cNvSpPr>
          <p:nvPr>
            <p:ph type="sldNum" sz="quarter" idx="10"/>
          </p:nvPr>
        </p:nvSpPr>
        <p:spPr/>
        <p:txBody>
          <a:bodyPr/>
          <a:lstStyle/>
          <a:p>
            <a:pPr algn="r" defTabSz="931774">
              <a:buClrTx/>
              <a:defRPr/>
            </a:pPr>
            <a:fld id="{156CA290-FF0A-47D2-A222-74E9A3D34013}" type="slidenum">
              <a:rPr lang="en-US" sz="1200" kern="1200">
                <a:solidFill>
                  <a:prstClr val="black"/>
                </a:solidFill>
                <a:latin typeface="Calibri" panose="020F0502020204030204"/>
                <a:ea typeface="+mn-ea"/>
                <a:cs typeface="+mn-cs"/>
              </a:rPr>
              <a:pPr algn="r" defTabSz="931774">
                <a:buClrTx/>
                <a:defRPr/>
              </a:pPr>
              <a:t>30</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145339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10 min as a team and talk about your immediate phase 1 next steps</a:t>
            </a:r>
          </a:p>
          <a:p>
            <a:r>
              <a:rPr lang="en-US" dirty="0"/>
              <a:t>5 min debrief</a:t>
            </a:r>
          </a:p>
          <a:p>
            <a:r>
              <a:rPr lang="en-US" dirty="0"/>
              <a:t>15 min  (217)</a:t>
            </a:r>
          </a:p>
          <a:p>
            <a:r>
              <a:rPr lang="en-US" dirty="0"/>
              <a:t>To launch initiative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8813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go into survey monkey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515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what do you do with this? Once you have this how do you use this. Guide , then what?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1976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how often should they take this. </a:t>
            </a:r>
          </a:p>
          <a:p>
            <a:r>
              <a:rPr lang="en-US" dirty="0"/>
              <a:t>The early work of the TILT team –snapshot of where you are at and a baseline . TILT toolbox.</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182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min-timing of when you get the logo</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942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2010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your values are held your  left pocket and right pocket that you carry with you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5136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465887" indent="-232943"/>
            <a:endParaRPr dirty="0"/>
          </a:p>
        </p:txBody>
      </p:sp>
      <p:sp>
        <p:nvSpPr>
          <p:cNvPr id="162" name="Google Shape;162;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38</a:t>
            </a:fld>
            <a:endParaRPr/>
          </a:p>
        </p:txBody>
      </p:sp>
    </p:spTree>
    <p:extLst>
      <p:ext uri="{BB962C8B-B14F-4D97-AF65-F5344CB8AC3E}">
        <p14:creationId xmlns:p14="http://schemas.microsoft.com/office/powerpoint/2010/main" val="2897650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465887" indent="-232943"/>
            <a:r>
              <a:rPr lang="en-US" dirty="0"/>
              <a:t>2 min</a:t>
            </a:r>
            <a:endParaRPr dirty="0"/>
          </a:p>
        </p:txBody>
      </p:sp>
      <p:sp>
        <p:nvSpPr>
          <p:cNvPr id="162" name="Google Shape;162;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39</a:t>
            </a:fld>
            <a:endParaRPr/>
          </a:p>
        </p:txBody>
      </p:sp>
    </p:spTree>
    <p:extLst>
      <p:ext uri="{BB962C8B-B14F-4D97-AF65-F5344CB8AC3E}">
        <p14:creationId xmlns:p14="http://schemas.microsoft.com/office/powerpoint/2010/main" val="3217423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3108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052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a:t>
            </a:r>
            <a:r>
              <a:rPr lang="en-US" dirty="0" err="1"/>
              <a:t>Menti</a:t>
            </a:r>
            <a:r>
              <a:rPr lang="en-US" dirty="0"/>
              <a: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3784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(8:55)</a:t>
            </a:r>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42</a:t>
            </a:fld>
            <a:endParaRPr lang="en-US" sz="1200">
              <a:latin typeface="Calibri"/>
              <a:ea typeface="Calibri"/>
              <a:cs typeface="Calibri"/>
              <a:sym typeface="Calibri"/>
            </a:endParaRPr>
          </a:p>
        </p:txBody>
      </p:sp>
    </p:spTree>
    <p:extLst>
      <p:ext uri="{BB962C8B-B14F-4D97-AF65-F5344CB8AC3E}">
        <p14:creationId xmlns:p14="http://schemas.microsoft.com/office/powerpoint/2010/main" val="705299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min</a:t>
            </a:r>
          </a:p>
          <a:p>
            <a:endParaRPr lang="en-US" dirty="0"/>
          </a:p>
          <a:p>
            <a:r>
              <a:rPr lang="en-US" dirty="0"/>
              <a:t>(83 min)</a:t>
            </a:r>
          </a:p>
          <a:p>
            <a:r>
              <a:rPr lang="en-US" dirty="0"/>
              <a:t>Toni Gardner</a:t>
            </a:r>
          </a:p>
          <a:p>
            <a:r>
              <a:rPr lang="en-US" dirty="0"/>
              <a:t>Gabrielle Nonast</a:t>
            </a:r>
          </a:p>
          <a:p>
            <a:r>
              <a:rPr lang="en-US" dirty="0"/>
              <a:t>Anja Keys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7948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a:t>
            </a:r>
          </a:p>
        </p:txBody>
      </p:sp>
      <p:sp>
        <p:nvSpPr>
          <p:cNvPr id="4" name="Slide Number Placeholder 3"/>
          <p:cNvSpPr>
            <a:spLocks noGrp="1"/>
          </p:cNvSpPr>
          <p:nvPr>
            <p:ph type="sldNum" sz="quarter" idx="10"/>
          </p:nvPr>
        </p:nvSpPr>
        <p:spPr/>
        <p:txBody>
          <a:bodyPr/>
          <a:lstStyle/>
          <a:p>
            <a:pPr algn="r" defTabSz="931774">
              <a:buClrTx/>
              <a:defRPr/>
            </a:pPr>
            <a:fld id="{E845BCDB-C88F-904A-8877-67E718304202}" type="slidenum">
              <a:rPr lang="en-US" sz="1200" kern="1200">
                <a:solidFill>
                  <a:prstClr val="black"/>
                </a:solidFill>
                <a:latin typeface="Calibri" panose="020F0502020204030204"/>
                <a:ea typeface="+mn-ea"/>
              </a:rPr>
              <a:pPr algn="r" defTabSz="931774">
                <a:buClrTx/>
                <a:defRPr/>
              </a:pPr>
              <a:t>44</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4174688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1346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pPr marL="465887" indent="-232943" defTabSz="931774">
              <a:defRPr/>
            </a:pPr>
            <a:r>
              <a:rPr lang="en-US" sz="1800"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This is a great depiction to understand this work. It about if you had the knowledge of other experiences what would be different? How would you respond? …. We will watch it and then come together as a group to talk about it what we noticed and learned.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465887" indent="-232943" defTabSz="931774">
              <a:defRPr/>
            </a:pPr>
            <a:r>
              <a:rPr lang="en-US" sz="1800"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We </a:t>
            </a:r>
            <a:r>
              <a:rPr lang="en-US" sz="1800" b="1"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all</a:t>
            </a:r>
            <a:r>
              <a:rPr lang="en-US" sz="1800"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have our own stories that we carry around every day. This is a good reminder to be curious, non-judgmental, and not make assumptions. We never know the whole story. Trauma does not discriminate. It is across all socio-economic barriers, including those we serve and those we work with.</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12076E-6251-4FA2-8CE7-430887626732}" type="slidenum">
              <a:rPr lang="en-US" smtClean="0"/>
              <a:t>46</a:t>
            </a:fld>
            <a:endParaRPr lang="en-US"/>
          </a:p>
        </p:txBody>
      </p:sp>
    </p:spTree>
    <p:extLst>
      <p:ext uri="{BB962C8B-B14F-4D97-AF65-F5344CB8AC3E}">
        <p14:creationId xmlns:p14="http://schemas.microsoft.com/office/powerpoint/2010/main" val="3012958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2076E-6251-4FA2-8CE7-430887626732}" type="slidenum">
              <a:rPr lang="en-US" smtClean="0"/>
              <a:t>47</a:t>
            </a:fld>
            <a:endParaRPr lang="en-US"/>
          </a:p>
        </p:txBody>
      </p:sp>
    </p:spTree>
    <p:extLst>
      <p:ext uri="{BB962C8B-B14F-4D97-AF65-F5344CB8AC3E}">
        <p14:creationId xmlns:p14="http://schemas.microsoft.com/office/powerpoint/2010/main" val="1173682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r>
              <a:rPr lang="en-US" dirty="0"/>
              <a:t> Snohomish County’s CARE model combines three best practices: TIC, RP ( the social science of improving and repairing relationships between people and communities)and DEI ( ensuring that processes are impartial, fair and provide equal outcomes for every individual. It is </a:t>
            </a:r>
          </a:p>
          <a:p>
            <a:r>
              <a:rPr lang="en-US" dirty="0"/>
              <a:t>our belief that inclusiveness, healing, building relationships and the impact of trauma are the building blocks for lasting healing systemic change.</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48</a:t>
            </a:fld>
            <a:endParaRPr lang="en-US" sz="1200">
              <a:latin typeface="Calibri"/>
              <a:ea typeface="Calibri"/>
              <a:cs typeface="Calibri"/>
              <a:sym typeface="Calibri"/>
            </a:endParaRPr>
          </a:p>
        </p:txBody>
      </p:sp>
    </p:spTree>
    <p:extLst>
      <p:ext uri="{BB962C8B-B14F-4D97-AF65-F5344CB8AC3E}">
        <p14:creationId xmlns:p14="http://schemas.microsoft.com/office/powerpoint/2010/main" val="3912564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r>
              <a:rPr lang="en-US" dirty="0"/>
              <a:t>Trauma Informed Care is about building relationships, focusing on providing safety, connection especially when working with a person who may already feel disconnected, overwhelmed and not worthy. This work is a paradigm shift, not new work. It is how you do the work.</a:t>
            </a:r>
          </a:p>
          <a:p>
            <a:r>
              <a:rPr lang="en-US" dirty="0"/>
              <a:t> </a:t>
            </a:r>
          </a:p>
          <a:p>
            <a:r>
              <a:rPr lang="en-US" dirty="0"/>
              <a:t>When we are curious and shift our thinking to </a:t>
            </a:r>
            <a:r>
              <a:rPr lang="en-US" b="1" dirty="0"/>
              <a:t>what has happened to a person vs. what is wrong with them</a:t>
            </a:r>
            <a:r>
              <a:rPr lang="en-US" dirty="0"/>
              <a:t>, that is a using a trauma informed lens that recognizes and honors that there are other factors driving behaviors.</a:t>
            </a:r>
          </a:p>
          <a:p>
            <a:r>
              <a:rPr lang="en-US" dirty="0"/>
              <a:t> </a:t>
            </a:r>
          </a:p>
          <a:p>
            <a:r>
              <a:rPr lang="en-US" dirty="0"/>
              <a:t>According to Jennings, A trauma informed approach “would be experienced by all involved as a profound cultural shift in which consumers and their conditions and behaviors are viewed differently, staff respond differently, and the day-to day delivery of services is conducted differently” (Jennings, 2004, p. 21) Models for Developing Trauma Informed Behavioral Health Systems and Trauma –Specific Services.</a:t>
            </a:r>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49</a:t>
            </a:fld>
            <a:endParaRPr lang="en-US" sz="1200">
              <a:latin typeface="Calibri"/>
              <a:ea typeface="Calibri"/>
              <a:cs typeface="Calibri"/>
              <a:sym typeface="Calibri"/>
            </a:endParaRPr>
          </a:p>
        </p:txBody>
      </p:sp>
    </p:spTree>
    <p:extLst>
      <p:ext uri="{BB962C8B-B14F-4D97-AF65-F5344CB8AC3E}">
        <p14:creationId xmlns:p14="http://schemas.microsoft.com/office/powerpoint/2010/main" val="66729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 </a:t>
            </a:r>
            <a:r>
              <a:rPr lang="en-US" dirty="0" err="1"/>
              <a:t>Menti</a:t>
            </a:r>
            <a:r>
              <a:rPr lang="en-US" dirty="0"/>
              <a:t> </a:t>
            </a:r>
          </a:p>
          <a:p>
            <a:r>
              <a:rPr lang="en-US" dirty="0"/>
              <a:t>Aha moments, thoughts to provide and make sure there is  closure from last training session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2593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 </a:t>
            </a:r>
          </a:p>
          <a:p>
            <a:endParaRPr lang="en-US" dirty="0"/>
          </a:p>
          <a:p>
            <a:r>
              <a:rPr lang="en-US" dirty="0"/>
              <a:t>A Trauma Informed System embeds trauma informed principles into all the workplace policies and procedures and recognizes and responds to the impact of traumatic stress. This system supports a culture of staff wellness and creates an environment that is emotionally, physically, and socially safe for all. </a:t>
            </a:r>
          </a:p>
          <a:p>
            <a:r>
              <a:rPr lang="en-US" dirty="0"/>
              <a:t> </a:t>
            </a:r>
          </a:p>
          <a:p>
            <a:r>
              <a:rPr lang="en-US" dirty="0"/>
              <a:t>In addition, A Trauma Informed Care system is about changing an organizational culture where policies and procedures that are reflective of these values in all aspects of the organization. This shift and intention is the very foundation in which we think, how we feel, how we communicate, and how we practice.</a:t>
            </a:r>
          </a:p>
          <a:p>
            <a:endParaRPr lang="en-US" dirty="0"/>
          </a:p>
          <a:p>
            <a:pPr marL="465887" indent="-232943" defTabSz="931774">
              <a:defRPr/>
            </a:pPr>
            <a:r>
              <a:rPr lang="en-US" dirty="0"/>
              <a:t>Ultimately this is changing a mental model of how we understand ourselves as well as other human beings. The fundamental question to reframe is from, “what’s wrong with you?” to “what happened to you? “It is a strengths-based perspective not a deficit based.</a:t>
            </a:r>
          </a:p>
          <a:p>
            <a:endParaRPr lang="en-US" dirty="0"/>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50</a:t>
            </a:fld>
            <a:endParaRPr lang="en-US" sz="1200">
              <a:latin typeface="Calibri"/>
              <a:ea typeface="Calibri"/>
              <a:cs typeface="Calibri"/>
              <a:sym typeface="Calibri"/>
            </a:endParaRPr>
          </a:p>
        </p:txBody>
      </p:sp>
    </p:spTree>
    <p:extLst>
      <p:ext uri="{BB962C8B-B14F-4D97-AF65-F5344CB8AC3E}">
        <p14:creationId xmlns:p14="http://schemas.microsoft.com/office/powerpoint/2010/main" val="35612003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 </a:t>
            </a:r>
          </a:p>
          <a:p>
            <a:endParaRPr lang="en-US" dirty="0"/>
          </a:p>
          <a:p>
            <a:r>
              <a:rPr lang="en-US" dirty="0"/>
              <a:t>Why Trauma Informed?</a:t>
            </a:r>
          </a:p>
          <a:p>
            <a:r>
              <a:rPr lang="en-US" dirty="0"/>
              <a:t>Trauma Informed Care is about </a:t>
            </a:r>
          </a:p>
          <a:p>
            <a:pPr lvl="0"/>
            <a:r>
              <a:rPr lang="en-US" dirty="0"/>
              <a:t>Building relationships, creating a sense of belonging, trust, and deep connection which ultimately creates a workplace culture of healing.</a:t>
            </a:r>
          </a:p>
          <a:p>
            <a:pPr lvl="0"/>
            <a:r>
              <a:rPr lang="en-US" dirty="0"/>
              <a:t>This paradigm shift and work focuses on not what is wrong with you, but what has happened to you?  TIC acknowledges the whole person, and the knowledge of the impact of trauma.</a:t>
            </a:r>
          </a:p>
          <a:p>
            <a:pPr lvl="0"/>
            <a:r>
              <a:rPr lang="en-US" dirty="0"/>
              <a:t>Trauma Informed Care aims at insuring environments and services to be welcoming, not retraumatizing but healing, and provides a sense of emotional safety and belonging to all.</a:t>
            </a:r>
          </a:p>
          <a:p>
            <a:pPr lvl="0"/>
            <a:r>
              <a:rPr lang="en-US" dirty="0"/>
              <a:t>TIC is not a training; it is the way in which you do the work.</a:t>
            </a:r>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51</a:t>
            </a:fld>
            <a:endParaRPr lang="en-US" sz="1200">
              <a:latin typeface="Calibri"/>
              <a:ea typeface="Calibri"/>
              <a:cs typeface="Calibri"/>
              <a:sym typeface="Calibri"/>
            </a:endParaRPr>
          </a:p>
        </p:txBody>
      </p:sp>
    </p:spTree>
    <p:extLst>
      <p:ext uri="{BB962C8B-B14F-4D97-AF65-F5344CB8AC3E}">
        <p14:creationId xmlns:p14="http://schemas.microsoft.com/office/powerpoint/2010/main" val="1655962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2 min</a:t>
            </a:r>
          </a:p>
          <a:p>
            <a:pPr marL="0" indent="0"/>
            <a:endParaRPr lang="en-US" sz="900" b="1" dirty="0">
              <a:latin typeface="Calibri" panose="020F0502020204030204" pitchFamily="34" charset="0"/>
              <a:ea typeface="Calibri" panose="020F0502020204030204" pitchFamily="34" charset="0"/>
            </a:endParaRPr>
          </a:p>
          <a:p>
            <a:pPr marL="0" indent="0"/>
            <a:r>
              <a:rPr lang="en-US" sz="900" b="1" dirty="0">
                <a:latin typeface="Calibri" panose="020F0502020204030204" pitchFamily="34" charset="0"/>
                <a:ea typeface="Calibri" panose="020F0502020204030204" pitchFamily="34" charset="0"/>
              </a:rPr>
              <a:t>Trauma Organized</a:t>
            </a:r>
            <a:r>
              <a:rPr lang="en-US" sz="900" dirty="0">
                <a:latin typeface="Calibri" panose="020F0502020204030204" pitchFamily="34" charset="0"/>
                <a:ea typeface="Calibri" panose="020F0502020204030204" pitchFamily="34" charset="0"/>
              </a:rPr>
              <a:t>-Organizations impacted by stress, operating in silos, avoidant of issues and isolated in their practices or service delivery. These organizations can be trauma inducing</a:t>
            </a:r>
          </a:p>
          <a:p>
            <a:pPr marL="0"/>
            <a:endParaRPr lang="en-US" dirty="0">
              <a:latin typeface="Calibri" panose="020F0502020204030204" pitchFamily="34" charset="0"/>
              <a:ea typeface="Calibri" panose="020F0502020204030204" pitchFamily="34" charset="0"/>
            </a:endParaRPr>
          </a:p>
          <a:p>
            <a:pPr marL="0"/>
            <a:r>
              <a:rPr lang="en-US" b="1" dirty="0">
                <a:latin typeface="Calibri" panose="020F0502020204030204" pitchFamily="34" charset="0"/>
                <a:ea typeface="Calibri" panose="020F0502020204030204" pitchFamily="34" charset="0"/>
              </a:rPr>
              <a:t>Trauma Informed </a:t>
            </a:r>
            <a:r>
              <a:rPr lang="en-US" dirty="0">
                <a:latin typeface="Calibri" panose="020F0502020204030204" pitchFamily="34" charset="0"/>
                <a:ea typeface="Calibri" panose="020F0502020204030204" pitchFamily="34" charset="0"/>
              </a:rPr>
              <a:t>-these are organizations that develop a shared language to define, normalize and address the impact of trauma on clients and workforce. They operate from a foundational understanding of the nature and impact of trauma.</a:t>
            </a:r>
          </a:p>
          <a:p>
            <a:pPr marL="0"/>
            <a:r>
              <a:rPr lang="en-US" dirty="0">
                <a:latin typeface="Calibri" panose="020F0502020204030204" pitchFamily="34" charset="0"/>
                <a:ea typeface="Calibri" panose="020F0502020204030204" pitchFamily="34" charset="0"/>
              </a:rPr>
              <a:t> </a:t>
            </a:r>
          </a:p>
          <a:p>
            <a:pPr marL="0"/>
            <a:r>
              <a:rPr lang="en-US" b="1" dirty="0">
                <a:latin typeface="Calibri" panose="020F0502020204030204" pitchFamily="34" charset="0"/>
                <a:ea typeface="Calibri" panose="020F0502020204030204" pitchFamily="34" charset="0"/>
              </a:rPr>
              <a:t>Healing Organizations </a:t>
            </a:r>
            <a:r>
              <a:rPr lang="en-US" dirty="0">
                <a:latin typeface="Calibri" panose="020F0502020204030204" pitchFamily="34" charset="0"/>
                <a:ea typeface="Calibri" panose="020F0502020204030204" pitchFamily="34" charset="0"/>
              </a:rPr>
              <a:t>-Organizations where staff policies, procedures, services and treatment models apply an understanding of trauma embedded within them. Their approaches to providing services are trauma-shielding or trauma-reducing.</a:t>
            </a:r>
          </a:p>
          <a:p>
            <a:pPr marL="0" indent="0"/>
            <a:endParaRPr dirty="0"/>
          </a:p>
        </p:txBody>
      </p:sp>
      <p:sp>
        <p:nvSpPr>
          <p:cNvPr id="230" name="Google Shape;230;p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Clr>
                <a:schemeClr val="dk1"/>
              </a:buClr>
              <a:buSzPts val="1400"/>
            </a:pPr>
            <a:fld id="{00000000-1234-1234-1234-123412341234}" type="slidenum">
              <a:rPr lang="en-US"/>
              <a:pPr algn="r">
                <a:buClr>
                  <a:schemeClr val="dk1"/>
                </a:buClr>
                <a:buSzPts val="1400"/>
              </a:pPr>
              <a:t>52</a:t>
            </a:fld>
            <a:endParaRPr/>
          </a:p>
        </p:txBody>
      </p:sp>
    </p:spTree>
    <p:extLst>
      <p:ext uri="{BB962C8B-B14F-4D97-AF65-F5344CB8AC3E}">
        <p14:creationId xmlns:p14="http://schemas.microsoft.com/office/powerpoint/2010/main" val="734525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a:t>
            </a:r>
          </a:p>
          <a:p>
            <a:endParaRPr lang="en-US" dirty="0"/>
          </a:p>
          <a:p>
            <a:r>
              <a:rPr lang="en-US" dirty="0"/>
              <a:t>Why Trauma Informed?</a:t>
            </a:r>
          </a:p>
          <a:p>
            <a:r>
              <a:rPr lang="en-US" dirty="0"/>
              <a:t>Trauma Informed Care is about </a:t>
            </a:r>
          </a:p>
          <a:p>
            <a:pPr lvl="0"/>
            <a:r>
              <a:rPr lang="en-US" dirty="0"/>
              <a:t>Building relationships, creating a sense of belonging, trust, and deep connection which ultimately creates a workplace culture of healing.</a:t>
            </a:r>
          </a:p>
          <a:p>
            <a:pPr lvl="0"/>
            <a:r>
              <a:rPr lang="en-US" dirty="0"/>
              <a:t>This paradigm shift and work focuses on not what is wrong with you, but what has happened to you?  TIC acknowledges the whole person, and the knowledge of the impact of trauma.</a:t>
            </a:r>
          </a:p>
          <a:p>
            <a:pPr lvl="0"/>
            <a:r>
              <a:rPr lang="en-US" dirty="0"/>
              <a:t>Trauma Informed Care aims at insuring environments and services to be welcoming, not retraumatizing but healing, and provides a sense of emotional safety and belonging to all.</a:t>
            </a:r>
          </a:p>
          <a:p>
            <a:pPr lvl="0"/>
            <a:r>
              <a:rPr lang="en-US" dirty="0"/>
              <a:t>TIC is not a training; it is the way in which you do the work.</a:t>
            </a:r>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53</a:t>
            </a:fld>
            <a:endParaRPr lang="en-US" sz="1200">
              <a:latin typeface="Calibri"/>
              <a:ea typeface="Calibri"/>
              <a:cs typeface="Calibri"/>
              <a:sym typeface="Calibri"/>
            </a:endParaRPr>
          </a:p>
        </p:txBody>
      </p:sp>
    </p:spTree>
    <p:extLst>
      <p:ext uri="{BB962C8B-B14F-4D97-AF65-F5344CB8AC3E}">
        <p14:creationId xmlns:p14="http://schemas.microsoft.com/office/powerpoint/2010/main" val="461619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a:t>
            </a:r>
          </a:p>
          <a:p>
            <a:endParaRPr lang="en-US" dirty="0"/>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54</a:t>
            </a:fld>
            <a:endParaRPr lang="en-US" sz="1200">
              <a:latin typeface="Calibri"/>
              <a:ea typeface="Calibri"/>
              <a:cs typeface="Calibri"/>
              <a:sym typeface="Calibri"/>
            </a:endParaRPr>
          </a:p>
        </p:txBody>
      </p:sp>
    </p:spTree>
    <p:extLst>
      <p:ext uri="{BB962C8B-B14F-4D97-AF65-F5344CB8AC3E}">
        <p14:creationId xmlns:p14="http://schemas.microsoft.com/office/powerpoint/2010/main" val="19096506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a:t>
            </a:r>
          </a:p>
          <a:p>
            <a:endParaRPr lang="en-US" dirty="0"/>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55</a:t>
            </a:fld>
            <a:endParaRPr lang="en-US" sz="1200">
              <a:latin typeface="Calibri"/>
              <a:ea typeface="Calibri"/>
              <a:cs typeface="Calibri"/>
              <a:sym typeface="Calibri"/>
            </a:endParaRPr>
          </a:p>
        </p:txBody>
      </p:sp>
    </p:spTree>
    <p:extLst>
      <p:ext uri="{BB962C8B-B14F-4D97-AF65-F5344CB8AC3E}">
        <p14:creationId xmlns:p14="http://schemas.microsoft.com/office/powerpoint/2010/main" val="3951156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a:t>
            </a:r>
          </a:p>
          <a:p>
            <a:endParaRPr lang="en-US" dirty="0"/>
          </a:p>
          <a:p>
            <a:r>
              <a:rPr lang="en-US" dirty="0"/>
              <a:t>Now lets take a look at what a community with a trauma informed lens looks like: Notice the differences?  How about Power With rather than Power Over.  Transparency and Predictability rather than Info shared on a need to know basis.   You might ask why these trauma informed practices are so important?</a:t>
            </a:r>
          </a:p>
          <a:p>
            <a:r>
              <a:rPr lang="en-US" dirty="0"/>
              <a:t>When we use a Trauma Informed lens, we provide opportunities to connect, heal, and thrive. </a:t>
            </a:r>
          </a:p>
          <a:p>
            <a:pPr lvl="0"/>
            <a:r>
              <a:rPr lang="en-US" dirty="0"/>
              <a:t>Our lens shifts away from traditional practices built on punishment and blame, to practices that teach, empower and build on mutual collaboration.</a:t>
            </a:r>
          </a:p>
          <a:p>
            <a:pPr lvl="0"/>
            <a:r>
              <a:rPr lang="en-US" dirty="0"/>
              <a:t>By embracing a strengths-based approach we are able to blend accountability with empathy and curiosity.</a:t>
            </a:r>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56</a:t>
            </a:fld>
            <a:endParaRPr lang="en-US" sz="1200">
              <a:latin typeface="Calibri"/>
              <a:ea typeface="Calibri"/>
              <a:cs typeface="Calibri"/>
              <a:sym typeface="Calibri"/>
            </a:endParaRPr>
          </a:p>
        </p:txBody>
      </p:sp>
    </p:spTree>
    <p:extLst>
      <p:ext uri="{BB962C8B-B14F-4D97-AF65-F5344CB8AC3E}">
        <p14:creationId xmlns:p14="http://schemas.microsoft.com/office/powerpoint/2010/main" val="2901698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a:t>
            </a:r>
          </a:p>
          <a:p>
            <a:endParaRPr lang="en-US" dirty="0"/>
          </a:p>
          <a:p>
            <a:pPr marL="465887" indent="-232943" defTabSz="931774">
              <a:defRPr/>
            </a:pPr>
            <a:r>
              <a:rPr lang="en-US" dirty="0"/>
              <a:t>There are many benefits to embedding this work into an organization.  Staff become more regulated and develop resilience, you have an organization that puts relationship over task which ultimately increases productivity, retention and decreases absenteeism by focusing on self-care, holistic workplace wellbeing, and validated employees. This is a culture shift that informs actions and healing.  Trauma informed care focuses on the whole person, including past trauma, triggers, and how that affects a person’s behaviors and your work moving forward with them. Yet another benefit focuses on how we are in relationship with our colleagues, and how one functions as a whole organization. It is ultimately creating an environment that promotes thriving and resiliency for all.</a:t>
            </a:r>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57</a:t>
            </a:fld>
            <a:endParaRPr lang="en-US" sz="1200">
              <a:latin typeface="Calibri"/>
              <a:ea typeface="Calibri"/>
              <a:cs typeface="Calibri"/>
              <a:sym typeface="Calibri"/>
            </a:endParaRPr>
          </a:p>
        </p:txBody>
      </p:sp>
    </p:spTree>
    <p:extLst>
      <p:ext uri="{BB962C8B-B14F-4D97-AF65-F5344CB8AC3E}">
        <p14:creationId xmlns:p14="http://schemas.microsoft.com/office/powerpoint/2010/main" val="1718126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 </a:t>
            </a:r>
          </a:p>
          <a:p>
            <a:endParaRPr lang="en-US" dirty="0"/>
          </a:p>
          <a:p>
            <a:r>
              <a:rPr lang="en-US" dirty="0"/>
              <a:t>This is a roadmap for creating a workplace culture of resiliency and healing. Trauma-informed care interventions, policies and practices must be delivered within a framework of a trauma-informed system. The principles will be the guideposts for your work.</a:t>
            </a:r>
          </a:p>
          <a:p>
            <a:r>
              <a:rPr lang="en-US" b="1" dirty="0"/>
              <a:t> </a:t>
            </a:r>
            <a:endParaRPr lang="en-US" dirty="0"/>
          </a:p>
          <a:p>
            <a:r>
              <a:rPr lang="en-US" b="1" dirty="0"/>
              <a:t>Safety –</a:t>
            </a:r>
            <a:endParaRPr lang="en-US" dirty="0"/>
          </a:p>
          <a:p>
            <a:r>
              <a:rPr lang="en-US" dirty="0"/>
              <a:t>Building relationships with others based on mutual respect and inclusion of all individuals. This is all about Prioritizing a safe, physically and emotionally, environment in each interaction. It is human, over task.</a:t>
            </a:r>
          </a:p>
          <a:p>
            <a:r>
              <a:rPr lang="en-US" dirty="0"/>
              <a:t> </a:t>
            </a:r>
          </a:p>
          <a:p>
            <a:r>
              <a:rPr lang="en-US" b="1" dirty="0"/>
              <a:t>Trustworthiness &amp; Transparency-</a:t>
            </a:r>
            <a:endParaRPr lang="en-US" dirty="0"/>
          </a:p>
          <a:p>
            <a:r>
              <a:rPr lang="en-US" dirty="0"/>
              <a:t> </a:t>
            </a:r>
          </a:p>
          <a:p>
            <a:r>
              <a:rPr lang="en-US" dirty="0"/>
              <a:t>This principle focuses on Fostering positive relationships based on trust</a:t>
            </a:r>
            <a:r>
              <a:rPr lang="en-US" b="1" i="1" dirty="0"/>
              <a:t> </a:t>
            </a:r>
            <a:r>
              <a:rPr lang="en-US" dirty="0"/>
              <a:t>and honesty among community members (staff, schools, family members, police, ,). The goal is to be relational, share as much information as possible. Folks like to know what is going on and also what is coming up. </a:t>
            </a:r>
          </a:p>
          <a:p>
            <a:r>
              <a:rPr lang="en-US" b="1" dirty="0"/>
              <a:t> </a:t>
            </a:r>
            <a:endParaRPr lang="en-US" dirty="0"/>
          </a:p>
          <a:p>
            <a:r>
              <a:rPr lang="en-US" b="1" dirty="0"/>
              <a:t> </a:t>
            </a:r>
            <a:endParaRPr lang="en-US" dirty="0"/>
          </a:p>
          <a:p>
            <a:r>
              <a:rPr lang="en-US" b="1" dirty="0"/>
              <a:t>Peer Support-</a:t>
            </a:r>
            <a:endParaRPr lang="en-US" dirty="0"/>
          </a:p>
          <a:p>
            <a:r>
              <a:rPr lang="en-US" dirty="0"/>
              <a:t>Peer Support may be defined as the help and support that people with lived experience are able to give to one another.</a:t>
            </a:r>
          </a:p>
          <a:p>
            <a:r>
              <a:rPr lang="en-US" dirty="0"/>
              <a:t>It may be social, emotional or practical support but importantly this support is mutually offered and reciprocal, allowing peers to benefit from the support whether they are giving or receiving it.</a:t>
            </a:r>
          </a:p>
          <a:p>
            <a:r>
              <a:rPr lang="en-US" dirty="0"/>
              <a:t>This is about Identifying common concerns or issues of the community and engaging in collective problem solving.  It’s recognizing and actively working towards solving the needs of every individual. </a:t>
            </a:r>
          </a:p>
          <a:p>
            <a:r>
              <a:rPr lang="en-US" dirty="0"/>
              <a:t> </a:t>
            </a:r>
          </a:p>
          <a:p>
            <a:r>
              <a:rPr lang="en-US" b="1" dirty="0"/>
              <a:t>Collaboration and Mutuality-</a:t>
            </a:r>
            <a:endParaRPr lang="en-US" dirty="0"/>
          </a:p>
          <a:p>
            <a:r>
              <a:rPr lang="en-US" dirty="0"/>
              <a:t>This is about Recognizing the importance of all roles within the organization and developing how you involve and make opportunities for decision making. </a:t>
            </a:r>
          </a:p>
          <a:p>
            <a:r>
              <a:rPr lang="en-US" dirty="0"/>
              <a:t> </a:t>
            </a:r>
          </a:p>
          <a:p>
            <a:r>
              <a:rPr lang="en-US" dirty="0"/>
              <a:t>This is also about Collaborating with community members, families, and agency’s within Snohomish County. More than ever before, it is critical to allow time for social interaction for staff for connection, pausing, checking in, and encouraging them to stay in touch with family and team members. This will help reduce isolation, fear, and anxiety allowing them to stay mentally well and present.</a:t>
            </a:r>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58</a:t>
            </a:fld>
            <a:endParaRPr lang="en-US" sz="1200">
              <a:latin typeface="Calibri"/>
              <a:ea typeface="Calibri"/>
              <a:cs typeface="Calibri"/>
              <a:sym typeface="Calibri"/>
            </a:endParaRPr>
          </a:p>
        </p:txBody>
      </p:sp>
    </p:spTree>
    <p:extLst>
      <p:ext uri="{BB962C8B-B14F-4D97-AF65-F5344CB8AC3E}">
        <p14:creationId xmlns:p14="http://schemas.microsoft.com/office/powerpoint/2010/main" val="263080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a:t>
            </a:r>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59</a:t>
            </a:fld>
            <a:endParaRPr lang="en-US" sz="1200">
              <a:latin typeface="Calibri"/>
              <a:ea typeface="Calibri"/>
              <a:cs typeface="Calibri"/>
              <a:sym typeface="Calibri"/>
            </a:endParaRPr>
          </a:p>
        </p:txBody>
      </p:sp>
    </p:spTree>
    <p:extLst>
      <p:ext uri="{BB962C8B-B14F-4D97-AF65-F5344CB8AC3E}">
        <p14:creationId xmlns:p14="http://schemas.microsoft.com/office/powerpoint/2010/main" val="77544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465887" indent="-232943"/>
            <a:r>
              <a:rPr lang="en-US" dirty="0"/>
              <a:t>Liza</a:t>
            </a:r>
            <a:endParaRPr dirty="0"/>
          </a:p>
        </p:txBody>
      </p:sp>
      <p:sp>
        <p:nvSpPr>
          <p:cNvPr id="162" name="Google Shape;162;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defTabSz="931774">
              <a:defRPr/>
            </a:pPr>
            <a:fld id="{00000000-1234-1234-1234-123412341234}" type="slidenum">
              <a:rPr lang="en-US"/>
              <a:pPr defTabSz="931774">
                <a:defRPr/>
              </a:pP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0"/>
            <a:r>
              <a:rPr lang="en-US" dirty="0"/>
              <a:t>1 min </a:t>
            </a:r>
          </a:p>
          <a:p>
            <a:pPr marL="232943" indent="0" defTabSz="931774">
              <a:defRPr/>
            </a:pPr>
            <a:r>
              <a:rPr lang="en-US" dirty="0">
                <a:hlinkClick r:id="rId3"/>
              </a:rPr>
              <a:t>https://www.youtube.com/watch?v=dF20FaQzYUI</a:t>
            </a:r>
            <a:endParaRPr lang="en-US" dirty="0"/>
          </a:p>
          <a:p>
            <a:pPr marL="232943" indent="0"/>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2412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232943" defTabSz="931774">
              <a:defRPr/>
            </a:pPr>
            <a:r>
              <a:rPr lang="en-US" dirty="0"/>
              <a:t>1 min</a:t>
            </a:r>
          </a:p>
          <a:p>
            <a:pPr marL="465887" indent="-232943" defTabSz="931774">
              <a:defRPr/>
            </a:pPr>
            <a:r>
              <a:rPr lang="en-US" dirty="0"/>
              <a:t>https://www.youtube.com/watch?v=rCvhOqThYJ4</a:t>
            </a:r>
          </a:p>
          <a:p>
            <a:r>
              <a:rPr lang="en-US" dirty="0"/>
              <a:t>Brene Brown</a:t>
            </a:r>
          </a:p>
          <a:p>
            <a:endParaRPr lang="en-US" dirty="0"/>
          </a:p>
          <a:p>
            <a:r>
              <a:rPr lang="en-US" dirty="0"/>
              <a:t>The Secret to Compassion</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61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0709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a:t>
            </a:r>
          </a:p>
          <a:p>
            <a:pPr marL="465887" indent="-232943" defTabSz="931774">
              <a:defRPr/>
            </a:pPr>
            <a:r>
              <a:rPr lang="en-US" dirty="0"/>
              <a:t>https://joshshipp.com/oca-lp/</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62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562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 </a:t>
            </a:r>
          </a:p>
          <a:p>
            <a:endParaRPr lang="en-US" dirty="0"/>
          </a:p>
          <a:p>
            <a:r>
              <a:rPr lang="en-US" dirty="0"/>
              <a:t>Now lets take a look at what a community with a trauma informed lens looks like: Notice the differences?  How about Power With rather than Power Over.  Transparency and Predictability rather than Info shared on a need to know basis.   You might ask why these trauma informed practices are so important?</a:t>
            </a:r>
          </a:p>
          <a:p>
            <a:r>
              <a:rPr lang="en-US" dirty="0"/>
              <a:t>When we use a Trauma Informed lens, we provide opportunities to connect, heal, and thrive. </a:t>
            </a:r>
          </a:p>
          <a:p>
            <a:pPr lvl="0"/>
            <a:r>
              <a:rPr lang="en-US" dirty="0"/>
              <a:t>Our lens shifts away from traditional practices built on punishment and blame, to practices that teach, empower and build on mutual collaboration.</a:t>
            </a:r>
          </a:p>
          <a:p>
            <a:pPr lvl="0"/>
            <a:r>
              <a:rPr lang="en-US" dirty="0"/>
              <a:t>By embracing a strengths-based approach we are able to blend accountability with empathy and curiosity.</a:t>
            </a:r>
          </a:p>
          <a:p>
            <a:endParaRPr lang="en-US" dirty="0"/>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63</a:t>
            </a:fld>
            <a:endParaRPr lang="en-US" sz="1200">
              <a:latin typeface="Calibri"/>
              <a:ea typeface="Calibri"/>
              <a:cs typeface="Calibri"/>
              <a:sym typeface="Calibri"/>
            </a:endParaRPr>
          </a:p>
        </p:txBody>
      </p:sp>
    </p:spTree>
    <p:extLst>
      <p:ext uri="{BB962C8B-B14F-4D97-AF65-F5344CB8AC3E}">
        <p14:creationId xmlns:p14="http://schemas.microsoft.com/office/powerpoint/2010/main" val="31710588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a:t>
            </a:r>
          </a:p>
          <a:p>
            <a:endParaRPr lang="en-US" dirty="0"/>
          </a:p>
          <a:p>
            <a:r>
              <a:rPr lang="en-US" dirty="0"/>
              <a:t>This work should be done on individual, organizational and community levels. As individuals who are embarking on becoming a CARE champion and trainer for your organization in order to move this work forward you will want to know your why. This video is a really nice example of what can happen when you feel your why.</a:t>
            </a:r>
          </a:p>
          <a:p>
            <a:endParaRPr lang="en-US" dirty="0"/>
          </a:p>
          <a:p>
            <a:pPr marL="0" indent="0" defTabSz="931774">
              <a:buClrTx/>
              <a:buSzTx/>
              <a:defRPr/>
            </a:pPr>
            <a:r>
              <a:rPr lang="en-US" dirty="0"/>
              <a:t>Laura will talk about her personal why</a:t>
            </a:r>
          </a:p>
          <a:p>
            <a:endParaRPr lang="en-US" dirty="0"/>
          </a:p>
          <a:p>
            <a:r>
              <a:rPr lang="en-US" dirty="0"/>
              <a:t>Liza commonalities – show up, advocates for kids, think about it from a strength’s perspective, look at it from a systems perspective.  Build resiliency through coping skills, use humor, personally connected to the values and mission of our department.  We value education and personal growth.</a:t>
            </a:r>
          </a:p>
        </p:txBody>
      </p:sp>
      <p:sp>
        <p:nvSpPr>
          <p:cNvPr id="4" name="Slide Number Placeholder 3"/>
          <p:cNvSpPr>
            <a:spLocks noGrp="1"/>
          </p:cNvSpPr>
          <p:nvPr>
            <p:ph type="sldNum" sz="quarter" idx="5"/>
          </p:nvPr>
        </p:nvSpPr>
        <p:spPr/>
        <p:txBody>
          <a:bodyPr/>
          <a:lstStyle/>
          <a:p>
            <a:pPr algn="r" defTabSz="931774">
              <a:buClrTx/>
              <a:defRPr/>
            </a:pPr>
            <a:fld id="{FC12076E-6251-4FA2-8CE7-430887626732}" type="slidenum">
              <a:rPr lang="en-US" sz="1200" kern="1200">
                <a:solidFill>
                  <a:prstClr val="black"/>
                </a:solidFill>
                <a:latin typeface="Calibri" panose="020F0502020204030204"/>
                <a:ea typeface="+mn-ea"/>
                <a:cs typeface="+mn-cs"/>
              </a:rPr>
              <a:pPr algn="r" defTabSz="931774">
                <a:buClrTx/>
                <a:defRPr/>
              </a:pPr>
              <a:t>64</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0174640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2076E-6251-4FA2-8CE7-430887626732}" type="slidenum">
              <a:rPr lang="en-US" smtClean="0"/>
              <a:t>65</a:t>
            </a:fld>
            <a:endParaRPr lang="en-US"/>
          </a:p>
        </p:txBody>
      </p:sp>
    </p:spTree>
    <p:extLst>
      <p:ext uri="{BB962C8B-B14F-4D97-AF65-F5344CB8AC3E}">
        <p14:creationId xmlns:p14="http://schemas.microsoft.com/office/powerpoint/2010/main" val="3791796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p:txBody>
      </p:sp>
      <p:sp>
        <p:nvSpPr>
          <p:cNvPr id="4" name="Slide Number Placeholder 3"/>
          <p:cNvSpPr>
            <a:spLocks noGrp="1"/>
          </p:cNvSpPr>
          <p:nvPr>
            <p:ph type="sldNum" sz="quarter" idx="10"/>
          </p:nvPr>
        </p:nvSpPr>
        <p:spPr/>
        <p:txBody>
          <a:bodyPr/>
          <a:lstStyle/>
          <a:p>
            <a:pPr algn="r" defTabSz="931774">
              <a:buClrTx/>
              <a:defRPr/>
            </a:pPr>
            <a:fld id="{E845BCDB-C88F-904A-8877-67E718304202}" type="slidenum">
              <a:rPr lang="en-US" sz="1200" kern="1200">
                <a:solidFill>
                  <a:prstClr val="black"/>
                </a:solidFill>
                <a:latin typeface="Calibri" panose="020F0502020204030204"/>
                <a:ea typeface="+mn-ea"/>
                <a:cs typeface="+mn-cs"/>
              </a:rPr>
              <a:pPr algn="r" defTabSz="931774">
                <a:buClrTx/>
                <a:defRPr/>
              </a:pPr>
              <a:t>66</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54862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min</a:t>
            </a:r>
          </a:p>
          <a:p>
            <a:endParaRPr lang="en-US" dirty="0"/>
          </a:p>
          <a:p>
            <a:endParaRPr lang="en-US" dirty="0"/>
          </a:p>
          <a:p>
            <a:r>
              <a:rPr lang="en-US" dirty="0"/>
              <a:t>Liza</a:t>
            </a:r>
          </a:p>
        </p:txBody>
      </p:sp>
      <p:sp>
        <p:nvSpPr>
          <p:cNvPr id="4" name="Slide Number Placeholder 3"/>
          <p:cNvSpPr>
            <a:spLocks noGrp="1"/>
          </p:cNvSpPr>
          <p:nvPr>
            <p:ph type="sldNum" idx="12"/>
          </p:nvPr>
        </p:nvSpPr>
        <p:spPr/>
        <p:txBody>
          <a:bodyPr/>
          <a:lstStyle/>
          <a:p>
            <a:pPr algn="r" defTabSz="931774">
              <a:buSzPts val="1200"/>
              <a:defRPr/>
            </a:pPr>
            <a:fld id="{00000000-1234-1234-1234-123412341234}" type="slidenum">
              <a:rPr lang="en-US" sz="1200">
                <a:latin typeface="Calibri"/>
                <a:ea typeface="Calibri"/>
                <a:cs typeface="Calibri"/>
                <a:sym typeface="Calibri"/>
              </a:rPr>
              <a:pPr algn="r" defTabSz="931774">
                <a:buSzPts val="1200"/>
                <a:defRPr/>
              </a:pPr>
              <a:t>67</a:t>
            </a:fld>
            <a:endParaRPr lang="en-US" sz="1200">
              <a:latin typeface="Calibri"/>
              <a:ea typeface="Calibri"/>
              <a:cs typeface="Calibri"/>
              <a:sym typeface="Calibri"/>
            </a:endParaRPr>
          </a:p>
        </p:txBody>
      </p:sp>
    </p:spTree>
    <p:extLst>
      <p:ext uri="{BB962C8B-B14F-4D97-AF65-F5344CB8AC3E}">
        <p14:creationId xmlns:p14="http://schemas.microsoft.com/office/powerpoint/2010/main" val="37500315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(46 min)  (236 </a:t>
            </a:r>
            <a:r>
              <a:rPr lang="en-US"/>
              <a:t>minutes total)</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68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07613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a:t>
            </a:r>
          </a:p>
          <a:p>
            <a:endParaRPr lang="en-US" dirty="0"/>
          </a:p>
          <a:p>
            <a:r>
              <a:rPr lang="en-US" dirty="0"/>
              <a:t>Words of wisdom to each other –in chat</a:t>
            </a:r>
          </a:p>
          <a:p>
            <a:r>
              <a:rPr lang="en-US" dirty="0"/>
              <a:t>Ask others to speak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69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12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465887" indent="-232943"/>
            <a:endParaRPr dirty="0"/>
          </a:p>
        </p:txBody>
      </p:sp>
      <p:sp>
        <p:nvSpPr>
          <p:cNvPr id="162" name="Google Shape;162;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005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54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000" b="1">
                <a:solidFill>
                  <a:srgbClr val="397F6F"/>
                </a:solidFill>
                <a:latin typeface="Avenir Book" panose="02000503020000020003"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rgbClr val="034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146E-C253-4CC5-B640-1DAA4A8AA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6288-F458-4F73-B867-62165DB5640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864B33-02B9-495D-BFFD-C296F1EE7E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58A0A-DB1F-40AE-AAC1-6F3BF7177E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8FBA0D-6CE6-42C7-8D59-E746E201C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78E80-8598-4A1F-B12F-84F847795A5A}"/>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303839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009E-FAA6-4424-84B8-5EDDFE4CDD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AF1BA-0058-46AC-9EFE-7312658E20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9C52D-AF7E-4333-98C7-3148F970803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C49604-158E-49B7-8836-365C4DA7A77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CDADF-C1B6-4CA2-9FEB-EA39BDECB9D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009AF5-9C99-4EF1-A131-917482F2E2B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DD96221-338E-4387-8958-BDBA57FA9F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14730-7BAF-4757-AC88-F5DB5B8D0AC2}"/>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1508031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C455-DED0-4FF7-B790-47881B9A1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7EA00-2D42-4E56-9C14-704D8483BBF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63F3A54-E5D6-487A-BFEB-BD1183644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AA917B-DA77-453B-BCEF-4C460CF17369}"/>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296332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166A6-E5E6-4C09-BCD2-5051E035E9B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5654BD8-0D88-49B8-ACB4-2E04CA98CA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D77390-600E-4F42-8CDF-8B149758E3DC}"/>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514894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3AD7-B009-4284-AFDF-438BED96E7D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2E1F3B6-CD73-43B0-A15D-5510678E32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0588-0E6B-4568-AB4D-08ACD4D990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EDC9DC-04F1-4D2F-8733-360882AA037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8EFCD7D-6ADF-4DFD-8B38-4697B5F7C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42617-1087-4998-8D00-D7FA637FED0C}"/>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4084915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6C4B4-A36F-4F08-8505-9F9C5F1AD7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FC993FA-8A36-4E22-98BF-212ED6FA545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352DF5-D6B8-4349-8AD0-BD9EF533860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CAE19C5-CC62-49C4-8071-9AFE5600456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FFF6C16-1350-4966-8902-04C86D8B1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6FC4F-132E-43F4-AC77-89691D3CB5CA}"/>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45256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2B1-ACF5-408C-B901-795B42D00E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D7272F-4552-494D-AE5F-17A0B8FF41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A9537-29E1-4F94-B120-B396AA45FA3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0FC850E-6B70-44C4-9567-2BB4FA0ED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742E6-DE17-4E7E-920A-89277AACEA71}"/>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3836525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5B398-CF43-4016-B2D0-208153F7B88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BCEF91-C007-46F1-BF2E-32BEAC9F3BF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A9E7E-1014-4FD5-A00A-EE9BC07132A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94A235-8474-4C43-B17B-F6905F63D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95F40-A7CE-4C19-828B-2817B9B2BF55}"/>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292075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000" b="1">
                <a:solidFill>
                  <a:srgbClr val="397F6F"/>
                </a:solidFill>
                <a:latin typeface="Avenir Book" panose="02000503020000020003"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rgbClr val="034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8494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239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5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7836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013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5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2461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5524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6928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5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17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B5D7-5B0E-4622-AD98-B416DC905B0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7F3A9F-5E7D-4FED-A510-4DC8FB755B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110E29A-212A-4DAC-B878-F8DD1EF6E7F0}"/>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5" name="Footer Placeholder 4">
            <a:extLst>
              <a:ext uri="{FF2B5EF4-FFF2-40B4-BE49-F238E27FC236}">
                <a16:creationId xmlns:a16="http://schemas.microsoft.com/office/drawing/2014/main" id="{FF6EE49C-1457-4D9A-B520-C450EFEDB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95B41-FFEB-4D0C-A64D-CFA5C771C2D8}"/>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3931253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68D8-81C0-47FD-8AEB-422F1A1B8E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F095DD-CF1D-4FA3-B58C-B2291FA00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D3E73-FE8B-4E9E-909C-5DB3FC28DE4E}"/>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5" name="Footer Placeholder 4">
            <a:extLst>
              <a:ext uri="{FF2B5EF4-FFF2-40B4-BE49-F238E27FC236}">
                <a16:creationId xmlns:a16="http://schemas.microsoft.com/office/drawing/2014/main" id="{71E436C6-51D6-4355-A954-C0E6E41AB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688D8-D800-4C9D-B211-E0C7BC5ECF2B}"/>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618830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A2A4-AEBF-4E84-B29B-266BFC73120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7C03F4-7C31-4C6D-AB82-AAB516058D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65C06-0CB5-4EE2-8E73-735C017430AC}"/>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5" name="Footer Placeholder 4">
            <a:extLst>
              <a:ext uri="{FF2B5EF4-FFF2-40B4-BE49-F238E27FC236}">
                <a16:creationId xmlns:a16="http://schemas.microsoft.com/office/drawing/2014/main" id="{36958833-B165-4DA5-B098-917E28481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EA3A9-6579-4667-AF9A-C074AC4BAE5D}"/>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3843434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146E-C253-4CC5-B640-1DAA4A8AA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6288-F458-4F73-B867-62165DB5640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864B33-02B9-495D-BFFD-C296F1EE7E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58A0A-DB1F-40AE-AAC1-6F3BF7177E8C}"/>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6" name="Footer Placeholder 5">
            <a:extLst>
              <a:ext uri="{FF2B5EF4-FFF2-40B4-BE49-F238E27FC236}">
                <a16:creationId xmlns:a16="http://schemas.microsoft.com/office/drawing/2014/main" id="{AB8FBA0D-6CE6-42C7-8D59-E746E201C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78E80-8598-4A1F-B12F-84F847795A5A}"/>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10196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009E-FAA6-4424-84B8-5EDDFE4CDD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AF1BA-0058-46AC-9EFE-7312658E20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9C52D-AF7E-4333-98C7-3148F970803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C49604-158E-49B7-8836-365C4DA7A77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CDADF-C1B6-4CA2-9FEB-EA39BDECB9D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009AF5-9C99-4EF1-A131-917482F2E2B5}"/>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8" name="Footer Placeholder 7">
            <a:extLst>
              <a:ext uri="{FF2B5EF4-FFF2-40B4-BE49-F238E27FC236}">
                <a16:creationId xmlns:a16="http://schemas.microsoft.com/office/drawing/2014/main" id="{8DD96221-338E-4387-8958-BDBA57FA9F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14730-7BAF-4757-AC88-F5DB5B8D0AC2}"/>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3734207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C455-DED0-4FF7-B790-47881B9A1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7EA00-2D42-4E56-9C14-704D8483BBF2}"/>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4" name="Footer Placeholder 3">
            <a:extLst>
              <a:ext uri="{FF2B5EF4-FFF2-40B4-BE49-F238E27FC236}">
                <a16:creationId xmlns:a16="http://schemas.microsoft.com/office/drawing/2014/main" id="{263F3A54-E5D6-487A-BFEB-BD1183644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AA917B-DA77-453B-BCEF-4C460CF17369}"/>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3527192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166A6-E5E6-4C09-BCD2-5051E035E9B5}"/>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3" name="Footer Placeholder 2">
            <a:extLst>
              <a:ext uri="{FF2B5EF4-FFF2-40B4-BE49-F238E27FC236}">
                <a16:creationId xmlns:a16="http://schemas.microsoft.com/office/drawing/2014/main" id="{05654BD8-0D88-49B8-ACB4-2E04CA98CA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D77390-600E-4F42-8CDF-8B149758E3DC}"/>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541623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3AD7-B009-4284-AFDF-438BED96E7D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2E1F3B6-CD73-43B0-A15D-5510678E32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0588-0E6B-4568-AB4D-08ACD4D990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EDC9DC-04F1-4D2F-8733-360882AA037E}"/>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6" name="Footer Placeholder 5">
            <a:extLst>
              <a:ext uri="{FF2B5EF4-FFF2-40B4-BE49-F238E27FC236}">
                <a16:creationId xmlns:a16="http://schemas.microsoft.com/office/drawing/2014/main" id="{D8EFCD7D-6ADF-4DFD-8B38-4697B5F7C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42617-1087-4998-8D00-D7FA637FED0C}"/>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626575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6C4B4-A36F-4F08-8505-9F9C5F1AD7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FC993FA-8A36-4E22-98BF-212ED6FA545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352DF5-D6B8-4349-8AD0-BD9EF533860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CAE19C5-CC62-49C4-8071-9AFE56004560}"/>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6" name="Footer Placeholder 5">
            <a:extLst>
              <a:ext uri="{FF2B5EF4-FFF2-40B4-BE49-F238E27FC236}">
                <a16:creationId xmlns:a16="http://schemas.microsoft.com/office/drawing/2014/main" id="{8FFF6C16-1350-4966-8902-04C86D8B1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6FC4F-132E-43F4-AC77-89691D3CB5CA}"/>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749928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2B1-ACF5-408C-B901-795B42D00E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D7272F-4552-494D-AE5F-17A0B8FF41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A9537-29E1-4F94-B120-B396AA45FA32}"/>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5" name="Footer Placeholder 4">
            <a:extLst>
              <a:ext uri="{FF2B5EF4-FFF2-40B4-BE49-F238E27FC236}">
                <a16:creationId xmlns:a16="http://schemas.microsoft.com/office/drawing/2014/main" id="{20FC850E-6B70-44C4-9567-2BB4FA0ED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742E6-DE17-4E7E-920A-89277AACEA71}"/>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040643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5B398-CF43-4016-B2D0-208153F7B88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BCEF91-C007-46F1-BF2E-32BEAC9F3BF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A9E7E-1014-4FD5-A00A-EE9BC07132AD}"/>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5" name="Footer Placeholder 4">
            <a:extLst>
              <a:ext uri="{FF2B5EF4-FFF2-40B4-BE49-F238E27FC236}">
                <a16:creationId xmlns:a16="http://schemas.microsoft.com/office/drawing/2014/main" id="{B094A235-8474-4C43-B17B-F6905F63D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95F40-A7CE-4C19-828B-2817B9B2BF55}"/>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4176242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83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C455-DED0-4FF7-B790-47881B9A1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7EA00-2D42-4E56-9C14-704D8483BBF2}"/>
              </a:ext>
            </a:extLst>
          </p:cNvPr>
          <p:cNvSpPr>
            <a:spLocks noGrp="1"/>
          </p:cNvSpPr>
          <p:nvPr>
            <p:ph type="dt" sz="half" idx="10"/>
          </p:nvPr>
        </p:nvSpPr>
        <p:spPr/>
        <p:txBody>
          <a:bodyPr/>
          <a:lstStyle/>
          <a:p>
            <a:fld id="{C0E5525A-0701-4A4B-8809-D0EAE7006B12}" type="datetimeFigureOut">
              <a:rPr lang="en-US" smtClean="0"/>
              <a:t>11/2/2021</a:t>
            </a:fld>
            <a:endParaRPr lang="en-US"/>
          </a:p>
        </p:txBody>
      </p:sp>
      <p:sp>
        <p:nvSpPr>
          <p:cNvPr id="4" name="Footer Placeholder 3">
            <a:extLst>
              <a:ext uri="{FF2B5EF4-FFF2-40B4-BE49-F238E27FC236}">
                <a16:creationId xmlns:a16="http://schemas.microsoft.com/office/drawing/2014/main" id="{263F3A54-E5D6-487A-BFEB-BD1183644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AA917B-DA77-453B-BCEF-4C460CF17369}"/>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62024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B5D7-5B0E-4622-AD98-B416DC905B0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7F3A9F-5E7D-4FED-A510-4DC8FB755B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110E29A-212A-4DAC-B878-F8DD1EF6E7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6EE49C-1457-4D9A-B520-C450EFEDB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95B41-FFEB-4D0C-A64D-CFA5C771C2D8}"/>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246948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68D8-81C0-47FD-8AEB-422F1A1B8E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F095DD-CF1D-4FA3-B58C-B2291FA00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D3E73-FE8B-4E9E-909C-5DB3FC28DE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E436C6-51D6-4355-A954-C0E6E41AB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688D8-D800-4C9D-B211-E0C7BC5ECF2B}"/>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4214398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A2A4-AEBF-4E84-B29B-266BFC73120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7C03F4-7C31-4C6D-AB82-AAB516058D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65C06-0CB5-4EE2-8E73-735C017430A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958833-B165-4DA5-B098-917E28481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EA3A9-6579-4667-AF9A-C074AC4BAE5D}"/>
              </a:ext>
            </a:extLst>
          </p:cNvPr>
          <p:cNvSpPr>
            <a:spLocks noGrp="1"/>
          </p:cNvSpPr>
          <p:nvPr>
            <p:ph type="sldNum" sz="quarter" idx="12"/>
          </p:nvPr>
        </p:nvSpPr>
        <p:spPr/>
        <p:txBody>
          <a:bodyPr/>
          <a:lstStyle/>
          <a:p>
            <a:fld id="{59A00A51-1432-4E3F-BEAA-20E905513AF3}" type="slidenum">
              <a:rPr lang="en-US" smtClean="0"/>
              <a:t>‹#›</a:t>
            </a:fld>
            <a:endParaRPr lang="en-US"/>
          </a:p>
        </p:txBody>
      </p:sp>
    </p:spTree>
    <p:extLst>
      <p:ext uri="{BB962C8B-B14F-4D97-AF65-F5344CB8AC3E}">
        <p14:creationId xmlns:p14="http://schemas.microsoft.com/office/powerpoint/2010/main" val="12692567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81"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A03313-6387-45A5-A96F-3BDE654CCBF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3972B1-DB65-45ED-B55E-80ED8E8DD4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960DC-EEBD-4E0A-BA1D-136EC9BCC1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8DCE46E-EDFC-4F06-8F15-EDC8B7D3F2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80F505-6509-413D-8702-94B37167937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A00A51-1432-4E3F-BEAA-20E905513AF3}" type="slidenum">
              <a:rPr lang="en-US" smtClean="0"/>
              <a:t>‹#›</a:t>
            </a:fld>
            <a:endParaRPr lang="en-US"/>
          </a:p>
        </p:txBody>
      </p:sp>
    </p:spTree>
    <p:extLst>
      <p:ext uri="{BB962C8B-B14F-4D97-AF65-F5344CB8AC3E}">
        <p14:creationId xmlns:p14="http://schemas.microsoft.com/office/powerpoint/2010/main" val="260192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003399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A03313-6387-45A5-A96F-3BDE654CCBF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3972B1-DB65-45ED-B55E-80ED8E8DD4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960DC-EEBD-4E0A-BA1D-136EC9BCC1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E5525A-0701-4A4B-8809-D0EAE7006B12}" type="datetimeFigureOut">
              <a:rPr lang="en-US" smtClean="0"/>
              <a:t>11/2/2021</a:t>
            </a:fld>
            <a:endParaRPr lang="en-US"/>
          </a:p>
        </p:txBody>
      </p:sp>
      <p:sp>
        <p:nvSpPr>
          <p:cNvPr id="5" name="Footer Placeholder 4">
            <a:extLst>
              <a:ext uri="{FF2B5EF4-FFF2-40B4-BE49-F238E27FC236}">
                <a16:creationId xmlns:a16="http://schemas.microsoft.com/office/drawing/2014/main" id="{58DCE46E-EDFC-4F06-8F15-EDC8B7D3F2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80F505-6509-413D-8702-94B37167937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A00A51-1432-4E3F-BEAA-20E905513AF3}" type="slidenum">
              <a:rPr lang="en-US" smtClean="0"/>
              <a:t>‹#›</a:t>
            </a:fld>
            <a:endParaRPr lang="en-US"/>
          </a:p>
        </p:txBody>
      </p:sp>
    </p:spTree>
    <p:extLst>
      <p:ext uri="{BB962C8B-B14F-4D97-AF65-F5344CB8AC3E}">
        <p14:creationId xmlns:p14="http://schemas.microsoft.com/office/powerpoint/2010/main" val="24546777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hyperlink" Target="https://www.menti.com/2a23hg5wc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1.jp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www.surveymonkey.com/r/VMJGNC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www.surveymonkey.com/r/RVVFXN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mailto:liza.Patchen-Short@snoco.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hyperlink" Target="https://www.menti.com/ym1daetgx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video" Target="https://www.youtube.com/embed/AZ-pU7ozt3g?start=1&amp;feature=oembed" TargetMode="External"/><Relationship Id="rId5" Type="http://schemas.openxmlformats.org/officeDocument/2006/relationships/image" Target="../media/image1.jpg"/><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menti.com/2a23hg5wc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xml"/><Relationship Id="rId1" Type="http://schemas.openxmlformats.org/officeDocument/2006/relationships/video" Target="https://www.youtube.com/embed/dF20FaQzYUI?feature=oembed" TargetMode="External"/><Relationship Id="rId5" Type="http://schemas.openxmlformats.org/officeDocument/2006/relationships/image" Target="../media/image23.jpeg"/><Relationship Id="rId4" Type="http://schemas.openxmlformats.org/officeDocument/2006/relationships/image" Target="../media/image1.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video" Target="https://www.youtube.com/embed/rCvhOqThYJ4?feature=oembed" TargetMode="External"/><Relationship Id="rId5" Type="http://schemas.openxmlformats.org/officeDocument/2006/relationships/image" Target="../media/image1.jpg"/><Relationship Id="rId4" Type="http://schemas.openxmlformats.org/officeDocument/2006/relationships/image" Target="../media/image24.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7.xml"/><Relationship Id="rId1" Type="http://schemas.openxmlformats.org/officeDocument/2006/relationships/video" Target="https://www.youtube.com/embed/1ytFB8TrkTo?feature=oembed" TargetMode="External"/><Relationship Id="rId5" Type="http://schemas.openxmlformats.org/officeDocument/2006/relationships/image" Target="../media/image1.jpg"/><Relationship Id="rId4" Type="http://schemas.openxmlformats.org/officeDocument/2006/relationships/image" Target="../media/image2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6.xml"/><Relationship Id="rId1" Type="http://schemas.openxmlformats.org/officeDocument/2006/relationships/slideLayout" Target="../slideLayouts/slideLayout2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19.xml"/><Relationship Id="rId4" Type="http://schemas.openxmlformats.org/officeDocument/2006/relationships/hyperlink" Target="https://www.menti.com/ym1daetgxy"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1"/>
          <p:cNvSpPr/>
          <p:nvPr/>
        </p:nvSpPr>
        <p:spPr>
          <a:xfrm>
            <a:off x="4058184" y="1377777"/>
            <a:ext cx="1909494" cy="1409753"/>
          </a:xfrm>
          <a:prstGeom prst="roundRect">
            <a:avLst>
              <a:gd name="adj" fmla="val 16667"/>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8569" tIns="34275" rIns="68569" bIns="34275" anchor="ctr" anchorCtr="0">
            <a:noAutofit/>
          </a:bodyPr>
          <a:lstStyle/>
          <a:p>
            <a:pPr algn="ctr"/>
            <a:r>
              <a:rPr lang="en-US" sz="2000" b="1" dirty="0">
                <a:solidFill>
                  <a:schemeClr val="bg1"/>
                </a:solidFill>
                <a:latin typeface="+mj-lt"/>
                <a:ea typeface="Calibri"/>
                <a:cs typeface="Calibri"/>
                <a:sym typeface="Calibri"/>
              </a:rPr>
              <a:t>Safety</a:t>
            </a:r>
            <a:endParaRPr sz="2000" b="1" dirty="0">
              <a:solidFill>
                <a:schemeClr val="bg1"/>
              </a:solidFill>
              <a:latin typeface="+mj-lt"/>
            </a:endParaRPr>
          </a:p>
        </p:txBody>
      </p:sp>
      <p:sp>
        <p:nvSpPr>
          <p:cNvPr id="166" name="Google Shape;166;p1"/>
          <p:cNvSpPr/>
          <p:nvPr/>
        </p:nvSpPr>
        <p:spPr>
          <a:xfrm>
            <a:off x="6344214" y="1383954"/>
            <a:ext cx="1909496" cy="1508536"/>
          </a:xfrm>
          <a:prstGeom prst="roundRect">
            <a:avLst>
              <a:gd name="adj" fmla="val 16667"/>
            </a:avLst>
          </a:prstGeom>
          <a:solidFill>
            <a:schemeClr val="accent4">
              <a:lumMod val="40000"/>
              <a:lumOff val="60000"/>
            </a:schemeClr>
          </a:solidFill>
          <a:ln>
            <a:noFill/>
          </a:ln>
        </p:spPr>
        <p:txBody>
          <a:bodyPr spcFirstLastPara="1" wrap="square" lIns="68569" tIns="34275" rIns="68569" bIns="34275" anchor="ctr" anchorCtr="0">
            <a:noAutofit/>
          </a:bodyPr>
          <a:lstStyle/>
          <a:p>
            <a:pPr algn="ctr"/>
            <a:r>
              <a:rPr lang="en-US" sz="1800" b="1" dirty="0">
                <a:solidFill>
                  <a:schemeClr val="tx1">
                    <a:lumMod val="65000"/>
                    <a:lumOff val="35000"/>
                  </a:schemeClr>
                </a:solidFill>
                <a:latin typeface="+mj-lt"/>
                <a:cs typeface="Calibri"/>
                <a:sym typeface="Calibri"/>
              </a:rPr>
              <a:t>Empowerment and Choice  </a:t>
            </a:r>
            <a:endParaRPr sz="1800" b="1" dirty="0">
              <a:solidFill>
                <a:schemeClr val="tx1">
                  <a:lumMod val="65000"/>
                  <a:lumOff val="35000"/>
                </a:schemeClr>
              </a:solidFill>
              <a:latin typeface="+mj-lt"/>
              <a:cs typeface="Calibri"/>
            </a:endParaRPr>
          </a:p>
        </p:txBody>
      </p:sp>
      <p:sp>
        <p:nvSpPr>
          <p:cNvPr id="167" name="Google Shape;167;p1"/>
          <p:cNvSpPr/>
          <p:nvPr/>
        </p:nvSpPr>
        <p:spPr>
          <a:xfrm>
            <a:off x="4058184" y="3170086"/>
            <a:ext cx="1909495" cy="1420575"/>
          </a:xfrm>
          <a:prstGeom prst="roundRect">
            <a:avLst>
              <a:gd name="adj" fmla="val 16667"/>
            </a:avLst>
          </a:prstGeom>
          <a:solidFill>
            <a:schemeClr val="tx1">
              <a:lumMod val="50000"/>
              <a:lumOff val="50000"/>
            </a:schemeClr>
          </a:solidFill>
          <a:ln>
            <a:noFill/>
          </a:ln>
        </p:spPr>
        <p:txBody>
          <a:bodyPr spcFirstLastPara="1" wrap="square" lIns="68569" tIns="34275" rIns="68569" bIns="34275" anchor="ctr" anchorCtr="0">
            <a:noAutofit/>
          </a:bodyPr>
          <a:lstStyle/>
          <a:p>
            <a:pPr algn="ctr"/>
            <a:r>
              <a:rPr lang="en-US" sz="1800" b="1" dirty="0">
                <a:solidFill>
                  <a:schemeClr val="bg1"/>
                </a:solidFill>
                <a:latin typeface="+mj-lt"/>
                <a:cs typeface="Calibri"/>
                <a:sym typeface="Calibri"/>
              </a:rPr>
              <a:t>Cultural, Historical and Gender Issues </a:t>
            </a:r>
            <a:endParaRPr sz="1800" b="1" dirty="0">
              <a:solidFill>
                <a:schemeClr val="bg1"/>
              </a:solidFill>
              <a:latin typeface="+mj-lt"/>
              <a:cs typeface="Calibri"/>
            </a:endParaRPr>
          </a:p>
        </p:txBody>
      </p:sp>
      <p:sp>
        <p:nvSpPr>
          <p:cNvPr id="168" name="Google Shape;168;p1"/>
          <p:cNvSpPr/>
          <p:nvPr/>
        </p:nvSpPr>
        <p:spPr>
          <a:xfrm>
            <a:off x="6344214" y="4973215"/>
            <a:ext cx="1909496" cy="1340579"/>
          </a:xfrm>
          <a:prstGeom prst="roundRect">
            <a:avLst>
              <a:gd name="adj" fmla="val 16667"/>
            </a:avLst>
          </a:prstGeom>
          <a:solidFill>
            <a:schemeClr val="tx2">
              <a:lumMod val="25000"/>
            </a:schemeClr>
          </a:solidFill>
          <a:ln>
            <a:noFill/>
          </a:ln>
        </p:spPr>
        <p:txBody>
          <a:bodyPr spcFirstLastPara="1" wrap="square" lIns="68569" tIns="34275" rIns="68569" bIns="34275" anchor="ctr" anchorCtr="0">
            <a:noAutofit/>
          </a:bodyPr>
          <a:lstStyle/>
          <a:p>
            <a:pPr algn="ctr"/>
            <a:r>
              <a:rPr lang="en-US" sz="2000" b="1" dirty="0">
                <a:solidFill>
                  <a:schemeClr val="bg1"/>
                </a:solidFill>
                <a:latin typeface="+mj-lt"/>
                <a:cs typeface="Calibri"/>
                <a:sym typeface="Calibri"/>
              </a:rPr>
              <a:t>Peer Support</a:t>
            </a:r>
            <a:endParaRPr sz="2000" b="1" dirty="0">
              <a:solidFill>
                <a:schemeClr val="bg1"/>
              </a:solidFill>
              <a:latin typeface="+mj-lt"/>
              <a:cs typeface="Calibri"/>
            </a:endParaRPr>
          </a:p>
        </p:txBody>
      </p:sp>
      <p:sp>
        <p:nvSpPr>
          <p:cNvPr id="169" name="Google Shape;169;p1"/>
          <p:cNvSpPr/>
          <p:nvPr/>
        </p:nvSpPr>
        <p:spPr>
          <a:xfrm>
            <a:off x="4058184" y="4973216"/>
            <a:ext cx="1909496" cy="1340579"/>
          </a:xfrm>
          <a:prstGeom prst="roundRect">
            <a:avLst>
              <a:gd name="adj" fmla="val 16667"/>
            </a:avLst>
          </a:prstGeom>
          <a:solidFill>
            <a:srgbClr val="61D9C3"/>
          </a:solidFill>
          <a:ln>
            <a:noFill/>
          </a:ln>
        </p:spPr>
        <p:txBody>
          <a:bodyPr spcFirstLastPara="1" wrap="square" lIns="68569" tIns="34275" rIns="68569" bIns="34275" anchor="ctr" anchorCtr="0">
            <a:noAutofit/>
          </a:bodyPr>
          <a:lstStyle/>
          <a:p>
            <a:pPr algn="ctr"/>
            <a:r>
              <a:rPr lang="en-US" sz="2000" b="1" dirty="0">
                <a:solidFill>
                  <a:schemeClr val="tx1">
                    <a:lumMod val="65000"/>
                    <a:lumOff val="35000"/>
                  </a:schemeClr>
                </a:solidFill>
                <a:latin typeface="+mj-lt"/>
                <a:cs typeface="Calibri"/>
                <a:sym typeface="Calibri"/>
              </a:rPr>
              <a:t>Collaboration &amp; Mutuality </a:t>
            </a:r>
            <a:endParaRPr sz="2000" b="1" dirty="0">
              <a:solidFill>
                <a:schemeClr val="tx1">
                  <a:lumMod val="65000"/>
                  <a:lumOff val="35000"/>
                </a:schemeClr>
              </a:solidFill>
              <a:latin typeface="+mj-lt"/>
              <a:cs typeface="Calibri"/>
            </a:endParaRPr>
          </a:p>
        </p:txBody>
      </p:sp>
      <p:sp>
        <p:nvSpPr>
          <p:cNvPr id="170" name="Google Shape;170;p1"/>
          <p:cNvSpPr/>
          <p:nvPr/>
        </p:nvSpPr>
        <p:spPr>
          <a:xfrm>
            <a:off x="6344214" y="3170086"/>
            <a:ext cx="1909496" cy="1420574"/>
          </a:xfrm>
          <a:prstGeom prst="roundRect">
            <a:avLst>
              <a:gd name="adj" fmla="val 16667"/>
            </a:avLst>
          </a:prstGeom>
          <a:solidFill>
            <a:srgbClr val="69B6C9"/>
          </a:solidFill>
          <a:ln>
            <a:noFill/>
          </a:ln>
        </p:spPr>
        <p:txBody>
          <a:bodyPr spcFirstLastPara="1" wrap="square" lIns="68569" tIns="34275" rIns="68569" bIns="34275" anchor="ctr" anchorCtr="0">
            <a:noAutofit/>
          </a:bodyPr>
          <a:lstStyle/>
          <a:p>
            <a:pPr algn="ctr"/>
            <a:r>
              <a:rPr lang="en-US" sz="1600" b="1" dirty="0">
                <a:solidFill>
                  <a:schemeClr val="bg1"/>
                </a:solidFill>
                <a:latin typeface="+mj-lt"/>
                <a:cs typeface="Calibri"/>
                <a:sym typeface="Calibri"/>
              </a:rPr>
              <a:t>Trustworthiness &amp; Transparency</a:t>
            </a:r>
            <a:endParaRPr sz="1600" b="1" dirty="0">
              <a:solidFill>
                <a:schemeClr val="bg1"/>
              </a:solidFill>
              <a:latin typeface="+mj-lt"/>
              <a:cs typeface="Calibri"/>
            </a:endParaRPr>
          </a:p>
        </p:txBody>
      </p:sp>
      <p:sp>
        <p:nvSpPr>
          <p:cNvPr id="173" name="Google Shape;173;p1"/>
          <p:cNvSpPr txBox="1"/>
          <p:nvPr/>
        </p:nvSpPr>
        <p:spPr>
          <a:xfrm>
            <a:off x="336331" y="1226391"/>
            <a:ext cx="3721853" cy="237754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7ABEC5"/>
                </a:solidFill>
                <a:latin typeface="Avenir Medium"/>
                <a:ea typeface="Calibri"/>
                <a:cs typeface="Avenir Medium"/>
                <a:sym typeface="Calibri"/>
              </a:rPr>
              <a:t>Welcome to the Snohomish County CARE Trauma Informed Care Train the Trainer Training</a:t>
            </a:r>
            <a:endParaRPr sz="3000" b="1" dirty="0">
              <a:solidFill>
                <a:srgbClr val="7ABEC5"/>
              </a:solidFill>
              <a:latin typeface="Avenir Medium"/>
              <a:ea typeface="Calibri"/>
              <a:cs typeface="Avenir Medium"/>
              <a:sym typeface="Calibri"/>
            </a:endParaRPr>
          </a:p>
        </p:txBody>
      </p:sp>
      <p:sp>
        <p:nvSpPr>
          <p:cNvPr id="174" name="Google Shape;174;p1"/>
          <p:cNvSpPr txBox="1"/>
          <p:nvPr/>
        </p:nvSpPr>
        <p:spPr>
          <a:xfrm>
            <a:off x="1264026" y="2322854"/>
            <a:ext cx="60511" cy="346218"/>
          </a:xfrm>
          <a:prstGeom prst="rect">
            <a:avLst/>
          </a:prstGeom>
          <a:noFill/>
          <a:ln>
            <a:noFill/>
          </a:ln>
        </p:spPr>
        <p:txBody>
          <a:bodyPr spcFirstLastPara="1" wrap="square" lIns="68569" tIns="34275" rIns="68569" bIns="34275" anchor="t" anchorCtr="0">
            <a:spAutoFit/>
          </a:bodyPr>
          <a:lstStyle/>
          <a:p>
            <a:r>
              <a:rPr lang="en-US" sz="1800" b="1" dirty="0">
                <a:solidFill>
                  <a:srgbClr val="034F59"/>
                </a:solidFill>
                <a:latin typeface="Avenir"/>
                <a:ea typeface="Avenir"/>
                <a:cs typeface="Avenir"/>
                <a:sym typeface="Avenir"/>
              </a:rPr>
              <a:t>	</a:t>
            </a:r>
            <a:endParaRPr sz="1800" dirty="0">
              <a:solidFill>
                <a:schemeClr val="dk1"/>
              </a:solidFill>
              <a:latin typeface="Calibri"/>
              <a:ea typeface="Calibri"/>
              <a:cs typeface="Calibri"/>
              <a:sym typeface="Calibri"/>
            </a:endParaRPr>
          </a:p>
        </p:txBody>
      </p:sp>
      <p:pic>
        <p:nvPicPr>
          <p:cNvPr id="3" name="Picture 2" descr="A picture containing drawing&#10;&#10;Description automatically generated">
            <a:extLst>
              <a:ext uri="{FF2B5EF4-FFF2-40B4-BE49-F238E27FC236}">
                <a16:creationId xmlns:a16="http://schemas.microsoft.com/office/drawing/2014/main" id="{18D0300A-260F-4F61-9FA7-A5A93803DA4B}"/>
              </a:ext>
            </a:extLst>
          </p:cNvPr>
          <p:cNvPicPr>
            <a:picLocks noChangeAspect="1"/>
          </p:cNvPicPr>
          <p:nvPr/>
        </p:nvPicPr>
        <p:blipFill>
          <a:blip r:embed="rId3"/>
          <a:stretch>
            <a:fillRect/>
          </a:stretch>
        </p:blipFill>
        <p:spPr>
          <a:xfrm>
            <a:off x="680723" y="5205175"/>
            <a:ext cx="3000926" cy="12475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D8BD04-EADC-4443-9847-AF0E72289D53}"/>
              </a:ext>
            </a:extLst>
          </p:cNvPr>
          <p:cNvSpPr/>
          <p:nvPr/>
        </p:nvSpPr>
        <p:spPr>
          <a:xfrm>
            <a:off x="333555" y="1714278"/>
            <a:ext cx="8678172" cy="5307928"/>
          </a:xfrm>
          <a:prstGeom prst="rect">
            <a:avLst/>
          </a:prstGeom>
        </p:spPr>
        <p:txBody>
          <a:bodyPr wrap="square">
            <a:spAutoFit/>
          </a:bodyPr>
          <a:lstStyle/>
          <a:p>
            <a:pPr>
              <a:lnSpc>
                <a:spcPct val="107000"/>
              </a:lnSpc>
              <a:spcAft>
                <a:spcPts val="800"/>
              </a:spcAft>
            </a:pPr>
            <a:r>
              <a:rPr lang="en-US" dirty="0">
                <a:latin typeface="Candara" panose="020E0502030303020204" pitchFamily="34" charset="0"/>
                <a:ea typeface="Calibri" panose="020F0502020204030204" pitchFamily="34" charset="0"/>
                <a:cs typeface="Times New Roman" panose="02020603050405020304" pitchFamily="18" charset="0"/>
              </a:rPr>
              <a:t>When organizations build a Trauma-Informed System, they are fostering opportunities to be compassionate, curious and less reactive to stress.  Creating an environment where all those, both inside and outside of the organization feel valued, welcomed, respected, and build positive connections and relationships that promote wellbeing, resilience and healing.</a:t>
            </a:r>
          </a:p>
          <a:p>
            <a:pPr>
              <a:lnSpc>
                <a:spcPct val="107000"/>
              </a:lnSpc>
              <a:spcAft>
                <a:spcPts val="800"/>
              </a:spcAft>
            </a:pPr>
            <a:endParaRPr lang="en-US" dirty="0">
              <a:latin typeface="Candara" panose="020E050203030302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b="1" dirty="0">
                <a:latin typeface="Candara" panose="020E0502030303020204" pitchFamily="34" charset="0"/>
                <a:ea typeface="Calibri" panose="020F0502020204030204" pitchFamily="34" charset="0"/>
                <a:cs typeface="Times New Roman" panose="02020603050405020304" pitchFamily="18" charset="0"/>
              </a:rPr>
              <a:t>Who:</a:t>
            </a:r>
            <a:r>
              <a:rPr lang="en-US" dirty="0">
                <a:latin typeface="Candara" panose="020E0502030303020204" pitchFamily="34" charset="0"/>
                <a:ea typeface="Calibri" panose="020F0502020204030204" pitchFamily="34" charset="0"/>
                <a:cs typeface="Times New Roman" panose="02020603050405020304" pitchFamily="18" charset="0"/>
              </a:rPr>
              <a:t> A diverse group of staff members representing all levels, divisions, departments and/or teams.  Consider including a variety of perspectives, experience and roles.  Examples include: </a:t>
            </a:r>
          </a:p>
          <a:p>
            <a:pPr marL="1280160" lvl="8"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Executive</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Administration</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Service providers</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Support staff – consumer facing staff</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Human Resources </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Marketing </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Consumers</a:t>
            </a:r>
          </a:p>
          <a:p>
            <a:pPr marL="937260" lvl="0">
              <a:lnSpc>
                <a:spcPct val="107000"/>
              </a:lnSpc>
            </a:pPr>
            <a:endParaRPr lang="en-US" dirty="0">
              <a:latin typeface="Candara" panose="020E050203030302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When:</a:t>
            </a:r>
            <a:r>
              <a:rPr lang="en-US" dirty="0">
                <a:latin typeface="Calibri" panose="020F0502020204030204" pitchFamily="34" charset="0"/>
                <a:ea typeface="Calibri" panose="020F0502020204030204" pitchFamily="34" charset="0"/>
                <a:cs typeface="Times New Roman" panose="02020603050405020304" pitchFamily="18" charset="0"/>
              </a:rPr>
              <a:t>  A consistent time and place that is protected within the organization</a:t>
            </a:r>
          </a:p>
          <a:p>
            <a:pPr marL="1280160" lvl="0" indent="-342900">
              <a:lnSpc>
                <a:spcPct val="107000"/>
              </a:lnSpc>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Recommend monthly but the most important aspect is that the meetings are consistent and reliable.</a:t>
            </a:r>
          </a:p>
          <a:p>
            <a:pPr marL="685800">
              <a:lnSpc>
                <a:spcPct val="107000"/>
              </a:lnSpc>
              <a:spcAft>
                <a:spcPts val="800"/>
              </a:spcAft>
            </a:pPr>
            <a:r>
              <a:rPr lang="en-US" dirty="0">
                <a:latin typeface="Candara" panose="020E0502030303020204" pitchFamily="34" charset="0"/>
                <a:ea typeface="Calibri" panose="020F0502020204030204" pitchFamily="34" charset="0"/>
                <a:cs typeface="Times New Roman" panose="02020603050405020304" pitchFamily="18" charset="0"/>
              </a:rPr>
              <a:t> </a:t>
            </a:r>
          </a:p>
          <a:p>
            <a:pPr marL="685800">
              <a:lnSpc>
                <a:spcPct val="107000"/>
              </a:lnSpc>
              <a:spcAft>
                <a:spcPts val="800"/>
              </a:spcAft>
            </a:pPr>
            <a:endParaRPr lang="en-US" dirty="0">
              <a:latin typeface="Candara" panose="020E0502030303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03D9EAB-AAC7-454F-A7F2-6071A8A5E648}"/>
              </a:ext>
            </a:extLst>
          </p:cNvPr>
          <p:cNvSpPr/>
          <p:nvPr/>
        </p:nvSpPr>
        <p:spPr>
          <a:xfrm>
            <a:off x="1155940" y="1145164"/>
            <a:ext cx="6832120" cy="461665"/>
          </a:xfrm>
          <a:prstGeom prst="rect">
            <a:avLst/>
          </a:prstGeom>
        </p:spPr>
        <p:txBody>
          <a:bodyPr wrap="square">
            <a:spAutoFit/>
          </a:bodyPr>
          <a:lstStyle/>
          <a:p>
            <a:pPr lvl="0" algn="ctr" eaLnBrk="0" fontAlgn="base" hangingPunct="0">
              <a:spcBef>
                <a:spcPct val="0"/>
              </a:spcBef>
              <a:spcAft>
                <a:spcPct val="0"/>
              </a:spcAft>
              <a:buClrTx/>
            </a:pPr>
            <a:r>
              <a:rPr lang="en-US" altLang="en-US" sz="2400" b="1" dirty="0">
                <a:solidFill>
                  <a:srgbClr val="7ABEC5"/>
                </a:solidFill>
                <a:latin typeface="Avenir"/>
                <a:ea typeface="Calibri" panose="020F0502020204030204" pitchFamily="34" charset="0"/>
                <a:cs typeface="Times New Roman" panose="02020603050405020304" pitchFamily="18" charset="0"/>
              </a:rPr>
              <a:t>Trauma-Informed Leadership Team (TILT) Overview</a:t>
            </a:r>
            <a:endParaRPr lang="en-US" altLang="en-US" sz="2400" dirty="0">
              <a:solidFill>
                <a:srgbClr val="7ABEC5"/>
              </a:solidFill>
              <a:latin typeface="Avenir"/>
            </a:endParaRPr>
          </a:p>
        </p:txBody>
      </p:sp>
      <p:pic>
        <p:nvPicPr>
          <p:cNvPr id="4" name="Picture 3" descr="A picture containing drawing&#10;&#10;Description automatically generated">
            <a:extLst>
              <a:ext uri="{FF2B5EF4-FFF2-40B4-BE49-F238E27FC236}">
                <a16:creationId xmlns:a16="http://schemas.microsoft.com/office/drawing/2014/main" id="{BCE408E9-6DBD-4479-B73F-3E10B17FEA97}"/>
              </a:ext>
            </a:extLst>
          </p:cNvPr>
          <p:cNvPicPr>
            <a:picLocks noChangeAspect="1"/>
          </p:cNvPicPr>
          <p:nvPr/>
        </p:nvPicPr>
        <p:blipFill>
          <a:blip r:embed="rId3"/>
          <a:stretch>
            <a:fillRect/>
          </a:stretch>
        </p:blipFill>
        <p:spPr>
          <a:xfrm>
            <a:off x="153297" y="233602"/>
            <a:ext cx="1934296" cy="804114"/>
          </a:xfrm>
          <a:prstGeom prst="rect">
            <a:avLst/>
          </a:prstGeom>
        </p:spPr>
      </p:pic>
    </p:spTree>
    <p:extLst>
      <p:ext uri="{BB962C8B-B14F-4D97-AF65-F5344CB8AC3E}">
        <p14:creationId xmlns:p14="http://schemas.microsoft.com/office/powerpoint/2010/main" val="4267834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37EC52-5260-46BA-B046-95162A6A9704}"/>
              </a:ext>
            </a:extLst>
          </p:cNvPr>
          <p:cNvSpPr/>
          <p:nvPr/>
        </p:nvSpPr>
        <p:spPr>
          <a:xfrm>
            <a:off x="255917" y="1121289"/>
            <a:ext cx="8543027" cy="5255991"/>
          </a:xfrm>
          <a:prstGeom prst="rect">
            <a:avLst/>
          </a:prstGeom>
        </p:spPr>
        <p:txBody>
          <a:bodyPr wrap="square">
            <a:spAutoFit/>
          </a:bodyPr>
          <a:lstStyle/>
          <a:p>
            <a:pPr marL="457200">
              <a:lnSpc>
                <a:spcPct val="107000"/>
              </a:lnSpc>
              <a:spcAft>
                <a:spcPts val="800"/>
              </a:spcAft>
            </a:pPr>
            <a:r>
              <a:rPr lang="en-US" b="1" dirty="0">
                <a:latin typeface="Candara" panose="020E0502030303020204" pitchFamily="34" charset="0"/>
                <a:ea typeface="Calibri" panose="020F0502020204030204" pitchFamily="34" charset="0"/>
                <a:cs typeface="Times New Roman" panose="02020603050405020304" pitchFamily="18" charset="0"/>
              </a:rPr>
              <a:t>What:</a:t>
            </a:r>
            <a:r>
              <a:rPr lang="en-US" dirty="0">
                <a:latin typeface="Candara" panose="020E0502030303020204" pitchFamily="34" charset="0"/>
                <a:ea typeface="Calibri" panose="020F0502020204030204" pitchFamily="34" charset="0"/>
                <a:cs typeface="Times New Roman" panose="02020603050405020304" pitchFamily="18" charset="0"/>
              </a:rPr>
              <a:t>  The team is responsible for assessing, implementing and co-creating a sustainability plan for the Trauma Informed policies, procedures and practices.  In the spirit of collaboration, the team should put effort toward to value all voices, flatten the hierarchy and model the Trauma Informed Principles in their meetings.  Examples include:</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Co-creating norms, group agreements, intent/mission, vision for group</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Create a compassionate, brave space</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Set agendas</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Co create meeting protocols:  how agendas are set, minutes, in person vs. virtual norms, reviewing norms when a new person joins, etc.  </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Set roles (facilitator, data, note taker, timekeeper, etc.).  Determine if those roles are set or rolling.  </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Consider how to include self-care into the meeting, such as food, ritual, poems, and meditations, check in, and check out, etc.  </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Commitment to participation:  establish length of commitment, i.e., 1 year, consider how new people will join, guidelines when someone needs to step down (maybe ask them to help with recruitment and orientation for their replacement), etc.  .</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Let data drive the work – use organizational assessment tools annually to determine areas of focus.</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Communicate with all staff – share the work, gain input, engage as many people as possible, including your Board of Directors.</a:t>
            </a:r>
          </a:p>
          <a:p>
            <a:pPr marL="1280160" lvl="0" indent="-342900">
              <a:lnSpc>
                <a:spcPct val="107000"/>
              </a:lnSpc>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Think of projects in small do-able steps, start with something that is highly visible to others.</a:t>
            </a:r>
          </a:p>
          <a:p>
            <a:pPr marL="1280160" lvl="0" indent="-342900">
              <a:lnSpc>
                <a:spcPct val="107000"/>
              </a:lnSpc>
              <a:spcAft>
                <a:spcPts val="800"/>
              </a:spcAft>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Help support training plan for the first year, new staff, etc.  </a:t>
            </a:r>
          </a:p>
        </p:txBody>
      </p:sp>
      <p:sp>
        <p:nvSpPr>
          <p:cNvPr id="3" name="Rectangle 2">
            <a:extLst>
              <a:ext uri="{FF2B5EF4-FFF2-40B4-BE49-F238E27FC236}">
                <a16:creationId xmlns:a16="http://schemas.microsoft.com/office/drawing/2014/main" id="{79A9914C-ECC4-4C80-BF7B-F3B28D2D104F}"/>
              </a:ext>
            </a:extLst>
          </p:cNvPr>
          <p:cNvSpPr/>
          <p:nvPr/>
        </p:nvSpPr>
        <p:spPr>
          <a:xfrm>
            <a:off x="2196861" y="480720"/>
            <a:ext cx="8218097" cy="461665"/>
          </a:xfrm>
          <a:prstGeom prst="rect">
            <a:avLst/>
          </a:prstGeom>
        </p:spPr>
        <p:txBody>
          <a:bodyPr wrap="square">
            <a:spAutoFit/>
          </a:bodyPr>
          <a:lstStyle/>
          <a:p>
            <a:pPr lvl="0" eaLnBrk="0" fontAlgn="base" hangingPunct="0">
              <a:spcBef>
                <a:spcPct val="0"/>
              </a:spcBef>
              <a:spcAft>
                <a:spcPct val="0"/>
              </a:spcAft>
              <a:buClrTx/>
            </a:pPr>
            <a:r>
              <a:rPr lang="en-US" altLang="en-US" sz="2400" b="1" dirty="0">
                <a:solidFill>
                  <a:srgbClr val="7ABEC5"/>
                </a:solidFill>
                <a:latin typeface="Avenir"/>
                <a:ea typeface="Calibri" panose="020F0502020204030204" pitchFamily="34" charset="0"/>
                <a:cs typeface="Times New Roman" panose="02020603050405020304" pitchFamily="18" charset="0"/>
              </a:rPr>
              <a:t>Trauma-Informed Leadership Team (TILT) Overview</a:t>
            </a:r>
            <a:endParaRPr lang="en-US" altLang="en-US" sz="2400" dirty="0">
              <a:solidFill>
                <a:srgbClr val="7ABEC5"/>
              </a:solidFill>
              <a:latin typeface="Avenir"/>
            </a:endParaRPr>
          </a:p>
        </p:txBody>
      </p:sp>
      <p:pic>
        <p:nvPicPr>
          <p:cNvPr id="4" name="Picture 3" descr="A picture containing drawing&#10;&#10;Description automatically generated">
            <a:extLst>
              <a:ext uri="{FF2B5EF4-FFF2-40B4-BE49-F238E27FC236}">
                <a16:creationId xmlns:a16="http://schemas.microsoft.com/office/drawing/2014/main" id="{B8A8DE05-E914-4075-85F7-F64468361F06}"/>
              </a:ext>
            </a:extLst>
          </p:cNvPr>
          <p:cNvPicPr>
            <a:picLocks noChangeAspect="1"/>
          </p:cNvPicPr>
          <p:nvPr/>
        </p:nvPicPr>
        <p:blipFill>
          <a:blip r:embed="rId3"/>
          <a:stretch>
            <a:fillRect/>
          </a:stretch>
        </p:blipFill>
        <p:spPr>
          <a:xfrm>
            <a:off x="153296" y="204846"/>
            <a:ext cx="1948077" cy="809843"/>
          </a:xfrm>
          <a:prstGeom prst="rect">
            <a:avLst/>
          </a:prstGeom>
        </p:spPr>
      </p:pic>
    </p:spTree>
    <p:extLst>
      <p:ext uri="{BB962C8B-B14F-4D97-AF65-F5344CB8AC3E}">
        <p14:creationId xmlns:p14="http://schemas.microsoft.com/office/powerpoint/2010/main" val="2079690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4ABA313-1307-41B8-8F2A-ACB64B5A7F1F}" type="slidenum">
              <a:rPr lang="en-US" smtClean="0">
                <a:solidFill>
                  <a:prstClr val="black">
                    <a:tint val="75000"/>
                  </a:prstClr>
                </a:solidFill>
              </a:rPr>
              <a:pPr/>
              <a:t>12</a:t>
            </a:fld>
            <a:endParaRPr lang="en-US">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44000" cy="5143500"/>
          </a:xfrm>
          <a:prstGeom prst="rect">
            <a:avLst/>
          </a:prstGeom>
        </p:spPr>
      </p:pic>
    </p:spTree>
    <p:extLst>
      <p:ext uri="{BB962C8B-B14F-4D97-AF65-F5344CB8AC3E}">
        <p14:creationId xmlns:p14="http://schemas.microsoft.com/office/powerpoint/2010/main" val="7301012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ABEC5"/>
        </a:solidFill>
        <a:effectLst/>
      </p:bgPr>
    </p:bg>
    <p:spTree>
      <p:nvGrpSpPr>
        <p:cNvPr id="1" name=""/>
        <p:cNvGrpSpPr/>
        <p:nvPr/>
      </p:nvGrpSpPr>
      <p:grpSpPr>
        <a:xfrm>
          <a:off x="0" y="0"/>
          <a:ext cx="0" cy="0"/>
          <a:chOff x="0" y="0"/>
          <a:chExt cx="0" cy="0"/>
        </a:xfrm>
      </p:grpSpPr>
      <p:pic>
        <p:nvPicPr>
          <p:cNvPr id="11" name="Picture 10" descr="A group of people holding signs&#10;&#10;Description automatically generated">
            <a:extLst>
              <a:ext uri="{FF2B5EF4-FFF2-40B4-BE49-F238E27FC236}">
                <a16:creationId xmlns:a16="http://schemas.microsoft.com/office/drawing/2014/main" id="{A816FDF6-0D88-4325-9645-A908BE504349}"/>
              </a:ext>
            </a:extLst>
          </p:cNvPr>
          <p:cNvPicPr>
            <a:picLocks noChangeAspect="1"/>
          </p:cNvPicPr>
          <p:nvPr/>
        </p:nvPicPr>
        <p:blipFill rotWithShape="1">
          <a:blip r:embed="rId3">
            <a:extLst>
              <a:ext uri="{28A0092B-C50C-407E-A947-70E740481C1C}">
                <a14:useLocalDpi xmlns:a14="http://schemas.microsoft.com/office/drawing/2010/main" val="0"/>
              </a:ext>
            </a:extLst>
          </a:blip>
          <a:srcRect l="9633" r="17277" b="-3"/>
          <a:stretch/>
        </p:blipFill>
        <p:spPr>
          <a:xfrm>
            <a:off x="4" y="852573"/>
            <a:ext cx="2441552" cy="1879092"/>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3" name="Picture 12">
            <a:extLst>
              <a:ext uri="{FF2B5EF4-FFF2-40B4-BE49-F238E27FC236}">
                <a16:creationId xmlns:a16="http://schemas.microsoft.com/office/drawing/2014/main" id="{8CD3F8CC-6EA4-469B-9B86-46DCE6D0DD7B}"/>
              </a:ext>
            </a:extLst>
          </p:cNvPr>
          <p:cNvPicPr>
            <a:picLocks noChangeAspect="1"/>
          </p:cNvPicPr>
          <p:nvPr/>
        </p:nvPicPr>
        <p:blipFill rotWithShape="1">
          <a:blip r:embed="rId4">
            <a:extLst>
              <a:ext uri="{28A0092B-C50C-407E-A947-70E740481C1C}">
                <a14:useLocalDpi xmlns:a14="http://schemas.microsoft.com/office/drawing/2010/main" val="0"/>
              </a:ext>
            </a:extLst>
          </a:blip>
          <a:srcRect l="8011" r="9416" b="-3"/>
          <a:stretch/>
        </p:blipFill>
        <p:spPr>
          <a:xfrm>
            <a:off x="3506655" y="852574"/>
            <a:ext cx="2758363" cy="1879092"/>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5" name="Picture 4">
            <a:extLst>
              <a:ext uri="{FF2B5EF4-FFF2-40B4-BE49-F238E27FC236}">
                <a16:creationId xmlns:a16="http://schemas.microsoft.com/office/drawing/2014/main" id="{27250443-E9BC-472E-BA48-922CCC941A72}"/>
              </a:ext>
            </a:extLst>
          </p:cNvPr>
          <p:cNvPicPr>
            <a:picLocks noChangeAspect="1"/>
          </p:cNvPicPr>
          <p:nvPr/>
        </p:nvPicPr>
        <p:blipFill rotWithShape="1">
          <a:blip r:embed="rId5">
            <a:extLst>
              <a:ext uri="{28A0092B-C50C-407E-A947-70E740481C1C}">
                <a14:useLocalDpi xmlns:a14="http://schemas.microsoft.com/office/drawing/2010/main" val="0"/>
              </a:ext>
            </a:extLst>
          </a:blip>
          <a:srcRect t="3473" r="-3" b="4059"/>
          <a:stretch/>
        </p:blipFill>
        <p:spPr>
          <a:xfrm>
            <a:off x="5536407" y="857251"/>
            <a:ext cx="3607594" cy="1876378"/>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5" name="Picture 14" descr="A group of people holding signs&#10;&#10;Description automatically generated">
            <a:extLst>
              <a:ext uri="{FF2B5EF4-FFF2-40B4-BE49-F238E27FC236}">
                <a16:creationId xmlns:a16="http://schemas.microsoft.com/office/drawing/2014/main" id="{78865D68-7FE7-4C97-9626-54BB79A94549}"/>
              </a:ext>
            </a:extLst>
          </p:cNvPr>
          <p:cNvPicPr>
            <a:picLocks noChangeAspect="1"/>
          </p:cNvPicPr>
          <p:nvPr/>
        </p:nvPicPr>
        <p:blipFill rotWithShape="1">
          <a:blip r:embed="rId6">
            <a:extLst>
              <a:ext uri="{28A0092B-C50C-407E-A947-70E740481C1C}">
                <a14:useLocalDpi xmlns:a14="http://schemas.microsoft.com/office/drawing/2010/main" val="0"/>
              </a:ext>
            </a:extLst>
          </a:blip>
          <a:srcRect l="697" r="9516" b="-3"/>
          <a:stretch/>
        </p:blipFill>
        <p:spPr>
          <a:xfrm>
            <a:off x="15" y="2850957"/>
            <a:ext cx="2828028" cy="3149793"/>
          </a:xfrm>
          <a:custGeom>
            <a:avLst/>
            <a:gdLst/>
            <a:ahLst/>
            <a:cxnLst/>
            <a:rect l="l" t="t" r="r" b="b"/>
            <a:pathLst>
              <a:path w="3770724" h="4199724">
                <a:moveTo>
                  <a:pt x="0" y="0"/>
                </a:moveTo>
                <a:lnTo>
                  <a:pt x="3770724" y="0"/>
                </a:lnTo>
                <a:lnTo>
                  <a:pt x="1824067" y="4199724"/>
                </a:lnTo>
                <a:lnTo>
                  <a:pt x="0" y="4199724"/>
                </a:lnTo>
                <a:close/>
              </a:path>
            </a:pathLst>
          </a:custGeom>
        </p:spPr>
      </p:pic>
      <p:pic>
        <p:nvPicPr>
          <p:cNvPr id="9" name="Picture 8">
            <a:extLst>
              <a:ext uri="{FF2B5EF4-FFF2-40B4-BE49-F238E27FC236}">
                <a16:creationId xmlns:a16="http://schemas.microsoft.com/office/drawing/2014/main" id="{2853EA6D-D9A5-4716-A97E-FFC9519390D3}"/>
              </a:ext>
            </a:extLst>
          </p:cNvPr>
          <p:cNvPicPr>
            <a:picLocks noChangeAspect="1"/>
          </p:cNvPicPr>
          <p:nvPr/>
        </p:nvPicPr>
        <p:blipFill rotWithShape="1">
          <a:blip r:embed="rId7">
            <a:extLst>
              <a:ext uri="{28A0092B-C50C-407E-A947-70E740481C1C}">
                <a14:useLocalDpi xmlns:a14="http://schemas.microsoft.com/office/drawing/2010/main" val="0"/>
              </a:ext>
            </a:extLst>
          </a:blip>
          <a:srcRect l="9316" r="5191" b="-1"/>
          <a:stretch/>
        </p:blipFill>
        <p:spPr>
          <a:xfrm>
            <a:off x="1510347" y="2853676"/>
            <a:ext cx="3831545" cy="3148433"/>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20"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14787" y="2852317"/>
            <a:ext cx="5129213" cy="3148433"/>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6F60474C-B95B-4332-8967-DE88693F96B5}"/>
              </a:ext>
            </a:extLst>
          </p:cNvPr>
          <p:cNvSpPr>
            <a:spLocks noGrp="1"/>
          </p:cNvSpPr>
          <p:nvPr>
            <p:ph type="ctrTitle"/>
          </p:nvPr>
        </p:nvSpPr>
        <p:spPr>
          <a:xfrm>
            <a:off x="4978216" y="3727207"/>
            <a:ext cx="3748016" cy="1622904"/>
          </a:xfrm>
        </p:spPr>
        <p:txBody>
          <a:bodyPr anchor="t">
            <a:normAutofit/>
          </a:bodyPr>
          <a:lstStyle/>
          <a:p>
            <a:pPr algn="r"/>
            <a:r>
              <a:rPr lang="en-US" b="1" dirty="0">
                <a:solidFill>
                  <a:srgbClr val="7ABEC5"/>
                </a:solidFill>
                <a:latin typeface="Avenir Next LT Pro" panose="020B0504020202020204" pitchFamily="34" charset="0"/>
              </a:rPr>
              <a:t>Systemic Oppression</a:t>
            </a:r>
          </a:p>
        </p:txBody>
      </p:sp>
      <p:pic>
        <p:nvPicPr>
          <p:cNvPr id="7" name="Picture 6" descr="Text&#10;&#10;Description automatically generated">
            <a:extLst>
              <a:ext uri="{FF2B5EF4-FFF2-40B4-BE49-F238E27FC236}">
                <a16:creationId xmlns:a16="http://schemas.microsoft.com/office/drawing/2014/main" id="{30A7BCFF-F743-4A23-8B61-D60FACDA9F32}"/>
              </a:ext>
            </a:extLst>
          </p:cNvPr>
          <p:cNvPicPr>
            <a:picLocks noChangeAspect="1"/>
          </p:cNvPicPr>
          <p:nvPr/>
        </p:nvPicPr>
        <p:blipFill rotWithShape="1">
          <a:blip r:embed="rId8">
            <a:extLst>
              <a:ext uri="{28A0092B-C50C-407E-A947-70E740481C1C}">
                <a14:useLocalDpi xmlns:a14="http://schemas.microsoft.com/office/drawing/2010/main" val="0"/>
              </a:ext>
            </a:extLst>
          </a:blip>
          <a:srcRect l="28997" r="7607" b="-1"/>
          <a:stretch/>
        </p:blipFill>
        <p:spPr>
          <a:xfrm>
            <a:off x="1696477" y="857251"/>
            <a:ext cx="2545457" cy="1877132"/>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10" name="Picture 9" descr="A picture containing drawing&#10;&#10;Description automatically generated">
            <a:extLst>
              <a:ext uri="{FF2B5EF4-FFF2-40B4-BE49-F238E27FC236}">
                <a16:creationId xmlns:a16="http://schemas.microsoft.com/office/drawing/2014/main" id="{3347CA74-7A1A-4085-8C2F-9C0C21ED3B2A}"/>
              </a:ext>
            </a:extLst>
          </p:cNvPr>
          <p:cNvPicPr>
            <a:picLocks noChangeAspect="1"/>
          </p:cNvPicPr>
          <p:nvPr/>
        </p:nvPicPr>
        <p:blipFill>
          <a:blip r:embed="rId9"/>
          <a:stretch>
            <a:fillRect/>
          </a:stretch>
        </p:blipFill>
        <p:spPr>
          <a:xfrm>
            <a:off x="6828185" y="6000749"/>
            <a:ext cx="2053087" cy="853498"/>
          </a:xfrm>
          <a:prstGeom prst="rect">
            <a:avLst/>
          </a:prstGeom>
        </p:spPr>
      </p:pic>
      <p:sp>
        <p:nvSpPr>
          <p:cNvPr id="12" name="TextBox 11">
            <a:extLst>
              <a:ext uri="{FF2B5EF4-FFF2-40B4-BE49-F238E27FC236}">
                <a16:creationId xmlns:a16="http://schemas.microsoft.com/office/drawing/2014/main" id="{C27DAC26-D608-40FA-B606-F0F9E394CFDA}"/>
              </a:ext>
            </a:extLst>
          </p:cNvPr>
          <p:cNvSpPr txBox="1"/>
          <p:nvPr/>
        </p:nvSpPr>
        <p:spPr>
          <a:xfrm>
            <a:off x="404554" y="23275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546A"/>
                </a:solidFill>
                <a:effectLst/>
                <a:uLnTx/>
                <a:uFillTx/>
                <a:latin typeface="Arial"/>
                <a:cs typeface="Arial"/>
                <a:sym typeface="Arial"/>
              </a:rPr>
              <a:t>18</a:t>
            </a:r>
          </a:p>
        </p:txBody>
      </p:sp>
    </p:spTree>
    <p:extLst>
      <p:ext uri="{BB962C8B-B14F-4D97-AF65-F5344CB8AC3E}">
        <p14:creationId xmlns:p14="http://schemas.microsoft.com/office/powerpoint/2010/main" val="2993733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A6C2-C48A-4743-B0C7-D4A25CBEEF7B}"/>
              </a:ext>
            </a:extLst>
          </p:cNvPr>
          <p:cNvSpPr>
            <a:spLocks noGrp="1"/>
          </p:cNvSpPr>
          <p:nvPr>
            <p:ph type="title"/>
          </p:nvPr>
        </p:nvSpPr>
        <p:spPr>
          <a:xfrm>
            <a:off x="0" y="1044971"/>
            <a:ext cx="7886700" cy="1036515"/>
          </a:xfrm>
        </p:spPr>
        <p:txBody>
          <a:bodyPr>
            <a:normAutofit/>
          </a:bodyPr>
          <a:lstStyle/>
          <a:p>
            <a:pPr algn="ctr"/>
            <a:r>
              <a:rPr lang="en-US" sz="4400" b="1" dirty="0">
                <a:solidFill>
                  <a:srgbClr val="7ABEC5"/>
                </a:solidFill>
                <a:latin typeface="Avenir"/>
                <a:sym typeface="Arial"/>
              </a:rPr>
              <a:t>Agen</a:t>
            </a:r>
            <a:r>
              <a:rPr lang="en-US" sz="4400" b="1" dirty="0">
                <a:solidFill>
                  <a:srgbClr val="7ABEC5"/>
                </a:solidFill>
                <a:latin typeface="Avenir"/>
              </a:rPr>
              <a:t>da: Focus Areas</a:t>
            </a:r>
          </a:p>
        </p:txBody>
      </p:sp>
      <p:sp>
        <p:nvSpPr>
          <p:cNvPr id="3" name="Text Placeholder 2">
            <a:extLst>
              <a:ext uri="{FF2B5EF4-FFF2-40B4-BE49-F238E27FC236}">
                <a16:creationId xmlns:a16="http://schemas.microsoft.com/office/drawing/2014/main" id="{5DDE2151-D17C-8649-A682-7166E8BD1F77}"/>
              </a:ext>
            </a:extLst>
          </p:cNvPr>
          <p:cNvSpPr>
            <a:spLocks noGrp="1"/>
          </p:cNvSpPr>
          <p:nvPr>
            <p:ph type="body" idx="1"/>
          </p:nvPr>
        </p:nvSpPr>
        <p:spPr>
          <a:xfrm>
            <a:off x="1360098" y="1829333"/>
            <a:ext cx="5538158" cy="4351338"/>
          </a:xfrm>
        </p:spPr>
        <p:txBody>
          <a:bodyPr>
            <a:normAutofit lnSpcReduction="10000"/>
          </a:bodyPr>
          <a:lstStyle/>
          <a:p>
            <a:r>
              <a:rPr lang="en-US" sz="2000" b="1" dirty="0">
                <a:latin typeface="Candara" panose="020E0502030303020204" pitchFamily="34" charset="0"/>
              </a:rPr>
              <a:t>Connecting</a:t>
            </a:r>
          </a:p>
          <a:p>
            <a:r>
              <a:rPr lang="en-US" sz="2000" b="1" dirty="0">
                <a:latin typeface="Candara" panose="020E0502030303020204" pitchFamily="34" charset="0"/>
              </a:rPr>
              <a:t>Learning</a:t>
            </a:r>
          </a:p>
          <a:p>
            <a:r>
              <a:rPr lang="en-US" sz="2000" b="1" dirty="0">
                <a:latin typeface="Candara" panose="020E0502030303020204" pitchFamily="34" charset="0"/>
              </a:rPr>
              <a:t>Processing</a:t>
            </a:r>
            <a:r>
              <a:rPr lang="en-US" sz="2000" dirty="0">
                <a:latin typeface="Candara" panose="020E0502030303020204" pitchFamily="34" charset="0"/>
              </a:rPr>
              <a:t> </a:t>
            </a:r>
          </a:p>
          <a:p>
            <a:r>
              <a:rPr lang="en-US" sz="2000" b="1" dirty="0">
                <a:latin typeface="Candara" panose="020E0502030303020204" pitchFamily="34" charset="0"/>
              </a:rPr>
              <a:t>Breakout groups</a:t>
            </a:r>
            <a:r>
              <a:rPr lang="en-US" sz="2000" dirty="0">
                <a:latin typeface="Candara" panose="020E0502030303020204" pitchFamily="34" charset="0"/>
              </a:rPr>
              <a:t>: </a:t>
            </a:r>
          </a:p>
          <a:p>
            <a:pPr marL="114300" indent="0">
              <a:buNone/>
            </a:pPr>
            <a:r>
              <a:rPr lang="en-US" sz="2000" dirty="0">
                <a:latin typeface="Candara" panose="020E0502030303020204" pitchFamily="34" charset="0"/>
              </a:rPr>
              <a:t>      Focus on Understanding: Trauma-Informed  	Principles and Systems </a:t>
            </a:r>
          </a:p>
          <a:p>
            <a:r>
              <a:rPr lang="en-US" sz="2000" b="1" dirty="0">
                <a:latin typeface="Candara" panose="020E0502030303020204" pitchFamily="34" charset="0"/>
              </a:rPr>
              <a:t>Integrating: </a:t>
            </a:r>
          </a:p>
          <a:p>
            <a:pPr marL="114300" indent="0">
              <a:buNone/>
            </a:pPr>
            <a:r>
              <a:rPr lang="en-US" sz="2000" dirty="0">
                <a:latin typeface="Candara" panose="020E0502030303020204" pitchFamily="34" charset="0"/>
              </a:rPr>
              <a:t>      Focus on Practice</a:t>
            </a:r>
          </a:p>
          <a:p>
            <a:pPr marL="114300" indent="0">
              <a:buNone/>
            </a:pPr>
            <a:r>
              <a:rPr lang="en-US" sz="2000" dirty="0">
                <a:latin typeface="Candara" panose="020E0502030303020204" pitchFamily="34" charset="0"/>
              </a:rPr>
              <a:t>      Use your Organizational Assessments</a:t>
            </a:r>
          </a:p>
          <a:p>
            <a:r>
              <a:rPr lang="en-US" sz="2000" b="1" dirty="0">
                <a:latin typeface="Candara" panose="020E0502030303020204" pitchFamily="34" charset="0"/>
              </a:rPr>
              <a:t>Next Steps:</a:t>
            </a:r>
          </a:p>
          <a:p>
            <a:r>
              <a:rPr lang="en-US" sz="2000" b="1" dirty="0">
                <a:latin typeface="Candara" panose="020E0502030303020204" pitchFamily="34" charset="0"/>
              </a:rPr>
              <a:t>Closing Check Out</a:t>
            </a:r>
            <a:endParaRPr lang="en-US" dirty="0"/>
          </a:p>
          <a:p>
            <a:endParaRPr lang="en-US" dirty="0"/>
          </a:p>
          <a:p>
            <a:pPr marL="114300" indent="0">
              <a:buNone/>
            </a:pPr>
            <a:endParaRPr lang="en-US" dirty="0"/>
          </a:p>
        </p:txBody>
      </p:sp>
      <p:pic>
        <p:nvPicPr>
          <p:cNvPr id="8" name="Picture 7" descr="A picture containing drawing&#10;&#10;Description automatically generated">
            <a:extLst>
              <a:ext uri="{FF2B5EF4-FFF2-40B4-BE49-F238E27FC236}">
                <a16:creationId xmlns:a16="http://schemas.microsoft.com/office/drawing/2014/main" id="{D445FA66-87A8-4A97-8027-DE43AFA7041B}"/>
              </a:ext>
            </a:extLst>
          </p:cNvPr>
          <p:cNvPicPr>
            <a:picLocks noChangeAspect="1"/>
          </p:cNvPicPr>
          <p:nvPr/>
        </p:nvPicPr>
        <p:blipFill>
          <a:blip r:embed="rId3"/>
          <a:stretch>
            <a:fillRect/>
          </a:stretch>
        </p:blipFill>
        <p:spPr>
          <a:xfrm>
            <a:off x="132271" y="184827"/>
            <a:ext cx="2202611" cy="915657"/>
          </a:xfrm>
          <a:prstGeom prst="rect">
            <a:avLst/>
          </a:prstGeom>
        </p:spPr>
      </p:pic>
      <p:cxnSp>
        <p:nvCxnSpPr>
          <p:cNvPr id="9" name="Straight Connector 8">
            <a:extLst>
              <a:ext uri="{FF2B5EF4-FFF2-40B4-BE49-F238E27FC236}">
                <a16:creationId xmlns:a16="http://schemas.microsoft.com/office/drawing/2014/main" id="{E05DFF10-65D7-4197-83B9-ADF8B1164B1B}"/>
              </a:ext>
            </a:extLst>
          </p:cNvPr>
          <p:cNvCxnSpPr>
            <a:cxnSpLocks/>
          </p:cNvCxnSpPr>
          <p:nvPr/>
        </p:nvCxnSpPr>
        <p:spPr>
          <a:xfrm flipV="1">
            <a:off x="258792" y="1253455"/>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9BABA5-19E4-4C06-94DD-DA064CEEDA53}"/>
              </a:ext>
            </a:extLst>
          </p:cNvPr>
          <p:cNvCxnSpPr>
            <a:cxnSpLocks/>
          </p:cNvCxnSpPr>
          <p:nvPr/>
        </p:nvCxnSpPr>
        <p:spPr>
          <a:xfrm>
            <a:off x="132271" y="6380161"/>
            <a:ext cx="8715555"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E59ED40-AFC4-474B-91B1-1D65B93E2152}"/>
              </a:ext>
            </a:extLst>
          </p:cNvPr>
          <p:cNvSpPr txBox="1"/>
          <p:nvPr/>
        </p:nvSpPr>
        <p:spPr>
          <a:xfrm>
            <a:off x="4129177" y="6380161"/>
            <a:ext cx="4899804" cy="307777"/>
          </a:xfrm>
          <a:prstGeom prst="rect">
            <a:avLst/>
          </a:prstGeom>
          <a:noFill/>
        </p:spPr>
        <p:txBody>
          <a:bodyPr wrap="square" rtlCol="0">
            <a:spAutoFit/>
          </a:bodyPr>
          <a:lstStyle/>
          <a:p>
            <a:pPr marL="114300" indent="0">
              <a:buNone/>
            </a:pPr>
            <a:r>
              <a:rPr lang="en-US" dirty="0">
                <a:solidFill>
                  <a:schemeClr val="bg1">
                    <a:lumMod val="65000"/>
                  </a:schemeClr>
                </a:solidFill>
                <a:latin typeface="Avenir"/>
              </a:rPr>
              <a:t>COMPASSION, APPRECIATION, RESILIENCE &amp; EMPOWERMENT</a:t>
            </a:r>
          </a:p>
        </p:txBody>
      </p:sp>
    </p:spTree>
    <p:extLst>
      <p:ext uri="{BB962C8B-B14F-4D97-AF65-F5344CB8AC3E}">
        <p14:creationId xmlns:p14="http://schemas.microsoft.com/office/powerpoint/2010/main" val="1818794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E8275-399F-F34E-BB5E-2CF1D0476C09}"/>
              </a:ext>
            </a:extLst>
          </p:cNvPr>
          <p:cNvSpPr>
            <a:spLocks noGrp="1"/>
          </p:cNvSpPr>
          <p:nvPr>
            <p:ph type="title"/>
          </p:nvPr>
        </p:nvSpPr>
        <p:spPr>
          <a:xfrm>
            <a:off x="258791" y="1283208"/>
            <a:ext cx="6634791" cy="782040"/>
          </a:xfrm>
        </p:spPr>
        <p:txBody>
          <a:bodyPr>
            <a:normAutofit/>
          </a:bodyPr>
          <a:lstStyle/>
          <a:p>
            <a:pPr algn="ctr"/>
            <a:r>
              <a:rPr lang="en-US" sz="4400" dirty="0">
                <a:solidFill>
                  <a:srgbClr val="7ABEC5"/>
                </a:solidFill>
                <a:latin typeface="Avenir"/>
              </a:rPr>
              <a:t>Check-in Examples </a:t>
            </a:r>
          </a:p>
        </p:txBody>
      </p:sp>
      <p:sp>
        <p:nvSpPr>
          <p:cNvPr id="3" name="Text Placeholder 2">
            <a:extLst>
              <a:ext uri="{FF2B5EF4-FFF2-40B4-BE49-F238E27FC236}">
                <a16:creationId xmlns:a16="http://schemas.microsoft.com/office/drawing/2014/main" id="{722CD4B2-9249-714B-A937-D7D41011C095}"/>
              </a:ext>
            </a:extLst>
          </p:cNvPr>
          <p:cNvSpPr>
            <a:spLocks noGrp="1"/>
          </p:cNvSpPr>
          <p:nvPr>
            <p:ph type="body" idx="1"/>
          </p:nvPr>
        </p:nvSpPr>
        <p:spPr>
          <a:xfrm>
            <a:off x="1288211" y="1904870"/>
            <a:ext cx="5714640" cy="3867809"/>
          </a:xfrm>
        </p:spPr>
        <p:txBody>
          <a:bodyPr>
            <a:normAutofit lnSpcReduction="10000"/>
          </a:bodyPr>
          <a:lstStyle/>
          <a:p>
            <a:r>
              <a:rPr lang="en-US" sz="2000" dirty="0">
                <a:solidFill>
                  <a:schemeClr val="tx1"/>
                </a:solidFill>
                <a:latin typeface="Candara" panose="020E0502030303020204" pitchFamily="34" charset="0"/>
              </a:rPr>
              <a:t>Make sure to rename yourself in zoom</a:t>
            </a:r>
          </a:p>
          <a:p>
            <a:r>
              <a:rPr lang="en-US" sz="2000" dirty="0">
                <a:solidFill>
                  <a:schemeClr val="tx1"/>
                </a:solidFill>
                <a:latin typeface="Candara" panose="020E0502030303020204" pitchFamily="34" charset="0"/>
              </a:rPr>
              <a:t>Breakout rooms questions (5 mins): 2-3/room: </a:t>
            </a:r>
          </a:p>
          <a:p>
            <a:pPr lvl="1"/>
            <a:r>
              <a:rPr lang="en-US" sz="2000" dirty="0">
                <a:solidFill>
                  <a:schemeClr val="tx1"/>
                </a:solidFill>
                <a:latin typeface="Candara" panose="020E0502030303020204" pitchFamily="34" charset="0"/>
              </a:rPr>
              <a:t>What resources or practices have you been drawing from to support yourself during this </a:t>
            </a:r>
            <a:r>
              <a:rPr lang="en-US" sz="2000" dirty="0" err="1">
                <a:solidFill>
                  <a:schemeClr val="tx1"/>
                </a:solidFill>
                <a:latin typeface="Candara" panose="020E0502030303020204" pitchFamily="34" charset="0"/>
              </a:rPr>
              <a:t>COVID</a:t>
            </a:r>
            <a:r>
              <a:rPr lang="en-US" sz="2000" dirty="0">
                <a:solidFill>
                  <a:schemeClr val="tx1"/>
                </a:solidFill>
                <a:latin typeface="Candara" panose="020E0502030303020204" pitchFamily="34" charset="0"/>
              </a:rPr>
              <a:t> time?</a:t>
            </a:r>
          </a:p>
          <a:p>
            <a:pPr lvl="1"/>
            <a:r>
              <a:rPr lang="en-US" sz="2000" dirty="0">
                <a:solidFill>
                  <a:schemeClr val="tx1"/>
                </a:solidFill>
                <a:latin typeface="Candara" panose="020E0502030303020204" pitchFamily="34" charset="0"/>
              </a:rPr>
              <a:t>What brings you joy these days?</a:t>
            </a:r>
          </a:p>
          <a:p>
            <a:pPr lvl="1"/>
            <a:r>
              <a:rPr lang="en-US" sz="2000" dirty="0">
                <a:solidFill>
                  <a:schemeClr val="tx1"/>
                </a:solidFill>
                <a:latin typeface="Candara" panose="020E0502030303020204" pitchFamily="34" charset="0"/>
              </a:rPr>
              <a:t>What are you most proud of during this time?</a:t>
            </a:r>
          </a:p>
          <a:p>
            <a:pPr lvl="1"/>
            <a:r>
              <a:rPr lang="en-US" sz="2000" dirty="0">
                <a:solidFill>
                  <a:schemeClr val="tx1"/>
                </a:solidFill>
                <a:latin typeface="Candara" panose="020E0502030303020204" pitchFamily="34" charset="0"/>
              </a:rPr>
              <a:t>What interests you about having our organization become trauma informed ? </a:t>
            </a:r>
          </a:p>
          <a:p>
            <a:pPr lvl="1"/>
            <a:r>
              <a:rPr lang="en-US" sz="2000" dirty="0">
                <a:solidFill>
                  <a:schemeClr val="tx1"/>
                </a:solidFill>
                <a:latin typeface="Candara" panose="020E0502030303020204" pitchFamily="34" charset="0"/>
              </a:rPr>
              <a:t>What is most challenging for you ?</a:t>
            </a:r>
          </a:p>
          <a:p>
            <a:pPr lvl="1"/>
            <a:r>
              <a:rPr lang="en-US" sz="2000" dirty="0">
                <a:solidFill>
                  <a:schemeClr val="tx1"/>
                </a:solidFill>
                <a:latin typeface="Candara" panose="020E0502030303020204" pitchFamily="34" charset="0"/>
              </a:rPr>
              <a:t>How did you get in this line of work?</a:t>
            </a:r>
          </a:p>
          <a:p>
            <a:pPr lvl="1"/>
            <a:endParaRPr lang="en-US" dirty="0"/>
          </a:p>
        </p:txBody>
      </p:sp>
      <p:pic>
        <p:nvPicPr>
          <p:cNvPr id="9" name="Picture 8" descr="A picture containing drawing&#10;&#10;Description automatically generated">
            <a:extLst>
              <a:ext uri="{FF2B5EF4-FFF2-40B4-BE49-F238E27FC236}">
                <a16:creationId xmlns:a16="http://schemas.microsoft.com/office/drawing/2014/main" id="{12EC13A0-93CB-46B8-A984-E526FBBBAABB}"/>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B1115E5E-2744-4D76-B798-ABF1C126CADF}"/>
              </a:ext>
            </a:extLst>
          </p:cNvPr>
          <p:cNvCxnSpPr>
            <a:cxnSpLocks/>
          </p:cNvCxnSpPr>
          <p:nvPr/>
        </p:nvCxnSpPr>
        <p:spPr>
          <a:xfrm flipV="1">
            <a:off x="258792" y="1253455"/>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50A3FD-3102-40FD-8AB9-7295D40E6080}"/>
              </a:ext>
            </a:extLst>
          </p:cNvPr>
          <p:cNvCxnSpPr>
            <a:cxnSpLocks/>
          </p:cNvCxnSpPr>
          <p:nvPr/>
        </p:nvCxnSpPr>
        <p:spPr>
          <a:xfrm flipV="1">
            <a:off x="178279" y="6245052"/>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3FD15CB-B88B-4235-BFA7-B6CB2F7665B3}"/>
              </a:ext>
            </a:extLst>
          </p:cNvPr>
          <p:cNvSpPr/>
          <p:nvPr/>
        </p:nvSpPr>
        <p:spPr>
          <a:xfrm>
            <a:off x="4229819" y="6366205"/>
            <a:ext cx="4914181"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spTree>
    <p:extLst>
      <p:ext uri="{BB962C8B-B14F-4D97-AF65-F5344CB8AC3E}">
        <p14:creationId xmlns:p14="http://schemas.microsoft.com/office/powerpoint/2010/main" val="162396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EC78-CFA0-8E4F-923E-6E195BB98B92}"/>
              </a:ext>
            </a:extLst>
          </p:cNvPr>
          <p:cNvSpPr>
            <a:spLocks noGrp="1"/>
          </p:cNvSpPr>
          <p:nvPr>
            <p:ph type="title"/>
          </p:nvPr>
        </p:nvSpPr>
        <p:spPr>
          <a:xfrm>
            <a:off x="683283" y="1241199"/>
            <a:ext cx="7024057" cy="733060"/>
          </a:xfrm>
        </p:spPr>
        <p:txBody>
          <a:bodyPr>
            <a:normAutofit/>
          </a:bodyPr>
          <a:lstStyle/>
          <a:p>
            <a:pPr algn="ctr"/>
            <a:r>
              <a:rPr lang="en-US" sz="4400" dirty="0">
                <a:solidFill>
                  <a:srgbClr val="7ABEC5"/>
                </a:solidFill>
                <a:latin typeface="Avenir"/>
              </a:rPr>
              <a:t>CARE Assessment Tools </a:t>
            </a:r>
          </a:p>
        </p:txBody>
      </p:sp>
      <p:sp>
        <p:nvSpPr>
          <p:cNvPr id="3" name="Text Placeholder 2">
            <a:extLst>
              <a:ext uri="{FF2B5EF4-FFF2-40B4-BE49-F238E27FC236}">
                <a16:creationId xmlns:a16="http://schemas.microsoft.com/office/drawing/2014/main" id="{2B97A1C8-BE79-9040-BAB3-D4741DCF2C36}"/>
              </a:ext>
            </a:extLst>
          </p:cNvPr>
          <p:cNvSpPr>
            <a:spLocks noGrp="1"/>
          </p:cNvSpPr>
          <p:nvPr>
            <p:ph type="body" idx="1"/>
          </p:nvPr>
        </p:nvSpPr>
        <p:spPr>
          <a:xfrm>
            <a:off x="1282459" y="1839927"/>
            <a:ext cx="6864829" cy="4351338"/>
          </a:xfrm>
        </p:spPr>
        <p:txBody>
          <a:bodyPr>
            <a:normAutofit fontScale="85000" lnSpcReduction="10000"/>
          </a:bodyPr>
          <a:lstStyle/>
          <a:p>
            <a:pPr marL="114300" indent="0">
              <a:buNone/>
            </a:pPr>
            <a:r>
              <a:rPr lang="en-US" dirty="0">
                <a:latin typeface="Candara" panose="020E0502030303020204" pitchFamily="34" charset="0"/>
              </a:rPr>
              <a:t>Standards of Practice for Trauma Informed Care Organizations:</a:t>
            </a:r>
          </a:p>
          <a:p>
            <a:pPr lvl="1"/>
            <a:r>
              <a:rPr lang="en-US" dirty="0">
                <a:latin typeface="Candara" panose="020E0502030303020204" pitchFamily="34" charset="0"/>
              </a:rPr>
              <a:t>Self-assessment tool for TILT team</a:t>
            </a:r>
          </a:p>
          <a:p>
            <a:pPr lvl="1"/>
            <a:r>
              <a:rPr lang="en-US" dirty="0">
                <a:latin typeface="Candara" panose="020E0502030303020204" pitchFamily="34" charset="0"/>
              </a:rPr>
              <a:t>Specific to trauma informed principles and practices</a:t>
            </a:r>
          </a:p>
          <a:p>
            <a:pPr lvl="1"/>
            <a:r>
              <a:rPr lang="en-US" dirty="0">
                <a:latin typeface="Candara" panose="020E0502030303020204" pitchFamily="34" charset="0"/>
              </a:rPr>
              <a:t>Intended to provide benchmarks for planning and monitoring progress and as a means to highlight accomplishments </a:t>
            </a:r>
          </a:p>
          <a:p>
            <a:pPr marL="114300" indent="0">
              <a:buNone/>
            </a:pPr>
            <a:r>
              <a:rPr lang="en-US" dirty="0">
                <a:latin typeface="Candara" panose="020E0502030303020204" pitchFamily="34" charset="0"/>
              </a:rPr>
              <a:t>Trauma Informed CARE Continuum Assessment</a:t>
            </a:r>
          </a:p>
          <a:p>
            <a:pPr lvl="1"/>
            <a:r>
              <a:rPr lang="en-US" dirty="0">
                <a:latin typeface="Candara" panose="020E0502030303020204" pitchFamily="34" charset="0"/>
              </a:rPr>
              <a:t>Measures factors that support successful implementation: motivation, intervention specific capacity, general organization capacity    </a:t>
            </a:r>
          </a:p>
          <a:p>
            <a:pPr lvl="1"/>
            <a:r>
              <a:rPr lang="en-US" dirty="0">
                <a:latin typeface="Candara" panose="020E0502030303020204" pitchFamily="34" charset="0"/>
              </a:rPr>
              <a:t>Results will be provided back to you by Snohomish County Human Services</a:t>
            </a:r>
            <a:r>
              <a:rPr lang="en-US" dirty="0"/>
              <a:t>	</a:t>
            </a:r>
          </a:p>
          <a:p>
            <a:pPr lvl="1"/>
            <a:r>
              <a:rPr lang="en-US" sz="2800" dirty="0"/>
              <a:t>For entire organization </a:t>
            </a:r>
          </a:p>
        </p:txBody>
      </p:sp>
      <p:sp>
        <p:nvSpPr>
          <p:cNvPr id="8" name="Rectangle 7">
            <a:extLst>
              <a:ext uri="{FF2B5EF4-FFF2-40B4-BE49-F238E27FC236}">
                <a16:creationId xmlns:a16="http://schemas.microsoft.com/office/drawing/2014/main" id="{06CCAAF9-84F8-4AB9-9857-CF43DF3F5301}"/>
              </a:ext>
            </a:extLst>
          </p:cNvPr>
          <p:cNvSpPr/>
          <p:nvPr/>
        </p:nvSpPr>
        <p:spPr>
          <a:xfrm>
            <a:off x="4195312" y="6414891"/>
            <a:ext cx="5495027"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691BBB1B-0773-49B6-A263-2C3BD0BF57AE}"/>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79FF9C70-053F-4A16-AE3B-26EFED21A1D3}"/>
              </a:ext>
            </a:extLst>
          </p:cNvPr>
          <p:cNvCxnSpPr>
            <a:cxnSpLocks/>
          </p:cNvCxnSpPr>
          <p:nvPr/>
        </p:nvCxnSpPr>
        <p:spPr>
          <a:xfrm flipV="1">
            <a:off x="258792" y="1253455"/>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C6548E-6DF1-44EB-86FE-0BB17C6E29B3}"/>
              </a:ext>
            </a:extLst>
          </p:cNvPr>
          <p:cNvCxnSpPr>
            <a:cxnSpLocks/>
          </p:cNvCxnSpPr>
          <p:nvPr/>
        </p:nvCxnSpPr>
        <p:spPr>
          <a:xfrm flipV="1">
            <a:off x="258791" y="6256558"/>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79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83B0-3CDB-1A46-9065-B3B00AA2C96A}"/>
              </a:ext>
            </a:extLst>
          </p:cNvPr>
          <p:cNvSpPr>
            <a:spLocks noGrp="1"/>
          </p:cNvSpPr>
          <p:nvPr>
            <p:ph type="title"/>
          </p:nvPr>
        </p:nvSpPr>
        <p:spPr>
          <a:xfrm>
            <a:off x="1443223" y="1135011"/>
            <a:ext cx="7886700" cy="875406"/>
          </a:xfrm>
        </p:spPr>
        <p:txBody>
          <a:bodyPr>
            <a:normAutofit/>
          </a:bodyPr>
          <a:lstStyle/>
          <a:p>
            <a:r>
              <a:rPr lang="en-US" sz="4400" dirty="0">
                <a:solidFill>
                  <a:srgbClr val="7ABEC5"/>
                </a:solidFill>
                <a:latin typeface="Avenir"/>
              </a:rPr>
              <a:t>Assessment Process</a:t>
            </a:r>
          </a:p>
        </p:txBody>
      </p:sp>
      <p:sp>
        <p:nvSpPr>
          <p:cNvPr id="3" name="TextBox 2">
            <a:extLst>
              <a:ext uri="{FF2B5EF4-FFF2-40B4-BE49-F238E27FC236}">
                <a16:creationId xmlns:a16="http://schemas.microsoft.com/office/drawing/2014/main" id="{409F7550-34A4-4E4C-AEDF-9502754316D6}"/>
              </a:ext>
            </a:extLst>
          </p:cNvPr>
          <p:cNvSpPr txBox="1"/>
          <p:nvPr/>
        </p:nvSpPr>
        <p:spPr>
          <a:xfrm>
            <a:off x="1477728" y="1781067"/>
            <a:ext cx="5488101" cy="4708981"/>
          </a:xfrm>
          <a:prstGeom prst="rect">
            <a:avLst/>
          </a:prstGeom>
          <a:noFill/>
        </p:spPr>
        <p:txBody>
          <a:bodyPr wrap="square" rtlCol="0">
            <a:spAutoFit/>
          </a:bodyPr>
          <a:lstStyle/>
          <a:p>
            <a:r>
              <a:rPr lang="en-US" sz="1800" b="1" dirty="0">
                <a:solidFill>
                  <a:schemeClr val="accent5">
                    <a:lumMod val="75000"/>
                  </a:schemeClr>
                </a:solidFill>
                <a:latin typeface="Candara" panose="020E0502030303020204" pitchFamily="34" charset="0"/>
              </a:rPr>
              <a:t>Decide: </a:t>
            </a:r>
          </a:p>
          <a:p>
            <a:pPr marL="285750" lvl="7" indent="-285750">
              <a:buFont typeface="Wingdings" pitchFamily="2" charset="2"/>
              <a:buChar char="q"/>
            </a:pPr>
            <a:r>
              <a:rPr lang="en-US" dirty="0">
                <a:latin typeface="Candara" panose="020E0502030303020204" pitchFamily="34" charset="0"/>
              </a:rPr>
              <a:t>When to administer once a year for the CARE Continuum</a:t>
            </a:r>
          </a:p>
          <a:p>
            <a:pPr marL="285750" lvl="7" indent="-285750">
              <a:buFont typeface="Wingdings" pitchFamily="2" charset="2"/>
              <a:buChar char="q"/>
            </a:pPr>
            <a:r>
              <a:rPr lang="en-US" dirty="0">
                <a:latin typeface="Candara" panose="020E0502030303020204" pitchFamily="34" charset="0"/>
              </a:rPr>
              <a:t>Standard of Practice Tool will be used for the TILT team</a:t>
            </a:r>
          </a:p>
          <a:p>
            <a:pPr marL="285750" lvl="7" indent="-285750">
              <a:buFont typeface="Wingdings" pitchFamily="2" charset="2"/>
              <a:buChar char="q"/>
            </a:pPr>
            <a:r>
              <a:rPr lang="en-US" dirty="0">
                <a:latin typeface="Candara" panose="020E0502030303020204" pitchFamily="34" charset="0"/>
              </a:rPr>
              <a:t>CARE Continuum Assessment will be used for the entire organization</a:t>
            </a:r>
          </a:p>
          <a:p>
            <a:r>
              <a:rPr lang="en-US" sz="1800" b="1" dirty="0">
                <a:solidFill>
                  <a:schemeClr val="accent5">
                    <a:lumMod val="75000"/>
                  </a:schemeClr>
                </a:solidFill>
                <a:latin typeface="Candara" panose="020E0502030303020204" pitchFamily="34" charset="0"/>
              </a:rPr>
              <a:t>Prepare: </a:t>
            </a:r>
          </a:p>
          <a:p>
            <a:pPr marL="285750" indent="-285750">
              <a:buFont typeface="Wingdings" pitchFamily="2" charset="2"/>
              <a:buChar char="q"/>
            </a:pPr>
            <a:r>
              <a:rPr lang="en-US" dirty="0">
                <a:latin typeface="Candara" panose="020E0502030303020204" pitchFamily="34" charset="0"/>
              </a:rPr>
              <a:t>Communication and supporting materials (email templates, FAQS)</a:t>
            </a:r>
          </a:p>
          <a:p>
            <a:pPr marL="285750" indent="-285750">
              <a:buFont typeface="Wingdings" pitchFamily="2" charset="2"/>
              <a:buChar char="q"/>
            </a:pPr>
            <a:r>
              <a:rPr lang="en-US" dirty="0">
                <a:latin typeface="Candara" panose="020E0502030303020204" pitchFamily="34" charset="0"/>
              </a:rPr>
              <a:t>Inform staff of the assessment (what it is, why it is being conducted, how results will be used, when they can participate) Use assessment guide.</a:t>
            </a:r>
          </a:p>
          <a:p>
            <a:r>
              <a:rPr lang="en-US" sz="1800" b="1" dirty="0">
                <a:solidFill>
                  <a:schemeClr val="accent5">
                    <a:lumMod val="75000"/>
                  </a:schemeClr>
                </a:solidFill>
                <a:latin typeface="Candara" panose="020E0502030303020204" pitchFamily="34" charset="0"/>
              </a:rPr>
              <a:t>Administer: </a:t>
            </a:r>
          </a:p>
          <a:p>
            <a:pPr marL="285750" indent="-285750">
              <a:buFont typeface="Wingdings" pitchFamily="2" charset="2"/>
              <a:buChar char="q"/>
            </a:pPr>
            <a:r>
              <a:rPr lang="en-US" dirty="0">
                <a:latin typeface="Candara" panose="020E0502030303020204" pitchFamily="34" charset="0"/>
              </a:rPr>
              <a:t>Encourage participation </a:t>
            </a:r>
          </a:p>
          <a:p>
            <a:r>
              <a:rPr lang="en-US" sz="1800" b="1" dirty="0">
                <a:solidFill>
                  <a:schemeClr val="accent5">
                    <a:lumMod val="75000"/>
                  </a:schemeClr>
                </a:solidFill>
                <a:latin typeface="Candara" panose="020E0502030303020204" pitchFamily="34" charset="0"/>
              </a:rPr>
              <a:t>Review and reflect:</a:t>
            </a:r>
          </a:p>
          <a:p>
            <a:pPr marL="285750" indent="-285750">
              <a:buFont typeface="Wingdings" pitchFamily="2" charset="2"/>
              <a:buChar char="q"/>
            </a:pPr>
            <a:r>
              <a:rPr lang="en-US" dirty="0">
                <a:latin typeface="Candara" panose="020E0502030303020204" pitchFamily="34" charset="0"/>
              </a:rPr>
              <a:t>Review results </a:t>
            </a:r>
          </a:p>
          <a:p>
            <a:pPr marL="285750" indent="-285750">
              <a:buFont typeface="Wingdings" pitchFamily="2" charset="2"/>
              <a:buChar char="q"/>
            </a:pPr>
            <a:r>
              <a:rPr lang="en-US" dirty="0">
                <a:latin typeface="Candara" panose="020E0502030303020204" pitchFamily="34" charset="0"/>
              </a:rPr>
              <a:t>Communicate results to staff and receive input</a:t>
            </a:r>
          </a:p>
          <a:p>
            <a:r>
              <a:rPr lang="en-US" sz="1800" b="1" dirty="0">
                <a:solidFill>
                  <a:schemeClr val="accent5">
                    <a:lumMod val="75000"/>
                  </a:schemeClr>
                </a:solidFill>
                <a:latin typeface="Candara" panose="020E0502030303020204" pitchFamily="34" charset="0"/>
              </a:rPr>
              <a:t>Act: </a:t>
            </a:r>
          </a:p>
          <a:p>
            <a:pPr marL="285750" indent="-285750">
              <a:buFont typeface="Wingdings" pitchFamily="2" charset="2"/>
              <a:buChar char="q"/>
            </a:pPr>
            <a:r>
              <a:rPr lang="en-US" dirty="0">
                <a:latin typeface="Candara" panose="020E0502030303020204" pitchFamily="34" charset="0"/>
              </a:rPr>
              <a:t>Decide where to focus</a:t>
            </a:r>
          </a:p>
          <a:p>
            <a:pPr marL="285750" indent="-285750">
              <a:buFont typeface="Wingdings" pitchFamily="2" charset="2"/>
              <a:buChar char="q"/>
            </a:pPr>
            <a:r>
              <a:rPr lang="en-US" dirty="0">
                <a:latin typeface="Candara" panose="020E0502030303020204" pitchFamily="34" charset="0"/>
              </a:rPr>
              <a:t>Identify and plan strategies based on results </a:t>
            </a:r>
          </a:p>
          <a:p>
            <a:pPr marL="285750" indent="-285750">
              <a:buFont typeface="Wingdings" pitchFamily="2" charset="2"/>
              <a:buChar char="q"/>
            </a:pPr>
            <a:r>
              <a:rPr lang="en-US" dirty="0">
                <a:latin typeface="Candara" panose="020E0502030303020204" pitchFamily="34" charset="0"/>
              </a:rPr>
              <a:t>Implement, monitor, and adjust </a:t>
            </a:r>
          </a:p>
          <a:p>
            <a:endParaRPr lang="en-US" dirty="0"/>
          </a:p>
        </p:txBody>
      </p:sp>
      <p:sp>
        <p:nvSpPr>
          <p:cNvPr id="8" name="Rectangle 7">
            <a:extLst>
              <a:ext uri="{FF2B5EF4-FFF2-40B4-BE49-F238E27FC236}">
                <a16:creationId xmlns:a16="http://schemas.microsoft.com/office/drawing/2014/main" id="{4274E66E-9596-4460-A9BC-F8EE7BBD6EE2}"/>
              </a:ext>
            </a:extLst>
          </p:cNvPr>
          <p:cNvSpPr/>
          <p:nvPr/>
        </p:nvSpPr>
        <p:spPr>
          <a:xfrm>
            <a:off x="4045788" y="6336160"/>
            <a:ext cx="5840083"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cxnSp>
        <p:nvCxnSpPr>
          <p:cNvPr id="9" name="Straight Connector 8">
            <a:extLst>
              <a:ext uri="{FF2B5EF4-FFF2-40B4-BE49-F238E27FC236}">
                <a16:creationId xmlns:a16="http://schemas.microsoft.com/office/drawing/2014/main" id="{5CB2486C-58FF-42BD-B603-58962E8B0BAF}"/>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99B316-C63C-42E4-9853-924AE2837142}"/>
              </a:ext>
            </a:extLst>
          </p:cNvPr>
          <p:cNvCxnSpPr>
            <a:cxnSpLocks/>
          </p:cNvCxnSpPr>
          <p:nvPr/>
        </p:nvCxnSpPr>
        <p:spPr>
          <a:xfrm flipV="1">
            <a:off x="258791" y="624495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8A5AF88F-B251-4495-8FCF-63556051E5B6}"/>
              </a:ext>
            </a:extLst>
          </p:cNvPr>
          <p:cNvPicPr>
            <a:picLocks noChangeAspect="1"/>
          </p:cNvPicPr>
          <p:nvPr/>
        </p:nvPicPr>
        <p:blipFill>
          <a:blip r:embed="rId3"/>
          <a:stretch>
            <a:fillRect/>
          </a:stretch>
        </p:blipFill>
        <p:spPr>
          <a:xfrm>
            <a:off x="201283" y="198581"/>
            <a:ext cx="2053087" cy="853498"/>
          </a:xfrm>
          <a:prstGeom prst="rect">
            <a:avLst/>
          </a:prstGeom>
        </p:spPr>
      </p:pic>
    </p:spTree>
    <p:extLst>
      <p:ext uri="{BB962C8B-B14F-4D97-AF65-F5344CB8AC3E}">
        <p14:creationId xmlns:p14="http://schemas.microsoft.com/office/powerpoint/2010/main" val="3092305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603E-1186-1B4D-BEE6-013434A64C8D}"/>
              </a:ext>
            </a:extLst>
          </p:cNvPr>
          <p:cNvSpPr>
            <a:spLocks noGrp="1"/>
          </p:cNvSpPr>
          <p:nvPr>
            <p:ph type="title"/>
          </p:nvPr>
        </p:nvSpPr>
        <p:spPr>
          <a:xfrm>
            <a:off x="529087" y="1578444"/>
            <a:ext cx="6968346" cy="828047"/>
          </a:xfrm>
        </p:spPr>
        <p:txBody>
          <a:bodyPr>
            <a:normAutofit/>
          </a:bodyPr>
          <a:lstStyle/>
          <a:p>
            <a:pPr algn="ctr"/>
            <a:r>
              <a:rPr lang="en-US" sz="4400" dirty="0">
                <a:solidFill>
                  <a:srgbClr val="7ABEC5"/>
                </a:solidFill>
                <a:latin typeface="Avenir"/>
              </a:rPr>
              <a:t>TILT Team Action Items</a:t>
            </a:r>
          </a:p>
        </p:txBody>
      </p:sp>
      <p:sp>
        <p:nvSpPr>
          <p:cNvPr id="3" name="Text Placeholder 2">
            <a:extLst>
              <a:ext uri="{FF2B5EF4-FFF2-40B4-BE49-F238E27FC236}">
                <a16:creationId xmlns:a16="http://schemas.microsoft.com/office/drawing/2014/main" id="{4A7DD744-667F-944E-A60A-415EDD5885D1}"/>
              </a:ext>
            </a:extLst>
          </p:cNvPr>
          <p:cNvSpPr>
            <a:spLocks noGrp="1"/>
          </p:cNvSpPr>
          <p:nvPr>
            <p:ph type="body" idx="1"/>
          </p:nvPr>
        </p:nvSpPr>
        <p:spPr>
          <a:xfrm>
            <a:off x="1955320" y="2551932"/>
            <a:ext cx="4990021" cy="3168870"/>
          </a:xfrm>
        </p:spPr>
        <p:txBody>
          <a:bodyPr>
            <a:normAutofit/>
          </a:bodyPr>
          <a:lstStyle/>
          <a:p>
            <a:pPr marL="114300" indent="0">
              <a:buNone/>
            </a:pPr>
            <a:r>
              <a:rPr lang="en-US" b="1" dirty="0">
                <a:solidFill>
                  <a:srgbClr val="002060"/>
                </a:solidFill>
                <a:latin typeface="Avenir"/>
              </a:rPr>
              <a:t>Next meeting:</a:t>
            </a:r>
          </a:p>
          <a:p>
            <a:pPr marL="114300" indent="0">
              <a:buNone/>
            </a:pPr>
            <a:endParaRPr lang="en-US" b="1" dirty="0">
              <a:solidFill>
                <a:srgbClr val="002060"/>
              </a:solidFill>
              <a:latin typeface="Candara" panose="020E0502030303020204" pitchFamily="34" charset="0"/>
            </a:endParaRPr>
          </a:p>
          <a:p>
            <a:pPr marL="114300" indent="0">
              <a:buNone/>
            </a:pPr>
            <a:endParaRPr lang="en-US" b="1" dirty="0">
              <a:solidFill>
                <a:srgbClr val="002060"/>
              </a:solidFill>
              <a:latin typeface="Candara" panose="020E0502030303020204" pitchFamily="34" charset="0"/>
            </a:endParaRPr>
          </a:p>
          <a:p>
            <a:pPr marL="114300" indent="0">
              <a:buNone/>
            </a:pPr>
            <a:endParaRPr lang="en-US" b="1" dirty="0">
              <a:solidFill>
                <a:srgbClr val="002060"/>
              </a:solidFill>
              <a:latin typeface="Candara" panose="020E0502030303020204" pitchFamily="34" charset="0"/>
            </a:endParaRPr>
          </a:p>
          <a:p>
            <a:pPr marL="114300" indent="0">
              <a:buNone/>
            </a:pPr>
            <a:r>
              <a:rPr lang="en-US" b="1" dirty="0">
                <a:solidFill>
                  <a:srgbClr val="002060"/>
                </a:solidFill>
                <a:latin typeface="Avenir"/>
              </a:rPr>
              <a:t>In-between work:</a:t>
            </a:r>
            <a:br>
              <a:rPr lang="en-US" dirty="0">
                <a:solidFill>
                  <a:srgbClr val="7ABEC5"/>
                </a:solidFill>
                <a:latin typeface="Candara" panose="020E0502030303020204" pitchFamily="34" charset="0"/>
              </a:rPr>
            </a:br>
            <a:endParaRPr lang="en-US" dirty="0">
              <a:solidFill>
                <a:srgbClr val="7ABEC5"/>
              </a:solidFill>
              <a:latin typeface="Candara" panose="020E0502030303020204" pitchFamily="34" charset="0"/>
            </a:endParaRPr>
          </a:p>
        </p:txBody>
      </p:sp>
      <p:sp>
        <p:nvSpPr>
          <p:cNvPr id="8" name="Rectangle 7">
            <a:extLst>
              <a:ext uri="{FF2B5EF4-FFF2-40B4-BE49-F238E27FC236}">
                <a16:creationId xmlns:a16="http://schemas.microsoft.com/office/drawing/2014/main" id="{A24DBBC3-7760-4425-AB49-A40C7370E7CB}"/>
              </a:ext>
            </a:extLst>
          </p:cNvPr>
          <p:cNvSpPr/>
          <p:nvPr/>
        </p:nvSpPr>
        <p:spPr>
          <a:xfrm>
            <a:off x="4126300" y="6338985"/>
            <a:ext cx="5299495"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5BD1C2F0-3D51-489B-8DAD-A54B2287763D}"/>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7B9F5666-0035-4CF7-893D-7FE7B67CB8D2}"/>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8B0E7E-D48C-4602-B762-BC880AC32C4F}"/>
              </a:ext>
            </a:extLst>
          </p:cNvPr>
          <p:cNvCxnSpPr>
            <a:cxnSpLocks/>
          </p:cNvCxnSpPr>
          <p:nvPr/>
        </p:nvCxnSpPr>
        <p:spPr>
          <a:xfrm flipV="1">
            <a:off x="201282" y="6266360"/>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204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4314CD83-E88C-45F1-9C58-9DECC209A694}"/>
              </a:ext>
            </a:extLst>
          </p:cNvPr>
          <p:cNvSpPr>
            <a:spLocks noGrp="1"/>
          </p:cNvSpPr>
          <p:nvPr>
            <p:ph type="title"/>
          </p:nvPr>
        </p:nvSpPr>
        <p:spPr>
          <a:xfrm>
            <a:off x="972659" y="445997"/>
            <a:ext cx="7540322" cy="2928470"/>
          </a:xfrm>
        </p:spPr>
        <p:txBody>
          <a:bodyPr vert="horz" lIns="91440" tIns="45720" rIns="91440" bIns="45720" rtlCol="0" anchor="t">
            <a:normAutofit fontScale="90000"/>
          </a:bodyPr>
          <a:lstStyle/>
          <a:p>
            <a:r>
              <a:rPr lang="en-US" sz="3100" dirty="0">
                <a:solidFill>
                  <a:srgbClr val="7ABEC5"/>
                </a:solidFill>
                <a:latin typeface="Avenir Medium"/>
              </a:rPr>
              <a:t>In </a:t>
            </a:r>
            <a:r>
              <a:rPr lang="en-US" sz="3100" dirty="0" err="1">
                <a:solidFill>
                  <a:srgbClr val="7ABEC5"/>
                </a:solidFill>
                <a:latin typeface="Avenir Medium"/>
              </a:rPr>
              <a:t>Menti</a:t>
            </a:r>
            <a:br>
              <a:rPr lang="en-US" sz="2200" dirty="0">
                <a:solidFill>
                  <a:srgbClr val="7ABEC5"/>
                </a:solidFill>
                <a:latin typeface="Avenir Medium"/>
              </a:rPr>
            </a:br>
            <a:br>
              <a:rPr lang="en-US" sz="3100" dirty="0">
                <a:solidFill>
                  <a:schemeClr val="bg1"/>
                </a:solidFill>
                <a:latin typeface="Avenir Medium"/>
              </a:rPr>
            </a:br>
            <a:r>
              <a:rPr lang="en-US" sz="3100" dirty="0">
                <a:solidFill>
                  <a:schemeClr val="bg1"/>
                </a:solidFill>
                <a:latin typeface="Avenir Medium"/>
              </a:rPr>
              <a:t>Who should be on your TILT team</a:t>
            </a:r>
            <a:br>
              <a:rPr lang="en-US" sz="3100" dirty="0">
                <a:solidFill>
                  <a:schemeClr val="bg1"/>
                </a:solidFill>
                <a:latin typeface="Avenir Medium"/>
              </a:rPr>
            </a:br>
            <a:r>
              <a:rPr lang="en-US" sz="3100" dirty="0">
                <a:solidFill>
                  <a:schemeClr val="bg1"/>
                </a:solidFill>
                <a:latin typeface="Avenir Medium"/>
              </a:rPr>
              <a:t> </a:t>
            </a:r>
            <a:br>
              <a:rPr lang="en-US" sz="3100" dirty="0">
                <a:solidFill>
                  <a:schemeClr val="bg1"/>
                </a:solidFill>
                <a:latin typeface="Avenir Medium"/>
              </a:rPr>
            </a:br>
            <a:r>
              <a:rPr lang="en-US" sz="3100" dirty="0">
                <a:solidFill>
                  <a:schemeClr val="bg1"/>
                </a:solidFill>
                <a:latin typeface="Avenir Medium"/>
              </a:rPr>
              <a:t>How can you recruit them?</a:t>
            </a:r>
            <a:br>
              <a:rPr lang="en-US" sz="1100" dirty="0"/>
            </a:br>
            <a:br>
              <a:rPr lang="en-US" sz="2200" kern="1200" dirty="0">
                <a:solidFill>
                  <a:srgbClr val="7ABEC5"/>
                </a:solidFill>
                <a:latin typeface="Avenir Medium"/>
                <a:ea typeface="+mj-ea"/>
                <a:cs typeface="+mj-cs"/>
              </a:rPr>
            </a:br>
            <a:br>
              <a:rPr lang="en-US" sz="4200" kern="1200" dirty="0">
                <a:solidFill>
                  <a:srgbClr val="7ABEC5"/>
                </a:solidFill>
                <a:latin typeface="Avenir Medium"/>
                <a:ea typeface="+mj-ea"/>
                <a:cs typeface="+mj-cs"/>
              </a:rPr>
            </a:br>
            <a:endParaRPr lang="en-US" sz="4200" kern="1200" dirty="0">
              <a:solidFill>
                <a:srgbClr val="7ABEC5"/>
              </a:solidFill>
              <a:latin typeface="Avenir Medium"/>
              <a:ea typeface="+mj-ea"/>
              <a:cs typeface="+mj-cs"/>
            </a:endParaRPr>
          </a:p>
        </p:txBody>
      </p:sp>
      <p:pic>
        <p:nvPicPr>
          <p:cNvPr id="10" name="Picture 9" descr="A picture containing drawing&#10;&#10;Description automatically generated">
            <a:extLst>
              <a:ext uri="{FF2B5EF4-FFF2-40B4-BE49-F238E27FC236}">
                <a16:creationId xmlns:a16="http://schemas.microsoft.com/office/drawing/2014/main" id="{B42D9E94-6E80-44B0-A1FF-59C1548F5910}"/>
              </a:ext>
            </a:extLst>
          </p:cNvPr>
          <p:cNvPicPr>
            <a:picLocks noChangeAspect="1"/>
          </p:cNvPicPr>
          <p:nvPr/>
        </p:nvPicPr>
        <p:blipFill>
          <a:blip r:embed="rId3"/>
          <a:stretch>
            <a:fillRect/>
          </a:stretch>
        </p:blipFill>
        <p:spPr>
          <a:xfrm>
            <a:off x="341640" y="5793264"/>
            <a:ext cx="2053087" cy="853498"/>
          </a:xfrm>
          <a:prstGeom prst="rect">
            <a:avLst/>
          </a:prstGeom>
        </p:spPr>
      </p:pic>
      <p:sp>
        <p:nvSpPr>
          <p:cNvPr id="12" name="Rectangle 11">
            <a:extLst>
              <a:ext uri="{FF2B5EF4-FFF2-40B4-BE49-F238E27FC236}">
                <a16:creationId xmlns:a16="http://schemas.microsoft.com/office/drawing/2014/main" id="{360571F6-28BA-4CCB-ACD1-D39BE9199C3E}"/>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sp>
        <p:nvSpPr>
          <p:cNvPr id="14" name="TextBox 13">
            <a:extLst>
              <a:ext uri="{FF2B5EF4-FFF2-40B4-BE49-F238E27FC236}">
                <a16:creationId xmlns:a16="http://schemas.microsoft.com/office/drawing/2014/main" id="{89DA4ACE-2C04-4622-BB04-7349A57B2D6D}"/>
              </a:ext>
            </a:extLst>
          </p:cNvPr>
          <p:cNvSpPr txBox="1"/>
          <p:nvPr/>
        </p:nvSpPr>
        <p:spPr>
          <a:xfrm>
            <a:off x="1631732" y="4545457"/>
            <a:ext cx="4991362" cy="923330"/>
          </a:xfrm>
          <a:prstGeom prst="rect">
            <a:avLst/>
          </a:prstGeom>
          <a:noFill/>
        </p:spPr>
        <p:txBody>
          <a:bodyPr wrap="square">
            <a:spAutoFit/>
          </a:bodyPr>
          <a:lstStyle/>
          <a:p>
            <a:r>
              <a:rPr lang="en-US" sz="1800" dirty="0">
                <a:latin typeface="Avenir Medium"/>
                <a:hlinkClick r:id="rId4"/>
              </a:rPr>
              <a:t>https://www.menti.com/2a23hg5wcn</a:t>
            </a:r>
            <a:endParaRPr lang="en-US" sz="1800" dirty="0">
              <a:latin typeface="Avenir Medium"/>
            </a:endParaRPr>
          </a:p>
          <a:p>
            <a:endParaRPr lang="en-US" sz="1800" dirty="0">
              <a:latin typeface="Avenir Medium"/>
            </a:endParaRPr>
          </a:p>
          <a:p>
            <a:r>
              <a:rPr lang="en-US" sz="1800" dirty="0">
                <a:latin typeface="Avenir Medium"/>
              </a:rPr>
              <a:t>Or Menti.com </a:t>
            </a:r>
            <a:r>
              <a:rPr lang="en-US" sz="1800" b="0" i="0" dirty="0">
                <a:effectLst/>
                <a:latin typeface="Avenir Medium"/>
              </a:rPr>
              <a:t>The voting code </a:t>
            </a:r>
            <a:r>
              <a:rPr lang="en-US" sz="1800" b="1" i="0" dirty="0">
                <a:effectLst/>
                <a:latin typeface="Avenir Medium"/>
              </a:rPr>
              <a:t>7557 8181</a:t>
            </a:r>
            <a:endParaRPr lang="en-US" sz="1800" dirty="0">
              <a:latin typeface="Avenir Medium"/>
            </a:endParaRPr>
          </a:p>
        </p:txBody>
      </p:sp>
    </p:spTree>
    <p:extLst>
      <p:ext uri="{BB962C8B-B14F-4D97-AF65-F5344CB8AC3E}">
        <p14:creationId xmlns:p14="http://schemas.microsoft.com/office/powerpoint/2010/main" val="164468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938363F-D1B1-4A61-A281-EB2C22D6843D}"/>
              </a:ext>
            </a:extLst>
          </p:cNvPr>
          <p:cNvSpPr>
            <a:spLocks noGrp="1"/>
          </p:cNvSpPr>
          <p:nvPr>
            <p:ph type="title"/>
          </p:nvPr>
        </p:nvSpPr>
        <p:spPr>
          <a:xfrm>
            <a:off x="4292246" y="94020"/>
            <a:ext cx="3612780" cy="1257452"/>
          </a:xfrm>
        </p:spPr>
        <p:txBody>
          <a:bodyPr>
            <a:normAutofit/>
          </a:bodyPr>
          <a:lstStyle/>
          <a:p>
            <a:r>
              <a:rPr lang="en-US" sz="2775" dirty="0">
                <a:solidFill>
                  <a:srgbClr val="7ABEC5"/>
                </a:solidFill>
              </a:rPr>
              <a:t>Land Acknowledgment</a:t>
            </a:r>
            <a:endParaRPr lang="en-US" sz="2775" dirty="0">
              <a:solidFill>
                <a:srgbClr val="7ABEC5"/>
              </a:solidFill>
              <a:cs typeface="Calibri Light"/>
            </a:endParaRPr>
          </a:p>
        </p:txBody>
      </p:sp>
      <p:sp>
        <p:nvSpPr>
          <p:cNvPr id="20" name="Content Placeholder 2">
            <a:extLst>
              <a:ext uri="{FF2B5EF4-FFF2-40B4-BE49-F238E27FC236}">
                <a16:creationId xmlns:a16="http://schemas.microsoft.com/office/drawing/2014/main" id="{DBF6B716-891A-4C31-AD21-8F1BDA9FB95E}"/>
              </a:ext>
            </a:extLst>
          </p:cNvPr>
          <p:cNvSpPr txBox="1">
            <a:spLocks/>
          </p:cNvSpPr>
          <p:nvPr/>
        </p:nvSpPr>
        <p:spPr>
          <a:xfrm>
            <a:off x="5106602" y="1723314"/>
            <a:ext cx="3677990" cy="3222043"/>
          </a:xfrm>
          <a:prstGeom prst="rect">
            <a:avLst/>
          </a:prstGeom>
          <a:noFill/>
          <a:ln>
            <a:noFill/>
          </a:ln>
        </p:spPr>
        <p:txBody>
          <a:bodyPr spcFirstLastPara="1" vert="horz" wrap="square" lIns="68580" tIns="34290" rIns="68580" bIns="34290" rtlCol="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sz="1400" dirty="0">
                <a:solidFill>
                  <a:srgbClr val="002060"/>
                </a:solidFill>
                <a:latin typeface="Avenir Medium"/>
              </a:rPr>
              <a:t>We acknowledge that we are each residing on tribal lands of those who have lived on this land time immemorial.  We pay respect to their elders past and present.  Please take a moment to consider the many legacies of violence, displacement, migration, and settlement that bring us together today.  We recognize the resilience of those past and present who work to build a strong and sovereign nation where Tribal members live their values and culture.</a:t>
            </a:r>
          </a:p>
          <a:p>
            <a:pPr marL="0" indent="0">
              <a:buFont typeface="Arial"/>
              <a:buNone/>
            </a:pPr>
            <a:endParaRPr lang="en-US" sz="1400" dirty="0">
              <a:solidFill>
                <a:srgbClr val="002060"/>
              </a:solidFill>
              <a:latin typeface="Avenir Medium"/>
            </a:endParaRPr>
          </a:p>
          <a:p>
            <a:pPr marL="0" indent="0">
              <a:buFont typeface="Arial"/>
              <a:buNone/>
            </a:pPr>
            <a:r>
              <a:rPr lang="en-US" sz="1400" dirty="0">
                <a:solidFill>
                  <a:srgbClr val="002060"/>
                </a:solidFill>
                <a:latin typeface="Avenir Medium"/>
              </a:rPr>
              <a:t>We are on the lands of the Tulalip, the Snohomish, the Stillaguamish, and Sauk </a:t>
            </a:r>
            <a:r>
              <a:rPr lang="en-US" sz="1400" dirty="0" err="1">
                <a:solidFill>
                  <a:srgbClr val="002060"/>
                </a:solidFill>
                <a:latin typeface="Avenir Medium"/>
              </a:rPr>
              <a:t>Suiattle</a:t>
            </a:r>
            <a:r>
              <a:rPr lang="en-US" sz="1400" dirty="0">
                <a:solidFill>
                  <a:srgbClr val="002060"/>
                </a:solidFill>
                <a:latin typeface="Avenir Medium"/>
              </a:rPr>
              <a:t> Tribes.</a:t>
            </a:r>
          </a:p>
          <a:p>
            <a:endParaRPr lang="en-US" sz="1125" dirty="0"/>
          </a:p>
        </p:txBody>
      </p:sp>
      <p:pic>
        <p:nvPicPr>
          <p:cNvPr id="21" name="Picture 2">
            <a:extLst>
              <a:ext uri="{FF2B5EF4-FFF2-40B4-BE49-F238E27FC236}">
                <a16:creationId xmlns:a16="http://schemas.microsoft.com/office/drawing/2014/main" id="{0CC973C4-A569-4879-85E4-BFA3D80870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8107" y="1723315"/>
            <a:ext cx="4548495" cy="341137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305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773FA-7FF2-4448-A9AC-DF83314B66B3}"/>
              </a:ext>
            </a:extLst>
          </p:cNvPr>
          <p:cNvSpPr txBox="1"/>
          <p:nvPr/>
        </p:nvSpPr>
        <p:spPr>
          <a:xfrm>
            <a:off x="3490721" y="4248868"/>
            <a:ext cx="5332151" cy="1022411"/>
          </a:xfrm>
          <a:prstGeom prst="rect">
            <a:avLst/>
          </a:prstGeom>
        </p:spPr>
        <p:txBody>
          <a:bodyPr vert="horz" lIns="68580" tIns="34290" rIns="68580" bIns="34290" rtlCol="0" anchor="t">
            <a:noAutofit/>
          </a:bodyPr>
          <a:lstStyle/>
          <a:p>
            <a:pPr defTabSz="685800">
              <a:lnSpc>
                <a:spcPct val="90000"/>
              </a:lnSpc>
              <a:spcBef>
                <a:spcPct val="0"/>
              </a:spcBef>
              <a:spcAft>
                <a:spcPts val="450"/>
              </a:spcAft>
              <a:buClrTx/>
            </a:pPr>
            <a:r>
              <a:rPr lang="en-US" sz="2700" kern="1200" dirty="0">
                <a:solidFill>
                  <a:srgbClr val="7ABEC5"/>
                </a:solidFill>
                <a:latin typeface="Avenir Medium"/>
                <a:ea typeface="+mn-ea"/>
                <a:cs typeface="+mn-cs"/>
              </a:rPr>
              <a:t>10 Minute Break</a:t>
            </a:r>
          </a:p>
          <a:p>
            <a:pPr defTabSz="685800">
              <a:lnSpc>
                <a:spcPct val="90000"/>
              </a:lnSpc>
              <a:spcBef>
                <a:spcPct val="0"/>
              </a:spcBef>
              <a:spcAft>
                <a:spcPts val="450"/>
              </a:spcAft>
              <a:buClrTx/>
            </a:pPr>
            <a:r>
              <a:rPr lang="en-US" sz="2700" kern="1200" dirty="0">
                <a:solidFill>
                  <a:srgbClr val="7ABEC5"/>
                </a:solidFill>
                <a:latin typeface="Avenir Medium"/>
                <a:ea typeface="+mn-ea"/>
                <a:cs typeface="+mn-cs"/>
              </a:rPr>
              <a:t>Take time to stretch,</a:t>
            </a:r>
          </a:p>
          <a:p>
            <a:pPr defTabSz="685800">
              <a:lnSpc>
                <a:spcPct val="90000"/>
              </a:lnSpc>
              <a:spcBef>
                <a:spcPct val="0"/>
              </a:spcBef>
              <a:spcAft>
                <a:spcPts val="450"/>
              </a:spcAft>
              <a:buClrTx/>
            </a:pPr>
            <a:r>
              <a:rPr lang="en-US" sz="2700" kern="1200" dirty="0">
                <a:solidFill>
                  <a:srgbClr val="7ABEC5"/>
                </a:solidFill>
                <a:latin typeface="Avenir Medium"/>
                <a:ea typeface="+mn-ea"/>
                <a:cs typeface="+mn-cs"/>
              </a:rPr>
              <a:t>get something to drink and breathe!</a:t>
            </a:r>
          </a:p>
        </p:txBody>
      </p:sp>
      <p:sp>
        <p:nvSpPr>
          <p:cNvPr id="141" name="Freeform: Shape 14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42068"/>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sp>
        <p:nvSpPr>
          <p:cNvPr id="143" name="Freeform: Shape 14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7" y="854001"/>
            <a:ext cx="3182112" cy="1840619"/>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pic>
        <p:nvPicPr>
          <p:cNvPr id="2056" name="Picture 8" descr="Saturday – Sanctuary-In-Place"/>
          <p:cNvPicPr>
            <a:picLocks noChangeAspect="1" noChangeArrowheads="1"/>
          </p:cNvPicPr>
          <p:nvPr/>
        </p:nvPicPr>
        <p:blipFill rotWithShape="1">
          <a:blip r:embed="rId3">
            <a:extLst>
              <a:ext uri="{28A0092B-C50C-407E-A947-70E740481C1C}">
                <a14:useLocalDpi xmlns:a14="http://schemas.microsoft.com/office/drawing/2010/main" val="0"/>
              </a:ext>
            </a:extLst>
          </a:blip>
          <a:srcRect t="10819" b="30790"/>
          <a:stretch/>
        </p:blipFill>
        <p:spPr bwMode="auto">
          <a:xfrm>
            <a:off x="934931" y="857258"/>
            <a:ext cx="2935224" cy="1713918"/>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Daily Afternoon Randomness (46 Photos) | Dancing animals, Animals, Cute  animals"/>
          <p:cNvPicPr>
            <a:picLocks noChangeAspect="1" noChangeArrowheads="1"/>
          </p:cNvPicPr>
          <p:nvPr/>
        </p:nvPicPr>
        <p:blipFill rotWithShape="1">
          <a:blip r:embed="rId4">
            <a:extLst>
              <a:ext uri="{28A0092B-C50C-407E-A947-70E740481C1C}">
                <a14:useLocalDpi xmlns:a14="http://schemas.microsoft.com/office/drawing/2010/main" val="0"/>
              </a:ext>
            </a:extLst>
          </a:blip>
          <a:srcRect l="438" r="1276" b="2"/>
          <a:stretch/>
        </p:blipFill>
        <p:spPr bwMode="auto">
          <a:xfrm>
            <a:off x="15" y="2566654"/>
            <a:ext cx="2673464" cy="3427251"/>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45" name="Oval 14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10459" y="1319181"/>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050" name="Picture 2" descr="Dog Body Language and Calming Signals"/>
          <p:cNvPicPr>
            <a:picLocks noChangeAspect="1" noChangeArrowheads="1"/>
          </p:cNvPicPr>
          <p:nvPr/>
        </p:nvPicPr>
        <p:blipFill rotWithShape="1">
          <a:blip r:embed="rId5">
            <a:extLst>
              <a:ext uri="{28A0092B-C50C-407E-A947-70E740481C1C}">
                <a14:useLocalDpi xmlns:a14="http://schemas.microsoft.com/office/drawing/2010/main" val="0"/>
              </a:ext>
            </a:extLst>
          </a:blip>
          <a:srcRect l="22636" r="10819" b="1"/>
          <a:stretch/>
        </p:blipFill>
        <p:spPr bwMode="auto">
          <a:xfrm>
            <a:off x="4133903" y="1442625"/>
            <a:ext cx="2139696" cy="213969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7" name="Freeform: Shape 146">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854002"/>
            <a:ext cx="2579574" cy="2838868"/>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prstClr val="white"/>
              </a:solidFill>
              <a:latin typeface="Calibri" panose="020F0502020204030204"/>
            </a:endParaRPr>
          </a:p>
        </p:txBody>
      </p:sp>
      <p:pic>
        <p:nvPicPr>
          <p:cNvPr id="5" name="Picture 2" descr="Need a Stretch Break? Stretch FIT starts January 29th - Texas Today: UT  Events &amp; Announcements Calendar"/>
          <p:cNvPicPr>
            <a:picLocks noChangeAspect="1" noChangeArrowheads="1"/>
          </p:cNvPicPr>
          <p:nvPr/>
        </p:nvPicPr>
        <p:blipFill rotWithShape="1">
          <a:blip r:embed="rId6">
            <a:extLst>
              <a:ext uri="{28A0092B-C50C-407E-A947-70E740481C1C}">
                <a14:useLocalDpi xmlns:a14="http://schemas.microsoft.com/office/drawing/2010/main" val="0"/>
              </a:ext>
            </a:extLst>
          </a:blip>
          <a:srcRect l="9554" r="-5" b="-5"/>
          <a:stretch/>
        </p:blipFill>
        <p:spPr bwMode="auto">
          <a:xfrm>
            <a:off x="6689071" y="854002"/>
            <a:ext cx="2454929" cy="2714224"/>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483680" y="3489350"/>
            <a:ext cx="8039635" cy="853498"/>
          </a:xfrm>
        </p:spPr>
        <p:txBody>
          <a:bodyPr>
            <a:normAutofit fontScale="90000"/>
          </a:bodyPr>
          <a:lstStyle/>
          <a:p>
            <a:pPr algn="ctr"/>
            <a:r>
              <a:rPr lang="en-US" sz="4400" dirty="0">
                <a:solidFill>
                  <a:srgbClr val="7ABEC5"/>
                </a:solidFill>
                <a:latin typeface="Avenir"/>
              </a:rPr>
              <a:t>Celica  Quirarte from DSHS</a:t>
            </a:r>
            <a:br>
              <a:rPr lang="en-US" sz="4400" dirty="0">
                <a:solidFill>
                  <a:srgbClr val="7ABEC5"/>
                </a:solidFill>
                <a:latin typeface="Avenir"/>
              </a:rPr>
            </a:br>
            <a:r>
              <a:rPr lang="en-US" sz="4400" dirty="0">
                <a:solidFill>
                  <a:srgbClr val="7ABEC5"/>
                </a:solidFill>
                <a:latin typeface="Avenir"/>
              </a:rPr>
              <a:t>A CARE Champion talking about her TILT Experience </a:t>
            </a:r>
            <a:br>
              <a:rPr lang="en-US" sz="4400" b="1" dirty="0">
                <a:solidFill>
                  <a:srgbClr val="7ABEC5"/>
                </a:solidFill>
                <a:latin typeface="Avenir Medium"/>
              </a:rPr>
            </a:b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913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483680" y="3489350"/>
            <a:ext cx="8039635" cy="853498"/>
          </a:xfrm>
        </p:spPr>
        <p:txBody>
          <a:bodyPr>
            <a:normAutofit fontScale="90000"/>
          </a:bodyPr>
          <a:lstStyle/>
          <a:p>
            <a:pPr algn="ctr"/>
            <a:r>
              <a:rPr lang="en-US" sz="4400" b="1" dirty="0">
                <a:solidFill>
                  <a:srgbClr val="7ABEC5"/>
                </a:solidFill>
                <a:latin typeface="Avenir"/>
              </a:rPr>
              <a:t>Any Questions?</a:t>
            </a:r>
            <a:br>
              <a:rPr lang="en-US" sz="4400" b="1" dirty="0">
                <a:solidFill>
                  <a:srgbClr val="7ABEC5"/>
                </a:solidFill>
                <a:latin typeface="Avenir Medium"/>
              </a:rPr>
            </a:br>
            <a:br>
              <a:rPr lang="en-US" sz="4400" b="1" dirty="0">
                <a:solidFill>
                  <a:srgbClr val="7ABEC5"/>
                </a:solidFill>
                <a:latin typeface="Avenir Medium"/>
              </a:rPr>
            </a:br>
            <a:br>
              <a:rPr lang="en-US" sz="4400" b="1" dirty="0">
                <a:solidFill>
                  <a:srgbClr val="7ABEC5"/>
                </a:solidFill>
                <a:latin typeface="Avenir Medium"/>
              </a:rPr>
            </a:b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077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4314CD83-E88C-45F1-9C58-9DECC209A694}"/>
              </a:ext>
            </a:extLst>
          </p:cNvPr>
          <p:cNvSpPr>
            <a:spLocks noGrp="1"/>
          </p:cNvSpPr>
          <p:nvPr>
            <p:ph type="title"/>
          </p:nvPr>
        </p:nvSpPr>
        <p:spPr>
          <a:xfrm>
            <a:off x="972659" y="445997"/>
            <a:ext cx="7540322" cy="2928470"/>
          </a:xfrm>
        </p:spPr>
        <p:txBody>
          <a:bodyPr vert="horz" lIns="91440" tIns="45720" rIns="91440" bIns="45720" rtlCol="0" anchor="t">
            <a:normAutofit fontScale="90000"/>
          </a:bodyPr>
          <a:lstStyle/>
          <a:p>
            <a:pPr algn="ctr">
              <a:spcBef>
                <a:spcPct val="0"/>
              </a:spcBef>
            </a:pPr>
            <a:br>
              <a:rPr lang="en-US" sz="2200" b="1" dirty="0">
                <a:solidFill>
                  <a:srgbClr val="7ABEC5"/>
                </a:solidFill>
                <a:latin typeface="Avenir Medium"/>
              </a:rPr>
            </a:br>
            <a:br>
              <a:rPr lang="en-US" sz="2200" dirty="0">
                <a:solidFill>
                  <a:srgbClr val="7ABEC5"/>
                </a:solidFill>
                <a:latin typeface="Avenir Medium"/>
              </a:rPr>
            </a:br>
            <a:r>
              <a:rPr lang="en-US" sz="3100" dirty="0">
                <a:solidFill>
                  <a:srgbClr val="7ABEC5"/>
                </a:solidFill>
                <a:latin typeface="Avenir Medium"/>
              </a:rPr>
              <a:t>Institutions and their </a:t>
            </a:r>
            <a:r>
              <a:rPr lang="en-US" sz="3100" dirty="0">
                <a:solidFill>
                  <a:srgbClr val="7ABEC5"/>
                </a:solidFill>
                <a:latin typeface="Calibri" panose="020F0502020204030204" pitchFamily="34" charset="0"/>
              </a:rPr>
              <a:t>S</a:t>
            </a:r>
            <a:r>
              <a:rPr lang="en-US" sz="3100" dirty="0">
                <a:solidFill>
                  <a:srgbClr val="7ABEC5"/>
                </a:solidFill>
                <a:effectLst/>
                <a:latin typeface="Calibri" panose="020F0502020204030204" pitchFamily="34" charset="0"/>
                <a:ea typeface="Times New Roman" panose="02020603050405020304" pitchFamily="18" charset="0"/>
              </a:rPr>
              <a:t>ystems  of Trauma</a:t>
            </a:r>
            <a:br>
              <a:rPr lang="en-US" sz="2200" dirty="0">
                <a:solidFill>
                  <a:srgbClr val="7ABEC5"/>
                </a:solidFill>
                <a:latin typeface="Avenir Medium"/>
              </a:rPr>
            </a:br>
            <a:br>
              <a:rPr lang="en-US" sz="2200" dirty="0">
                <a:solidFill>
                  <a:srgbClr val="7ABEC5"/>
                </a:solidFill>
                <a:latin typeface="Avenir Medium"/>
              </a:rPr>
            </a:br>
            <a:r>
              <a:rPr lang="en-US" sz="2200" b="1" i="1" dirty="0">
                <a:solidFill>
                  <a:schemeClr val="bg1"/>
                </a:solidFill>
                <a:effectLst/>
                <a:latin typeface="Arial" panose="020B0604020202020204" pitchFamily="34" charset="0"/>
                <a:ea typeface="Times New Roman" panose="02020603050405020304" pitchFamily="18" charset="0"/>
              </a:rPr>
              <a:t>Zsofia  and  </a:t>
            </a:r>
            <a:r>
              <a:rPr lang="en-US" sz="2200" b="1" i="1" dirty="0" err="1">
                <a:solidFill>
                  <a:schemeClr val="bg1"/>
                </a:solidFill>
                <a:effectLst/>
                <a:latin typeface="Arial" panose="020B0604020202020204" pitchFamily="34" charset="0"/>
                <a:ea typeface="Times New Roman" panose="02020603050405020304" pitchFamily="18" charset="0"/>
              </a:rPr>
              <a:t>Szabi</a:t>
            </a:r>
            <a:r>
              <a:rPr lang="en-US" sz="2200" b="1" i="1" dirty="0">
                <a:solidFill>
                  <a:schemeClr val="bg1"/>
                </a:solidFill>
                <a:effectLst/>
                <a:latin typeface="Arial" panose="020B0604020202020204" pitchFamily="34" charset="0"/>
                <a:ea typeface="Times New Roman" panose="02020603050405020304" pitchFamily="18" charset="0"/>
              </a:rPr>
              <a:t> Pasztor</a:t>
            </a:r>
            <a:br>
              <a:rPr lang="en-US" sz="2200" b="1" i="1" dirty="0">
                <a:solidFill>
                  <a:schemeClr val="bg1"/>
                </a:solidFill>
                <a:effectLst/>
                <a:latin typeface="Arial" panose="020B0604020202020204" pitchFamily="34" charset="0"/>
                <a:ea typeface="Times New Roman" panose="02020603050405020304" pitchFamily="18" charset="0"/>
              </a:rPr>
            </a:br>
            <a:br>
              <a:rPr lang="en-US" sz="2200" b="1" i="1" dirty="0">
                <a:solidFill>
                  <a:schemeClr val="bg1"/>
                </a:solidFill>
                <a:effectLst/>
                <a:latin typeface="Arial" panose="020B0604020202020204" pitchFamily="34" charset="0"/>
                <a:ea typeface="Times New Roman" panose="02020603050405020304" pitchFamily="18" charset="0"/>
              </a:rPr>
            </a:br>
            <a:r>
              <a:rPr lang="en-US" sz="2200" b="1" i="1" dirty="0">
                <a:solidFill>
                  <a:schemeClr val="bg1"/>
                </a:solidFill>
                <a:effectLst/>
                <a:latin typeface="Arial" panose="020B0604020202020204" pitchFamily="34" charset="0"/>
                <a:ea typeface="Times New Roman" panose="02020603050405020304" pitchFamily="18" charset="0"/>
              </a:rPr>
              <a:t>Farmer Frog</a:t>
            </a:r>
            <a:br>
              <a:rPr lang="en-US" sz="2200" kern="1200" dirty="0">
                <a:solidFill>
                  <a:srgbClr val="7ABEC5"/>
                </a:solidFill>
                <a:latin typeface="Avenir Medium"/>
                <a:ea typeface="+mj-ea"/>
                <a:cs typeface="+mj-cs"/>
              </a:rPr>
            </a:br>
            <a:br>
              <a:rPr lang="en-US" sz="4200" kern="1200" dirty="0">
                <a:solidFill>
                  <a:srgbClr val="7ABEC5"/>
                </a:solidFill>
                <a:latin typeface="Avenir Medium"/>
                <a:ea typeface="+mj-ea"/>
                <a:cs typeface="+mj-cs"/>
              </a:rPr>
            </a:br>
            <a:endParaRPr lang="en-US" sz="4200" kern="1200" dirty="0">
              <a:solidFill>
                <a:srgbClr val="7ABEC5"/>
              </a:solidFill>
              <a:latin typeface="Avenir Medium"/>
              <a:ea typeface="+mj-ea"/>
              <a:cs typeface="+mj-cs"/>
            </a:endParaRPr>
          </a:p>
        </p:txBody>
      </p:sp>
      <p:pic>
        <p:nvPicPr>
          <p:cNvPr id="10" name="Picture 9" descr="A picture containing drawing&#10;&#10;Description automatically generated">
            <a:extLst>
              <a:ext uri="{FF2B5EF4-FFF2-40B4-BE49-F238E27FC236}">
                <a16:creationId xmlns:a16="http://schemas.microsoft.com/office/drawing/2014/main" id="{B42D9E94-6E80-44B0-A1FF-59C1548F5910}"/>
              </a:ext>
            </a:extLst>
          </p:cNvPr>
          <p:cNvPicPr>
            <a:picLocks noChangeAspect="1"/>
          </p:cNvPicPr>
          <p:nvPr/>
        </p:nvPicPr>
        <p:blipFill>
          <a:blip r:embed="rId3"/>
          <a:stretch>
            <a:fillRect/>
          </a:stretch>
        </p:blipFill>
        <p:spPr>
          <a:xfrm>
            <a:off x="341640" y="5793264"/>
            <a:ext cx="2053087" cy="853498"/>
          </a:xfrm>
          <a:prstGeom prst="rect">
            <a:avLst/>
          </a:prstGeom>
        </p:spPr>
      </p:pic>
      <p:sp>
        <p:nvSpPr>
          <p:cNvPr id="12" name="Rectangle 11">
            <a:extLst>
              <a:ext uri="{FF2B5EF4-FFF2-40B4-BE49-F238E27FC236}">
                <a16:creationId xmlns:a16="http://schemas.microsoft.com/office/drawing/2014/main" id="{360571F6-28BA-4CCB-ACD1-D39BE9199C3E}"/>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spTree>
    <p:extLst>
      <p:ext uri="{BB962C8B-B14F-4D97-AF65-F5344CB8AC3E}">
        <p14:creationId xmlns:p14="http://schemas.microsoft.com/office/powerpoint/2010/main" val="1195732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56" name="Picture 8" descr="Saturday – Sanctuary-In-Place"/>
          <p:cNvPicPr>
            <a:picLocks noChangeAspect="1" noChangeArrowheads="1"/>
          </p:cNvPicPr>
          <p:nvPr/>
        </p:nvPicPr>
        <p:blipFill rotWithShape="1">
          <a:blip r:embed="rId3">
            <a:extLst>
              <a:ext uri="{28A0092B-C50C-407E-A947-70E740481C1C}">
                <a14:useLocalDpi xmlns:a14="http://schemas.microsoft.com/office/drawing/2010/main" val="0"/>
              </a:ext>
            </a:extLst>
          </a:blip>
          <a:srcRect r="2" b="8917"/>
          <a:stretch/>
        </p:blipFill>
        <p:spPr bwMode="auto">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Need a Stretch Break? Stretch FIT starts January 29th - Texas Today: UT  Events &amp; Announcements Calendar"/>
          <p:cNvPicPr>
            <a:picLocks noChangeAspect="1" noChangeArrowheads="1"/>
          </p:cNvPicPr>
          <p:nvPr/>
        </p:nvPicPr>
        <p:blipFill rotWithShape="1">
          <a:blip r:embed="rId4">
            <a:extLst>
              <a:ext uri="{28A0092B-C50C-407E-A947-70E740481C1C}">
                <a14:useLocalDpi xmlns:a14="http://schemas.microsoft.com/office/drawing/2010/main" val="0"/>
              </a:ext>
            </a:extLst>
          </a:blip>
          <a:srcRect r="-4" b="5711"/>
          <a:stretch/>
        </p:blipFill>
        <p:spPr bwMode="auto">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Dog Body Language and Calming Signals"/>
          <p:cNvPicPr>
            <a:picLocks noChangeAspect="1" noChangeArrowheads="1"/>
          </p:cNvPicPr>
          <p:nvPr/>
        </p:nvPicPr>
        <p:blipFill rotWithShape="1">
          <a:blip r:embed="rId5">
            <a:extLst>
              <a:ext uri="{28A0092B-C50C-407E-A947-70E740481C1C}">
                <a14:useLocalDpi xmlns:a14="http://schemas.microsoft.com/office/drawing/2010/main" val="0"/>
              </a:ext>
            </a:extLst>
          </a:blip>
          <a:srcRect l="19775" r="7958" b="1"/>
          <a:stretch/>
        </p:blipFill>
        <p:spPr bwMode="auto">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93" name="Freeform: Shape 19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useBgFill="1">
        <p:nvSpPr>
          <p:cNvPr id="194" name="Freeform: Shape 193">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5" name="Rectangle 19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6" name="Rectangle 19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186773FA-7FF2-4448-A9AC-DF83314B66B3}"/>
              </a:ext>
            </a:extLst>
          </p:cNvPr>
          <p:cNvSpPr txBox="1"/>
          <p:nvPr/>
        </p:nvSpPr>
        <p:spPr>
          <a:xfrm>
            <a:off x="10289" y="2935214"/>
            <a:ext cx="2952502" cy="3922776"/>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ct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ABEC5"/>
                </a:solidFill>
                <a:effectLst/>
                <a:uLnTx/>
                <a:uFillTx/>
                <a:latin typeface="Avenir Medium"/>
                <a:ea typeface="+mn-ea"/>
                <a:cs typeface="Arial"/>
                <a:sym typeface="Arial"/>
              </a:rPr>
              <a:t>10 Minute Break</a:t>
            </a:r>
          </a:p>
          <a:p>
            <a:pPr marL="0" marR="0" lvl="0" indent="-228600" algn="l" defTabSz="914400" rtl="0" eaLnBrk="1" fontAlgn="auto" latinLnBrk="0" hangingPunct="1">
              <a:lnSpc>
                <a:spcPct val="90000"/>
              </a:lnSpc>
              <a:spcBef>
                <a:spcPct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ABEC5"/>
                </a:solidFill>
                <a:effectLst/>
                <a:uLnTx/>
                <a:uFillTx/>
                <a:latin typeface="Avenir Medium"/>
                <a:ea typeface="+mn-ea"/>
                <a:cs typeface="Arial"/>
                <a:sym typeface="Arial"/>
              </a:rPr>
              <a:t>Take time to stretch</a:t>
            </a:r>
          </a:p>
          <a:p>
            <a:pPr marL="0" marR="0" lvl="0" indent="-228600" algn="l" defTabSz="914400" rtl="0" eaLnBrk="1" fontAlgn="auto" latinLnBrk="0" hangingPunct="1">
              <a:lnSpc>
                <a:spcPct val="90000"/>
              </a:lnSpc>
              <a:spcBef>
                <a:spcPct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ABEC5"/>
                </a:solidFill>
                <a:effectLst/>
                <a:uLnTx/>
                <a:uFillTx/>
                <a:latin typeface="Avenir Medium"/>
                <a:ea typeface="+mn-ea"/>
                <a:cs typeface="Arial"/>
                <a:sym typeface="Arial"/>
              </a:rPr>
              <a:t>Get something to   drink and breathe!</a:t>
            </a:r>
          </a:p>
        </p:txBody>
      </p:sp>
      <p:pic>
        <p:nvPicPr>
          <p:cNvPr id="2052" name="Picture 4" descr="Daily Afternoon Randomness (46 Photos) | Dancing animals, Animals, Cute  animals"/>
          <p:cNvPicPr>
            <a:picLocks noChangeAspect="1" noChangeArrowheads="1"/>
          </p:cNvPicPr>
          <p:nvPr/>
        </p:nvPicPr>
        <p:blipFill rotWithShape="1">
          <a:blip r:embed="rId6">
            <a:extLst>
              <a:ext uri="{28A0092B-C50C-407E-A947-70E740481C1C}">
                <a14:useLocalDpi xmlns:a14="http://schemas.microsoft.com/office/drawing/2010/main" val="0"/>
              </a:ext>
            </a:extLst>
          </a:blip>
          <a:srcRect t="4362" r="2" b="20456"/>
          <a:stretch/>
        </p:blipFill>
        <p:spPr bwMode="auto">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A picture containing drawing&#10;&#10;Description automatically generated">
            <a:extLst>
              <a:ext uri="{FF2B5EF4-FFF2-40B4-BE49-F238E27FC236}">
                <a16:creationId xmlns:a16="http://schemas.microsoft.com/office/drawing/2014/main" id="{084B598A-0D29-47E3-8F51-513EDDFFAA8D}"/>
              </a:ext>
            </a:extLst>
          </p:cNvPr>
          <p:cNvPicPr>
            <a:picLocks noChangeAspect="1"/>
          </p:cNvPicPr>
          <p:nvPr/>
        </p:nvPicPr>
        <p:blipFill>
          <a:blip r:embed="rId7"/>
          <a:stretch>
            <a:fillRect/>
          </a:stretch>
        </p:blipFill>
        <p:spPr>
          <a:xfrm>
            <a:off x="0" y="906042"/>
            <a:ext cx="2053087" cy="853498"/>
          </a:xfrm>
          <a:prstGeom prst="rect">
            <a:avLst/>
          </a:prstGeom>
        </p:spPr>
      </p:pic>
    </p:spTree>
    <p:extLst>
      <p:ext uri="{BB962C8B-B14F-4D97-AF65-F5344CB8AC3E}">
        <p14:creationId xmlns:p14="http://schemas.microsoft.com/office/powerpoint/2010/main" val="778906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2359296" y="3009563"/>
            <a:ext cx="5787177" cy="707886"/>
          </a:xfrm>
          <a:prstGeom prst="rect">
            <a:avLst/>
          </a:prstGeom>
          <a:noFill/>
        </p:spPr>
        <p:txBody>
          <a:bodyPr wrap="square" rtlCol="0">
            <a:spAutoFit/>
          </a:bodyPr>
          <a:lstStyle/>
          <a:p>
            <a:r>
              <a:rPr lang="en-US" sz="4000" b="1" dirty="0">
                <a:solidFill>
                  <a:srgbClr val="7ABEC5"/>
                </a:solidFill>
                <a:latin typeface="Avenir Medium"/>
              </a:rPr>
              <a:t>Learning Collaboratives</a:t>
            </a:r>
          </a:p>
        </p:txBody>
      </p:sp>
    </p:spTree>
    <p:extLst>
      <p:ext uri="{BB962C8B-B14F-4D97-AF65-F5344CB8AC3E}">
        <p14:creationId xmlns:p14="http://schemas.microsoft.com/office/powerpoint/2010/main" val="4139484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2359296" y="3009563"/>
            <a:ext cx="5787177" cy="707886"/>
          </a:xfrm>
          <a:prstGeom prst="rect">
            <a:avLst/>
          </a:prstGeom>
          <a:noFill/>
        </p:spPr>
        <p:txBody>
          <a:bodyPr wrap="square" rtlCol="0">
            <a:spAutoFit/>
          </a:bodyPr>
          <a:lstStyle/>
          <a:p>
            <a:endParaRPr lang="en-US" sz="4000" b="1" dirty="0">
              <a:solidFill>
                <a:srgbClr val="7ABEC5"/>
              </a:solidFill>
              <a:latin typeface="Avenir Medium"/>
            </a:endParaRPr>
          </a:p>
        </p:txBody>
      </p:sp>
      <p:sp>
        <p:nvSpPr>
          <p:cNvPr id="12" name="TextBox 11">
            <a:extLst>
              <a:ext uri="{FF2B5EF4-FFF2-40B4-BE49-F238E27FC236}">
                <a16:creationId xmlns:a16="http://schemas.microsoft.com/office/drawing/2014/main" id="{8E3795DA-4F90-4960-8ACB-2BD1E32120C8}"/>
              </a:ext>
            </a:extLst>
          </p:cNvPr>
          <p:cNvSpPr txBox="1"/>
          <p:nvPr/>
        </p:nvSpPr>
        <p:spPr>
          <a:xfrm>
            <a:off x="670560" y="1679168"/>
            <a:ext cx="8035636" cy="3961854"/>
          </a:xfrm>
          <a:prstGeom prst="rect">
            <a:avLst/>
          </a:prstGeom>
          <a:noFill/>
        </p:spPr>
        <p:txBody>
          <a:bodyPr wrap="square">
            <a:spAutoFit/>
          </a:bodyPr>
          <a:lstStyle/>
          <a:p>
            <a:pPr marL="0" marR="0">
              <a:lnSpc>
                <a:spcPct val="115000"/>
              </a:lnSpc>
              <a:spcBef>
                <a:spcPts val="0"/>
              </a:spcBef>
              <a:spcAft>
                <a:spcPts val="800"/>
              </a:spcAft>
            </a:pPr>
            <a:r>
              <a:rPr lang="en-US" sz="1600" dirty="0">
                <a:solidFill>
                  <a:schemeClr val="tx1"/>
                </a:solidFill>
                <a:effectLst/>
                <a:latin typeface="Avenir Medium"/>
                <a:ea typeface="Calibri" panose="020F0502020204030204" pitchFamily="34" charset="0"/>
                <a:cs typeface="Times New Roman" panose="02020603050405020304" pitchFamily="18" charset="0"/>
              </a:rPr>
              <a:t>Learning collaboratives are a way to get support, resources, and to further your knowledge of Trauma Informed Care and grow the CARE community.  As per the agreement you need to attend a minimum of 6 learning collaboratives; however, attending as many as possible is a great way to get support for the first year.  </a:t>
            </a:r>
          </a:p>
          <a:p>
            <a:pPr marL="0" marR="0">
              <a:lnSpc>
                <a:spcPct val="115000"/>
              </a:lnSpc>
              <a:spcBef>
                <a:spcPts val="0"/>
              </a:spcBef>
              <a:spcAft>
                <a:spcPts val="800"/>
              </a:spcAft>
            </a:pPr>
            <a:r>
              <a:rPr lang="en-US" sz="1600" dirty="0">
                <a:solidFill>
                  <a:schemeClr val="tx1"/>
                </a:solidFill>
                <a:effectLst/>
                <a:latin typeface="Avenir Medium"/>
                <a:ea typeface="Calibri" panose="020F0502020204030204" pitchFamily="34" charset="0"/>
                <a:cs typeface="Times New Roman" panose="02020603050405020304" pitchFamily="18" charset="0"/>
              </a:rPr>
              <a:t>Cohort 4’s learning collaborative will be held on the 2nd week of the month. </a:t>
            </a:r>
            <a:r>
              <a:rPr lang="en-US" sz="1600" dirty="0">
                <a:solidFill>
                  <a:schemeClr val="tx1"/>
                </a:solidFill>
                <a:latin typeface="Avenir Medium"/>
                <a:ea typeface="Calibri" panose="020F0502020204030204" pitchFamily="34" charset="0"/>
                <a:cs typeface="Times New Roman" panose="02020603050405020304" pitchFamily="18" charset="0"/>
              </a:rPr>
              <a:t>We will be sending a calendaring link with the zoom link attached after the training for you to decide which learning collaborative time to attend.  </a:t>
            </a:r>
            <a:r>
              <a:rPr lang="en-US" sz="1600" dirty="0">
                <a:solidFill>
                  <a:schemeClr val="tx1"/>
                </a:solidFill>
                <a:effectLst/>
                <a:latin typeface="Avenir Medium"/>
                <a:ea typeface="Calibri" panose="020F0502020204030204" pitchFamily="34" charset="0"/>
                <a:cs typeface="Times New Roman" panose="02020603050405020304" pitchFamily="18" charset="0"/>
              </a:rPr>
              <a:t>The collaboratives will begin in December and run through November 2022. The learning collaboratives will take place on Zoom until further notice.</a:t>
            </a:r>
          </a:p>
          <a:p>
            <a:pPr marL="0" marR="0">
              <a:lnSpc>
                <a:spcPct val="115000"/>
              </a:lnSpc>
              <a:spcBef>
                <a:spcPts val="0"/>
              </a:spcBef>
              <a:spcAft>
                <a:spcPts val="0"/>
              </a:spcAft>
            </a:pPr>
            <a:r>
              <a:rPr lang="en-US" sz="1600" dirty="0">
                <a:solidFill>
                  <a:schemeClr val="tx1"/>
                </a:solidFill>
                <a:effectLst/>
                <a:latin typeface="Avenir Medium"/>
                <a:ea typeface="Calibri" panose="020F0502020204030204" pitchFamily="34" charset="0"/>
                <a:cs typeface="Times New Roman" panose="02020603050405020304" pitchFamily="18" charset="0"/>
              </a:rPr>
              <a:t>The sessions are scheduled for the second Wednesday of the month. In the mornings from 9:00 a.m. – 10:30 a.m. and the afternoons from 1:00 p.m. – 2:30 p.m.</a:t>
            </a:r>
          </a:p>
          <a:p>
            <a:pPr marL="0" marR="0">
              <a:lnSpc>
                <a:spcPct val="115000"/>
              </a:lnSpc>
              <a:spcBef>
                <a:spcPts val="0"/>
              </a:spcBef>
              <a:spcAft>
                <a:spcPts val="0"/>
              </a:spcAft>
            </a:pPr>
            <a:endParaRPr lang="en-US" sz="1600" dirty="0">
              <a:solidFill>
                <a:schemeClr val="tx1"/>
              </a:solidFill>
              <a:latin typeface="Avenir Medium"/>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dirty="0">
                <a:solidFill>
                  <a:schemeClr val="tx1"/>
                </a:solidFill>
                <a:effectLst/>
                <a:latin typeface="Avenir Medium"/>
                <a:ea typeface="Calibri" panose="020F0502020204030204" pitchFamily="34" charset="0"/>
                <a:cs typeface="Times New Roman" panose="02020603050405020304" pitchFamily="18" charset="0"/>
              </a:rPr>
              <a:t>Love to have your expertise to support all of us.</a:t>
            </a:r>
          </a:p>
        </p:txBody>
      </p:sp>
    </p:spTree>
    <p:extLst>
      <p:ext uri="{BB962C8B-B14F-4D97-AF65-F5344CB8AC3E}">
        <p14:creationId xmlns:p14="http://schemas.microsoft.com/office/powerpoint/2010/main" val="1170615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2359296" y="3009563"/>
            <a:ext cx="5787177" cy="707886"/>
          </a:xfrm>
          <a:prstGeom prst="rect">
            <a:avLst/>
          </a:prstGeom>
          <a:noFill/>
        </p:spPr>
        <p:txBody>
          <a:bodyPr wrap="square" rtlCol="0">
            <a:spAutoFit/>
          </a:bodyPr>
          <a:lstStyle/>
          <a:p>
            <a:endParaRPr lang="en-US" sz="4000" b="1" dirty="0">
              <a:solidFill>
                <a:srgbClr val="7ABEC5"/>
              </a:solidFill>
              <a:latin typeface="Avenir Medium"/>
            </a:endParaRPr>
          </a:p>
        </p:txBody>
      </p:sp>
      <p:graphicFrame>
        <p:nvGraphicFramePr>
          <p:cNvPr id="4" name="Table 3">
            <a:extLst>
              <a:ext uri="{FF2B5EF4-FFF2-40B4-BE49-F238E27FC236}">
                <a16:creationId xmlns:a16="http://schemas.microsoft.com/office/drawing/2014/main" id="{F27A9A60-A18E-4546-866F-A68B566294BA}"/>
              </a:ext>
            </a:extLst>
          </p:cNvPr>
          <p:cNvGraphicFramePr>
            <a:graphicFrameLocks noGrp="1"/>
          </p:cNvGraphicFramePr>
          <p:nvPr>
            <p:extLst>
              <p:ext uri="{D42A27DB-BD31-4B8C-83A1-F6EECF244321}">
                <p14:modId xmlns:p14="http://schemas.microsoft.com/office/powerpoint/2010/main" val="534648019"/>
              </p:ext>
            </p:extLst>
          </p:nvPr>
        </p:nvGraphicFramePr>
        <p:xfrm>
          <a:off x="670560" y="2559859"/>
          <a:ext cx="7686503" cy="1923471"/>
        </p:xfrm>
        <a:graphic>
          <a:graphicData uri="http://schemas.openxmlformats.org/drawingml/2006/table">
            <a:tbl>
              <a:tblPr firstRow="1" firstCol="1" bandRow="1">
                <a:tableStyleId>{5C22544A-7EE6-4342-B048-85BDC9FD1C3A}</a:tableStyleId>
              </a:tblPr>
              <a:tblGrid>
                <a:gridCol w="1914535">
                  <a:extLst>
                    <a:ext uri="{9D8B030D-6E8A-4147-A177-3AD203B41FA5}">
                      <a16:colId xmlns:a16="http://schemas.microsoft.com/office/drawing/2014/main" val="67263305"/>
                    </a:ext>
                  </a:extLst>
                </a:gridCol>
                <a:gridCol w="1914535">
                  <a:extLst>
                    <a:ext uri="{9D8B030D-6E8A-4147-A177-3AD203B41FA5}">
                      <a16:colId xmlns:a16="http://schemas.microsoft.com/office/drawing/2014/main" val="3390370130"/>
                    </a:ext>
                  </a:extLst>
                </a:gridCol>
                <a:gridCol w="1914535">
                  <a:extLst>
                    <a:ext uri="{9D8B030D-6E8A-4147-A177-3AD203B41FA5}">
                      <a16:colId xmlns:a16="http://schemas.microsoft.com/office/drawing/2014/main" val="2411273005"/>
                    </a:ext>
                  </a:extLst>
                </a:gridCol>
                <a:gridCol w="1942898">
                  <a:extLst>
                    <a:ext uri="{9D8B030D-6E8A-4147-A177-3AD203B41FA5}">
                      <a16:colId xmlns:a16="http://schemas.microsoft.com/office/drawing/2014/main" val="2483059628"/>
                    </a:ext>
                  </a:extLst>
                </a:gridCol>
              </a:tblGrid>
              <a:tr h="641157">
                <a:tc>
                  <a:txBody>
                    <a:bodyPr/>
                    <a:lstStyle/>
                    <a:p>
                      <a:pPr marL="0" marR="0">
                        <a:lnSpc>
                          <a:spcPct val="107000"/>
                        </a:lnSpc>
                        <a:spcBef>
                          <a:spcPts val="0"/>
                        </a:spcBef>
                        <a:spcAft>
                          <a:spcPts val="0"/>
                        </a:spcAft>
                      </a:pPr>
                      <a:r>
                        <a:rPr lang="en-US" sz="1600">
                          <a:effectLst/>
                          <a:latin typeface="Avenir Medium"/>
                        </a:rPr>
                        <a:t>December 8, 2021</a:t>
                      </a:r>
                      <a:endParaRPr lang="en-US" sz="1600">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a:effectLst/>
                          <a:latin typeface="Avenir Medium"/>
                        </a:rPr>
                        <a:t>March 9, 2022</a:t>
                      </a:r>
                      <a:endParaRPr lang="en-US" sz="1600">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a:effectLst/>
                          <a:latin typeface="Avenir Medium"/>
                        </a:rPr>
                        <a:t>June 8, 2022</a:t>
                      </a:r>
                      <a:endParaRPr lang="en-US" sz="1600">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a:effectLst/>
                          <a:latin typeface="Avenir Medium"/>
                        </a:rPr>
                        <a:t>September 14, 2022</a:t>
                      </a:r>
                      <a:endParaRPr lang="en-US" sz="1600">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2129341341"/>
                  </a:ext>
                </a:extLst>
              </a:tr>
              <a:tr h="641157">
                <a:tc>
                  <a:txBody>
                    <a:bodyPr/>
                    <a:lstStyle/>
                    <a:p>
                      <a:pPr marL="0" marR="0">
                        <a:lnSpc>
                          <a:spcPct val="107000"/>
                        </a:lnSpc>
                        <a:spcBef>
                          <a:spcPts val="0"/>
                        </a:spcBef>
                        <a:spcAft>
                          <a:spcPts val="0"/>
                        </a:spcAft>
                      </a:pPr>
                      <a:r>
                        <a:rPr lang="en-US" sz="1600">
                          <a:effectLst/>
                          <a:latin typeface="Avenir Medium"/>
                        </a:rPr>
                        <a:t>January 12, 2022</a:t>
                      </a:r>
                      <a:endParaRPr lang="en-US" sz="1600">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b="1" dirty="0">
                          <a:solidFill>
                            <a:schemeClr val="bg1"/>
                          </a:solidFill>
                          <a:effectLst/>
                          <a:latin typeface="Avenir Medium"/>
                        </a:rPr>
                        <a:t>April 13, 2022</a:t>
                      </a:r>
                      <a:endParaRPr lang="en-US" sz="1600" b="1" dirty="0">
                        <a:solidFill>
                          <a:schemeClr val="bg1"/>
                        </a:solidFill>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b="1" dirty="0">
                          <a:solidFill>
                            <a:schemeClr val="bg1"/>
                          </a:solidFill>
                          <a:effectLst/>
                          <a:latin typeface="Avenir Medium"/>
                        </a:rPr>
                        <a:t>July 13, 2022</a:t>
                      </a:r>
                      <a:endParaRPr lang="en-US" sz="1600" b="1" dirty="0">
                        <a:solidFill>
                          <a:schemeClr val="bg1"/>
                        </a:solidFill>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b="1">
                          <a:solidFill>
                            <a:schemeClr val="bg1"/>
                          </a:solidFill>
                          <a:effectLst/>
                          <a:latin typeface="Avenir Medium"/>
                        </a:rPr>
                        <a:t>October 12, 2022</a:t>
                      </a:r>
                      <a:endParaRPr lang="en-US" sz="1600" b="1">
                        <a:solidFill>
                          <a:schemeClr val="bg1"/>
                        </a:solidFill>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1790566519"/>
                  </a:ext>
                </a:extLst>
              </a:tr>
              <a:tr h="641157">
                <a:tc>
                  <a:txBody>
                    <a:bodyPr/>
                    <a:lstStyle/>
                    <a:p>
                      <a:pPr marL="0" marR="0">
                        <a:lnSpc>
                          <a:spcPct val="107000"/>
                        </a:lnSpc>
                        <a:spcBef>
                          <a:spcPts val="0"/>
                        </a:spcBef>
                        <a:spcAft>
                          <a:spcPts val="0"/>
                        </a:spcAft>
                      </a:pPr>
                      <a:r>
                        <a:rPr lang="en-US" sz="1600">
                          <a:effectLst/>
                          <a:latin typeface="Avenir Medium"/>
                        </a:rPr>
                        <a:t>February 9, 2022</a:t>
                      </a:r>
                      <a:endParaRPr lang="en-US" sz="1600">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b="1">
                          <a:solidFill>
                            <a:schemeClr val="bg1"/>
                          </a:solidFill>
                          <a:effectLst/>
                          <a:latin typeface="Avenir Medium"/>
                        </a:rPr>
                        <a:t>May 11, 2022</a:t>
                      </a:r>
                      <a:endParaRPr lang="en-US" sz="1600" b="1">
                        <a:solidFill>
                          <a:schemeClr val="bg1"/>
                        </a:solidFill>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b="1" dirty="0">
                          <a:solidFill>
                            <a:schemeClr val="bg1"/>
                          </a:solidFill>
                          <a:effectLst/>
                          <a:latin typeface="Avenir Medium"/>
                        </a:rPr>
                        <a:t>August 10, 2022</a:t>
                      </a:r>
                      <a:endParaRPr lang="en-US" sz="1600" b="1" dirty="0">
                        <a:solidFill>
                          <a:schemeClr val="bg1"/>
                        </a:solidFill>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600" b="1" dirty="0">
                          <a:solidFill>
                            <a:schemeClr val="bg1"/>
                          </a:solidFill>
                          <a:effectLst/>
                          <a:latin typeface="Avenir Medium"/>
                        </a:rPr>
                        <a:t>November 9, 2022</a:t>
                      </a:r>
                      <a:endParaRPr lang="en-US" sz="1600" b="1" dirty="0">
                        <a:solidFill>
                          <a:schemeClr val="bg1"/>
                        </a:solidFill>
                        <a:effectLst/>
                        <a:latin typeface="Avenir Medium"/>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2217729261"/>
                  </a:ext>
                </a:extLst>
              </a:tr>
            </a:tbl>
          </a:graphicData>
        </a:graphic>
      </p:graphicFrame>
      <p:sp>
        <p:nvSpPr>
          <p:cNvPr id="5" name="Rectangle 1">
            <a:extLst>
              <a:ext uri="{FF2B5EF4-FFF2-40B4-BE49-F238E27FC236}">
                <a16:creationId xmlns:a16="http://schemas.microsoft.com/office/drawing/2014/main" id="{3B39987B-04D7-4576-BF31-6C29AED1C06A}"/>
              </a:ext>
            </a:extLst>
          </p:cNvPr>
          <p:cNvSpPr>
            <a:spLocks noChangeArrowheads="1"/>
          </p:cNvSpPr>
          <p:nvPr/>
        </p:nvSpPr>
        <p:spPr bwMode="auto">
          <a:xfrm>
            <a:off x="670561" y="1583492"/>
            <a:ext cx="55641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7ABEC5"/>
                </a:solidFill>
                <a:effectLst/>
                <a:latin typeface="Avenir Medium"/>
                <a:ea typeface="Calibri" panose="020F0502020204030204" pitchFamily="34" charset="0"/>
                <a:cs typeface="Arial" panose="020B0604020202020204" pitchFamily="34" charset="0"/>
              </a:rPr>
              <a:t>ZOOM Links will be provided following the training.</a:t>
            </a:r>
            <a:endParaRPr kumimoji="0" lang="en-US" altLang="en-US" sz="1800" b="0" i="0" u="none" strike="noStrike" cap="none" normalizeH="0" baseline="0" dirty="0">
              <a:ln>
                <a:noFill/>
              </a:ln>
              <a:solidFill>
                <a:srgbClr val="7ABEC5"/>
              </a:solidFill>
              <a:effectLst/>
              <a:latin typeface="Avenir Mediu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2991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1290918" y="3009563"/>
            <a:ext cx="6855555" cy="707886"/>
          </a:xfrm>
          <a:prstGeom prst="rect">
            <a:avLst/>
          </a:prstGeom>
          <a:noFill/>
        </p:spPr>
        <p:txBody>
          <a:bodyPr wrap="square" rtlCol="0">
            <a:spAutoFit/>
          </a:bodyPr>
          <a:lstStyle/>
          <a:p>
            <a:r>
              <a:rPr lang="en-US" sz="4000" b="1" dirty="0">
                <a:solidFill>
                  <a:srgbClr val="7ABEC5"/>
                </a:solidFill>
                <a:latin typeface="Avenir Medium"/>
              </a:rPr>
              <a:t>Structure of CARE Designation</a:t>
            </a:r>
          </a:p>
        </p:txBody>
      </p:sp>
    </p:spTree>
    <p:extLst>
      <p:ext uri="{BB962C8B-B14F-4D97-AF65-F5344CB8AC3E}">
        <p14:creationId xmlns:p14="http://schemas.microsoft.com/office/powerpoint/2010/main" val="3198020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63BE1C-1667-4A08-9FB3-CDD707DAB905}"/>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07825" y="277091"/>
            <a:ext cx="3092335" cy="6301047"/>
          </a:xfrm>
          <a:prstGeom prst="rect">
            <a:avLst/>
          </a:prstGeom>
        </p:spPr>
      </p:pic>
      <p:sp>
        <p:nvSpPr>
          <p:cNvPr id="5" name="Rectangle 2">
            <a:extLst>
              <a:ext uri="{FF2B5EF4-FFF2-40B4-BE49-F238E27FC236}">
                <a16:creationId xmlns:a16="http://schemas.microsoft.com/office/drawing/2014/main" id="{84C76CE8-FBFB-4B33-AAE5-F59106C051A7}"/>
              </a:ext>
            </a:extLst>
          </p:cNvPr>
          <p:cNvSpPr>
            <a:spLocks noChangeArrowheads="1"/>
          </p:cNvSpPr>
          <p:nvPr/>
        </p:nvSpPr>
        <p:spPr bwMode="auto">
          <a:xfrm>
            <a:off x="480057" y="1913102"/>
            <a:ext cx="4629495" cy="289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800" kern="1200" dirty="0">
                <a:solidFill>
                  <a:srgbClr val="002060"/>
                </a:solidFill>
                <a:latin typeface="Avenir Medium"/>
                <a:ea typeface="Calibri" panose="020F0502020204030204" pitchFamily="34" charset="0"/>
                <a:cs typeface="Calibri" panose="020F0502020204030204" pitchFamily="34" charset="0"/>
              </a:rPr>
              <a:t>Snohomish County is committed to building restorative trauma informed organizations. Over the last three years, we have trained over 45 organizations to become designated Restorative Trauma Informed CARE sites.   The vision for this partnership is for all Snohomish County residents to thrive in an equitable, sustainable environment that cultivates relationships and a strong feeling of belonging.</a:t>
            </a:r>
          </a:p>
          <a:p>
            <a:pPr defTabSz="685800" eaLnBrk="0" fontAlgn="base" hangingPunct="0">
              <a:spcBef>
                <a:spcPct val="0"/>
              </a:spcBef>
              <a:spcAft>
                <a:spcPct val="0"/>
              </a:spcAft>
              <a:buClrTx/>
            </a:pPr>
            <a:endParaRPr lang="en-US" altLang="en-US" sz="825" kern="1200" dirty="0">
              <a:solidFill>
                <a:prstClr val="black"/>
              </a:solidFill>
              <a:latin typeface="Candara" panose="020E0502030303020204" pitchFamily="34" charset="0"/>
              <a:ea typeface="+mn-ea"/>
              <a:cs typeface="Calibri" panose="020F0502020204030204" pitchFamily="34" charset="0"/>
            </a:endParaRPr>
          </a:p>
          <a:p>
            <a:pPr defTabSz="685800" eaLnBrk="0" fontAlgn="base" hangingPunct="0">
              <a:spcBef>
                <a:spcPct val="0"/>
              </a:spcBef>
              <a:spcAft>
                <a:spcPct val="0"/>
              </a:spcAft>
              <a:buClrTx/>
            </a:pPr>
            <a:endParaRPr lang="en-US" altLang="en-US" sz="1350" kern="1200" dirty="0">
              <a:solidFill>
                <a:prstClr val="black"/>
              </a:solidFill>
              <a:latin typeface="Arial" panose="020B0604020202020204" pitchFamily="34" charset="0"/>
              <a:ea typeface="+mn-ea"/>
              <a:cs typeface="+mn-cs"/>
            </a:endParaRPr>
          </a:p>
        </p:txBody>
      </p:sp>
      <p:sp>
        <p:nvSpPr>
          <p:cNvPr id="8" name="Rectangle 4">
            <a:extLst>
              <a:ext uri="{FF2B5EF4-FFF2-40B4-BE49-F238E27FC236}">
                <a16:creationId xmlns:a16="http://schemas.microsoft.com/office/drawing/2014/main" id="{BC877A99-FAA4-4BF0-84EC-7D24AE2D4558}"/>
              </a:ext>
            </a:extLst>
          </p:cNvPr>
          <p:cNvSpPr>
            <a:spLocks noChangeArrowheads="1"/>
          </p:cNvSpPr>
          <p:nvPr/>
        </p:nvSpPr>
        <p:spPr bwMode="auto">
          <a:xfrm rot="10800000" flipV="1">
            <a:off x="480058" y="4522841"/>
            <a:ext cx="4629496"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br>
              <a:rPr lang="en-US" altLang="en-US" sz="1350" kern="1200" dirty="0">
                <a:solidFill>
                  <a:prstClr val="black"/>
                </a:solidFill>
                <a:latin typeface="Arial" panose="020B0604020202020204" pitchFamily="34" charset="0"/>
                <a:ea typeface="+mn-ea"/>
                <a:cs typeface="+mn-cs"/>
              </a:rPr>
            </a:br>
            <a:r>
              <a:rPr lang="en-US" altLang="en-US" sz="1800" kern="1200" dirty="0">
                <a:solidFill>
                  <a:srgbClr val="002060"/>
                </a:solidFill>
                <a:latin typeface="Avenir Medium"/>
                <a:ea typeface="Calibri" panose="020F0502020204030204" pitchFamily="34" charset="0"/>
                <a:cs typeface="Calibri" panose="020F0502020204030204" pitchFamily="34" charset="0"/>
              </a:rPr>
              <a:t>We have engaged our local organizations from pre-school to older adults. The goal is to build community resiliency, increase collaboration across agency partners and strengthen the overall well-being of our community. </a:t>
            </a:r>
            <a:r>
              <a:rPr lang="en-US" altLang="en-US" sz="1800" kern="1200" dirty="0">
                <a:solidFill>
                  <a:prstClr val="black"/>
                </a:solidFill>
                <a:latin typeface="Avenir Medium"/>
                <a:ea typeface="Calibri" panose="020F0502020204030204" pitchFamily="34" charset="0"/>
                <a:cs typeface="Calibri" panose="020F0502020204030204" pitchFamily="34" charset="0"/>
              </a:rPr>
              <a:t> </a:t>
            </a:r>
            <a:endParaRPr lang="en-US" altLang="en-US" sz="1800" kern="1200" dirty="0">
              <a:solidFill>
                <a:prstClr val="black"/>
              </a:solidFill>
              <a:latin typeface="Avenir Medium"/>
              <a:ea typeface="+mn-ea"/>
              <a:cs typeface="+mn-cs"/>
            </a:endParaRPr>
          </a:p>
        </p:txBody>
      </p:sp>
      <p:sp>
        <p:nvSpPr>
          <p:cNvPr id="9" name="Rectangle 8">
            <a:extLst>
              <a:ext uri="{FF2B5EF4-FFF2-40B4-BE49-F238E27FC236}">
                <a16:creationId xmlns:a16="http://schemas.microsoft.com/office/drawing/2014/main" id="{2E082658-7097-4A43-8C69-9CEDF6EA0985}"/>
              </a:ext>
            </a:extLst>
          </p:cNvPr>
          <p:cNvSpPr/>
          <p:nvPr/>
        </p:nvSpPr>
        <p:spPr>
          <a:xfrm>
            <a:off x="459971" y="172556"/>
            <a:ext cx="5635173" cy="1168910"/>
          </a:xfrm>
          <a:prstGeom prst="rect">
            <a:avLst/>
          </a:prstGeom>
        </p:spPr>
        <p:txBody>
          <a:bodyPr wrap="square">
            <a:spAutoFit/>
          </a:bodyPr>
          <a:lstStyle/>
          <a:p>
            <a:pPr defTabSz="685800" fontAlgn="base">
              <a:lnSpc>
                <a:spcPct val="107000"/>
              </a:lnSpc>
              <a:buClrTx/>
            </a:pPr>
            <a:r>
              <a:rPr lang="en-US" sz="2800" b="1" kern="1800" spc="-113" dirty="0">
                <a:solidFill>
                  <a:srgbClr val="7ABEC5"/>
                </a:solidFill>
                <a:latin typeface="Avenir Medium"/>
                <a:ea typeface="Times New Roman" panose="02020603050405020304" pitchFamily="18" charset="0"/>
                <a:cs typeface="Calibri" panose="020F0502020204030204" pitchFamily="34" charset="0"/>
              </a:rPr>
              <a:t>What is the CARE Movement?</a:t>
            </a:r>
            <a:endParaRPr lang="en-US" sz="2800" kern="1200" dirty="0">
              <a:solidFill>
                <a:srgbClr val="7ABEC5"/>
              </a:solidFill>
              <a:latin typeface="Avenir Medium"/>
              <a:ea typeface="Calibri" panose="020F0502020204030204" pitchFamily="34" charset="0"/>
              <a:cs typeface="Times New Roman" panose="02020603050405020304" pitchFamily="18" charset="0"/>
            </a:endParaRPr>
          </a:p>
          <a:p>
            <a:pPr defTabSz="685800" fontAlgn="base">
              <a:buClrTx/>
            </a:pPr>
            <a:r>
              <a:rPr lang="en-US" sz="2000" kern="1200" dirty="0">
                <a:solidFill>
                  <a:srgbClr val="002060"/>
                </a:solidFill>
                <a:latin typeface="Avenir Medium"/>
                <a:ea typeface="Times New Roman" panose="02020603050405020304" pitchFamily="18" charset="0"/>
                <a:cs typeface="Calibri" panose="020F0502020204030204" pitchFamily="34" charset="0"/>
              </a:rPr>
              <a:t>CARE stands for: Compassion, Appreciation, Resilience &amp; Empowerment</a:t>
            </a:r>
            <a:endParaRPr lang="en-US" sz="2000" kern="1200" dirty="0">
              <a:solidFill>
                <a:srgbClr val="002060"/>
              </a:solidFill>
              <a:latin typeface="Avenir Mediu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497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9B2FD44-4EF9-4E73-944F-BD80AD65ECB4}"/>
              </a:ext>
            </a:extLst>
          </p:cNvPr>
          <p:cNvSpPr/>
          <p:nvPr/>
        </p:nvSpPr>
        <p:spPr>
          <a:xfrm>
            <a:off x="356559" y="2028009"/>
            <a:ext cx="8787441" cy="3416320"/>
          </a:xfrm>
          <a:prstGeom prst="rect">
            <a:avLst/>
          </a:prstGeom>
        </p:spPr>
        <p:txBody>
          <a:bodyPr wrap="square">
            <a:spAutoFit/>
          </a:bodyPr>
          <a:lstStyle/>
          <a:p>
            <a:pPr marL="342900" indent="-342900">
              <a:buClr>
                <a:srgbClr val="7ABEC5"/>
              </a:buClr>
              <a:buFont typeface="Wingdings" panose="05000000000000000000" pitchFamily="2" charset="2"/>
              <a:buChar char="§"/>
            </a:pPr>
            <a:r>
              <a:rPr lang="en-US" sz="2400" dirty="0">
                <a:solidFill>
                  <a:srgbClr val="002060"/>
                </a:solidFill>
                <a:latin typeface="Avenir Book"/>
              </a:rPr>
              <a:t>Address impact over intent</a:t>
            </a:r>
          </a:p>
          <a:p>
            <a:pPr marL="342900" indent="-342900">
              <a:buClr>
                <a:srgbClr val="7ABEC5"/>
              </a:buClr>
              <a:buFont typeface="Wingdings" panose="05000000000000000000" pitchFamily="2" charset="2"/>
              <a:buChar char="§"/>
            </a:pPr>
            <a:r>
              <a:rPr lang="en-US" sz="2400" dirty="0">
                <a:solidFill>
                  <a:srgbClr val="002060"/>
                </a:solidFill>
                <a:latin typeface="Avenir Book"/>
              </a:rPr>
              <a:t>Embrace the power of humble, respectful listening</a:t>
            </a:r>
          </a:p>
          <a:p>
            <a:pPr marL="342900" indent="-342900">
              <a:buClr>
                <a:srgbClr val="7ABEC5"/>
              </a:buClr>
              <a:buFont typeface="Wingdings" panose="05000000000000000000" pitchFamily="2" charset="2"/>
              <a:buChar char="§"/>
            </a:pPr>
            <a:r>
              <a:rPr lang="en-US" sz="2400" dirty="0">
                <a:solidFill>
                  <a:srgbClr val="002060"/>
                </a:solidFill>
                <a:latin typeface="Avenir Book"/>
              </a:rPr>
              <a:t>Create trusting and safe spaces – where a little bit of discomfort is okay.  </a:t>
            </a:r>
          </a:p>
          <a:p>
            <a:pPr marL="342900" indent="-342900">
              <a:buClr>
                <a:srgbClr val="7ABEC5"/>
              </a:buClr>
              <a:buFont typeface="Wingdings" panose="05000000000000000000" pitchFamily="2" charset="2"/>
              <a:buChar char="§"/>
            </a:pPr>
            <a:r>
              <a:rPr lang="en-US" sz="2400" dirty="0">
                <a:solidFill>
                  <a:srgbClr val="002060"/>
                </a:solidFill>
                <a:latin typeface="Avenir Book"/>
              </a:rPr>
              <a:t>Learning leaves – Stories stay</a:t>
            </a:r>
          </a:p>
          <a:p>
            <a:pPr marL="342900" indent="-342900">
              <a:buClr>
                <a:srgbClr val="7ABEC5"/>
              </a:buClr>
              <a:buFont typeface="Wingdings" panose="05000000000000000000" pitchFamily="2" charset="2"/>
              <a:buChar char="§"/>
            </a:pPr>
            <a:r>
              <a:rPr lang="en-US" sz="2400" dirty="0">
                <a:solidFill>
                  <a:srgbClr val="002060"/>
                </a:solidFill>
                <a:latin typeface="Avenir Book"/>
              </a:rPr>
              <a:t>Speak from your own experience instead of generalizing</a:t>
            </a:r>
          </a:p>
          <a:p>
            <a:pPr marL="342900" indent="-342900">
              <a:buClr>
                <a:srgbClr val="7ABEC5"/>
              </a:buClr>
              <a:buFont typeface="Wingdings" panose="05000000000000000000" pitchFamily="2" charset="2"/>
              <a:buChar char="§"/>
            </a:pPr>
            <a:r>
              <a:rPr lang="en-US" sz="2400" dirty="0">
                <a:solidFill>
                  <a:srgbClr val="002060"/>
                </a:solidFill>
                <a:latin typeface="Avenir Book"/>
              </a:rPr>
              <a:t>Participate to the fullest of your ability – community growth depends on the inclusion of every individual voice</a:t>
            </a:r>
          </a:p>
          <a:p>
            <a:pPr marL="342900" indent="-342900">
              <a:buClr>
                <a:srgbClr val="7ABEC5"/>
              </a:buClr>
              <a:buFont typeface="Wingdings" panose="05000000000000000000" pitchFamily="2" charset="2"/>
              <a:buChar char="§"/>
            </a:pPr>
            <a:r>
              <a:rPr lang="en-US" sz="2400" dirty="0">
                <a:solidFill>
                  <a:srgbClr val="002060"/>
                </a:solidFill>
                <a:latin typeface="Avenir Book"/>
              </a:rPr>
              <a:t>We encourage you to lean in, be brave and vulnerable </a:t>
            </a:r>
          </a:p>
        </p:txBody>
      </p:sp>
      <p:sp>
        <p:nvSpPr>
          <p:cNvPr id="7" name="Title 4">
            <a:extLst>
              <a:ext uri="{FF2B5EF4-FFF2-40B4-BE49-F238E27FC236}">
                <a16:creationId xmlns:a16="http://schemas.microsoft.com/office/drawing/2014/main" id="{700DBCC1-30A4-455C-8F15-E38CE9438E24}"/>
              </a:ext>
            </a:extLst>
          </p:cNvPr>
          <p:cNvSpPr>
            <a:spLocks noGrp="1"/>
          </p:cNvSpPr>
          <p:nvPr>
            <p:ph type="title"/>
          </p:nvPr>
        </p:nvSpPr>
        <p:spPr>
          <a:xfrm>
            <a:off x="4227792" y="275004"/>
            <a:ext cx="4916208" cy="853498"/>
          </a:xfrm>
        </p:spPr>
        <p:txBody>
          <a:bodyPr>
            <a:normAutofit/>
          </a:bodyPr>
          <a:lstStyle/>
          <a:p>
            <a:pPr algn="ctr"/>
            <a:r>
              <a:rPr lang="en-US" sz="4400" dirty="0">
                <a:solidFill>
                  <a:srgbClr val="7ABEC5"/>
                </a:solidFill>
                <a:latin typeface="Avenir"/>
              </a:rPr>
              <a:t>Group Agreements</a:t>
            </a:r>
          </a:p>
        </p:txBody>
      </p:sp>
    </p:spTree>
    <p:extLst>
      <p:ext uri="{BB962C8B-B14F-4D97-AF65-F5344CB8AC3E}">
        <p14:creationId xmlns:p14="http://schemas.microsoft.com/office/powerpoint/2010/main" val="2785976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Rectangle 11"/>
          <p:cNvSpPr>
            <a:spLocks noChangeAspect="1" noChangeArrowheads="1"/>
          </p:cNvSpPr>
          <p:nvPr/>
        </p:nvSpPr>
        <p:spPr bwMode="auto">
          <a:xfrm>
            <a:off x="-1530" y="2006731"/>
            <a:ext cx="9161972" cy="4365470"/>
          </a:xfrm>
          <a:prstGeom prst="rect">
            <a:avLst/>
          </a:prstGeom>
          <a:solidFill>
            <a:schemeClr val="bg1">
              <a:lumMod val="95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nvGrpSpPr>
          <p:cNvPr id="9" name="Group 8"/>
          <p:cNvGrpSpPr>
            <a:grpSpLocks noChangeAspect="1"/>
          </p:cNvGrpSpPr>
          <p:nvPr/>
        </p:nvGrpSpPr>
        <p:grpSpPr>
          <a:xfrm>
            <a:off x="-281137" y="2464121"/>
            <a:ext cx="9426925" cy="3683634"/>
            <a:chOff x="-3175" y="2202079"/>
            <a:chExt cx="12198350" cy="4655921"/>
          </a:xfrm>
        </p:grpSpPr>
        <p:grpSp>
          <p:nvGrpSpPr>
            <p:cNvPr id="10" name="Group 9"/>
            <p:cNvGrpSpPr/>
            <p:nvPr/>
          </p:nvGrpSpPr>
          <p:grpSpPr>
            <a:xfrm>
              <a:off x="-3175" y="2240123"/>
              <a:ext cx="12198350" cy="4617877"/>
              <a:chOff x="-3175" y="2240123"/>
              <a:chExt cx="12198350" cy="4617877"/>
            </a:xfrm>
          </p:grpSpPr>
          <p:sp>
            <p:nvSpPr>
              <p:cNvPr id="29" name="Freeform 39"/>
              <p:cNvSpPr>
                <a:spLocks/>
              </p:cNvSpPr>
              <p:nvPr/>
            </p:nvSpPr>
            <p:spPr bwMode="auto">
              <a:xfrm>
                <a:off x="3748088" y="2712738"/>
                <a:ext cx="3065463" cy="659906"/>
              </a:xfrm>
              <a:custGeom>
                <a:avLst/>
                <a:gdLst>
                  <a:gd name="T0" fmla="*/ 957 w 963"/>
                  <a:gd name="T1" fmla="*/ 225 h 225"/>
                  <a:gd name="T2" fmla="*/ 919 w 963"/>
                  <a:gd name="T3" fmla="*/ 192 h 225"/>
                  <a:gd name="T4" fmla="*/ 1 w 963"/>
                  <a:gd name="T5" fmla="*/ 17 h 225"/>
                  <a:gd name="T6" fmla="*/ 1 w 963"/>
                  <a:gd name="T7" fmla="*/ 0 h 225"/>
                  <a:gd name="T8" fmla="*/ 6 w 963"/>
                  <a:gd name="T9" fmla="*/ 9 h 225"/>
                  <a:gd name="T10" fmla="*/ 919 w 963"/>
                  <a:gd name="T11" fmla="*/ 175 h 225"/>
                  <a:gd name="T12" fmla="*/ 957 w 963"/>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963" h="225">
                    <a:moveTo>
                      <a:pt x="957" y="225"/>
                    </a:moveTo>
                    <a:cubicBezTo>
                      <a:pt x="953" y="214"/>
                      <a:pt x="941" y="203"/>
                      <a:pt x="919" y="192"/>
                    </a:cubicBezTo>
                    <a:cubicBezTo>
                      <a:pt x="732" y="103"/>
                      <a:pt x="6" y="72"/>
                      <a:pt x="1" y="17"/>
                    </a:cubicBezTo>
                    <a:cubicBezTo>
                      <a:pt x="1" y="15"/>
                      <a:pt x="0" y="1"/>
                      <a:pt x="1" y="0"/>
                    </a:cubicBezTo>
                    <a:cubicBezTo>
                      <a:pt x="1" y="0"/>
                      <a:pt x="0" y="4"/>
                      <a:pt x="6" y="9"/>
                    </a:cubicBezTo>
                    <a:cubicBezTo>
                      <a:pt x="67" y="60"/>
                      <a:pt x="740" y="89"/>
                      <a:pt x="919" y="175"/>
                    </a:cubicBezTo>
                    <a:cubicBezTo>
                      <a:pt x="952" y="191"/>
                      <a:pt x="963" y="208"/>
                      <a:pt x="957" y="225"/>
                    </a:cubicBezTo>
                    <a:close/>
                  </a:path>
                </a:pathLst>
              </a:custGeom>
              <a:solidFill>
                <a:schemeClr val="bg2">
                  <a:lumMod val="75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30" name="Freeform 40"/>
              <p:cNvSpPr>
                <a:spLocks/>
              </p:cNvSpPr>
              <p:nvPr/>
            </p:nvSpPr>
            <p:spPr bwMode="auto">
              <a:xfrm>
                <a:off x="-3175" y="3590662"/>
                <a:ext cx="9502775" cy="3267338"/>
              </a:xfrm>
              <a:custGeom>
                <a:avLst/>
                <a:gdLst>
                  <a:gd name="T0" fmla="*/ 2975 w 2986"/>
                  <a:gd name="T1" fmla="*/ 0 h 1113"/>
                  <a:gd name="T2" fmla="*/ 2623 w 2986"/>
                  <a:gd name="T3" fmla="*/ 224 h 1113"/>
                  <a:gd name="T4" fmla="*/ 0 w 2986"/>
                  <a:gd name="T5" fmla="*/ 1113 h 1113"/>
                  <a:gd name="T6" fmla="*/ 0 w 2986"/>
                  <a:gd name="T7" fmla="*/ 1088 h 1113"/>
                  <a:gd name="T8" fmla="*/ 2623 w 2986"/>
                  <a:gd name="T9" fmla="*/ 204 h 1113"/>
                  <a:gd name="T10" fmla="*/ 2975 w 2986"/>
                  <a:gd name="T11" fmla="*/ 0 h 1113"/>
                </a:gdLst>
                <a:ahLst/>
                <a:cxnLst>
                  <a:cxn ang="0">
                    <a:pos x="T0" y="T1"/>
                  </a:cxn>
                  <a:cxn ang="0">
                    <a:pos x="T2" y="T3"/>
                  </a:cxn>
                  <a:cxn ang="0">
                    <a:pos x="T4" y="T5"/>
                  </a:cxn>
                  <a:cxn ang="0">
                    <a:pos x="T6" y="T7"/>
                  </a:cxn>
                  <a:cxn ang="0">
                    <a:pos x="T8" y="T9"/>
                  </a:cxn>
                  <a:cxn ang="0">
                    <a:pos x="T10" y="T11"/>
                  </a:cxn>
                </a:cxnLst>
                <a:rect l="0" t="0" r="r" b="b"/>
                <a:pathLst>
                  <a:path w="2986" h="1113">
                    <a:moveTo>
                      <a:pt x="2975" y="0"/>
                    </a:moveTo>
                    <a:cubicBezTo>
                      <a:pt x="2986" y="61"/>
                      <a:pt x="2895" y="135"/>
                      <a:pt x="2623" y="224"/>
                    </a:cubicBezTo>
                    <a:cubicBezTo>
                      <a:pt x="1830" y="484"/>
                      <a:pt x="1381" y="367"/>
                      <a:pt x="0" y="1113"/>
                    </a:cubicBezTo>
                    <a:cubicBezTo>
                      <a:pt x="0" y="1088"/>
                      <a:pt x="0" y="1088"/>
                      <a:pt x="0" y="1088"/>
                    </a:cubicBezTo>
                    <a:cubicBezTo>
                      <a:pt x="1381" y="342"/>
                      <a:pt x="1830" y="464"/>
                      <a:pt x="2623" y="204"/>
                    </a:cubicBezTo>
                    <a:cubicBezTo>
                      <a:pt x="2867" y="125"/>
                      <a:pt x="2965" y="57"/>
                      <a:pt x="2975" y="0"/>
                    </a:cubicBezTo>
                    <a:close/>
                  </a:path>
                </a:pathLst>
              </a:custGeom>
              <a:solidFill>
                <a:schemeClr val="bg2">
                  <a:lumMod val="75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31" name="Freeform 41"/>
              <p:cNvSpPr>
                <a:spLocks/>
              </p:cNvSpPr>
              <p:nvPr/>
            </p:nvSpPr>
            <p:spPr bwMode="auto">
              <a:xfrm>
                <a:off x="5162550" y="2240123"/>
                <a:ext cx="7032625" cy="428719"/>
              </a:xfrm>
              <a:custGeom>
                <a:avLst/>
                <a:gdLst>
                  <a:gd name="T0" fmla="*/ 10 w 2210"/>
                  <a:gd name="T1" fmla="*/ 146 h 146"/>
                  <a:gd name="T2" fmla="*/ 62 w 2210"/>
                  <a:gd name="T3" fmla="*/ 121 h 146"/>
                  <a:gd name="T4" fmla="*/ 2210 w 2210"/>
                  <a:gd name="T5" fmla="*/ 0 h 146"/>
                  <a:gd name="T6" fmla="*/ 2210 w 2210"/>
                  <a:gd name="T7" fmla="*/ 5 h 146"/>
                  <a:gd name="T8" fmla="*/ 62 w 2210"/>
                  <a:gd name="T9" fmla="*/ 131 h 146"/>
                  <a:gd name="T10" fmla="*/ 10 w 2210"/>
                  <a:gd name="T11" fmla="*/ 146 h 146"/>
                </a:gdLst>
                <a:ahLst/>
                <a:cxnLst>
                  <a:cxn ang="0">
                    <a:pos x="T0" y="T1"/>
                  </a:cxn>
                  <a:cxn ang="0">
                    <a:pos x="T2" y="T3"/>
                  </a:cxn>
                  <a:cxn ang="0">
                    <a:pos x="T4" y="T5"/>
                  </a:cxn>
                  <a:cxn ang="0">
                    <a:pos x="T6" y="T7"/>
                  </a:cxn>
                  <a:cxn ang="0">
                    <a:pos x="T8" y="T9"/>
                  </a:cxn>
                  <a:cxn ang="0">
                    <a:pos x="T10" y="T11"/>
                  </a:cxn>
                </a:cxnLst>
                <a:rect l="0" t="0" r="r" b="b"/>
                <a:pathLst>
                  <a:path w="2210" h="146">
                    <a:moveTo>
                      <a:pt x="10" y="146"/>
                    </a:moveTo>
                    <a:cubicBezTo>
                      <a:pt x="0" y="138"/>
                      <a:pt x="14" y="129"/>
                      <a:pt x="62" y="121"/>
                    </a:cubicBezTo>
                    <a:cubicBezTo>
                      <a:pt x="297" y="79"/>
                      <a:pt x="2210" y="0"/>
                      <a:pt x="2210" y="0"/>
                    </a:cubicBezTo>
                    <a:cubicBezTo>
                      <a:pt x="2210" y="5"/>
                      <a:pt x="2210" y="5"/>
                      <a:pt x="2210" y="5"/>
                    </a:cubicBezTo>
                    <a:cubicBezTo>
                      <a:pt x="2210" y="5"/>
                      <a:pt x="297" y="89"/>
                      <a:pt x="62" y="131"/>
                    </a:cubicBezTo>
                    <a:cubicBezTo>
                      <a:pt x="33" y="136"/>
                      <a:pt x="17" y="141"/>
                      <a:pt x="10" y="146"/>
                    </a:cubicBezTo>
                    <a:close/>
                  </a:path>
                </a:pathLst>
              </a:custGeom>
              <a:solidFill>
                <a:schemeClr val="bg2">
                  <a:lumMod val="75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sp>
          <p:nvSpPr>
            <p:cNvPr id="11" name="Freeform 43"/>
            <p:cNvSpPr>
              <a:spLocks/>
            </p:cNvSpPr>
            <p:nvPr/>
          </p:nvSpPr>
          <p:spPr bwMode="auto">
            <a:xfrm>
              <a:off x="-3175" y="2202079"/>
              <a:ext cx="12198350" cy="4459851"/>
            </a:xfrm>
            <a:custGeom>
              <a:avLst/>
              <a:gdLst>
                <a:gd name="T0" fmla="*/ 3833 w 3833"/>
                <a:gd name="T1" fmla="*/ 12 h 1519"/>
                <a:gd name="T2" fmla="*/ 1685 w 3833"/>
                <a:gd name="T3" fmla="*/ 131 h 1519"/>
                <a:gd name="T4" fmla="*/ 2350 w 3833"/>
                <a:gd name="T5" fmla="*/ 256 h 1519"/>
                <a:gd name="T6" fmla="*/ 2623 w 3833"/>
                <a:gd name="T7" fmla="*/ 660 h 1519"/>
                <a:gd name="T8" fmla="*/ 0 w 3833"/>
                <a:gd name="T9" fmla="*/ 1519 h 1519"/>
                <a:gd name="T10" fmla="*/ 0 w 3833"/>
                <a:gd name="T11" fmla="*/ 865 h 1519"/>
                <a:gd name="T12" fmla="*/ 1349 w 3833"/>
                <a:gd name="T13" fmla="*/ 636 h 1519"/>
                <a:gd name="T14" fmla="*/ 2111 w 3833"/>
                <a:gd name="T15" fmla="*/ 346 h 1519"/>
                <a:gd name="T16" fmla="*/ 1195 w 3833"/>
                <a:gd name="T17" fmla="*/ 167 h 1519"/>
                <a:gd name="T18" fmla="*/ 2194 w 3833"/>
                <a:gd name="T19" fmla="*/ 74 h 1519"/>
                <a:gd name="T20" fmla="*/ 3833 w 3833"/>
                <a:gd name="T21" fmla="*/ 0 h 1519"/>
                <a:gd name="T22" fmla="*/ 3833 w 3833"/>
                <a:gd name="T23" fmla="*/ 1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33" h="1519">
                  <a:moveTo>
                    <a:pt x="3833" y="12"/>
                  </a:moveTo>
                  <a:cubicBezTo>
                    <a:pt x="3833" y="12"/>
                    <a:pt x="1920" y="90"/>
                    <a:pt x="1685" y="131"/>
                  </a:cubicBezTo>
                  <a:cubicBezTo>
                    <a:pt x="1423" y="177"/>
                    <a:pt x="2033" y="224"/>
                    <a:pt x="2350" y="256"/>
                  </a:cubicBezTo>
                  <a:cubicBezTo>
                    <a:pt x="2667" y="288"/>
                    <a:pt x="3374" y="423"/>
                    <a:pt x="2623" y="660"/>
                  </a:cubicBezTo>
                  <a:cubicBezTo>
                    <a:pt x="1826" y="911"/>
                    <a:pt x="1484" y="766"/>
                    <a:pt x="0" y="1519"/>
                  </a:cubicBezTo>
                  <a:cubicBezTo>
                    <a:pt x="0" y="865"/>
                    <a:pt x="0" y="865"/>
                    <a:pt x="0" y="865"/>
                  </a:cubicBezTo>
                  <a:cubicBezTo>
                    <a:pt x="0" y="865"/>
                    <a:pt x="968" y="687"/>
                    <a:pt x="1349" y="636"/>
                  </a:cubicBezTo>
                  <a:cubicBezTo>
                    <a:pt x="1730" y="585"/>
                    <a:pt x="2307" y="440"/>
                    <a:pt x="2111" y="346"/>
                  </a:cubicBezTo>
                  <a:cubicBezTo>
                    <a:pt x="1915" y="252"/>
                    <a:pt x="1121" y="229"/>
                    <a:pt x="1195" y="167"/>
                  </a:cubicBezTo>
                  <a:cubicBezTo>
                    <a:pt x="1253" y="119"/>
                    <a:pt x="1471" y="101"/>
                    <a:pt x="2194" y="74"/>
                  </a:cubicBezTo>
                  <a:cubicBezTo>
                    <a:pt x="2917" y="47"/>
                    <a:pt x="3833" y="0"/>
                    <a:pt x="3833" y="0"/>
                  </a:cubicBezTo>
                  <a:lnTo>
                    <a:pt x="3833" y="12"/>
                  </a:lnTo>
                  <a:close/>
                </a:path>
              </a:pathLst>
            </a:custGeom>
            <a:solidFill>
              <a:schemeClr val="tx2">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nvGrpSpPr>
            <p:cNvPr id="12" name="Group 11"/>
            <p:cNvGrpSpPr/>
            <p:nvPr/>
          </p:nvGrpSpPr>
          <p:grpSpPr>
            <a:xfrm>
              <a:off x="-3175" y="2389370"/>
              <a:ext cx="8159751" cy="3100532"/>
              <a:chOff x="-3175" y="2389370"/>
              <a:chExt cx="8159751" cy="3100532"/>
            </a:xfrm>
            <a:solidFill>
              <a:schemeClr val="bg2"/>
            </a:solidFill>
          </p:grpSpPr>
          <p:sp>
            <p:nvSpPr>
              <p:cNvPr id="13" name="Freeform 44"/>
              <p:cNvSpPr>
                <a:spLocks/>
              </p:cNvSpPr>
              <p:nvPr/>
            </p:nvSpPr>
            <p:spPr bwMode="auto">
              <a:xfrm>
                <a:off x="-3175" y="4932421"/>
                <a:ext cx="1947863" cy="557481"/>
              </a:xfrm>
              <a:custGeom>
                <a:avLst/>
                <a:gdLst>
                  <a:gd name="T0" fmla="*/ 0 w 612"/>
                  <a:gd name="T1" fmla="*/ 190 h 190"/>
                  <a:gd name="T2" fmla="*/ 612 w 612"/>
                  <a:gd name="T3" fmla="*/ 11 h 190"/>
                  <a:gd name="T4" fmla="*/ 563 w 612"/>
                  <a:gd name="T5" fmla="*/ 0 h 190"/>
                  <a:gd name="T6" fmla="*/ 0 w 612"/>
                  <a:gd name="T7" fmla="*/ 158 h 190"/>
                  <a:gd name="T8" fmla="*/ 0 w 612"/>
                  <a:gd name="T9" fmla="*/ 190 h 190"/>
                </a:gdLst>
                <a:ahLst/>
                <a:cxnLst>
                  <a:cxn ang="0">
                    <a:pos x="T0" y="T1"/>
                  </a:cxn>
                  <a:cxn ang="0">
                    <a:pos x="T2" y="T3"/>
                  </a:cxn>
                  <a:cxn ang="0">
                    <a:pos x="T4" y="T5"/>
                  </a:cxn>
                  <a:cxn ang="0">
                    <a:pos x="T6" y="T7"/>
                  </a:cxn>
                  <a:cxn ang="0">
                    <a:pos x="T8" y="T9"/>
                  </a:cxn>
                </a:cxnLst>
                <a:rect l="0" t="0" r="r" b="b"/>
                <a:pathLst>
                  <a:path w="612" h="190">
                    <a:moveTo>
                      <a:pt x="0" y="190"/>
                    </a:moveTo>
                    <a:cubicBezTo>
                      <a:pt x="0" y="190"/>
                      <a:pt x="502" y="34"/>
                      <a:pt x="612" y="11"/>
                    </a:cubicBezTo>
                    <a:cubicBezTo>
                      <a:pt x="563" y="0"/>
                      <a:pt x="563" y="0"/>
                      <a:pt x="563" y="0"/>
                    </a:cubicBezTo>
                    <a:cubicBezTo>
                      <a:pt x="563" y="0"/>
                      <a:pt x="19" y="150"/>
                      <a:pt x="0" y="158"/>
                    </a:cubicBezTo>
                    <a:lnTo>
                      <a:pt x="0"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4" name="Freeform 45"/>
              <p:cNvSpPr>
                <a:spLocks/>
              </p:cNvSpPr>
              <p:nvPr/>
            </p:nvSpPr>
            <p:spPr bwMode="auto">
              <a:xfrm>
                <a:off x="3592513" y="4285684"/>
                <a:ext cx="1735138" cy="302884"/>
              </a:xfrm>
              <a:custGeom>
                <a:avLst/>
                <a:gdLst>
                  <a:gd name="T0" fmla="*/ 35 w 545"/>
                  <a:gd name="T1" fmla="*/ 103 h 103"/>
                  <a:gd name="T2" fmla="*/ 545 w 545"/>
                  <a:gd name="T3" fmla="*/ 12 h 103"/>
                  <a:gd name="T4" fmla="*/ 505 w 545"/>
                  <a:gd name="T5" fmla="*/ 0 h 103"/>
                  <a:gd name="T6" fmla="*/ 0 w 545"/>
                  <a:gd name="T7" fmla="*/ 90 h 103"/>
                  <a:gd name="T8" fmla="*/ 35 w 545"/>
                  <a:gd name="T9" fmla="*/ 103 h 103"/>
                </a:gdLst>
                <a:ahLst/>
                <a:cxnLst>
                  <a:cxn ang="0">
                    <a:pos x="T0" y="T1"/>
                  </a:cxn>
                  <a:cxn ang="0">
                    <a:pos x="T2" y="T3"/>
                  </a:cxn>
                  <a:cxn ang="0">
                    <a:pos x="T4" y="T5"/>
                  </a:cxn>
                  <a:cxn ang="0">
                    <a:pos x="T6" y="T7"/>
                  </a:cxn>
                  <a:cxn ang="0">
                    <a:pos x="T8" y="T9"/>
                  </a:cxn>
                </a:cxnLst>
                <a:rect l="0" t="0" r="r" b="b"/>
                <a:pathLst>
                  <a:path w="545" h="103">
                    <a:moveTo>
                      <a:pt x="35" y="103"/>
                    </a:moveTo>
                    <a:cubicBezTo>
                      <a:pt x="35" y="103"/>
                      <a:pt x="424" y="27"/>
                      <a:pt x="545" y="12"/>
                    </a:cubicBezTo>
                    <a:cubicBezTo>
                      <a:pt x="505" y="0"/>
                      <a:pt x="505" y="0"/>
                      <a:pt x="505" y="0"/>
                    </a:cubicBezTo>
                    <a:cubicBezTo>
                      <a:pt x="505" y="0"/>
                      <a:pt x="127" y="61"/>
                      <a:pt x="0" y="90"/>
                    </a:cubicBezTo>
                    <a:lnTo>
                      <a:pt x="3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5" name="Freeform 46"/>
              <p:cNvSpPr>
                <a:spLocks/>
              </p:cNvSpPr>
              <p:nvPr/>
            </p:nvSpPr>
            <p:spPr bwMode="auto">
              <a:xfrm>
                <a:off x="6499225" y="3861355"/>
                <a:ext cx="928688" cy="216554"/>
              </a:xfrm>
              <a:custGeom>
                <a:avLst/>
                <a:gdLst>
                  <a:gd name="T0" fmla="*/ 36 w 292"/>
                  <a:gd name="T1" fmla="*/ 74 h 74"/>
                  <a:gd name="T2" fmla="*/ 292 w 292"/>
                  <a:gd name="T3" fmla="*/ 2 h 74"/>
                  <a:gd name="T4" fmla="*/ 257 w 292"/>
                  <a:gd name="T5" fmla="*/ 0 h 74"/>
                  <a:gd name="T6" fmla="*/ 0 w 292"/>
                  <a:gd name="T7" fmla="*/ 69 h 74"/>
                  <a:gd name="T8" fmla="*/ 36 w 292"/>
                  <a:gd name="T9" fmla="*/ 74 h 74"/>
                </a:gdLst>
                <a:ahLst/>
                <a:cxnLst>
                  <a:cxn ang="0">
                    <a:pos x="T0" y="T1"/>
                  </a:cxn>
                  <a:cxn ang="0">
                    <a:pos x="T2" y="T3"/>
                  </a:cxn>
                  <a:cxn ang="0">
                    <a:pos x="T4" y="T5"/>
                  </a:cxn>
                  <a:cxn ang="0">
                    <a:pos x="T6" y="T7"/>
                  </a:cxn>
                  <a:cxn ang="0">
                    <a:pos x="T8" y="T9"/>
                  </a:cxn>
                </a:cxnLst>
                <a:rect l="0" t="0" r="r" b="b"/>
                <a:pathLst>
                  <a:path w="292" h="74">
                    <a:moveTo>
                      <a:pt x="36" y="74"/>
                    </a:moveTo>
                    <a:cubicBezTo>
                      <a:pt x="36" y="74"/>
                      <a:pt x="253" y="19"/>
                      <a:pt x="292" y="2"/>
                    </a:cubicBezTo>
                    <a:cubicBezTo>
                      <a:pt x="257" y="0"/>
                      <a:pt x="257" y="0"/>
                      <a:pt x="257" y="0"/>
                    </a:cubicBezTo>
                    <a:cubicBezTo>
                      <a:pt x="257" y="0"/>
                      <a:pt x="82" y="51"/>
                      <a:pt x="0" y="69"/>
                    </a:cubicBezTo>
                    <a:lnTo>
                      <a:pt x="3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6" name="Freeform 47"/>
              <p:cNvSpPr>
                <a:spLocks/>
              </p:cNvSpPr>
              <p:nvPr/>
            </p:nvSpPr>
            <p:spPr bwMode="auto">
              <a:xfrm>
                <a:off x="7783513" y="3517501"/>
                <a:ext cx="312738" cy="163879"/>
              </a:xfrm>
              <a:custGeom>
                <a:avLst/>
                <a:gdLst>
                  <a:gd name="T0" fmla="*/ 98 w 98"/>
                  <a:gd name="T1" fmla="*/ 0 h 56"/>
                  <a:gd name="T2" fmla="*/ 37 w 98"/>
                  <a:gd name="T3" fmla="*/ 56 h 56"/>
                  <a:gd name="T4" fmla="*/ 0 w 98"/>
                  <a:gd name="T5" fmla="*/ 56 h 56"/>
                  <a:gd name="T6" fmla="*/ 69 w 98"/>
                  <a:gd name="T7" fmla="*/ 0 h 56"/>
                  <a:gd name="T8" fmla="*/ 98 w 98"/>
                  <a:gd name="T9" fmla="*/ 0 h 56"/>
                </a:gdLst>
                <a:ahLst/>
                <a:cxnLst>
                  <a:cxn ang="0">
                    <a:pos x="T0" y="T1"/>
                  </a:cxn>
                  <a:cxn ang="0">
                    <a:pos x="T2" y="T3"/>
                  </a:cxn>
                  <a:cxn ang="0">
                    <a:pos x="T4" y="T5"/>
                  </a:cxn>
                  <a:cxn ang="0">
                    <a:pos x="T6" y="T7"/>
                  </a:cxn>
                  <a:cxn ang="0">
                    <a:pos x="T8" y="T9"/>
                  </a:cxn>
                </a:cxnLst>
                <a:rect l="0" t="0" r="r" b="b"/>
                <a:pathLst>
                  <a:path w="98" h="56">
                    <a:moveTo>
                      <a:pt x="98" y="0"/>
                    </a:moveTo>
                    <a:cubicBezTo>
                      <a:pt x="98" y="0"/>
                      <a:pt x="89" y="27"/>
                      <a:pt x="37" y="56"/>
                    </a:cubicBezTo>
                    <a:cubicBezTo>
                      <a:pt x="0" y="56"/>
                      <a:pt x="0" y="56"/>
                      <a:pt x="0" y="56"/>
                    </a:cubicBezTo>
                    <a:cubicBezTo>
                      <a:pt x="0" y="56"/>
                      <a:pt x="51" y="26"/>
                      <a:pt x="69" y="0"/>
                    </a:cubicBezTo>
                    <a:lnTo>
                      <a:pt x="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7" name="Freeform 48"/>
              <p:cNvSpPr>
                <a:spLocks/>
              </p:cNvSpPr>
              <p:nvPr/>
            </p:nvSpPr>
            <p:spPr bwMode="auto">
              <a:xfrm>
                <a:off x="7861300" y="3255588"/>
                <a:ext cx="234950" cy="122909"/>
              </a:xfrm>
              <a:custGeom>
                <a:avLst/>
                <a:gdLst>
                  <a:gd name="T0" fmla="*/ 74 w 74"/>
                  <a:gd name="T1" fmla="*/ 42 h 42"/>
                  <a:gd name="T2" fmla="*/ 46 w 74"/>
                  <a:gd name="T3" fmla="*/ 42 h 42"/>
                  <a:gd name="T4" fmla="*/ 0 w 74"/>
                  <a:gd name="T5" fmla="*/ 2 h 42"/>
                  <a:gd name="T6" fmla="*/ 30 w 74"/>
                  <a:gd name="T7" fmla="*/ 0 h 42"/>
                  <a:gd name="T8" fmla="*/ 74 w 74"/>
                  <a:gd name="T9" fmla="*/ 42 h 42"/>
                </a:gdLst>
                <a:ahLst/>
                <a:cxnLst>
                  <a:cxn ang="0">
                    <a:pos x="T0" y="T1"/>
                  </a:cxn>
                  <a:cxn ang="0">
                    <a:pos x="T2" y="T3"/>
                  </a:cxn>
                  <a:cxn ang="0">
                    <a:pos x="T4" y="T5"/>
                  </a:cxn>
                  <a:cxn ang="0">
                    <a:pos x="T6" y="T7"/>
                  </a:cxn>
                  <a:cxn ang="0">
                    <a:pos x="T8" y="T9"/>
                  </a:cxn>
                </a:cxnLst>
                <a:rect l="0" t="0" r="r" b="b"/>
                <a:pathLst>
                  <a:path w="74" h="42">
                    <a:moveTo>
                      <a:pt x="74" y="42"/>
                    </a:moveTo>
                    <a:cubicBezTo>
                      <a:pt x="46" y="42"/>
                      <a:pt x="46" y="42"/>
                      <a:pt x="46" y="42"/>
                    </a:cubicBezTo>
                    <a:cubicBezTo>
                      <a:pt x="46" y="42"/>
                      <a:pt x="21" y="8"/>
                      <a:pt x="0" y="2"/>
                    </a:cubicBezTo>
                    <a:cubicBezTo>
                      <a:pt x="30" y="0"/>
                      <a:pt x="30" y="0"/>
                      <a:pt x="30" y="0"/>
                    </a:cubicBezTo>
                    <a:cubicBezTo>
                      <a:pt x="30" y="0"/>
                      <a:pt x="62" y="20"/>
                      <a:pt x="7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8" name="Freeform 49"/>
              <p:cNvSpPr>
                <a:spLocks/>
              </p:cNvSpPr>
              <p:nvPr/>
            </p:nvSpPr>
            <p:spPr bwMode="auto">
              <a:xfrm>
                <a:off x="7231063" y="3071224"/>
                <a:ext cx="473075" cy="96572"/>
              </a:xfrm>
              <a:custGeom>
                <a:avLst/>
                <a:gdLst>
                  <a:gd name="T0" fmla="*/ 149 w 149"/>
                  <a:gd name="T1" fmla="*/ 31 h 33"/>
                  <a:gd name="T2" fmla="*/ 120 w 149"/>
                  <a:gd name="T3" fmla="*/ 33 h 33"/>
                  <a:gd name="T4" fmla="*/ 0 w 149"/>
                  <a:gd name="T5" fmla="*/ 4 h 33"/>
                  <a:gd name="T6" fmla="*/ 25 w 149"/>
                  <a:gd name="T7" fmla="*/ 0 h 33"/>
                  <a:gd name="T8" fmla="*/ 149 w 149"/>
                  <a:gd name="T9" fmla="*/ 31 h 33"/>
                </a:gdLst>
                <a:ahLst/>
                <a:cxnLst>
                  <a:cxn ang="0">
                    <a:pos x="T0" y="T1"/>
                  </a:cxn>
                  <a:cxn ang="0">
                    <a:pos x="T2" y="T3"/>
                  </a:cxn>
                  <a:cxn ang="0">
                    <a:pos x="T4" y="T5"/>
                  </a:cxn>
                  <a:cxn ang="0">
                    <a:pos x="T6" y="T7"/>
                  </a:cxn>
                  <a:cxn ang="0">
                    <a:pos x="T8" y="T9"/>
                  </a:cxn>
                </a:cxnLst>
                <a:rect l="0" t="0" r="r" b="b"/>
                <a:pathLst>
                  <a:path w="149" h="33">
                    <a:moveTo>
                      <a:pt x="149" y="31"/>
                    </a:moveTo>
                    <a:cubicBezTo>
                      <a:pt x="120" y="33"/>
                      <a:pt x="120" y="33"/>
                      <a:pt x="120" y="33"/>
                    </a:cubicBezTo>
                    <a:cubicBezTo>
                      <a:pt x="120" y="33"/>
                      <a:pt x="14" y="4"/>
                      <a:pt x="0" y="4"/>
                    </a:cubicBezTo>
                    <a:cubicBezTo>
                      <a:pt x="25" y="0"/>
                      <a:pt x="25" y="0"/>
                      <a:pt x="25" y="0"/>
                    </a:cubicBezTo>
                    <a:cubicBezTo>
                      <a:pt x="25" y="0"/>
                      <a:pt x="118" y="20"/>
                      <a:pt x="14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9" name="Freeform 50"/>
              <p:cNvSpPr>
                <a:spLocks/>
              </p:cNvSpPr>
              <p:nvPr/>
            </p:nvSpPr>
            <p:spPr bwMode="auto">
              <a:xfrm>
                <a:off x="6275388" y="2939535"/>
                <a:ext cx="573088" cy="64381"/>
              </a:xfrm>
              <a:custGeom>
                <a:avLst/>
                <a:gdLst>
                  <a:gd name="T0" fmla="*/ 180 w 180"/>
                  <a:gd name="T1" fmla="*/ 20 h 22"/>
                  <a:gd name="T2" fmla="*/ 156 w 180"/>
                  <a:gd name="T3" fmla="*/ 22 h 22"/>
                  <a:gd name="T4" fmla="*/ 0 w 180"/>
                  <a:gd name="T5" fmla="*/ 4 h 22"/>
                  <a:gd name="T6" fmla="*/ 21 w 180"/>
                  <a:gd name="T7" fmla="*/ 0 h 22"/>
                  <a:gd name="T8" fmla="*/ 180 w 180"/>
                  <a:gd name="T9" fmla="*/ 20 h 22"/>
                </a:gdLst>
                <a:ahLst/>
                <a:cxnLst>
                  <a:cxn ang="0">
                    <a:pos x="T0" y="T1"/>
                  </a:cxn>
                  <a:cxn ang="0">
                    <a:pos x="T2" y="T3"/>
                  </a:cxn>
                  <a:cxn ang="0">
                    <a:pos x="T4" y="T5"/>
                  </a:cxn>
                  <a:cxn ang="0">
                    <a:pos x="T6" y="T7"/>
                  </a:cxn>
                  <a:cxn ang="0">
                    <a:pos x="T8" y="T9"/>
                  </a:cxn>
                </a:cxnLst>
                <a:rect l="0" t="0" r="r" b="b"/>
                <a:pathLst>
                  <a:path w="180" h="22">
                    <a:moveTo>
                      <a:pt x="180" y="20"/>
                    </a:moveTo>
                    <a:cubicBezTo>
                      <a:pt x="156" y="22"/>
                      <a:pt x="156" y="22"/>
                      <a:pt x="156" y="22"/>
                    </a:cubicBezTo>
                    <a:cubicBezTo>
                      <a:pt x="156" y="22"/>
                      <a:pt x="20" y="4"/>
                      <a:pt x="0" y="4"/>
                    </a:cubicBezTo>
                    <a:cubicBezTo>
                      <a:pt x="21" y="0"/>
                      <a:pt x="21" y="0"/>
                      <a:pt x="21" y="0"/>
                    </a:cubicBezTo>
                    <a:cubicBezTo>
                      <a:pt x="21" y="0"/>
                      <a:pt x="168" y="17"/>
                      <a:pt x="1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0" name="Freeform 51"/>
              <p:cNvSpPr>
                <a:spLocks/>
              </p:cNvSpPr>
              <p:nvPr/>
            </p:nvSpPr>
            <p:spPr bwMode="auto">
              <a:xfrm>
                <a:off x="5197475" y="2838574"/>
                <a:ext cx="536575" cy="58528"/>
              </a:xfrm>
              <a:custGeom>
                <a:avLst/>
                <a:gdLst>
                  <a:gd name="T0" fmla="*/ 338 w 338"/>
                  <a:gd name="T1" fmla="*/ 32 h 40"/>
                  <a:gd name="T2" fmla="*/ 304 w 338"/>
                  <a:gd name="T3" fmla="*/ 40 h 40"/>
                  <a:gd name="T4" fmla="*/ 0 w 338"/>
                  <a:gd name="T5" fmla="*/ 6 h 40"/>
                  <a:gd name="T6" fmla="*/ 32 w 338"/>
                  <a:gd name="T7" fmla="*/ 0 h 40"/>
                  <a:gd name="T8" fmla="*/ 338 w 338"/>
                  <a:gd name="T9" fmla="*/ 32 h 40"/>
                </a:gdLst>
                <a:ahLst/>
                <a:cxnLst>
                  <a:cxn ang="0">
                    <a:pos x="T0" y="T1"/>
                  </a:cxn>
                  <a:cxn ang="0">
                    <a:pos x="T2" y="T3"/>
                  </a:cxn>
                  <a:cxn ang="0">
                    <a:pos x="T4" y="T5"/>
                  </a:cxn>
                  <a:cxn ang="0">
                    <a:pos x="T6" y="T7"/>
                  </a:cxn>
                  <a:cxn ang="0">
                    <a:pos x="T8" y="T9"/>
                  </a:cxn>
                </a:cxnLst>
                <a:rect l="0" t="0" r="r" b="b"/>
                <a:pathLst>
                  <a:path w="338" h="40">
                    <a:moveTo>
                      <a:pt x="338" y="32"/>
                    </a:moveTo>
                    <a:lnTo>
                      <a:pt x="304" y="40"/>
                    </a:lnTo>
                    <a:lnTo>
                      <a:pt x="0" y="6"/>
                    </a:lnTo>
                    <a:lnTo>
                      <a:pt x="32" y="0"/>
                    </a:lnTo>
                    <a:lnTo>
                      <a:pt x="33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1" name="Freeform 52"/>
              <p:cNvSpPr>
                <a:spLocks/>
              </p:cNvSpPr>
              <p:nvPr/>
            </p:nvSpPr>
            <p:spPr bwMode="auto">
              <a:xfrm>
                <a:off x="4589463" y="2750782"/>
                <a:ext cx="273050" cy="46823"/>
              </a:xfrm>
              <a:custGeom>
                <a:avLst/>
                <a:gdLst>
                  <a:gd name="T0" fmla="*/ 86 w 86"/>
                  <a:gd name="T1" fmla="*/ 14 h 16"/>
                  <a:gd name="T2" fmla="*/ 71 w 86"/>
                  <a:gd name="T3" fmla="*/ 16 h 16"/>
                  <a:gd name="T4" fmla="*/ 0 w 86"/>
                  <a:gd name="T5" fmla="*/ 2 h 16"/>
                  <a:gd name="T6" fmla="*/ 17 w 86"/>
                  <a:gd name="T7" fmla="*/ 0 h 16"/>
                  <a:gd name="T8" fmla="*/ 86 w 86"/>
                  <a:gd name="T9" fmla="*/ 14 h 16"/>
                </a:gdLst>
                <a:ahLst/>
                <a:cxnLst>
                  <a:cxn ang="0">
                    <a:pos x="T0" y="T1"/>
                  </a:cxn>
                  <a:cxn ang="0">
                    <a:pos x="T2" y="T3"/>
                  </a:cxn>
                  <a:cxn ang="0">
                    <a:pos x="T4" y="T5"/>
                  </a:cxn>
                  <a:cxn ang="0">
                    <a:pos x="T6" y="T7"/>
                  </a:cxn>
                  <a:cxn ang="0">
                    <a:pos x="T8" y="T9"/>
                  </a:cxn>
                </a:cxnLst>
                <a:rect l="0" t="0" r="r" b="b"/>
                <a:pathLst>
                  <a:path w="86" h="16">
                    <a:moveTo>
                      <a:pt x="86" y="14"/>
                    </a:moveTo>
                    <a:cubicBezTo>
                      <a:pt x="71" y="16"/>
                      <a:pt x="71" y="16"/>
                      <a:pt x="71" y="16"/>
                    </a:cubicBezTo>
                    <a:cubicBezTo>
                      <a:pt x="71" y="16"/>
                      <a:pt x="23" y="6"/>
                      <a:pt x="0" y="2"/>
                    </a:cubicBezTo>
                    <a:cubicBezTo>
                      <a:pt x="17" y="0"/>
                      <a:pt x="17" y="0"/>
                      <a:pt x="17" y="0"/>
                    </a:cubicBezTo>
                    <a:lnTo>
                      <a:pt x="8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2" name="Freeform 53"/>
              <p:cNvSpPr>
                <a:spLocks/>
              </p:cNvSpPr>
              <p:nvPr/>
            </p:nvSpPr>
            <p:spPr bwMode="auto">
              <a:xfrm>
                <a:off x="4503738" y="2671768"/>
                <a:ext cx="50800" cy="43896"/>
              </a:xfrm>
              <a:custGeom>
                <a:avLst/>
                <a:gdLst>
                  <a:gd name="T0" fmla="*/ 16 w 16"/>
                  <a:gd name="T1" fmla="*/ 15 h 15"/>
                  <a:gd name="T2" fmla="*/ 3 w 16"/>
                  <a:gd name="T3" fmla="*/ 14 h 15"/>
                  <a:gd name="T4" fmla="*/ 3 w 16"/>
                  <a:gd name="T5" fmla="*/ 0 h 15"/>
                  <a:gd name="T6" fmla="*/ 15 w 16"/>
                  <a:gd name="T7" fmla="*/ 1 h 15"/>
                  <a:gd name="T8" fmla="*/ 16 w 16"/>
                  <a:gd name="T9" fmla="*/ 15 h 15"/>
                </a:gdLst>
                <a:ahLst/>
                <a:cxnLst>
                  <a:cxn ang="0">
                    <a:pos x="T0" y="T1"/>
                  </a:cxn>
                  <a:cxn ang="0">
                    <a:pos x="T2" y="T3"/>
                  </a:cxn>
                  <a:cxn ang="0">
                    <a:pos x="T4" y="T5"/>
                  </a:cxn>
                  <a:cxn ang="0">
                    <a:pos x="T6" y="T7"/>
                  </a:cxn>
                  <a:cxn ang="0">
                    <a:pos x="T8" y="T9"/>
                  </a:cxn>
                </a:cxnLst>
                <a:rect l="0" t="0" r="r" b="b"/>
                <a:pathLst>
                  <a:path w="16" h="15">
                    <a:moveTo>
                      <a:pt x="16" y="15"/>
                    </a:moveTo>
                    <a:cubicBezTo>
                      <a:pt x="3" y="14"/>
                      <a:pt x="3" y="14"/>
                      <a:pt x="3" y="14"/>
                    </a:cubicBezTo>
                    <a:cubicBezTo>
                      <a:pt x="3" y="14"/>
                      <a:pt x="0" y="5"/>
                      <a:pt x="3" y="0"/>
                    </a:cubicBezTo>
                    <a:cubicBezTo>
                      <a:pt x="15" y="1"/>
                      <a:pt x="15" y="1"/>
                      <a:pt x="15" y="1"/>
                    </a:cubicBezTo>
                    <a:cubicBezTo>
                      <a:pt x="12" y="5"/>
                      <a:pt x="16" y="15"/>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3" name="Freeform 54"/>
              <p:cNvSpPr>
                <a:spLocks/>
              </p:cNvSpPr>
              <p:nvPr/>
            </p:nvSpPr>
            <p:spPr bwMode="auto">
              <a:xfrm>
                <a:off x="4586288" y="2598608"/>
                <a:ext cx="196850" cy="40970"/>
              </a:xfrm>
              <a:custGeom>
                <a:avLst/>
                <a:gdLst>
                  <a:gd name="T0" fmla="*/ 11 w 62"/>
                  <a:gd name="T1" fmla="*/ 14 h 14"/>
                  <a:gd name="T2" fmla="*/ 0 w 62"/>
                  <a:gd name="T3" fmla="*/ 12 h 14"/>
                  <a:gd name="T4" fmla="*/ 50 w 62"/>
                  <a:gd name="T5" fmla="*/ 0 h 14"/>
                  <a:gd name="T6" fmla="*/ 62 w 62"/>
                  <a:gd name="T7" fmla="*/ 1 h 14"/>
                  <a:gd name="T8" fmla="*/ 11 w 62"/>
                  <a:gd name="T9" fmla="*/ 14 h 14"/>
                </a:gdLst>
                <a:ahLst/>
                <a:cxnLst>
                  <a:cxn ang="0">
                    <a:pos x="T0" y="T1"/>
                  </a:cxn>
                  <a:cxn ang="0">
                    <a:pos x="T2" y="T3"/>
                  </a:cxn>
                  <a:cxn ang="0">
                    <a:pos x="T4" y="T5"/>
                  </a:cxn>
                  <a:cxn ang="0">
                    <a:pos x="T6" y="T7"/>
                  </a:cxn>
                  <a:cxn ang="0">
                    <a:pos x="T8" y="T9"/>
                  </a:cxn>
                </a:cxnLst>
                <a:rect l="0" t="0" r="r" b="b"/>
                <a:pathLst>
                  <a:path w="62" h="14">
                    <a:moveTo>
                      <a:pt x="11" y="14"/>
                    </a:moveTo>
                    <a:cubicBezTo>
                      <a:pt x="0" y="12"/>
                      <a:pt x="0" y="12"/>
                      <a:pt x="0" y="12"/>
                    </a:cubicBezTo>
                    <a:cubicBezTo>
                      <a:pt x="0" y="12"/>
                      <a:pt x="26" y="3"/>
                      <a:pt x="50" y="0"/>
                    </a:cubicBezTo>
                    <a:cubicBezTo>
                      <a:pt x="62" y="1"/>
                      <a:pt x="62" y="1"/>
                      <a:pt x="62" y="1"/>
                    </a:cubicBezTo>
                    <a:cubicBezTo>
                      <a:pt x="62" y="1"/>
                      <a:pt x="21" y="8"/>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4" name="Freeform 55"/>
              <p:cNvSpPr>
                <a:spLocks/>
              </p:cNvSpPr>
              <p:nvPr/>
            </p:nvSpPr>
            <p:spPr bwMode="auto">
              <a:xfrm>
                <a:off x="4973638" y="2545933"/>
                <a:ext cx="312738" cy="29264"/>
              </a:xfrm>
              <a:custGeom>
                <a:avLst/>
                <a:gdLst>
                  <a:gd name="T0" fmla="*/ 11 w 98"/>
                  <a:gd name="T1" fmla="*/ 10 h 10"/>
                  <a:gd name="T2" fmla="*/ 0 w 98"/>
                  <a:gd name="T3" fmla="*/ 8 h 10"/>
                  <a:gd name="T4" fmla="*/ 87 w 98"/>
                  <a:gd name="T5" fmla="*/ 0 h 10"/>
                  <a:gd name="T6" fmla="*/ 98 w 98"/>
                  <a:gd name="T7" fmla="*/ 1 h 10"/>
                  <a:gd name="T8" fmla="*/ 11 w 98"/>
                  <a:gd name="T9" fmla="*/ 10 h 10"/>
                </a:gdLst>
                <a:ahLst/>
                <a:cxnLst>
                  <a:cxn ang="0">
                    <a:pos x="T0" y="T1"/>
                  </a:cxn>
                  <a:cxn ang="0">
                    <a:pos x="T2" y="T3"/>
                  </a:cxn>
                  <a:cxn ang="0">
                    <a:pos x="T4" y="T5"/>
                  </a:cxn>
                  <a:cxn ang="0">
                    <a:pos x="T6" y="T7"/>
                  </a:cxn>
                  <a:cxn ang="0">
                    <a:pos x="T8" y="T9"/>
                  </a:cxn>
                </a:cxnLst>
                <a:rect l="0" t="0" r="r" b="b"/>
                <a:pathLst>
                  <a:path w="98" h="10">
                    <a:moveTo>
                      <a:pt x="11" y="10"/>
                    </a:moveTo>
                    <a:cubicBezTo>
                      <a:pt x="0" y="8"/>
                      <a:pt x="0" y="8"/>
                      <a:pt x="0" y="8"/>
                    </a:cubicBezTo>
                    <a:cubicBezTo>
                      <a:pt x="0" y="8"/>
                      <a:pt x="72" y="1"/>
                      <a:pt x="87" y="0"/>
                    </a:cubicBezTo>
                    <a:cubicBezTo>
                      <a:pt x="98" y="1"/>
                      <a:pt x="98" y="1"/>
                      <a:pt x="98" y="1"/>
                    </a:cubicBez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5" name="Freeform 56"/>
              <p:cNvSpPr>
                <a:spLocks/>
              </p:cNvSpPr>
              <p:nvPr/>
            </p:nvSpPr>
            <p:spPr bwMode="auto">
              <a:xfrm>
                <a:off x="5613400" y="2490331"/>
                <a:ext cx="436563" cy="35117"/>
              </a:xfrm>
              <a:custGeom>
                <a:avLst/>
                <a:gdLst>
                  <a:gd name="T0" fmla="*/ 6 w 137"/>
                  <a:gd name="T1" fmla="*/ 12 h 12"/>
                  <a:gd name="T2" fmla="*/ 137 w 137"/>
                  <a:gd name="T3" fmla="*/ 2 h 12"/>
                  <a:gd name="T4" fmla="*/ 132 w 137"/>
                  <a:gd name="T5" fmla="*/ 0 h 12"/>
                  <a:gd name="T6" fmla="*/ 0 w 137"/>
                  <a:gd name="T7" fmla="*/ 10 h 12"/>
                  <a:gd name="T8" fmla="*/ 6 w 137"/>
                  <a:gd name="T9" fmla="*/ 12 h 12"/>
                </a:gdLst>
                <a:ahLst/>
                <a:cxnLst>
                  <a:cxn ang="0">
                    <a:pos x="T0" y="T1"/>
                  </a:cxn>
                  <a:cxn ang="0">
                    <a:pos x="T2" y="T3"/>
                  </a:cxn>
                  <a:cxn ang="0">
                    <a:pos x="T4" y="T5"/>
                  </a:cxn>
                  <a:cxn ang="0">
                    <a:pos x="T6" y="T7"/>
                  </a:cxn>
                  <a:cxn ang="0">
                    <a:pos x="T8" y="T9"/>
                  </a:cxn>
                </a:cxnLst>
                <a:rect l="0" t="0" r="r" b="b"/>
                <a:pathLst>
                  <a:path w="137" h="12">
                    <a:moveTo>
                      <a:pt x="6" y="12"/>
                    </a:moveTo>
                    <a:cubicBezTo>
                      <a:pt x="7" y="12"/>
                      <a:pt x="87" y="4"/>
                      <a:pt x="137" y="2"/>
                    </a:cubicBezTo>
                    <a:cubicBezTo>
                      <a:pt x="132" y="0"/>
                      <a:pt x="132" y="0"/>
                      <a:pt x="132" y="0"/>
                    </a:cubicBezTo>
                    <a:cubicBezTo>
                      <a:pt x="82" y="2"/>
                      <a:pt x="1" y="10"/>
                      <a:pt x="0" y="10"/>
                    </a:cubicBez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6" name="Freeform 57"/>
              <p:cNvSpPr>
                <a:spLocks/>
              </p:cNvSpPr>
              <p:nvPr/>
            </p:nvSpPr>
            <p:spPr bwMode="auto">
              <a:xfrm>
                <a:off x="6411913" y="2447898"/>
                <a:ext cx="414338" cy="24874"/>
              </a:xfrm>
              <a:custGeom>
                <a:avLst/>
                <a:gdLst>
                  <a:gd name="T0" fmla="*/ 6 w 130"/>
                  <a:gd name="T1" fmla="*/ 8 h 8"/>
                  <a:gd name="T2" fmla="*/ 130 w 130"/>
                  <a:gd name="T3" fmla="*/ 2 h 8"/>
                  <a:gd name="T4" fmla="*/ 125 w 130"/>
                  <a:gd name="T5" fmla="*/ 0 h 8"/>
                  <a:gd name="T6" fmla="*/ 0 w 130"/>
                  <a:gd name="T7" fmla="*/ 6 h 8"/>
                  <a:gd name="T8" fmla="*/ 6 w 130"/>
                  <a:gd name="T9" fmla="*/ 8 h 8"/>
                </a:gdLst>
                <a:ahLst/>
                <a:cxnLst>
                  <a:cxn ang="0">
                    <a:pos x="T0" y="T1"/>
                  </a:cxn>
                  <a:cxn ang="0">
                    <a:pos x="T2" y="T3"/>
                  </a:cxn>
                  <a:cxn ang="0">
                    <a:pos x="T4" y="T5"/>
                  </a:cxn>
                  <a:cxn ang="0">
                    <a:pos x="T6" y="T7"/>
                  </a:cxn>
                  <a:cxn ang="0">
                    <a:pos x="T8" y="T9"/>
                  </a:cxn>
                </a:cxnLst>
                <a:rect l="0" t="0" r="r" b="b"/>
                <a:pathLst>
                  <a:path w="130" h="8">
                    <a:moveTo>
                      <a:pt x="6" y="8"/>
                    </a:moveTo>
                    <a:cubicBezTo>
                      <a:pt x="7" y="8"/>
                      <a:pt x="80" y="4"/>
                      <a:pt x="130" y="2"/>
                    </a:cubicBezTo>
                    <a:cubicBezTo>
                      <a:pt x="125" y="0"/>
                      <a:pt x="125" y="0"/>
                      <a:pt x="125" y="0"/>
                    </a:cubicBezTo>
                    <a:cubicBezTo>
                      <a:pt x="75" y="3"/>
                      <a:pt x="1" y="6"/>
                      <a:pt x="0" y="6"/>
                    </a:cubicBez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7" name="Freeform 58"/>
              <p:cNvSpPr>
                <a:spLocks/>
              </p:cNvSpPr>
              <p:nvPr/>
            </p:nvSpPr>
            <p:spPr bwMode="auto">
              <a:xfrm>
                <a:off x="7138988" y="2415707"/>
                <a:ext cx="396875" cy="20485"/>
              </a:xfrm>
              <a:custGeom>
                <a:avLst/>
                <a:gdLst>
                  <a:gd name="T0" fmla="*/ 6 w 125"/>
                  <a:gd name="T1" fmla="*/ 7 h 7"/>
                  <a:gd name="T2" fmla="*/ 125 w 125"/>
                  <a:gd name="T3" fmla="*/ 1 h 7"/>
                  <a:gd name="T4" fmla="*/ 120 w 125"/>
                  <a:gd name="T5" fmla="*/ 0 h 7"/>
                  <a:gd name="T6" fmla="*/ 0 w 125"/>
                  <a:gd name="T7" fmla="*/ 6 h 7"/>
                  <a:gd name="T8" fmla="*/ 6 w 125"/>
                  <a:gd name="T9" fmla="*/ 7 h 7"/>
                </a:gdLst>
                <a:ahLst/>
                <a:cxnLst>
                  <a:cxn ang="0">
                    <a:pos x="T0" y="T1"/>
                  </a:cxn>
                  <a:cxn ang="0">
                    <a:pos x="T2" y="T3"/>
                  </a:cxn>
                  <a:cxn ang="0">
                    <a:pos x="T4" y="T5"/>
                  </a:cxn>
                  <a:cxn ang="0">
                    <a:pos x="T6" y="T7"/>
                  </a:cxn>
                  <a:cxn ang="0">
                    <a:pos x="T8" y="T9"/>
                  </a:cxn>
                </a:cxnLst>
                <a:rect l="0" t="0" r="r" b="b"/>
                <a:pathLst>
                  <a:path w="125" h="7">
                    <a:moveTo>
                      <a:pt x="6" y="7"/>
                    </a:moveTo>
                    <a:cubicBezTo>
                      <a:pt x="6" y="7"/>
                      <a:pt x="75" y="4"/>
                      <a:pt x="125" y="1"/>
                    </a:cubicBezTo>
                    <a:cubicBezTo>
                      <a:pt x="120" y="0"/>
                      <a:pt x="120" y="0"/>
                      <a:pt x="120" y="0"/>
                    </a:cubicBezTo>
                    <a:cubicBezTo>
                      <a:pt x="70" y="2"/>
                      <a:pt x="1" y="6"/>
                      <a:pt x="0" y="6"/>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28" name="Freeform 59"/>
              <p:cNvSpPr>
                <a:spLocks/>
              </p:cNvSpPr>
              <p:nvPr/>
            </p:nvSpPr>
            <p:spPr bwMode="auto">
              <a:xfrm>
                <a:off x="7796213" y="2389370"/>
                <a:ext cx="360363" cy="17558"/>
              </a:xfrm>
              <a:custGeom>
                <a:avLst/>
                <a:gdLst>
                  <a:gd name="T0" fmla="*/ 4 w 113"/>
                  <a:gd name="T1" fmla="*/ 6 h 6"/>
                  <a:gd name="T2" fmla="*/ 113 w 113"/>
                  <a:gd name="T3" fmla="*/ 1 h 6"/>
                  <a:gd name="T4" fmla="*/ 109 w 113"/>
                  <a:gd name="T5" fmla="*/ 0 h 6"/>
                  <a:gd name="T6" fmla="*/ 0 w 113"/>
                  <a:gd name="T7" fmla="*/ 5 h 6"/>
                  <a:gd name="T8" fmla="*/ 4 w 113"/>
                  <a:gd name="T9" fmla="*/ 6 h 6"/>
                </a:gdLst>
                <a:ahLst/>
                <a:cxnLst>
                  <a:cxn ang="0">
                    <a:pos x="T0" y="T1"/>
                  </a:cxn>
                  <a:cxn ang="0">
                    <a:pos x="T2" y="T3"/>
                  </a:cxn>
                  <a:cxn ang="0">
                    <a:pos x="T4" y="T5"/>
                  </a:cxn>
                  <a:cxn ang="0">
                    <a:pos x="T6" y="T7"/>
                  </a:cxn>
                  <a:cxn ang="0">
                    <a:pos x="T8" y="T9"/>
                  </a:cxn>
                </a:cxnLst>
                <a:rect l="0" t="0" r="r" b="b"/>
                <a:pathLst>
                  <a:path w="113" h="6">
                    <a:moveTo>
                      <a:pt x="4" y="6"/>
                    </a:moveTo>
                    <a:cubicBezTo>
                      <a:pt x="5" y="6"/>
                      <a:pt x="63" y="3"/>
                      <a:pt x="113" y="1"/>
                    </a:cubicBezTo>
                    <a:cubicBezTo>
                      <a:pt x="109" y="0"/>
                      <a:pt x="109" y="0"/>
                      <a:pt x="109" y="0"/>
                    </a:cubicBezTo>
                    <a:cubicBezTo>
                      <a:pt x="59" y="2"/>
                      <a:pt x="0" y="5"/>
                      <a:pt x="0" y="5"/>
                    </a:cubicBez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grpSp>
      <p:grpSp>
        <p:nvGrpSpPr>
          <p:cNvPr id="32" name="Group 31">
            <a:extLst>
              <a:ext uri="{FF2B5EF4-FFF2-40B4-BE49-F238E27FC236}">
                <a16:creationId xmlns:a16="http://schemas.microsoft.com/office/drawing/2014/main" id="{827D4C01-77BE-4645-9BEB-6FFA17DB370E}"/>
              </a:ext>
            </a:extLst>
          </p:cNvPr>
          <p:cNvGrpSpPr/>
          <p:nvPr/>
        </p:nvGrpSpPr>
        <p:grpSpPr>
          <a:xfrm>
            <a:off x="-1530" y="1982450"/>
            <a:ext cx="7677101" cy="4032693"/>
            <a:chOff x="522665" y="844048"/>
            <a:chExt cx="7621722" cy="5602526"/>
          </a:xfrm>
        </p:grpSpPr>
        <p:sp>
          <p:nvSpPr>
            <p:cNvPr id="96" name="Rectangle 95"/>
            <p:cNvSpPr/>
            <p:nvPr/>
          </p:nvSpPr>
          <p:spPr>
            <a:xfrm>
              <a:off x="522665" y="1436658"/>
              <a:ext cx="2323855" cy="1667589"/>
            </a:xfrm>
            <a:prstGeom prst="rect">
              <a:avLst/>
            </a:prstGeom>
          </p:spPr>
          <p:txBody>
            <a:bodyPr wrap="square" anchor="ctr">
              <a:spAutoFit/>
            </a:bodyPr>
            <a:lstStyle/>
            <a:p>
              <a:pPr algn="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Create a sustainable implementation plan around the Standards of Practice and embed the TIC principles into your policies and procedures.</a:t>
              </a:r>
            </a:p>
          </p:txBody>
        </p:sp>
        <p:sp>
          <p:nvSpPr>
            <p:cNvPr id="94" name="Rectangle 93"/>
            <p:cNvSpPr/>
            <p:nvPr/>
          </p:nvSpPr>
          <p:spPr>
            <a:xfrm>
              <a:off x="1881463" y="5292089"/>
              <a:ext cx="2840280" cy="1154485"/>
            </a:xfrm>
            <a:prstGeom prst="rect">
              <a:avLst/>
            </a:prstGeom>
          </p:spPr>
          <p:txBody>
            <a:bodyPr wrap="square" anchor="ctr">
              <a:spAutoFit/>
            </a:bodyPr>
            <a:lstStyle/>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Organizational commitment to being Restorative, Equitable  &amp; Trauma Informed (CARE Agreement)</a:t>
              </a:r>
            </a:p>
          </p:txBody>
        </p:sp>
        <p:sp>
          <p:nvSpPr>
            <p:cNvPr id="92" name="Rectangle 91"/>
            <p:cNvSpPr/>
            <p:nvPr/>
          </p:nvSpPr>
          <p:spPr>
            <a:xfrm>
              <a:off x="3389268" y="4749673"/>
              <a:ext cx="2276426" cy="641380"/>
            </a:xfrm>
            <a:prstGeom prst="rect">
              <a:avLst/>
            </a:prstGeom>
          </p:spPr>
          <p:txBody>
            <a:bodyPr wrap="square" anchor="ctr">
              <a:spAutoFit/>
            </a:bodyPr>
            <a:lstStyle/>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Attend the CARE Train the Trainer (TOT) training </a:t>
              </a:r>
            </a:p>
          </p:txBody>
        </p:sp>
        <p:sp>
          <p:nvSpPr>
            <p:cNvPr id="90" name="Rectangle 89"/>
            <p:cNvSpPr/>
            <p:nvPr/>
          </p:nvSpPr>
          <p:spPr>
            <a:xfrm>
              <a:off x="5695724" y="4139313"/>
              <a:ext cx="2448663" cy="897933"/>
            </a:xfrm>
            <a:prstGeom prst="rect">
              <a:avLst/>
            </a:prstGeom>
          </p:spPr>
          <p:txBody>
            <a:bodyPr wrap="square" anchor="ctr">
              <a:spAutoFit/>
            </a:bodyPr>
            <a:lstStyle/>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Create a monthly Trauma Informed Leadership </a:t>
              </a:r>
            </a:p>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Team (TILT) </a:t>
              </a:r>
            </a:p>
          </p:txBody>
        </p:sp>
        <p:sp>
          <p:nvSpPr>
            <p:cNvPr id="88" name="Rectangle 87"/>
            <p:cNvSpPr/>
            <p:nvPr/>
          </p:nvSpPr>
          <p:spPr>
            <a:xfrm>
              <a:off x="4374843" y="844048"/>
              <a:ext cx="3064414" cy="897933"/>
            </a:xfrm>
            <a:prstGeom prst="rect">
              <a:avLst/>
            </a:prstGeom>
          </p:spPr>
          <p:txBody>
            <a:bodyPr wrap="square" anchor="ctr">
              <a:spAutoFit/>
            </a:bodyPr>
            <a:lstStyle/>
            <a:p>
              <a:pPr defTabSz="685800">
                <a:buClrTx/>
                <a:defRPr/>
              </a:pPr>
              <a:r>
                <a:rPr lang="en-US" sz="1200" b="1" kern="1200">
                  <a:solidFill>
                    <a:srgbClr val="44546A">
                      <a:lumMod val="75000"/>
                      <a:lumOff val="25000"/>
                    </a:srgbClr>
                  </a:solidFill>
                  <a:latin typeface="Lucida Sans" panose="020B0602030504020204" pitchFamily="34" charset="0"/>
                  <a:ea typeface="+mn-ea"/>
                  <a:cs typeface="Arial" panose="020B0604020202020204" pitchFamily="34" charset="0"/>
                </a:rPr>
                <a:t>Continue to learn, grow practice, make connections, build community, &amp; collaborate with partners  </a:t>
              </a:r>
              <a:endParaRPr lang="en-US" sz="1200" kern="1200">
                <a:solidFill>
                  <a:srgbClr val="44546A">
                    <a:lumMod val="75000"/>
                    <a:lumOff val="25000"/>
                  </a:srgbClr>
                </a:solidFill>
                <a:latin typeface="Lucida Sans" panose="020B0602030504020204" pitchFamily="34" charset="0"/>
                <a:ea typeface="+mn-ea"/>
                <a:cs typeface="Arial" panose="020B0604020202020204" pitchFamily="34" charset="0"/>
              </a:endParaRPr>
            </a:p>
          </p:txBody>
        </p:sp>
        <p:grpSp>
          <p:nvGrpSpPr>
            <p:cNvPr id="38" name="Group 37"/>
            <p:cNvGrpSpPr/>
            <p:nvPr/>
          </p:nvGrpSpPr>
          <p:grpSpPr>
            <a:xfrm>
              <a:off x="759529" y="3010584"/>
              <a:ext cx="1379320" cy="2459328"/>
              <a:chOff x="1073076" y="2418328"/>
              <a:chExt cx="1839094" cy="3279104"/>
            </a:xfrm>
          </p:grpSpPr>
          <p:pic>
            <p:nvPicPr>
              <p:cNvPr id="77" name="Picture 76"/>
              <p:cNvPicPr>
                <a:picLocks noChangeAspect="1"/>
              </p:cNvPicPr>
              <p:nvPr/>
            </p:nvPicPr>
            <p:blipFill rotWithShape="1">
              <a:blip r:embed="rId3">
                <a:extLst>
                  <a:ext uri="{28A0092B-C50C-407E-A947-70E740481C1C}">
                    <a14:useLocalDpi xmlns:a14="http://schemas.microsoft.com/office/drawing/2010/main" val="0"/>
                  </a:ext>
                </a:extLst>
              </a:blip>
              <a:srcRect l="13934" t="35265" r="13155" b="31318"/>
              <a:stretch/>
            </p:blipFill>
            <p:spPr>
              <a:xfrm rot="20782269">
                <a:off x="1389833" y="5287377"/>
                <a:ext cx="1522337" cy="410055"/>
              </a:xfrm>
              <a:prstGeom prst="rect">
                <a:avLst/>
              </a:prstGeom>
            </p:spPr>
          </p:pic>
          <p:sp>
            <p:nvSpPr>
              <p:cNvPr id="78" name="Freeform 161"/>
              <p:cNvSpPr>
                <a:spLocks noEditPoints="1"/>
              </p:cNvSpPr>
              <p:nvPr/>
            </p:nvSpPr>
            <p:spPr bwMode="auto">
              <a:xfrm>
                <a:off x="1073076" y="2962320"/>
                <a:ext cx="1357039" cy="1389704"/>
              </a:xfrm>
              <a:custGeom>
                <a:avLst/>
                <a:gdLst>
                  <a:gd name="T0" fmla="*/ 0 w 465"/>
                  <a:gd name="T1" fmla="*/ 238 h 476"/>
                  <a:gd name="T2" fmla="*/ 233 w 465"/>
                  <a:gd name="T3" fmla="*/ 476 h 476"/>
                  <a:gd name="T4" fmla="*/ 0 w 465"/>
                  <a:gd name="T5" fmla="*/ 238 h 476"/>
                  <a:gd name="T6" fmla="*/ 465 w 465"/>
                  <a:gd name="T7" fmla="*/ 238 h 476"/>
                  <a:gd name="T8" fmla="*/ 233 w 465"/>
                  <a:gd name="T9" fmla="*/ 476 h 476"/>
                  <a:gd name="T10" fmla="*/ 465 w 465"/>
                  <a:gd name="T11" fmla="*/ 238 h 476"/>
                  <a:gd name="T12" fmla="*/ 233 w 465"/>
                  <a:gd name="T13" fmla="*/ 0 h 476"/>
                  <a:gd name="T14" fmla="*/ 0 w 465"/>
                  <a:gd name="T15" fmla="*/ 238 h 476"/>
                  <a:gd name="T16" fmla="*/ 0 w 465"/>
                  <a:gd name="T17" fmla="*/ 238 h 476"/>
                  <a:gd name="T18" fmla="*/ 233 w 465"/>
                  <a:gd name="T19" fmla="*/ 0 h 476"/>
                  <a:gd name="T20" fmla="*/ 465 w 465"/>
                  <a:gd name="T21" fmla="*/ 238 h 476"/>
                  <a:gd name="T22" fmla="*/ 465 w 465"/>
                  <a:gd name="T23" fmla="*/ 238 h 476"/>
                  <a:gd name="T24" fmla="*/ 233 w 465"/>
                  <a:gd name="T25"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5" h="476">
                    <a:moveTo>
                      <a:pt x="0" y="238"/>
                    </a:moveTo>
                    <a:cubicBezTo>
                      <a:pt x="0" y="370"/>
                      <a:pt x="104" y="476"/>
                      <a:pt x="233" y="476"/>
                    </a:cubicBezTo>
                    <a:cubicBezTo>
                      <a:pt x="104" y="476"/>
                      <a:pt x="0" y="369"/>
                      <a:pt x="0" y="238"/>
                    </a:cubicBezTo>
                    <a:moveTo>
                      <a:pt x="465" y="238"/>
                    </a:moveTo>
                    <a:cubicBezTo>
                      <a:pt x="465" y="369"/>
                      <a:pt x="361" y="476"/>
                      <a:pt x="233" y="476"/>
                    </a:cubicBezTo>
                    <a:cubicBezTo>
                      <a:pt x="361" y="476"/>
                      <a:pt x="465" y="370"/>
                      <a:pt x="465" y="238"/>
                    </a:cubicBezTo>
                    <a:moveTo>
                      <a:pt x="233" y="0"/>
                    </a:moveTo>
                    <a:cubicBezTo>
                      <a:pt x="104" y="0"/>
                      <a:pt x="0" y="107"/>
                      <a:pt x="0" y="238"/>
                    </a:cubicBezTo>
                    <a:cubicBezTo>
                      <a:pt x="0" y="238"/>
                      <a:pt x="0" y="238"/>
                      <a:pt x="0" y="238"/>
                    </a:cubicBezTo>
                    <a:cubicBezTo>
                      <a:pt x="0" y="107"/>
                      <a:pt x="104" y="0"/>
                      <a:pt x="233" y="0"/>
                    </a:cubicBezTo>
                    <a:cubicBezTo>
                      <a:pt x="361" y="0"/>
                      <a:pt x="465" y="107"/>
                      <a:pt x="465" y="238"/>
                    </a:cubicBezTo>
                    <a:cubicBezTo>
                      <a:pt x="465" y="238"/>
                      <a:pt x="465" y="238"/>
                      <a:pt x="465" y="238"/>
                    </a:cubicBezTo>
                    <a:cubicBezTo>
                      <a:pt x="465" y="107"/>
                      <a:pt x="361" y="0"/>
                      <a:pt x="233" y="0"/>
                    </a:cubicBezTo>
                  </a:path>
                </a:pathLst>
              </a:custGeom>
              <a:solidFill>
                <a:srgbClr val="F79C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nvGrpSpPr>
              <p:cNvPr id="80" name="Group 79"/>
              <p:cNvGrpSpPr/>
              <p:nvPr/>
            </p:nvGrpSpPr>
            <p:grpSpPr>
              <a:xfrm>
                <a:off x="1243649" y="2418328"/>
                <a:ext cx="1518413" cy="3068118"/>
                <a:chOff x="1243649" y="2418328"/>
                <a:chExt cx="1518413" cy="3068117"/>
              </a:xfrm>
            </p:grpSpPr>
            <p:sp>
              <p:nvSpPr>
                <p:cNvPr id="86" name="Freeform 160"/>
                <p:cNvSpPr>
                  <a:spLocks/>
                </p:cNvSpPr>
                <p:nvPr/>
              </p:nvSpPr>
              <p:spPr bwMode="auto">
                <a:xfrm>
                  <a:off x="1300057" y="2418328"/>
                  <a:ext cx="1447149" cy="1914811"/>
                </a:xfrm>
                <a:custGeom>
                  <a:avLst/>
                  <a:gdLst>
                    <a:gd name="T0" fmla="*/ 233 w 465"/>
                    <a:gd name="T1" fmla="*/ 0 h 476"/>
                    <a:gd name="T2" fmla="*/ 0 w 465"/>
                    <a:gd name="T3" fmla="*/ 238 h 476"/>
                    <a:gd name="T4" fmla="*/ 0 w 465"/>
                    <a:gd name="T5" fmla="*/ 238 h 476"/>
                    <a:gd name="T6" fmla="*/ 233 w 465"/>
                    <a:gd name="T7" fmla="*/ 476 h 476"/>
                    <a:gd name="T8" fmla="*/ 233 w 465"/>
                    <a:gd name="T9" fmla="*/ 476 h 476"/>
                    <a:gd name="T10" fmla="*/ 233 w 465"/>
                    <a:gd name="T11" fmla="*/ 476 h 476"/>
                    <a:gd name="T12" fmla="*/ 465 w 465"/>
                    <a:gd name="T13" fmla="*/ 238 h 476"/>
                    <a:gd name="T14" fmla="*/ 465 w 465"/>
                    <a:gd name="T15" fmla="*/ 238 h 476"/>
                    <a:gd name="T16" fmla="*/ 233 w 465"/>
                    <a:gd name="T17"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476">
                      <a:moveTo>
                        <a:pt x="233" y="0"/>
                      </a:moveTo>
                      <a:cubicBezTo>
                        <a:pt x="104" y="0"/>
                        <a:pt x="0" y="107"/>
                        <a:pt x="0" y="238"/>
                      </a:cubicBezTo>
                      <a:cubicBezTo>
                        <a:pt x="0" y="238"/>
                        <a:pt x="0" y="238"/>
                        <a:pt x="0" y="238"/>
                      </a:cubicBezTo>
                      <a:cubicBezTo>
                        <a:pt x="0" y="369"/>
                        <a:pt x="104" y="476"/>
                        <a:pt x="233" y="476"/>
                      </a:cubicBezTo>
                      <a:cubicBezTo>
                        <a:pt x="233" y="476"/>
                        <a:pt x="233" y="476"/>
                        <a:pt x="233" y="476"/>
                      </a:cubicBezTo>
                      <a:cubicBezTo>
                        <a:pt x="233" y="476"/>
                        <a:pt x="233" y="476"/>
                        <a:pt x="233" y="476"/>
                      </a:cubicBezTo>
                      <a:cubicBezTo>
                        <a:pt x="361" y="476"/>
                        <a:pt x="465" y="369"/>
                        <a:pt x="465" y="238"/>
                      </a:cubicBezTo>
                      <a:cubicBezTo>
                        <a:pt x="465" y="238"/>
                        <a:pt x="465" y="238"/>
                        <a:pt x="465" y="238"/>
                      </a:cubicBezTo>
                      <a:cubicBezTo>
                        <a:pt x="465" y="107"/>
                        <a:pt x="361" y="0"/>
                        <a:pt x="233" y="0"/>
                      </a:cubicBezTo>
                    </a:path>
                  </a:pathLst>
                </a:custGeom>
                <a:solidFill>
                  <a:schemeClr val="bg2">
                    <a:alpha val="5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85" name="Freeform 159"/>
                <p:cNvSpPr>
                  <a:spLocks noEditPoints="1"/>
                </p:cNvSpPr>
                <p:nvPr/>
              </p:nvSpPr>
              <p:spPr bwMode="auto">
                <a:xfrm>
                  <a:off x="1243649" y="2418328"/>
                  <a:ext cx="1518413" cy="3068117"/>
                </a:xfrm>
                <a:custGeom>
                  <a:avLst/>
                  <a:gdLst>
                    <a:gd name="T0" fmla="*/ 505 w 505"/>
                    <a:gd name="T1" fmla="*/ 259 h 808"/>
                    <a:gd name="T2" fmla="*/ 253 w 505"/>
                    <a:gd name="T3" fmla="*/ 0 h 808"/>
                    <a:gd name="T4" fmla="*/ 0 w 505"/>
                    <a:gd name="T5" fmla="*/ 259 h 808"/>
                    <a:gd name="T6" fmla="*/ 242 w 505"/>
                    <a:gd name="T7" fmla="*/ 518 h 808"/>
                    <a:gd name="T8" fmla="*/ 242 w 505"/>
                    <a:gd name="T9" fmla="*/ 748 h 808"/>
                    <a:gd name="T10" fmla="*/ 222 w 505"/>
                    <a:gd name="T11" fmla="*/ 777 h 808"/>
                    <a:gd name="T12" fmla="*/ 253 w 505"/>
                    <a:gd name="T13" fmla="*/ 808 h 808"/>
                    <a:gd name="T14" fmla="*/ 283 w 505"/>
                    <a:gd name="T15" fmla="*/ 777 h 808"/>
                    <a:gd name="T16" fmla="*/ 263 w 505"/>
                    <a:gd name="T17" fmla="*/ 748 h 808"/>
                    <a:gd name="T18" fmla="*/ 263 w 505"/>
                    <a:gd name="T19" fmla="*/ 518 h 808"/>
                    <a:gd name="T20" fmla="*/ 505 w 505"/>
                    <a:gd name="T21" fmla="*/ 259 h 808"/>
                    <a:gd name="T22" fmla="*/ 20 w 505"/>
                    <a:gd name="T23" fmla="*/ 259 h 808"/>
                    <a:gd name="T24" fmla="*/ 253 w 505"/>
                    <a:gd name="T25" fmla="*/ 21 h 808"/>
                    <a:gd name="T26" fmla="*/ 485 w 505"/>
                    <a:gd name="T27" fmla="*/ 259 h 808"/>
                    <a:gd name="T28" fmla="*/ 253 w 505"/>
                    <a:gd name="T29" fmla="*/ 497 h 808"/>
                    <a:gd name="T30" fmla="*/ 20 w 505"/>
                    <a:gd name="T31" fmla="*/ 259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808">
                      <a:moveTo>
                        <a:pt x="505" y="259"/>
                      </a:moveTo>
                      <a:cubicBezTo>
                        <a:pt x="505" y="116"/>
                        <a:pt x="392" y="0"/>
                        <a:pt x="253" y="0"/>
                      </a:cubicBezTo>
                      <a:cubicBezTo>
                        <a:pt x="113" y="0"/>
                        <a:pt x="0" y="116"/>
                        <a:pt x="0" y="259"/>
                      </a:cubicBezTo>
                      <a:cubicBezTo>
                        <a:pt x="0" y="398"/>
                        <a:pt x="108" y="512"/>
                        <a:pt x="242" y="518"/>
                      </a:cubicBezTo>
                      <a:cubicBezTo>
                        <a:pt x="242" y="748"/>
                        <a:pt x="242" y="748"/>
                        <a:pt x="242" y="748"/>
                      </a:cubicBezTo>
                      <a:cubicBezTo>
                        <a:pt x="231" y="752"/>
                        <a:pt x="222" y="763"/>
                        <a:pt x="222" y="777"/>
                      </a:cubicBezTo>
                      <a:cubicBezTo>
                        <a:pt x="222" y="794"/>
                        <a:pt x="236" y="808"/>
                        <a:pt x="253" y="808"/>
                      </a:cubicBezTo>
                      <a:cubicBezTo>
                        <a:pt x="269" y="808"/>
                        <a:pt x="283" y="794"/>
                        <a:pt x="283" y="777"/>
                      </a:cubicBezTo>
                      <a:cubicBezTo>
                        <a:pt x="283" y="763"/>
                        <a:pt x="274" y="752"/>
                        <a:pt x="263" y="748"/>
                      </a:cubicBezTo>
                      <a:cubicBezTo>
                        <a:pt x="263" y="518"/>
                        <a:pt x="263" y="518"/>
                        <a:pt x="263" y="518"/>
                      </a:cubicBezTo>
                      <a:cubicBezTo>
                        <a:pt x="397" y="512"/>
                        <a:pt x="505" y="398"/>
                        <a:pt x="505" y="259"/>
                      </a:cubicBezTo>
                      <a:moveTo>
                        <a:pt x="20" y="259"/>
                      </a:moveTo>
                      <a:cubicBezTo>
                        <a:pt x="20" y="128"/>
                        <a:pt x="124" y="21"/>
                        <a:pt x="253" y="21"/>
                      </a:cubicBezTo>
                      <a:cubicBezTo>
                        <a:pt x="381" y="21"/>
                        <a:pt x="485" y="128"/>
                        <a:pt x="485" y="259"/>
                      </a:cubicBezTo>
                      <a:cubicBezTo>
                        <a:pt x="485" y="390"/>
                        <a:pt x="381" y="497"/>
                        <a:pt x="253" y="497"/>
                      </a:cubicBezTo>
                      <a:cubicBezTo>
                        <a:pt x="124" y="497"/>
                        <a:pt x="20" y="390"/>
                        <a:pt x="20" y="259"/>
                      </a:cubicBezTo>
                    </a:path>
                  </a:pathLst>
                </a:custGeom>
                <a:solidFill>
                  <a:srgbClr val="7ABEC5"/>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grpSp>
        <p:grpSp>
          <p:nvGrpSpPr>
            <p:cNvPr id="39" name="Group 38"/>
            <p:cNvGrpSpPr/>
            <p:nvPr/>
          </p:nvGrpSpPr>
          <p:grpSpPr>
            <a:xfrm>
              <a:off x="2735811" y="3051865"/>
              <a:ext cx="1141753" cy="1548596"/>
              <a:chOff x="3944940" y="2591062"/>
              <a:chExt cx="1522337" cy="2064795"/>
            </a:xfrm>
          </p:grpSpPr>
          <p:pic>
            <p:nvPicPr>
              <p:cNvPr id="70" name="Picture 69"/>
              <p:cNvPicPr>
                <a:picLocks noChangeAspect="1"/>
              </p:cNvPicPr>
              <p:nvPr/>
            </p:nvPicPr>
            <p:blipFill rotWithShape="1">
              <a:blip r:embed="rId3">
                <a:extLst>
                  <a:ext uri="{28A0092B-C50C-407E-A947-70E740481C1C}">
                    <a14:useLocalDpi xmlns:a14="http://schemas.microsoft.com/office/drawing/2010/main" val="0"/>
                  </a:ext>
                </a:extLst>
              </a:blip>
              <a:srcRect l="13934" t="35265" r="13155" b="31318"/>
              <a:stretch/>
            </p:blipFill>
            <p:spPr>
              <a:xfrm rot="21009216">
                <a:off x="3944940" y="4245802"/>
                <a:ext cx="1522337" cy="410055"/>
              </a:xfrm>
              <a:prstGeom prst="rect">
                <a:avLst/>
              </a:prstGeom>
            </p:spPr>
          </p:pic>
          <p:grpSp>
            <p:nvGrpSpPr>
              <p:cNvPr id="71" name="Group 70"/>
              <p:cNvGrpSpPr/>
              <p:nvPr/>
            </p:nvGrpSpPr>
            <p:grpSpPr>
              <a:xfrm>
                <a:off x="4008418" y="2591062"/>
                <a:ext cx="1329841" cy="1878658"/>
                <a:chOff x="4539052" y="12879980"/>
                <a:chExt cx="1779199" cy="2513466"/>
              </a:xfrm>
            </p:grpSpPr>
            <p:sp>
              <p:nvSpPr>
                <p:cNvPr id="72" name="Freeform 154"/>
                <p:cNvSpPr>
                  <a:spLocks noEditPoints="1"/>
                </p:cNvSpPr>
                <p:nvPr/>
              </p:nvSpPr>
              <p:spPr bwMode="auto">
                <a:xfrm>
                  <a:off x="4539052" y="12879980"/>
                  <a:ext cx="1276066" cy="2513466"/>
                </a:xfrm>
                <a:custGeom>
                  <a:avLst/>
                  <a:gdLst>
                    <a:gd name="T0" fmla="*/ 426 w 426"/>
                    <a:gd name="T1" fmla="*/ 219 h 682"/>
                    <a:gd name="T2" fmla="*/ 213 w 426"/>
                    <a:gd name="T3" fmla="*/ 0 h 682"/>
                    <a:gd name="T4" fmla="*/ 0 w 426"/>
                    <a:gd name="T5" fmla="*/ 219 h 682"/>
                    <a:gd name="T6" fmla="*/ 205 w 426"/>
                    <a:gd name="T7" fmla="*/ 437 h 682"/>
                    <a:gd name="T8" fmla="*/ 205 w 426"/>
                    <a:gd name="T9" fmla="*/ 631 h 682"/>
                    <a:gd name="T10" fmla="*/ 188 w 426"/>
                    <a:gd name="T11" fmla="*/ 655 h 682"/>
                    <a:gd name="T12" fmla="*/ 213 w 426"/>
                    <a:gd name="T13" fmla="*/ 682 h 682"/>
                    <a:gd name="T14" fmla="*/ 239 w 426"/>
                    <a:gd name="T15" fmla="*/ 655 h 682"/>
                    <a:gd name="T16" fmla="*/ 222 w 426"/>
                    <a:gd name="T17" fmla="*/ 631 h 682"/>
                    <a:gd name="T18" fmla="*/ 222 w 426"/>
                    <a:gd name="T19" fmla="*/ 437 h 682"/>
                    <a:gd name="T20" fmla="*/ 426 w 426"/>
                    <a:gd name="T21" fmla="*/ 219 h 682"/>
                    <a:gd name="T22" fmla="*/ 17 w 426"/>
                    <a:gd name="T23" fmla="*/ 219 h 682"/>
                    <a:gd name="T24" fmla="*/ 213 w 426"/>
                    <a:gd name="T25" fmla="*/ 18 h 682"/>
                    <a:gd name="T26" fmla="*/ 409 w 426"/>
                    <a:gd name="T27" fmla="*/ 219 h 682"/>
                    <a:gd name="T28" fmla="*/ 213 w 426"/>
                    <a:gd name="T29" fmla="*/ 420 h 682"/>
                    <a:gd name="T30" fmla="*/ 17 w 426"/>
                    <a:gd name="T31" fmla="*/ 21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6" h="682">
                      <a:moveTo>
                        <a:pt x="426" y="219"/>
                      </a:moveTo>
                      <a:cubicBezTo>
                        <a:pt x="426" y="98"/>
                        <a:pt x="331" y="0"/>
                        <a:pt x="213" y="0"/>
                      </a:cubicBezTo>
                      <a:cubicBezTo>
                        <a:pt x="96" y="0"/>
                        <a:pt x="0" y="98"/>
                        <a:pt x="0" y="219"/>
                      </a:cubicBezTo>
                      <a:cubicBezTo>
                        <a:pt x="0" y="336"/>
                        <a:pt x="91" y="432"/>
                        <a:pt x="205" y="437"/>
                      </a:cubicBezTo>
                      <a:cubicBezTo>
                        <a:pt x="205" y="631"/>
                        <a:pt x="205" y="631"/>
                        <a:pt x="205" y="631"/>
                      </a:cubicBezTo>
                      <a:cubicBezTo>
                        <a:pt x="195" y="634"/>
                        <a:pt x="188" y="644"/>
                        <a:pt x="188" y="655"/>
                      </a:cubicBezTo>
                      <a:cubicBezTo>
                        <a:pt x="188" y="670"/>
                        <a:pt x="199" y="682"/>
                        <a:pt x="213" y="682"/>
                      </a:cubicBezTo>
                      <a:cubicBezTo>
                        <a:pt x="227" y="682"/>
                        <a:pt x="239" y="670"/>
                        <a:pt x="239" y="655"/>
                      </a:cubicBezTo>
                      <a:cubicBezTo>
                        <a:pt x="239" y="644"/>
                        <a:pt x="232" y="634"/>
                        <a:pt x="222" y="631"/>
                      </a:cubicBezTo>
                      <a:cubicBezTo>
                        <a:pt x="222" y="437"/>
                        <a:pt x="222" y="437"/>
                        <a:pt x="222" y="437"/>
                      </a:cubicBezTo>
                      <a:cubicBezTo>
                        <a:pt x="335" y="432"/>
                        <a:pt x="426" y="336"/>
                        <a:pt x="426" y="219"/>
                      </a:cubicBezTo>
                      <a:moveTo>
                        <a:pt x="17" y="219"/>
                      </a:moveTo>
                      <a:cubicBezTo>
                        <a:pt x="17" y="108"/>
                        <a:pt x="105" y="18"/>
                        <a:pt x="213" y="18"/>
                      </a:cubicBezTo>
                      <a:cubicBezTo>
                        <a:pt x="321" y="18"/>
                        <a:pt x="409" y="108"/>
                        <a:pt x="409" y="219"/>
                      </a:cubicBezTo>
                      <a:cubicBezTo>
                        <a:pt x="409" y="329"/>
                        <a:pt x="321" y="420"/>
                        <a:pt x="213" y="420"/>
                      </a:cubicBezTo>
                      <a:cubicBezTo>
                        <a:pt x="105" y="420"/>
                        <a:pt x="17" y="329"/>
                        <a:pt x="17" y="219"/>
                      </a:cubicBezTo>
                    </a:path>
                  </a:pathLst>
                </a:custGeom>
                <a:solidFill>
                  <a:srgbClr val="7AB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73" name="Freeform 155"/>
                <p:cNvSpPr>
                  <a:spLocks/>
                </p:cNvSpPr>
                <p:nvPr/>
              </p:nvSpPr>
              <p:spPr bwMode="auto">
                <a:xfrm>
                  <a:off x="4577579" y="12907194"/>
                  <a:ext cx="1194935" cy="1589277"/>
                </a:xfrm>
                <a:custGeom>
                  <a:avLst/>
                  <a:gdLst>
                    <a:gd name="T0" fmla="*/ 196 w 392"/>
                    <a:gd name="T1" fmla="*/ 0 h 402"/>
                    <a:gd name="T2" fmla="*/ 0 w 392"/>
                    <a:gd name="T3" fmla="*/ 201 h 402"/>
                    <a:gd name="T4" fmla="*/ 0 w 392"/>
                    <a:gd name="T5" fmla="*/ 201 h 402"/>
                    <a:gd name="T6" fmla="*/ 196 w 392"/>
                    <a:gd name="T7" fmla="*/ 402 h 402"/>
                    <a:gd name="T8" fmla="*/ 196 w 392"/>
                    <a:gd name="T9" fmla="*/ 402 h 402"/>
                    <a:gd name="T10" fmla="*/ 196 w 392"/>
                    <a:gd name="T11" fmla="*/ 402 h 402"/>
                    <a:gd name="T12" fmla="*/ 392 w 392"/>
                    <a:gd name="T13" fmla="*/ 201 h 402"/>
                    <a:gd name="T14" fmla="*/ 392 w 392"/>
                    <a:gd name="T15" fmla="*/ 201 h 402"/>
                    <a:gd name="T16" fmla="*/ 196 w 392"/>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402">
                      <a:moveTo>
                        <a:pt x="196" y="0"/>
                      </a:moveTo>
                      <a:cubicBezTo>
                        <a:pt x="88" y="0"/>
                        <a:pt x="0" y="90"/>
                        <a:pt x="0" y="201"/>
                      </a:cubicBezTo>
                      <a:cubicBezTo>
                        <a:pt x="0" y="201"/>
                        <a:pt x="0" y="201"/>
                        <a:pt x="0" y="201"/>
                      </a:cubicBezTo>
                      <a:cubicBezTo>
                        <a:pt x="0" y="311"/>
                        <a:pt x="88" y="402"/>
                        <a:pt x="196" y="402"/>
                      </a:cubicBezTo>
                      <a:cubicBezTo>
                        <a:pt x="196" y="402"/>
                        <a:pt x="196" y="402"/>
                        <a:pt x="196" y="402"/>
                      </a:cubicBezTo>
                      <a:cubicBezTo>
                        <a:pt x="196" y="402"/>
                        <a:pt x="196" y="402"/>
                        <a:pt x="196" y="402"/>
                      </a:cubicBezTo>
                      <a:cubicBezTo>
                        <a:pt x="304" y="402"/>
                        <a:pt x="392" y="311"/>
                        <a:pt x="392" y="201"/>
                      </a:cubicBezTo>
                      <a:cubicBezTo>
                        <a:pt x="392" y="201"/>
                        <a:pt x="392" y="201"/>
                        <a:pt x="392" y="201"/>
                      </a:cubicBezTo>
                      <a:cubicBezTo>
                        <a:pt x="392" y="90"/>
                        <a:pt x="304" y="0"/>
                        <a:pt x="196" y="0"/>
                      </a:cubicBezTo>
                    </a:path>
                  </a:pathLst>
                </a:custGeom>
                <a:solidFill>
                  <a:schemeClr val="bg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74" name="Freeform 156"/>
                <p:cNvSpPr>
                  <a:spLocks noEditPoints="1"/>
                </p:cNvSpPr>
                <p:nvPr/>
              </p:nvSpPr>
              <p:spPr bwMode="auto">
                <a:xfrm>
                  <a:off x="4983163" y="13041046"/>
                  <a:ext cx="1335088" cy="1368425"/>
                </a:xfrm>
                <a:custGeom>
                  <a:avLst/>
                  <a:gdLst>
                    <a:gd name="T0" fmla="*/ 0 w 392"/>
                    <a:gd name="T1" fmla="*/ 201 h 402"/>
                    <a:gd name="T2" fmla="*/ 196 w 392"/>
                    <a:gd name="T3" fmla="*/ 402 h 402"/>
                    <a:gd name="T4" fmla="*/ 0 w 392"/>
                    <a:gd name="T5" fmla="*/ 201 h 402"/>
                    <a:gd name="T6" fmla="*/ 392 w 392"/>
                    <a:gd name="T7" fmla="*/ 201 h 402"/>
                    <a:gd name="T8" fmla="*/ 196 w 392"/>
                    <a:gd name="T9" fmla="*/ 402 h 402"/>
                    <a:gd name="T10" fmla="*/ 392 w 392"/>
                    <a:gd name="T11" fmla="*/ 201 h 402"/>
                    <a:gd name="T12" fmla="*/ 196 w 392"/>
                    <a:gd name="T13" fmla="*/ 0 h 402"/>
                    <a:gd name="T14" fmla="*/ 0 w 392"/>
                    <a:gd name="T15" fmla="*/ 201 h 402"/>
                    <a:gd name="T16" fmla="*/ 0 w 392"/>
                    <a:gd name="T17" fmla="*/ 201 h 402"/>
                    <a:gd name="T18" fmla="*/ 196 w 392"/>
                    <a:gd name="T19" fmla="*/ 0 h 402"/>
                    <a:gd name="T20" fmla="*/ 392 w 392"/>
                    <a:gd name="T21" fmla="*/ 201 h 402"/>
                    <a:gd name="T22" fmla="*/ 392 w 392"/>
                    <a:gd name="T23" fmla="*/ 201 h 402"/>
                    <a:gd name="T24" fmla="*/ 196 w 392"/>
                    <a:gd name="T25"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2">
                      <a:moveTo>
                        <a:pt x="0" y="201"/>
                      </a:moveTo>
                      <a:cubicBezTo>
                        <a:pt x="0" y="312"/>
                        <a:pt x="88" y="402"/>
                        <a:pt x="196" y="402"/>
                      </a:cubicBezTo>
                      <a:cubicBezTo>
                        <a:pt x="88" y="402"/>
                        <a:pt x="0" y="311"/>
                        <a:pt x="0" y="201"/>
                      </a:cubicBezTo>
                      <a:moveTo>
                        <a:pt x="392" y="201"/>
                      </a:moveTo>
                      <a:cubicBezTo>
                        <a:pt x="392" y="311"/>
                        <a:pt x="304" y="402"/>
                        <a:pt x="196" y="402"/>
                      </a:cubicBezTo>
                      <a:cubicBezTo>
                        <a:pt x="305" y="402"/>
                        <a:pt x="392" y="312"/>
                        <a:pt x="392" y="201"/>
                      </a:cubicBezTo>
                      <a:moveTo>
                        <a:pt x="196" y="0"/>
                      </a:moveTo>
                      <a:cubicBezTo>
                        <a:pt x="88" y="0"/>
                        <a:pt x="0" y="90"/>
                        <a:pt x="0" y="201"/>
                      </a:cubicBezTo>
                      <a:cubicBezTo>
                        <a:pt x="0" y="201"/>
                        <a:pt x="0" y="201"/>
                        <a:pt x="0" y="201"/>
                      </a:cubicBezTo>
                      <a:cubicBezTo>
                        <a:pt x="0" y="90"/>
                        <a:pt x="88" y="0"/>
                        <a:pt x="196" y="0"/>
                      </a:cubicBezTo>
                      <a:cubicBezTo>
                        <a:pt x="304" y="0"/>
                        <a:pt x="392" y="90"/>
                        <a:pt x="392" y="201"/>
                      </a:cubicBezTo>
                      <a:cubicBezTo>
                        <a:pt x="392" y="201"/>
                        <a:pt x="392" y="201"/>
                        <a:pt x="392" y="201"/>
                      </a:cubicBezTo>
                      <a:cubicBezTo>
                        <a:pt x="392" y="90"/>
                        <a:pt x="305" y="0"/>
                        <a:pt x="196" y="0"/>
                      </a:cubicBezTo>
                    </a:path>
                  </a:pathLst>
                </a:custGeom>
                <a:solidFill>
                  <a:srgbClr val="7DC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grpSp>
        <p:sp>
          <p:nvSpPr>
            <p:cNvPr id="64" name="Freeform 132"/>
            <p:cNvSpPr>
              <a:spLocks noEditPoints="1"/>
            </p:cNvSpPr>
            <p:nvPr/>
          </p:nvSpPr>
          <p:spPr bwMode="auto">
            <a:xfrm>
              <a:off x="7108707" y="1280828"/>
              <a:ext cx="494921" cy="508020"/>
            </a:xfrm>
            <a:custGeom>
              <a:avLst/>
              <a:gdLst>
                <a:gd name="T0" fmla="*/ 0 w 247"/>
                <a:gd name="T1" fmla="*/ 127 h 253"/>
                <a:gd name="T2" fmla="*/ 124 w 247"/>
                <a:gd name="T3" fmla="*/ 253 h 253"/>
                <a:gd name="T4" fmla="*/ 0 w 247"/>
                <a:gd name="T5" fmla="*/ 127 h 253"/>
                <a:gd name="T6" fmla="*/ 247 w 247"/>
                <a:gd name="T7" fmla="*/ 127 h 253"/>
                <a:gd name="T8" fmla="*/ 124 w 247"/>
                <a:gd name="T9" fmla="*/ 253 h 253"/>
                <a:gd name="T10" fmla="*/ 247 w 247"/>
                <a:gd name="T11" fmla="*/ 127 h 253"/>
                <a:gd name="T12" fmla="*/ 124 w 247"/>
                <a:gd name="T13" fmla="*/ 0 h 253"/>
                <a:gd name="T14" fmla="*/ 0 w 247"/>
                <a:gd name="T15" fmla="*/ 127 h 253"/>
                <a:gd name="T16" fmla="*/ 0 w 247"/>
                <a:gd name="T17" fmla="*/ 127 h 253"/>
                <a:gd name="T18" fmla="*/ 124 w 247"/>
                <a:gd name="T19" fmla="*/ 0 h 253"/>
                <a:gd name="T20" fmla="*/ 247 w 247"/>
                <a:gd name="T21" fmla="*/ 127 h 253"/>
                <a:gd name="T22" fmla="*/ 247 w 247"/>
                <a:gd name="T23" fmla="*/ 127 h 253"/>
                <a:gd name="T24" fmla="*/ 124 w 247"/>
                <a:gd name="T2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53">
                  <a:moveTo>
                    <a:pt x="0" y="127"/>
                  </a:moveTo>
                  <a:cubicBezTo>
                    <a:pt x="0" y="196"/>
                    <a:pt x="55" y="253"/>
                    <a:pt x="124" y="253"/>
                  </a:cubicBezTo>
                  <a:cubicBezTo>
                    <a:pt x="56" y="253"/>
                    <a:pt x="0" y="196"/>
                    <a:pt x="0" y="127"/>
                  </a:cubicBezTo>
                  <a:moveTo>
                    <a:pt x="247" y="127"/>
                  </a:moveTo>
                  <a:cubicBezTo>
                    <a:pt x="247" y="196"/>
                    <a:pt x="192" y="253"/>
                    <a:pt x="124" y="253"/>
                  </a:cubicBezTo>
                  <a:cubicBezTo>
                    <a:pt x="192" y="253"/>
                    <a:pt x="247" y="196"/>
                    <a:pt x="247" y="127"/>
                  </a:cubicBezTo>
                  <a:moveTo>
                    <a:pt x="124" y="0"/>
                  </a:moveTo>
                  <a:cubicBezTo>
                    <a:pt x="55" y="0"/>
                    <a:pt x="0" y="57"/>
                    <a:pt x="0" y="127"/>
                  </a:cubicBezTo>
                  <a:cubicBezTo>
                    <a:pt x="0" y="127"/>
                    <a:pt x="0" y="127"/>
                    <a:pt x="0" y="127"/>
                  </a:cubicBezTo>
                  <a:cubicBezTo>
                    <a:pt x="0" y="57"/>
                    <a:pt x="56" y="0"/>
                    <a:pt x="124" y="0"/>
                  </a:cubicBezTo>
                  <a:cubicBezTo>
                    <a:pt x="192" y="0"/>
                    <a:pt x="247" y="57"/>
                    <a:pt x="247" y="127"/>
                  </a:cubicBezTo>
                  <a:cubicBezTo>
                    <a:pt x="247" y="127"/>
                    <a:pt x="247" y="127"/>
                    <a:pt x="247" y="127"/>
                  </a:cubicBezTo>
                  <a:cubicBezTo>
                    <a:pt x="247" y="57"/>
                    <a:pt x="192" y="0"/>
                    <a:pt x="124" y="0"/>
                  </a:cubicBezTo>
                </a:path>
              </a:pathLst>
            </a:custGeom>
            <a:solidFill>
              <a:srgbClr val="DF9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nvGrpSpPr>
            <p:cNvPr id="41" name="Group 40"/>
            <p:cNvGrpSpPr/>
            <p:nvPr/>
          </p:nvGrpSpPr>
          <p:grpSpPr>
            <a:xfrm>
              <a:off x="2817531" y="1125862"/>
              <a:ext cx="788704" cy="1510977"/>
              <a:chOff x="3875088" y="770153"/>
              <a:chExt cx="1051603" cy="2014639"/>
            </a:xfrm>
          </p:grpSpPr>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l="13934" t="35265" r="13155" b="31318"/>
              <a:stretch/>
            </p:blipFill>
            <p:spPr>
              <a:xfrm rot="21177284">
                <a:off x="3981439" y="2386085"/>
                <a:ext cx="945252" cy="398707"/>
              </a:xfrm>
              <a:prstGeom prst="rect">
                <a:avLst/>
              </a:prstGeom>
            </p:spPr>
          </p:pic>
          <p:grpSp>
            <p:nvGrpSpPr>
              <p:cNvPr id="56" name="Group 55"/>
              <p:cNvGrpSpPr/>
              <p:nvPr/>
            </p:nvGrpSpPr>
            <p:grpSpPr>
              <a:xfrm>
                <a:off x="3875088" y="770153"/>
                <a:ext cx="882558" cy="1433309"/>
                <a:chOff x="3875088" y="770153"/>
                <a:chExt cx="882558" cy="1433309"/>
              </a:xfrm>
            </p:grpSpPr>
            <p:sp>
              <p:nvSpPr>
                <p:cNvPr id="61" name="Freeform 135"/>
                <p:cNvSpPr>
                  <a:spLocks/>
                </p:cNvSpPr>
                <p:nvPr/>
              </p:nvSpPr>
              <p:spPr bwMode="auto">
                <a:xfrm>
                  <a:off x="3875088" y="770153"/>
                  <a:ext cx="869580" cy="1159109"/>
                </a:xfrm>
                <a:custGeom>
                  <a:avLst/>
                  <a:gdLst>
                    <a:gd name="T0" fmla="*/ 145 w 290"/>
                    <a:gd name="T1" fmla="*/ 0 h 298"/>
                    <a:gd name="T2" fmla="*/ 135 w 290"/>
                    <a:gd name="T3" fmla="*/ 0 h 298"/>
                    <a:gd name="T4" fmla="*/ 0 w 290"/>
                    <a:gd name="T5" fmla="*/ 149 h 298"/>
                    <a:gd name="T6" fmla="*/ 0 w 290"/>
                    <a:gd name="T7" fmla="*/ 149 h 298"/>
                    <a:gd name="T8" fmla="*/ 145 w 290"/>
                    <a:gd name="T9" fmla="*/ 298 h 298"/>
                    <a:gd name="T10" fmla="*/ 145 w 290"/>
                    <a:gd name="T11" fmla="*/ 298 h 298"/>
                    <a:gd name="T12" fmla="*/ 145 w 290"/>
                    <a:gd name="T13" fmla="*/ 298 h 298"/>
                    <a:gd name="T14" fmla="*/ 290 w 290"/>
                    <a:gd name="T15" fmla="*/ 149 h 298"/>
                    <a:gd name="T16" fmla="*/ 290 w 290"/>
                    <a:gd name="T17" fmla="*/ 149 h 298"/>
                    <a:gd name="T18" fmla="*/ 155 w 290"/>
                    <a:gd name="T19" fmla="*/ 0 h 298"/>
                    <a:gd name="T20" fmla="*/ 145 w 29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8">
                      <a:moveTo>
                        <a:pt x="145" y="0"/>
                      </a:moveTo>
                      <a:cubicBezTo>
                        <a:pt x="142" y="0"/>
                        <a:pt x="138" y="0"/>
                        <a:pt x="135" y="0"/>
                      </a:cubicBezTo>
                      <a:cubicBezTo>
                        <a:pt x="59" y="6"/>
                        <a:pt x="0" y="70"/>
                        <a:pt x="0" y="149"/>
                      </a:cubicBezTo>
                      <a:cubicBezTo>
                        <a:pt x="0" y="149"/>
                        <a:pt x="0" y="149"/>
                        <a:pt x="0" y="149"/>
                      </a:cubicBezTo>
                      <a:cubicBezTo>
                        <a:pt x="0" y="231"/>
                        <a:pt x="65" y="298"/>
                        <a:pt x="145" y="298"/>
                      </a:cubicBezTo>
                      <a:cubicBezTo>
                        <a:pt x="145" y="298"/>
                        <a:pt x="145" y="298"/>
                        <a:pt x="145" y="298"/>
                      </a:cubicBezTo>
                      <a:cubicBezTo>
                        <a:pt x="145" y="298"/>
                        <a:pt x="145" y="298"/>
                        <a:pt x="145" y="298"/>
                      </a:cubicBezTo>
                      <a:cubicBezTo>
                        <a:pt x="225" y="298"/>
                        <a:pt x="290" y="231"/>
                        <a:pt x="290" y="149"/>
                      </a:cubicBezTo>
                      <a:cubicBezTo>
                        <a:pt x="290" y="149"/>
                        <a:pt x="290" y="149"/>
                        <a:pt x="290" y="149"/>
                      </a:cubicBezTo>
                      <a:cubicBezTo>
                        <a:pt x="290" y="70"/>
                        <a:pt x="231" y="6"/>
                        <a:pt x="155" y="0"/>
                      </a:cubicBezTo>
                      <a:cubicBezTo>
                        <a:pt x="152" y="0"/>
                        <a:pt x="148" y="0"/>
                        <a:pt x="145" y="0"/>
                      </a:cubicBezTo>
                    </a:path>
                  </a:pathLst>
                </a:custGeom>
                <a:solidFill>
                  <a:schemeClr val="bg2">
                    <a:alpha val="5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59" name="Freeform 136"/>
                <p:cNvSpPr>
                  <a:spLocks noEditPoints="1"/>
                </p:cNvSpPr>
                <p:nvPr/>
              </p:nvSpPr>
              <p:spPr bwMode="auto">
                <a:xfrm>
                  <a:off x="4017771" y="1442176"/>
                  <a:ext cx="739875" cy="761286"/>
                </a:xfrm>
                <a:custGeom>
                  <a:avLst/>
                  <a:gdLst>
                    <a:gd name="T0" fmla="*/ 0 w 290"/>
                    <a:gd name="T1" fmla="*/ 149 h 298"/>
                    <a:gd name="T2" fmla="*/ 145 w 290"/>
                    <a:gd name="T3" fmla="*/ 298 h 298"/>
                    <a:gd name="T4" fmla="*/ 0 w 290"/>
                    <a:gd name="T5" fmla="*/ 149 h 298"/>
                    <a:gd name="T6" fmla="*/ 290 w 290"/>
                    <a:gd name="T7" fmla="*/ 149 h 298"/>
                    <a:gd name="T8" fmla="*/ 145 w 290"/>
                    <a:gd name="T9" fmla="*/ 298 h 298"/>
                    <a:gd name="T10" fmla="*/ 290 w 290"/>
                    <a:gd name="T11" fmla="*/ 149 h 298"/>
                    <a:gd name="T12" fmla="*/ 135 w 290"/>
                    <a:gd name="T13" fmla="*/ 0 h 298"/>
                    <a:gd name="T14" fmla="*/ 0 w 290"/>
                    <a:gd name="T15" fmla="*/ 149 h 298"/>
                    <a:gd name="T16" fmla="*/ 0 w 290"/>
                    <a:gd name="T17" fmla="*/ 149 h 298"/>
                    <a:gd name="T18" fmla="*/ 135 w 290"/>
                    <a:gd name="T19" fmla="*/ 0 h 298"/>
                    <a:gd name="T20" fmla="*/ 155 w 290"/>
                    <a:gd name="T21" fmla="*/ 0 h 298"/>
                    <a:gd name="T22" fmla="*/ 290 w 290"/>
                    <a:gd name="T23" fmla="*/ 149 h 298"/>
                    <a:gd name="T24" fmla="*/ 290 w 290"/>
                    <a:gd name="T25" fmla="*/ 149 h 298"/>
                    <a:gd name="T26" fmla="*/ 155 w 290"/>
                    <a:gd name="T2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98">
                      <a:moveTo>
                        <a:pt x="0" y="149"/>
                      </a:moveTo>
                      <a:cubicBezTo>
                        <a:pt x="0" y="231"/>
                        <a:pt x="65" y="298"/>
                        <a:pt x="145" y="298"/>
                      </a:cubicBezTo>
                      <a:cubicBezTo>
                        <a:pt x="65" y="298"/>
                        <a:pt x="0" y="231"/>
                        <a:pt x="0" y="149"/>
                      </a:cubicBezTo>
                      <a:moveTo>
                        <a:pt x="290" y="149"/>
                      </a:moveTo>
                      <a:cubicBezTo>
                        <a:pt x="290" y="231"/>
                        <a:pt x="225" y="298"/>
                        <a:pt x="145" y="298"/>
                      </a:cubicBezTo>
                      <a:cubicBezTo>
                        <a:pt x="225" y="298"/>
                        <a:pt x="290" y="231"/>
                        <a:pt x="290" y="149"/>
                      </a:cubicBezTo>
                      <a:moveTo>
                        <a:pt x="135" y="0"/>
                      </a:moveTo>
                      <a:cubicBezTo>
                        <a:pt x="59" y="6"/>
                        <a:pt x="0" y="70"/>
                        <a:pt x="0" y="149"/>
                      </a:cubicBezTo>
                      <a:cubicBezTo>
                        <a:pt x="0" y="149"/>
                        <a:pt x="0" y="149"/>
                        <a:pt x="0" y="149"/>
                      </a:cubicBezTo>
                      <a:cubicBezTo>
                        <a:pt x="0" y="70"/>
                        <a:pt x="59" y="6"/>
                        <a:pt x="135" y="0"/>
                      </a:cubicBezTo>
                      <a:moveTo>
                        <a:pt x="155" y="0"/>
                      </a:moveTo>
                      <a:cubicBezTo>
                        <a:pt x="231" y="6"/>
                        <a:pt x="290" y="70"/>
                        <a:pt x="290" y="149"/>
                      </a:cubicBezTo>
                      <a:cubicBezTo>
                        <a:pt x="290" y="149"/>
                        <a:pt x="290" y="149"/>
                        <a:pt x="290" y="149"/>
                      </a:cubicBezTo>
                      <a:cubicBezTo>
                        <a:pt x="290" y="70"/>
                        <a:pt x="231" y="6"/>
                        <a:pt x="155" y="0"/>
                      </a:cubicBezTo>
                    </a:path>
                  </a:pathLst>
                </a:custGeom>
                <a:solidFill>
                  <a:srgbClr val="66C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grpSp>
        </p:grpSp>
        <p:grpSp>
          <p:nvGrpSpPr>
            <p:cNvPr id="42" name="Group 41"/>
            <p:cNvGrpSpPr/>
            <p:nvPr/>
          </p:nvGrpSpPr>
          <p:grpSpPr>
            <a:xfrm>
              <a:off x="4352489" y="2677655"/>
              <a:ext cx="1772289" cy="1289238"/>
              <a:chOff x="6482597" y="2070090"/>
              <a:chExt cx="2363051" cy="1718984"/>
            </a:xfrm>
          </p:grpSpPr>
          <p:sp>
            <p:nvSpPr>
              <p:cNvPr id="43" name="Freeform 149"/>
              <p:cNvSpPr>
                <a:spLocks noEditPoints="1"/>
              </p:cNvSpPr>
              <p:nvPr/>
            </p:nvSpPr>
            <p:spPr bwMode="auto">
              <a:xfrm>
                <a:off x="7963512" y="2070090"/>
                <a:ext cx="882136" cy="904311"/>
              </a:xfrm>
              <a:custGeom>
                <a:avLst/>
                <a:gdLst>
                  <a:gd name="T0" fmla="*/ 334 w 334"/>
                  <a:gd name="T1" fmla="*/ 171 h 342"/>
                  <a:gd name="T2" fmla="*/ 167 w 334"/>
                  <a:gd name="T3" fmla="*/ 342 h 342"/>
                  <a:gd name="T4" fmla="*/ 334 w 334"/>
                  <a:gd name="T5" fmla="*/ 171 h 342"/>
                  <a:gd name="T6" fmla="*/ 0 w 334"/>
                  <a:gd name="T7" fmla="*/ 171 h 342"/>
                  <a:gd name="T8" fmla="*/ 167 w 334"/>
                  <a:gd name="T9" fmla="*/ 342 h 342"/>
                  <a:gd name="T10" fmla="*/ 0 w 334"/>
                  <a:gd name="T11" fmla="*/ 171 h 342"/>
                  <a:gd name="T12" fmla="*/ 167 w 334"/>
                  <a:gd name="T13" fmla="*/ 0 h 342"/>
                  <a:gd name="T14" fmla="*/ 0 w 334"/>
                  <a:gd name="T15" fmla="*/ 171 h 342"/>
                  <a:gd name="T16" fmla="*/ 0 w 334"/>
                  <a:gd name="T17" fmla="*/ 171 h 342"/>
                  <a:gd name="T18" fmla="*/ 167 w 334"/>
                  <a:gd name="T19" fmla="*/ 0 h 342"/>
                  <a:gd name="T20" fmla="*/ 334 w 334"/>
                  <a:gd name="T21" fmla="*/ 171 h 342"/>
                  <a:gd name="T22" fmla="*/ 334 w 334"/>
                  <a:gd name="T23" fmla="*/ 171 h 342"/>
                  <a:gd name="T24" fmla="*/ 167 w 334"/>
                  <a:gd name="T25"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342">
                    <a:moveTo>
                      <a:pt x="334" y="171"/>
                    </a:moveTo>
                    <a:cubicBezTo>
                      <a:pt x="334" y="265"/>
                      <a:pt x="259" y="342"/>
                      <a:pt x="167" y="342"/>
                    </a:cubicBezTo>
                    <a:cubicBezTo>
                      <a:pt x="259" y="342"/>
                      <a:pt x="334" y="265"/>
                      <a:pt x="334" y="171"/>
                    </a:cubicBezTo>
                    <a:moveTo>
                      <a:pt x="0" y="171"/>
                    </a:moveTo>
                    <a:cubicBezTo>
                      <a:pt x="0" y="265"/>
                      <a:pt x="75" y="342"/>
                      <a:pt x="167" y="342"/>
                    </a:cubicBezTo>
                    <a:cubicBezTo>
                      <a:pt x="75" y="342"/>
                      <a:pt x="0" y="265"/>
                      <a:pt x="0" y="171"/>
                    </a:cubicBezTo>
                    <a:moveTo>
                      <a:pt x="167" y="0"/>
                    </a:moveTo>
                    <a:cubicBezTo>
                      <a:pt x="75" y="0"/>
                      <a:pt x="0" y="76"/>
                      <a:pt x="0" y="171"/>
                    </a:cubicBezTo>
                    <a:cubicBezTo>
                      <a:pt x="0" y="171"/>
                      <a:pt x="0" y="171"/>
                      <a:pt x="0" y="171"/>
                    </a:cubicBezTo>
                    <a:cubicBezTo>
                      <a:pt x="0" y="76"/>
                      <a:pt x="75" y="0"/>
                      <a:pt x="167" y="0"/>
                    </a:cubicBezTo>
                    <a:cubicBezTo>
                      <a:pt x="259" y="0"/>
                      <a:pt x="334" y="76"/>
                      <a:pt x="334" y="171"/>
                    </a:cubicBezTo>
                    <a:cubicBezTo>
                      <a:pt x="334" y="171"/>
                      <a:pt x="334" y="171"/>
                      <a:pt x="334" y="171"/>
                    </a:cubicBezTo>
                    <a:cubicBezTo>
                      <a:pt x="334" y="76"/>
                      <a:pt x="259" y="0"/>
                      <a:pt x="167" y="0"/>
                    </a:cubicBezTo>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13934" t="35265" r="13155" b="31318"/>
              <a:stretch/>
            </p:blipFill>
            <p:spPr>
              <a:xfrm rot="21177284">
                <a:off x="6482597" y="3379021"/>
                <a:ext cx="1522337" cy="410053"/>
              </a:xfrm>
              <a:prstGeom prst="rect">
                <a:avLst/>
              </a:prstGeom>
            </p:spPr>
          </p:pic>
        </p:grpSp>
      </p:grpSp>
      <p:sp>
        <p:nvSpPr>
          <p:cNvPr id="2" name="TextBox 1">
            <a:extLst>
              <a:ext uri="{FF2B5EF4-FFF2-40B4-BE49-F238E27FC236}">
                <a16:creationId xmlns:a16="http://schemas.microsoft.com/office/drawing/2014/main" id="{276F9106-8DB5-49CC-AF75-ABE0987B47AC}"/>
              </a:ext>
            </a:extLst>
          </p:cNvPr>
          <p:cNvSpPr txBox="1"/>
          <p:nvPr/>
        </p:nvSpPr>
        <p:spPr>
          <a:xfrm>
            <a:off x="6918936" y="3739666"/>
            <a:ext cx="2392650" cy="646331"/>
          </a:xfrm>
          <a:prstGeom prst="rect">
            <a:avLst/>
          </a:prstGeom>
          <a:noFill/>
        </p:spPr>
        <p:txBody>
          <a:bodyPr wrap="square" rtlCol="0">
            <a:spAutoFit/>
          </a:bodyPr>
          <a:lstStyle/>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Attend at least 6 monthly </a:t>
            </a:r>
          </a:p>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Learning Collaboratives yearly for two years </a:t>
            </a:r>
          </a:p>
        </p:txBody>
      </p:sp>
      <p:pic>
        <p:nvPicPr>
          <p:cNvPr id="101" name="Picture 100">
            <a:extLst>
              <a:ext uri="{FF2B5EF4-FFF2-40B4-BE49-F238E27FC236}">
                <a16:creationId xmlns:a16="http://schemas.microsoft.com/office/drawing/2014/main" id="{06AF6BB9-9757-42B0-A9F6-644B9A33037B}"/>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40834" y="4527955"/>
            <a:ext cx="3070418" cy="1477851"/>
          </a:xfrm>
          <a:prstGeom prst="rect">
            <a:avLst/>
          </a:prstGeom>
        </p:spPr>
      </p:pic>
      <p:sp>
        <p:nvSpPr>
          <p:cNvPr id="102" name="TextBox 101">
            <a:extLst>
              <a:ext uri="{FF2B5EF4-FFF2-40B4-BE49-F238E27FC236}">
                <a16:creationId xmlns:a16="http://schemas.microsoft.com/office/drawing/2014/main" id="{9D9DD874-1494-4071-A9F4-DB18A265E8F3}"/>
              </a:ext>
            </a:extLst>
          </p:cNvPr>
          <p:cNvSpPr txBox="1"/>
          <p:nvPr/>
        </p:nvSpPr>
        <p:spPr>
          <a:xfrm>
            <a:off x="7325487" y="4785728"/>
            <a:ext cx="1650219" cy="646331"/>
          </a:xfrm>
          <a:prstGeom prst="rect">
            <a:avLst/>
          </a:prstGeom>
          <a:noFill/>
          <a:ln>
            <a:noFill/>
          </a:ln>
        </p:spPr>
        <p:txBody>
          <a:bodyPr wrap="square" rtlCol="0">
            <a:spAutoFit/>
          </a:bodyPr>
          <a:lstStyle/>
          <a:p>
            <a:pPr algn="ctr" defTabSz="685800">
              <a:buClrTx/>
            </a:pPr>
            <a:r>
              <a:rPr lang="en-US" sz="1200" b="1" kern="1200" dirty="0">
                <a:solidFill>
                  <a:prstClr val="white"/>
                </a:solidFill>
                <a:latin typeface="Lucida Sans" panose="020B0602030504020204" pitchFamily="34" charset="0"/>
                <a:ea typeface="+mn-ea"/>
                <a:cs typeface="+mn-cs"/>
              </a:rPr>
              <a:t>Complete Core Trainings by </a:t>
            </a:r>
          </a:p>
          <a:p>
            <a:pPr algn="ctr" defTabSz="685800">
              <a:buClrTx/>
            </a:pPr>
            <a:r>
              <a:rPr lang="en-US" sz="1200" b="1" kern="1200" dirty="0">
                <a:solidFill>
                  <a:prstClr val="white"/>
                </a:solidFill>
                <a:latin typeface="Lucida Sans" panose="020B0602030504020204" pitchFamily="34" charset="0"/>
                <a:ea typeface="+mn-ea"/>
                <a:cs typeface="+mn-cs"/>
              </a:rPr>
              <a:t>October 2022</a:t>
            </a:r>
          </a:p>
        </p:txBody>
      </p:sp>
      <p:sp>
        <p:nvSpPr>
          <p:cNvPr id="106" name="TextBox 105">
            <a:extLst>
              <a:ext uri="{FF2B5EF4-FFF2-40B4-BE49-F238E27FC236}">
                <a16:creationId xmlns:a16="http://schemas.microsoft.com/office/drawing/2014/main" id="{D3D932C7-C6BD-4696-A248-E42AA172ED0D}"/>
              </a:ext>
            </a:extLst>
          </p:cNvPr>
          <p:cNvSpPr txBox="1"/>
          <p:nvPr/>
        </p:nvSpPr>
        <p:spPr>
          <a:xfrm>
            <a:off x="7425062" y="1989885"/>
            <a:ext cx="2174383" cy="461665"/>
          </a:xfrm>
          <a:prstGeom prst="rect">
            <a:avLst/>
          </a:prstGeom>
          <a:noFill/>
        </p:spPr>
        <p:txBody>
          <a:bodyPr wrap="square" rtlCol="0">
            <a:spAutoFit/>
          </a:bodyPr>
          <a:lstStyle/>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Recertification &amp; </a:t>
            </a:r>
          </a:p>
          <a:p>
            <a:pPr defTabSz="685800">
              <a:buClrTx/>
              <a:defRPr/>
            </a:pPr>
            <a:r>
              <a:rPr lang="en-US" sz="1200" b="1" kern="1200" dirty="0">
                <a:solidFill>
                  <a:srgbClr val="44546A">
                    <a:lumMod val="75000"/>
                    <a:lumOff val="25000"/>
                  </a:srgbClr>
                </a:solidFill>
                <a:latin typeface="Lucida Sans" panose="020B0602030504020204" pitchFamily="34" charset="0"/>
                <a:ea typeface="+mn-ea"/>
                <a:cs typeface="Arial" panose="020B0604020202020204" pitchFamily="34" charset="0"/>
              </a:rPr>
              <a:t>Ongoing Training</a:t>
            </a:r>
          </a:p>
        </p:txBody>
      </p:sp>
      <p:pic>
        <p:nvPicPr>
          <p:cNvPr id="107" name="Picture 106">
            <a:extLst>
              <a:ext uri="{FF2B5EF4-FFF2-40B4-BE49-F238E27FC236}">
                <a16:creationId xmlns:a16="http://schemas.microsoft.com/office/drawing/2014/main" id="{D8D23AFB-78FF-4634-AA97-E30CE77CD6CD}"/>
              </a:ext>
            </a:extLst>
          </p:cNvPr>
          <p:cNvPicPr>
            <a:picLocks noChangeAspect="1"/>
          </p:cNvPicPr>
          <p:nvPr/>
        </p:nvPicPr>
        <p:blipFill rotWithShape="1">
          <a:blip r:embed="rId3">
            <a:extLst>
              <a:ext uri="{28A0092B-C50C-407E-A947-70E740481C1C}">
                <a14:useLocalDpi xmlns:a14="http://schemas.microsoft.com/office/drawing/2010/main" val="0"/>
              </a:ext>
            </a:extLst>
          </a:blip>
          <a:srcRect l="13934" t="35265" r="13155" b="31318"/>
          <a:stretch/>
        </p:blipFill>
        <p:spPr>
          <a:xfrm rot="21177284">
            <a:off x="6023715" y="3448898"/>
            <a:ext cx="931544" cy="221367"/>
          </a:xfrm>
          <a:prstGeom prst="rect">
            <a:avLst/>
          </a:prstGeom>
        </p:spPr>
      </p:pic>
      <p:sp>
        <p:nvSpPr>
          <p:cNvPr id="120" name="Freeform 147">
            <a:extLst>
              <a:ext uri="{FF2B5EF4-FFF2-40B4-BE49-F238E27FC236}">
                <a16:creationId xmlns:a16="http://schemas.microsoft.com/office/drawing/2014/main" id="{E1AA0B4E-B2CA-4E1A-B39C-1354068F7232}"/>
              </a:ext>
            </a:extLst>
          </p:cNvPr>
          <p:cNvSpPr>
            <a:spLocks noEditPoints="1"/>
          </p:cNvSpPr>
          <p:nvPr/>
        </p:nvSpPr>
        <p:spPr bwMode="auto">
          <a:xfrm>
            <a:off x="6686044" y="1167493"/>
            <a:ext cx="734116" cy="1054745"/>
          </a:xfrm>
          <a:custGeom>
            <a:avLst/>
            <a:gdLst>
              <a:gd name="T0" fmla="*/ 363 w 363"/>
              <a:gd name="T1" fmla="*/ 186 h 580"/>
              <a:gd name="T2" fmla="*/ 181 w 363"/>
              <a:gd name="T3" fmla="*/ 0 h 580"/>
              <a:gd name="T4" fmla="*/ 0 w 363"/>
              <a:gd name="T5" fmla="*/ 186 h 580"/>
              <a:gd name="T6" fmla="*/ 174 w 363"/>
              <a:gd name="T7" fmla="*/ 372 h 580"/>
              <a:gd name="T8" fmla="*/ 174 w 363"/>
              <a:gd name="T9" fmla="*/ 537 h 580"/>
              <a:gd name="T10" fmla="*/ 159 w 363"/>
              <a:gd name="T11" fmla="*/ 558 h 580"/>
              <a:gd name="T12" fmla="*/ 181 w 363"/>
              <a:gd name="T13" fmla="*/ 580 h 580"/>
              <a:gd name="T14" fmla="*/ 203 w 363"/>
              <a:gd name="T15" fmla="*/ 558 h 580"/>
              <a:gd name="T16" fmla="*/ 188 w 363"/>
              <a:gd name="T17" fmla="*/ 537 h 580"/>
              <a:gd name="T18" fmla="*/ 188 w 363"/>
              <a:gd name="T19" fmla="*/ 372 h 580"/>
              <a:gd name="T20" fmla="*/ 363 w 363"/>
              <a:gd name="T21" fmla="*/ 186 h 580"/>
              <a:gd name="T22" fmla="*/ 14 w 363"/>
              <a:gd name="T23" fmla="*/ 186 h 580"/>
              <a:gd name="T24" fmla="*/ 181 w 363"/>
              <a:gd name="T25" fmla="*/ 15 h 580"/>
              <a:gd name="T26" fmla="*/ 348 w 363"/>
              <a:gd name="T27" fmla="*/ 186 h 580"/>
              <a:gd name="T28" fmla="*/ 181 w 363"/>
              <a:gd name="T29" fmla="*/ 357 h 580"/>
              <a:gd name="T30" fmla="*/ 14 w 363"/>
              <a:gd name="T31" fmla="*/ 18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 h="580">
                <a:moveTo>
                  <a:pt x="363" y="186"/>
                </a:moveTo>
                <a:cubicBezTo>
                  <a:pt x="363" y="83"/>
                  <a:pt x="281" y="0"/>
                  <a:pt x="181" y="0"/>
                </a:cubicBezTo>
                <a:cubicBezTo>
                  <a:pt x="81" y="0"/>
                  <a:pt x="0" y="83"/>
                  <a:pt x="0" y="186"/>
                </a:cubicBezTo>
                <a:cubicBezTo>
                  <a:pt x="0" y="286"/>
                  <a:pt x="77" y="368"/>
                  <a:pt x="174" y="372"/>
                </a:cubicBezTo>
                <a:cubicBezTo>
                  <a:pt x="174" y="537"/>
                  <a:pt x="174" y="537"/>
                  <a:pt x="174" y="537"/>
                </a:cubicBezTo>
                <a:cubicBezTo>
                  <a:pt x="166" y="540"/>
                  <a:pt x="159" y="548"/>
                  <a:pt x="159" y="558"/>
                </a:cubicBezTo>
                <a:cubicBezTo>
                  <a:pt x="159" y="570"/>
                  <a:pt x="169" y="580"/>
                  <a:pt x="181" y="580"/>
                </a:cubicBezTo>
                <a:cubicBezTo>
                  <a:pt x="193" y="580"/>
                  <a:pt x="203" y="570"/>
                  <a:pt x="203" y="558"/>
                </a:cubicBezTo>
                <a:cubicBezTo>
                  <a:pt x="203" y="548"/>
                  <a:pt x="197" y="540"/>
                  <a:pt x="188" y="537"/>
                </a:cubicBezTo>
                <a:cubicBezTo>
                  <a:pt x="188" y="372"/>
                  <a:pt x="188" y="372"/>
                  <a:pt x="188" y="372"/>
                </a:cubicBezTo>
                <a:cubicBezTo>
                  <a:pt x="285" y="368"/>
                  <a:pt x="363" y="286"/>
                  <a:pt x="363" y="186"/>
                </a:cubicBezTo>
                <a:moveTo>
                  <a:pt x="14" y="186"/>
                </a:moveTo>
                <a:cubicBezTo>
                  <a:pt x="14" y="91"/>
                  <a:pt x="89" y="15"/>
                  <a:pt x="181" y="15"/>
                </a:cubicBezTo>
                <a:cubicBezTo>
                  <a:pt x="273" y="15"/>
                  <a:pt x="348" y="91"/>
                  <a:pt x="348" y="186"/>
                </a:cubicBezTo>
                <a:cubicBezTo>
                  <a:pt x="348" y="280"/>
                  <a:pt x="273" y="357"/>
                  <a:pt x="181" y="357"/>
                </a:cubicBezTo>
                <a:cubicBezTo>
                  <a:pt x="89" y="357"/>
                  <a:pt x="14" y="280"/>
                  <a:pt x="14" y="186"/>
                </a:cubicBezTo>
              </a:path>
            </a:pathLst>
          </a:custGeom>
          <a:solidFill>
            <a:srgbClr val="7ABEC5"/>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pic>
        <p:nvPicPr>
          <p:cNvPr id="121" name="Picture 120">
            <a:extLst>
              <a:ext uri="{FF2B5EF4-FFF2-40B4-BE49-F238E27FC236}">
                <a16:creationId xmlns:a16="http://schemas.microsoft.com/office/drawing/2014/main" id="{8A48BD3B-E726-4B52-B69E-2D95FCC366F1}"/>
              </a:ext>
            </a:extLst>
          </p:cNvPr>
          <p:cNvPicPr>
            <a:picLocks noChangeAspect="1"/>
          </p:cNvPicPr>
          <p:nvPr/>
        </p:nvPicPr>
        <p:blipFill rotWithShape="1">
          <a:blip r:embed="rId3">
            <a:extLst>
              <a:ext uri="{28A0092B-C50C-407E-A947-70E740481C1C}">
                <a14:useLocalDpi xmlns:a14="http://schemas.microsoft.com/office/drawing/2010/main" val="0"/>
              </a:ext>
            </a:extLst>
          </a:blip>
          <a:srcRect l="13934" t="35265" r="13155" b="31318"/>
          <a:stretch/>
        </p:blipFill>
        <p:spPr>
          <a:xfrm rot="21177284">
            <a:off x="3217299" y="2273845"/>
            <a:ext cx="757918" cy="221367"/>
          </a:xfrm>
          <a:prstGeom prst="rect">
            <a:avLst/>
          </a:prstGeom>
        </p:spPr>
      </p:pic>
      <p:pic>
        <p:nvPicPr>
          <p:cNvPr id="122" name="Picture 121">
            <a:extLst>
              <a:ext uri="{FF2B5EF4-FFF2-40B4-BE49-F238E27FC236}">
                <a16:creationId xmlns:a16="http://schemas.microsoft.com/office/drawing/2014/main" id="{76BA993E-F520-44CB-8A92-2A0C7BEEDE82}"/>
              </a:ext>
            </a:extLst>
          </p:cNvPr>
          <p:cNvPicPr>
            <a:picLocks noChangeAspect="1"/>
          </p:cNvPicPr>
          <p:nvPr/>
        </p:nvPicPr>
        <p:blipFill rotWithShape="1">
          <a:blip r:embed="rId3">
            <a:extLst>
              <a:ext uri="{28A0092B-C50C-407E-A947-70E740481C1C}">
                <a14:useLocalDpi xmlns:a14="http://schemas.microsoft.com/office/drawing/2010/main" val="0"/>
              </a:ext>
            </a:extLst>
          </a:blip>
          <a:srcRect l="13934" t="35265" r="13155" b="31318"/>
          <a:stretch/>
        </p:blipFill>
        <p:spPr>
          <a:xfrm rot="21177284">
            <a:off x="6766723" y="2124295"/>
            <a:ext cx="757918" cy="221367"/>
          </a:xfrm>
          <a:prstGeom prst="rect">
            <a:avLst/>
          </a:prstGeom>
        </p:spPr>
      </p:pic>
      <p:sp>
        <p:nvSpPr>
          <p:cNvPr id="123" name="TextBox 122">
            <a:extLst>
              <a:ext uri="{FF2B5EF4-FFF2-40B4-BE49-F238E27FC236}">
                <a16:creationId xmlns:a16="http://schemas.microsoft.com/office/drawing/2014/main" id="{43EF5361-D9EA-4C4F-AF5C-BE5880294D4F}"/>
              </a:ext>
            </a:extLst>
          </p:cNvPr>
          <p:cNvSpPr txBox="1"/>
          <p:nvPr/>
        </p:nvSpPr>
        <p:spPr>
          <a:xfrm>
            <a:off x="2473050" y="3699396"/>
            <a:ext cx="220894" cy="415498"/>
          </a:xfrm>
          <a:prstGeom prst="rect">
            <a:avLst/>
          </a:prstGeom>
          <a:noFill/>
        </p:spPr>
        <p:txBody>
          <a:bodyPr wrap="square" rtlCol="0" anchor="ctr">
            <a:spAutoFit/>
          </a:bodyPr>
          <a:lstStyle/>
          <a:p>
            <a:pPr defTabSz="685800">
              <a:buClrTx/>
              <a:defRPr/>
            </a:pPr>
            <a:r>
              <a:rPr lang="en-US" sz="2100" b="1" kern="1200" dirty="0">
                <a:solidFill>
                  <a:srgbClr val="2E374C"/>
                </a:solidFill>
                <a:latin typeface="Lucida Sans" panose="020B0602030504020204" pitchFamily="34" charset="0"/>
                <a:ea typeface="+mn-ea"/>
                <a:cs typeface="Arial" panose="020B0604020202020204" pitchFamily="34" charset="0"/>
              </a:rPr>
              <a:t>2</a:t>
            </a:r>
          </a:p>
        </p:txBody>
      </p:sp>
      <p:sp>
        <p:nvSpPr>
          <p:cNvPr id="126" name="TextBox 125">
            <a:extLst>
              <a:ext uri="{FF2B5EF4-FFF2-40B4-BE49-F238E27FC236}">
                <a16:creationId xmlns:a16="http://schemas.microsoft.com/office/drawing/2014/main" id="{E225F4AF-2323-48C5-B152-A0AA310F9812}"/>
              </a:ext>
            </a:extLst>
          </p:cNvPr>
          <p:cNvSpPr txBox="1"/>
          <p:nvPr/>
        </p:nvSpPr>
        <p:spPr>
          <a:xfrm>
            <a:off x="2477890" y="2264423"/>
            <a:ext cx="220894" cy="415498"/>
          </a:xfrm>
          <a:prstGeom prst="rect">
            <a:avLst/>
          </a:prstGeom>
          <a:noFill/>
        </p:spPr>
        <p:txBody>
          <a:bodyPr wrap="square" rtlCol="0" anchor="ctr">
            <a:spAutoFit/>
          </a:bodyPr>
          <a:lstStyle/>
          <a:p>
            <a:pPr defTabSz="685800">
              <a:buClrTx/>
              <a:defRPr/>
            </a:pPr>
            <a:r>
              <a:rPr lang="en-US" sz="2100" b="1" kern="1200">
                <a:solidFill>
                  <a:srgbClr val="2E374C"/>
                </a:solidFill>
                <a:latin typeface="Lucida Sans" panose="020B0602030504020204" pitchFamily="34" charset="0"/>
                <a:ea typeface="+mn-ea"/>
                <a:cs typeface="Arial" panose="020B0604020202020204" pitchFamily="34" charset="0"/>
              </a:rPr>
              <a:t>5</a:t>
            </a:r>
          </a:p>
        </p:txBody>
      </p:sp>
      <p:sp>
        <p:nvSpPr>
          <p:cNvPr id="130" name="Freeform 154">
            <a:extLst>
              <a:ext uri="{FF2B5EF4-FFF2-40B4-BE49-F238E27FC236}">
                <a16:creationId xmlns:a16="http://schemas.microsoft.com/office/drawing/2014/main" id="{52A299B1-05EC-418E-82D3-3E4989FBC3D2}"/>
              </a:ext>
            </a:extLst>
          </p:cNvPr>
          <p:cNvSpPr>
            <a:spLocks noEditPoints="1"/>
          </p:cNvSpPr>
          <p:nvPr/>
        </p:nvSpPr>
        <p:spPr bwMode="auto">
          <a:xfrm>
            <a:off x="4032770" y="3079592"/>
            <a:ext cx="720533" cy="1014192"/>
          </a:xfrm>
          <a:custGeom>
            <a:avLst/>
            <a:gdLst>
              <a:gd name="T0" fmla="*/ 426 w 426"/>
              <a:gd name="T1" fmla="*/ 219 h 682"/>
              <a:gd name="T2" fmla="*/ 213 w 426"/>
              <a:gd name="T3" fmla="*/ 0 h 682"/>
              <a:gd name="T4" fmla="*/ 0 w 426"/>
              <a:gd name="T5" fmla="*/ 219 h 682"/>
              <a:gd name="T6" fmla="*/ 205 w 426"/>
              <a:gd name="T7" fmla="*/ 437 h 682"/>
              <a:gd name="T8" fmla="*/ 205 w 426"/>
              <a:gd name="T9" fmla="*/ 631 h 682"/>
              <a:gd name="T10" fmla="*/ 188 w 426"/>
              <a:gd name="T11" fmla="*/ 655 h 682"/>
              <a:gd name="T12" fmla="*/ 213 w 426"/>
              <a:gd name="T13" fmla="*/ 682 h 682"/>
              <a:gd name="T14" fmla="*/ 239 w 426"/>
              <a:gd name="T15" fmla="*/ 655 h 682"/>
              <a:gd name="T16" fmla="*/ 222 w 426"/>
              <a:gd name="T17" fmla="*/ 631 h 682"/>
              <a:gd name="T18" fmla="*/ 222 w 426"/>
              <a:gd name="T19" fmla="*/ 437 h 682"/>
              <a:gd name="T20" fmla="*/ 426 w 426"/>
              <a:gd name="T21" fmla="*/ 219 h 682"/>
              <a:gd name="T22" fmla="*/ 17 w 426"/>
              <a:gd name="T23" fmla="*/ 219 h 682"/>
              <a:gd name="T24" fmla="*/ 213 w 426"/>
              <a:gd name="T25" fmla="*/ 18 h 682"/>
              <a:gd name="T26" fmla="*/ 409 w 426"/>
              <a:gd name="T27" fmla="*/ 219 h 682"/>
              <a:gd name="T28" fmla="*/ 213 w 426"/>
              <a:gd name="T29" fmla="*/ 420 h 682"/>
              <a:gd name="T30" fmla="*/ 17 w 426"/>
              <a:gd name="T31" fmla="*/ 21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6" h="682">
                <a:moveTo>
                  <a:pt x="426" y="219"/>
                </a:moveTo>
                <a:cubicBezTo>
                  <a:pt x="426" y="98"/>
                  <a:pt x="331" y="0"/>
                  <a:pt x="213" y="0"/>
                </a:cubicBezTo>
                <a:cubicBezTo>
                  <a:pt x="96" y="0"/>
                  <a:pt x="0" y="98"/>
                  <a:pt x="0" y="219"/>
                </a:cubicBezTo>
                <a:cubicBezTo>
                  <a:pt x="0" y="336"/>
                  <a:pt x="91" y="432"/>
                  <a:pt x="205" y="437"/>
                </a:cubicBezTo>
                <a:cubicBezTo>
                  <a:pt x="205" y="631"/>
                  <a:pt x="205" y="631"/>
                  <a:pt x="205" y="631"/>
                </a:cubicBezTo>
                <a:cubicBezTo>
                  <a:pt x="195" y="634"/>
                  <a:pt x="188" y="644"/>
                  <a:pt x="188" y="655"/>
                </a:cubicBezTo>
                <a:cubicBezTo>
                  <a:pt x="188" y="670"/>
                  <a:pt x="199" y="682"/>
                  <a:pt x="213" y="682"/>
                </a:cubicBezTo>
                <a:cubicBezTo>
                  <a:pt x="227" y="682"/>
                  <a:pt x="239" y="670"/>
                  <a:pt x="239" y="655"/>
                </a:cubicBezTo>
                <a:cubicBezTo>
                  <a:pt x="239" y="644"/>
                  <a:pt x="232" y="634"/>
                  <a:pt x="222" y="631"/>
                </a:cubicBezTo>
                <a:cubicBezTo>
                  <a:pt x="222" y="437"/>
                  <a:pt x="222" y="437"/>
                  <a:pt x="222" y="437"/>
                </a:cubicBezTo>
                <a:cubicBezTo>
                  <a:pt x="335" y="432"/>
                  <a:pt x="426" y="336"/>
                  <a:pt x="426" y="219"/>
                </a:cubicBezTo>
                <a:moveTo>
                  <a:pt x="17" y="219"/>
                </a:moveTo>
                <a:cubicBezTo>
                  <a:pt x="17" y="108"/>
                  <a:pt x="105" y="18"/>
                  <a:pt x="213" y="18"/>
                </a:cubicBezTo>
                <a:cubicBezTo>
                  <a:pt x="321" y="18"/>
                  <a:pt x="409" y="108"/>
                  <a:pt x="409" y="219"/>
                </a:cubicBezTo>
                <a:cubicBezTo>
                  <a:pt x="409" y="329"/>
                  <a:pt x="321" y="420"/>
                  <a:pt x="213" y="420"/>
                </a:cubicBezTo>
                <a:cubicBezTo>
                  <a:pt x="105" y="420"/>
                  <a:pt x="17" y="329"/>
                  <a:pt x="17" y="219"/>
                </a:cubicBezTo>
              </a:path>
            </a:pathLst>
          </a:custGeom>
          <a:solidFill>
            <a:srgbClr val="7ABEC5"/>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33" name="Freeform 154">
            <a:extLst>
              <a:ext uri="{FF2B5EF4-FFF2-40B4-BE49-F238E27FC236}">
                <a16:creationId xmlns:a16="http://schemas.microsoft.com/office/drawing/2014/main" id="{63AF19B7-67D1-4FB7-873B-CEE7CF536F2F}"/>
              </a:ext>
            </a:extLst>
          </p:cNvPr>
          <p:cNvSpPr>
            <a:spLocks noEditPoints="1"/>
          </p:cNvSpPr>
          <p:nvPr/>
        </p:nvSpPr>
        <p:spPr bwMode="auto">
          <a:xfrm>
            <a:off x="6075097" y="2528690"/>
            <a:ext cx="720533" cy="1014192"/>
          </a:xfrm>
          <a:custGeom>
            <a:avLst/>
            <a:gdLst>
              <a:gd name="T0" fmla="*/ 426 w 426"/>
              <a:gd name="T1" fmla="*/ 219 h 682"/>
              <a:gd name="T2" fmla="*/ 213 w 426"/>
              <a:gd name="T3" fmla="*/ 0 h 682"/>
              <a:gd name="T4" fmla="*/ 0 w 426"/>
              <a:gd name="T5" fmla="*/ 219 h 682"/>
              <a:gd name="T6" fmla="*/ 205 w 426"/>
              <a:gd name="T7" fmla="*/ 437 h 682"/>
              <a:gd name="T8" fmla="*/ 205 w 426"/>
              <a:gd name="T9" fmla="*/ 631 h 682"/>
              <a:gd name="T10" fmla="*/ 188 w 426"/>
              <a:gd name="T11" fmla="*/ 655 h 682"/>
              <a:gd name="T12" fmla="*/ 213 w 426"/>
              <a:gd name="T13" fmla="*/ 682 h 682"/>
              <a:gd name="T14" fmla="*/ 239 w 426"/>
              <a:gd name="T15" fmla="*/ 655 h 682"/>
              <a:gd name="T16" fmla="*/ 222 w 426"/>
              <a:gd name="T17" fmla="*/ 631 h 682"/>
              <a:gd name="T18" fmla="*/ 222 w 426"/>
              <a:gd name="T19" fmla="*/ 437 h 682"/>
              <a:gd name="T20" fmla="*/ 426 w 426"/>
              <a:gd name="T21" fmla="*/ 219 h 682"/>
              <a:gd name="T22" fmla="*/ 17 w 426"/>
              <a:gd name="T23" fmla="*/ 219 h 682"/>
              <a:gd name="T24" fmla="*/ 213 w 426"/>
              <a:gd name="T25" fmla="*/ 18 h 682"/>
              <a:gd name="T26" fmla="*/ 409 w 426"/>
              <a:gd name="T27" fmla="*/ 219 h 682"/>
              <a:gd name="T28" fmla="*/ 213 w 426"/>
              <a:gd name="T29" fmla="*/ 420 h 682"/>
              <a:gd name="T30" fmla="*/ 17 w 426"/>
              <a:gd name="T31" fmla="*/ 21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6" h="682">
                <a:moveTo>
                  <a:pt x="426" y="219"/>
                </a:moveTo>
                <a:cubicBezTo>
                  <a:pt x="426" y="98"/>
                  <a:pt x="331" y="0"/>
                  <a:pt x="213" y="0"/>
                </a:cubicBezTo>
                <a:cubicBezTo>
                  <a:pt x="96" y="0"/>
                  <a:pt x="0" y="98"/>
                  <a:pt x="0" y="219"/>
                </a:cubicBezTo>
                <a:cubicBezTo>
                  <a:pt x="0" y="336"/>
                  <a:pt x="91" y="432"/>
                  <a:pt x="205" y="437"/>
                </a:cubicBezTo>
                <a:cubicBezTo>
                  <a:pt x="205" y="631"/>
                  <a:pt x="205" y="631"/>
                  <a:pt x="205" y="631"/>
                </a:cubicBezTo>
                <a:cubicBezTo>
                  <a:pt x="195" y="634"/>
                  <a:pt x="188" y="644"/>
                  <a:pt x="188" y="655"/>
                </a:cubicBezTo>
                <a:cubicBezTo>
                  <a:pt x="188" y="670"/>
                  <a:pt x="199" y="682"/>
                  <a:pt x="213" y="682"/>
                </a:cubicBezTo>
                <a:cubicBezTo>
                  <a:pt x="227" y="682"/>
                  <a:pt x="239" y="670"/>
                  <a:pt x="239" y="655"/>
                </a:cubicBezTo>
                <a:cubicBezTo>
                  <a:pt x="239" y="644"/>
                  <a:pt x="232" y="634"/>
                  <a:pt x="222" y="631"/>
                </a:cubicBezTo>
                <a:cubicBezTo>
                  <a:pt x="222" y="437"/>
                  <a:pt x="222" y="437"/>
                  <a:pt x="222" y="437"/>
                </a:cubicBezTo>
                <a:cubicBezTo>
                  <a:pt x="335" y="432"/>
                  <a:pt x="426" y="336"/>
                  <a:pt x="426" y="219"/>
                </a:cubicBezTo>
                <a:moveTo>
                  <a:pt x="17" y="219"/>
                </a:moveTo>
                <a:cubicBezTo>
                  <a:pt x="17" y="108"/>
                  <a:pt x="105" y="18"/>
                  <a:pt x="213" y="18"/>
                </a:cubicBezTo>
                <a:cubicBezTo>
                  <a:pt x="321" y="18"/>
                  <a:pt x="409" y="108"/>
                  <a:pt x="409" y="219"/>
                </a:cubicBezTo>
                <a:cubicBezTo>
                  <a:pt x="409" y="329"/>
                  <a:pt x="321" y="420"/>
                  <a:pt x="213" y="420"/>
                </a:cubicBezTo>
                <a:cubicBezTo>
                  <a:pt x="105" y="420"/>
                  <a:pt x="17" y="329"/>
                  <a:pt x="17" y="219"/>
                </a:cubicBezTo>
              </a:path>
            </a:pathLst>
          </a:custGeom>
          <a:solidFill>
            <a:srgbClr val="7AB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35" name="Freeform 154">
            <a:extLst>
              <a:ext uri="{FF2B5EF4-FFF2-40B4-BE49-F238E27FC236}">
                <a16:creationId xmlns:a16="http://schemas.microsoft.com/office/drawing/2014/main" id="{8EFBE3AB-B0E4-4605-A4BB-7A7009B6F0F5}"/>
              </a:ext>
            </a:extLst>
          </p:cNvPr>
          <p:cNvSpPr>
            <a:spLocks noEditPoints="1"/>
          </p:cNvSpPr>
          <p:nvPr/>
        </p:nvSpPr>
        <p:spPr bwMode="auto">
          <a:xfrm>
            <a:off x="3153332" y="1378049"/>
            <a:ext cx="720533" cy="1014192"/>
          </a:xfrm>
          <a:custGeom>
            <a:avLst/>
            <a:gdLst>
              <a:gd name="T0" fmla="*/ 426 w 426"/>
              <a:gd name="T1" fmla="*/ 219 h 682"/>
              <a:gd name="T2" fmla="*/ 213 w 426"/>
              <a:gd name="T3" fmla="*/ 0 h 682"/>
              <a:gd name="T4" fmla="*/ 0 w 426"/>
              <a:gd name="T5" fmla="*/ 219 h 682"/>
              <a:gd name="T6" fmla="*/ 205 w 426"/>
              <a:gd name="T7" fmla="*/ 437 h 682"/>
              <a:gd name="T8" fmla="*/ 205 w 426"/>
              <a:gd name="T9" fmla="*/ 631 h 682"/>
              <a:gd name="T10" fmla="*/ 188 w 426"/>
              <a:gd name="T11" fmla="*/ 655 h 682"/>
              <a:gd name="T12" fmla="*/ 213 w 426"/>
              <a:gd name="T13" fmla="*/ 682 h 682"/>
              <a:gd name="T14" fmla="*/ 239 w 426"/>
              <a:gd name="T15" fmla="*/ 655 h 682"/>
              <a:gd name="T16" fmla="*/ 222 w 426"/>
              <a:gd name="T17" fmla="*/ 631 h 682"/>
              <a:gd name="T18" fmla="*/ 222 w 426"/>
              <a:gd name="T19" fmla="*/ 437 h 682"/>
              <a:gd name="T20" fmla="*/ 426 w 426"/>
              <a:gd name="T21" fmla="*/ 219 h 682"/>
              <a:gd name="T22" fmla="*/ 17 w 426"/>
              <a:gd name="T23" fmla="*/ 219 h 682"/>
              <a:gd name="T24" fmla="*/ 213 w 426"/>
              <a:gd name="T25" fmla="*/ 18 h 682"/>
              <a:gd name="T26" fmla="*/ 409 w 426"/>
              <a:gd name="T27" fmla="*/ 219 h 682"/>
              <a:gd name="T28" fmla="*/ 213 w 426"/>
              <a:gd name="T29" fmla="*/ 420 h 682"/>
              <a:gd name="T30" fmla="*/ 17 w 426"/>
              <a:gd name="T31" fmla="*/ 21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6" h="682">
                <a:moveTo>
                  <a:pt x="426" y="219"/>
                </a:moveTo>
                <a:cubicBezTo>
                  <a:pt x="426" y="98"/>
                  <a:pt x="331" y="0"/>
                  <a:pt x="213" y="0"/>
                </a:cubicBezTo>
                <a:cubicBezTo>
                  <a:pt x="96" y="0"/>
                  <a:pt x="0" y="98"/>
                  <a:pt x="0" y="219"/>
                </a:cubicBezTo>
                <a:cubicBezTo>
                  <a:pt x="0" y="336"/>
                  <a:pt x="91" y="432"/>
                  <a:pt x="205" y="437"/>
                </a:cubicBezTo>
                <a:cubicBezTo>
                  <a:pt x="205" y="631"/>
                  <a:pt x="205" y="631"/>
                  <a:pt x="205" y="631"/>
                </a:cubicBezTo>
                <a:cubicBezTo>
                  <a:pt x="195" y="634"/>
                  <a:pt x="188" y="644"/>
                  <a:pt x="188" y="655"/>
                </a:cubicBezTo>
                <a:cubicBezTo>
                  <a:pt x="188" y="670"/>
                  <a:pt x="199" y="682"/>
                  <a:pt x="213" y="682"/>
                </a:cubicBezTo>
                <a:cubicBezTo>
                  <a:pt x="227" y="682"/>
                  <a:pt x="239" y="670"/>
                  <a:pt x="239" y="655"/>
                </a:cubicBezTo>
                <a:cubicBezTo>
                  <a:pt x="239" y="644"/>
                  <a:pt x="232" y="634"/>
                  <a:pt x="222" y="631"/>
                </a:cubicBezTo>
                <a:cubicBezTo>
                  <a:pt x="222" y="437"/>
                  <a:pt x="222" y="437"/>
                  <a:pt x="222" y="437"/>
                </a:cubicBezTo>
                <a:cubicBezTo>
                  <a:pt x="335" y="432"/>
                  <a:pt x="426" y="336"/>
                  <a:pt x="426" y="219"/>
                </a:cubicBezTo>
                <a:moveTo>
                  <a:pt x="17" y="219"/>
                </a:moveTo>
                <a:cubicBezTo>
                  <a:pt x="17" y="108"/>
                  <a:pt x="105" y="18"/>
                  <a:pt x="213" y="18"/>
                </a:cubicBezTo>
                <a:cubicBezTo>
                  <a:pt x="321" y="18"/>
                  <a:pt x="409" y="108"/>
                  <a:pt x="409" y="219"/>
                </a:cubicBezTo>
                <a:cubicBezTo>
                  <a:pt x="409" y="329"/>
                  <a:pt x="321" y="420"/>
                  <a:pt x="213" y="420"/>
                </a:cubicBezTo>
                <a:cubicBezTo>
                  <a:pt x="105" y="420"/>
                  <a:pt x="17" y="329"/>
                  <a:pt x="17" y="219"/>
                </a:cubicBezTo>
              </a:path>
            </a:pathLst>
          </a:custGeom>
          <a:solidFill>
            <a:srgbClr val="7AB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36" name="Freeform 154">
            <a:extLst>
              <a:ext uri="{FF2B5EF4-FFF2-40B4-BE49-F238E27FC236}">
                <a16:creationId xmlns:a16="http://schemas.microsoft.com/office/drawing/2014/main" id="{04A543CB-1F63-4372-897B-B02457070C5D}"/>
              </a:ext>
            </a:extLst>
          </p:cNvPr>
          <p:cNvSpPr>
            <a:spLocks noEditPoints="1"/>
          </p:cNvSpPr>
          <p:nvPr/>
        </p:nvSpPr>
        <p:spPr bwMode="auto">
          <a:xfrm>
            <a:off x="2274496" y="2143856"/>
            <a:ext cx="720533" cy="1014192"/>
          </a:xfrm>
          <a:custGeom>
            <a:avLst/>
            <a:gdLst>
              <a:gd name="T0" fmla="*/ 426 w 426"/>
              <a:gd name="T1" fmla="*/ 219 h 682"/>
              <a:gd name="T2" fmla="*/ 213 w 426"/>
              <a:gd name="T3" fmla="*/ 0 h 682"/>
              <a:gd name="T4" fmla="*/ 0 w 426"/>
              <a:gd name="T5" fmla="*/ 219 h 682"/>
              <a:gd name="T6" fmla="*/ 205 w 426"/>
              <a:gd name="T7" fmla="*/ 437 h 682"/>
              <a:gd name="T8" fmla="*/ 205 w 426"/>
              <a:gd name="T9" fmla="*/ 631 h 682"/>
              <a:gd name="T10" fmla="*/ 188 w 426"/>
              <a:gd name="T11" fmla="*/ 655 h 682"/>
              <a:gd name="T12" fmla="*/ 213 w 426"/>
              <a:gd name="T13" fmla="*/ 682 h 682"/>
              <a:gd name="T14" fmla="*/ 239 w 426"/>
              <a:gd name="T15" fmla="*/ 655 h 682"/>
              <a:gd name="T16" fmla="*/ 222 w 426"/>
              <a:gd name="T17" fmla="*/ 631 h 682"/>
              <a:gd name="T18" fmla="*/ 222 w 426"/>
              <a:gd name="T19" fmla="*/ 437 h 682"/>
              <a:gd name="T20" fmla="*/ 426 w 426"/>
              <a:gd name="T21" fmla="*/ 219 h 682"/>
              <a:gd name="T22" fmla="*/ 17 w 426"/>
              <a:gd name="T23" fmla="*/ 219 h 682"/>
              <a:gd name="T24" fmla="*/ 213 w 426"/>
              <a:gd name="T25" fmla="*/ 18 h 682"/>
              <a:gd name="T26" fmla="*/ 409 w 426"/>
              <a:gd name="T27" fmla="*/ 219 h 682"/>
              <a:gd name="T28" fmla="*/ 213 w 426"/>
              <a:gd name="T29" fmla="*/ 420 h 682"/>
              <a:gd name="T30" fmla="*/ 17 w 426"/>
              <a:gd name="T31" fmla="*/ 21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6" h="682">
                <a:moveTo>
                  <a:pt x="426" y="219"/>
                </a:moveTo>
                <a:cubicBezTo>
                  <a:pt x="426" y="98"/>
                  <a:pt x="331" y="0"/>
                  <a:pt x="213" y="0"/>
                </a:cubicBezTo>
                <a:cubicBezTo>
                  <a:pt x="96" y="0"/>
                  <a:pt x="0" y="98"/>
                  <a:pt x="0" y="219"/>
                </a:cubicBezTo>
                <a:cubicBezTo>
                  <a:pt x="0" y="336"/>
                  <a:pt x="91" y="432"/>
                  <a:pt x="205" y="437"/>
                </a:cubicBezTo>
                <a:cubicBezTo>
                  <a:pt x="205" y="631"/>
                  <a:pt x="205" y="631"/>
                  <a:pt x="205" y="631"/>
                </a:cubicBezTo>
                <a:cubicBezTo>
                  <a:pt x="195" y="634"/>
                  <a:pt x="188" y="644"/>
                  <a:pt x="188" y="655"/>
                </a:cubicBezTo>
                <a:cubicBezTo>
                  <a:pt x="188" y="670"/>
                  <a:pt x="199" y="682"/>
                  <a:pt x="213" y="682"/>
                </a:cubicBezTo>
                <a:cubicBezTo>
                  <a:pt x="227" y="682"/>
                  <a:pt x="239" y="670"/>
                  <a:pt x="239" y="655"/>
                </a:cubicBezTo>
                <a:cubicBezTo>
                  <a:pt x="239" y="644"/>
                  <a:pt x="232" y="634"/>
                  <a:pt x="222" y="631"/>
                </a:cubicBezTo>
                <a:cubicBezTo>
                  <a:pt x="222" y="437"/>
                  <a:pt x="222" y="437"/>
                  <a:pt x="222" y="437"/>
                </a:cubicBezTo>
                <a:cubicBezTo>
                  <a:pt x="335" y="432"/>
                  <a:pt x="426" y="336"/>
                  <a:pt x="426" y="219"/>
                </a:cubicBezTo>
                <a:moveTo>
                  <a:pt x="17" y="219"/>
                </a:moveTo>
                <a:cubicBezTo>
                  <a:pt x="17" y="108"/>
                  <a:pt x="105" y="18"/>
                  <a:pt x="213" y="18"/>
                </a:cubicBezTo>
                <a:cubicBezTo>
                  <a:pt x="321" y="18"/>
                  <a:pt x="409" y="108"/>
                  <a:pt x="409" y="219"/>
                </a:cubicBezTo>
                <a:cubicBezTo>
                  <a:pt x="409" y="329"/>
                  <a:pt x="321" y="420"/>
                  <a:pt x="213" y="420"/>
                </a:cubicBezTo>
                <a:cubicBezTo>
                  <a:pt x="105" y="420"/>
                  <a:pt x="17" y="329"/>
                  <a:pt x="17" y="219"/>
                </a:cubicBezTo>
              </a:path>
            </a:pathLst>
          </a:custGeom>
          <a:solidFill>
            <a:srgbClr val="7AB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37" name="Freeform 135">
            <a:extLst>
              <a:ext uri="{FF2B5EF4-FFF2-40B4-BE49-F238E27FC236}">
                <a16:creationId xmlns:a16="http://schemas.microsoft.com/office/drawing/2014/main" id="{804984CE-E23C-452E-BCFC-9A7B385135E7}"/>
              </a:ext>
            </a:extLst>
          </p:cNvPr>
          <p:cNvSpPr>
            <a:spLocks/>
          </p:cNvSpPr>
          <p:nvPr/>
        </p:nvSpPr>
        <p:spPr bwMode="auto">
          <a:xfrm>
            <a:off x="3185080" y="1412403"/>
            <a:ext cx="657037" cy="577483"/>
          </a:xfrm>
          <a:custGeom>
            <a:avLst/>
            <a:gdLst>
              <a:gd name="T0" fmla="*/ 145 w 290"/>
              <a:gd name="T1" fmla="*/ 0 h 298"/>
              <a:gd name="T2" fmla="*/ 135 w 290"/>
              <a:gd name="T3" fmla="*/ 0 h 298"/>
              <a:gd name="T4" fmla="*/ 0 w 290"/>
              <a:gd name="T5" fmla="*/ 149 h 298"/>
              <a:gd name="T6" fmla="*/ 0 w 290"/>
              <a:gd name="T7" fmla="*/ 149 h 298"/>
              <a:gd name="T8" fmla="*/ 145 w 290"/>
              <a:gd name="T9" fmla="*/ 298 h 298"/>
              <a:gd name="T10" fmla="*/ 145 w 290"/>
              <a:gd name="T11" fmla="*/ 298 h 298"/>
              <a:gd name="T12" fmla="*/ 145 w 290"/>
              <a:gd name="T13" fmla="*/ 298 h 298"/>
              <a:gd name="T14" fmla="*/ 290 w 290"/>
              <a:gd name="T15" fmla="*/ 149 h 298"/>
              <a:gd name="T16" fmla="*/ 290 w 290"/>
              <a:gd name="T17" fmla="*/ 149 h 298"/>
              <a:gd name="T18" fmla="*/ 155 w 290"/>
              <a:gd name="T19" fmla="*/ 0 h 298"/>
              <a:gd name="T20" fmla="*/ 145 w 29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8">
                <a:moveTo>
                  <a:pt x="145" y="0"/>
                </a:moveTo>
                <a:cubicBezTo>
                  <a:pt x="142" y="0"/>
                  <a:pt x="138" y="0"/>
                  <a:pt x="135" y="0"/>
                </a:cubicBezTo>
                <a:cubicBezTo>
                  <a:pt x="59" y="6"/>
                  <a:pt x="0" y="70"/>
                  <a:pt x="0" y="149"/>
                </a:cubicBezTo>
                <a:cubicBezTo>
                  <a:pt x="0" y="149"/>
                  <a:pt x="0" y="149"/>
                  <a:pt x="0" y="149"/>
                </a:cubicBezTo>
                <a:cubicBezTo>
                  <a:pt x="0" y="231"/>
                  <a:pt x="65" y="298"/>
                  <a:pt x="145" y="298"/>
                </a:cubicBezTo>
                <a:cubicBezTo>
                  <a:pt x="145" y="298"/>
                  <a:pt x="145" y="298"/>
                  <a:pt x="145" y="298"/>
                </a:cubicBezTo>
                <a:cubicBezTo>
                  <a:pt x="145" y="298"/>
                  <a:pt x="145" y="298"/>
                  <a:pt x="145" y="298"/>
                </a:cubicBezTo>
                <a:cubicBezTo>
                  <a:pt x="225" y="298"/>
                  <a:pt x="290" y="231"/>
                  <a:pt x="290" y="149"/>
                </a:cubicBezTo>
                <a:cubicBezTo>
                  <a:pt x="290" y="149"/>
                  <a:pt x="290" y="149"/>
                  <a:pt x="290" y="149"/>
                </a:cubicBezTo>
                <a:cubicBezTo>
                  <a:pt x="290" y="70"/>
                  <a:pt x="231" y="6"/>
                  <a:pt x="155" y="0"/>
                </a:cubicBezTo>
                <a:cubicBezTo>
                  <a:pt x="152" y="0"/>
                  <a:pt x="148" y="0"/>
                  <a:pt x="145" y="0"/>
                </a:cubicBezTo>
              </a:path>
            </a:pathLst>
          </a:custGeom>
          <a:solidFill>
            <a:schemeClr val="bg2">
              <a:alpha val="5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27" name="TextBox 126">
            <a:extLst>
              <a:ext uri="{FF2B5EF4-FFF2-40B4-BE49-F238E27FC236}">
                <a16:creationId xmlns:a16="http://schemas.microsoft.com/office/drawing/2014/main" id="{6C9B7869-5CA5-4C27-B761-3B393C088E65}"/>
              </a:ext>
            </a:extLst>
          </p:cNvPr>
          <p:cNvSpPr txBox="1"/>
          <p:nvPr/>
        </p:nvSpPr>
        <p:spPr>
          <a:xfrm>
            <a:off x="3341488" y="1496402"/>
            <a:ext cx="220894" cy="415498"/>
          </a:xfrm>
          <a:prstGeom prst="rect">
            <a:avLst/>
          </a:prstGeom>
          <a:noFill/>
        </p:spPr>
        <p:txBody>
          <a:bodyPr wrap="square" rtlCol="0" anchor="ctr">
            <a:spAutoFit/>
          </a:bodyPr>
          <a:lstStyle/>
          <a:p>
            <a:pPr defTabSz="685800">
              <a:buClrTx/>
              <a:defRPr/>
            </a:pPr>
            <a:r>
              <a:rPr lang="en-US" sz="2100" b="1" kern="1200">
                <a:solidFill>
                  <a:srgbClr val="2E374C"/>
                </a:solidFill>
                <a:latin typeface="Lucida Sans" panose="020B0602030504020204" pitchFamily="34" charset="0"/>
                <a:ea typeface="+mn-ea"/>
                <a:cs typeface="Arial" panose="020B0604020202020204" pitchFamily="34" charset="0"/>
              </a:rPr>
              <a:t>6</a:t>
            </a:r>
          </a:p>
        </p:txBody>
      </p:sp>
      <p:sp>
        <p:nvSpPr>
          <p:cNvPr id="138" name="Freeform 135">
            <a:extLst>
              <a:ext uri="{FF2B5EF4-FFF2-40B4-BE49-F238E27FC236}">
                <a16:creationId xmlns:a16="http://schemas.microsoft.com/office/drawing/2014/main" id="{05E083CA-4C3A-440F-B259-5CF3847D9C0D}"/>
              </a:ext>
            </a:extLst>
          </p:cNvPr>
          <p:cNvSpPr>
            <a:spLocks/>
          </p:cNvSpPr>
          <p:nvPr/>
        </p:nvSpPr>
        <p:spPr bwMode="auto">
          <a:xfrm>
            <a:off x="6721788" y="1193718"/>
            <a:ext cx="656925" cy="611561"/>
          </a:xfrm>
          <a:custGeom>
            <a:avLst/>
            <a:gdLst>
              <a:gd name="T0" fmla="*/ 145 w 290"/>
              <a:gd name="T1" fmla="*/ 0 h 298"/>
              <a:gd name="T2" fmla="*/ 135 w 290"/>
              <a:gd name="T3" fmla="*/ 0 h 298"/>
              <a:gd name="T4" fmla="*/ 0 w 290"/>
              <a:gd name="T5" fmla="*/ 149 h 298"/>
              <a:gd name="T6" fmla="*/ 0 w 290"/>
              <a:gd name="T7" fmla="*/ 149 h 298"/>
              <a:gd name="T8" fmla="*/ 145 w 290"/>
              <a:gd name="T9" fmla="*/ 298 h 298"/>
              <a:gd name="T10" fmla="*/ 145 w 290"/>
              <a:gd name="T11" fmla="*/ 298 h 298"/>
              <a:gd name="T12" fmla="*/ 145 w 290"/>
              <a:gd name="T13" fmla="*/ 298 h 298"/>
              <a:gd name="T14" fmla="*/ 290 w 290"/>
              <a:gd name="T15" fmla="*/ 149 h 298"/>
              <a:gd name="T16" fmla="*/ 290 w 290"/>
              <a:gd name="T17" fmla="*/ 149 h 298"/>
              <a:gd name="T18" fmla="*/ 155 w 290"/>
              <a:gd name="T19" fmla="*/ 0 h 298"/>
              <a:gd name="T20" fmla="*/ 145 w 29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8">
                <a:moveTo>
                  <a:pt x="145" y="0"/>
                </a:moveTo>
                <a:cubicBezTo>
                  <a:pt x="142" y="0"/>
                  <a:pt x="138" y="0"/>
                  <a:pt x="135" y="0"/>
                </a:cubicBezTo>
                <a:cubicBezTo>
                  <a:pt x="59" y="6"/>
                  <a:pt x="0" y="70"/>
                  <a:pt x="0" y="149"/>
                </a:cubicBezTo>
                <a:cubicBezTo>
                  <a:pt x="0" y="149"/>
                  <a:pt x="0" y="149"/>
                  <a:pt x="0" y="149"/>
                </a:cubicBezTo>
                <a:cubicBezTo>
                  <a:pt x="0" y="231"/>
                  <a:pt x="65" y="298"/>
                  <a:pt x="145" y="298"/>
                </a:cubicBezTo>
                <a:cubicBezTo>
                  <a:pt x="145" y="298"/>
                  <a:pt x="145" y="298"/>
                  <a:pt x="145" y="298"/>
                </a:cubicBezTo>
                <a:cubicBezTo>
                  <a:pt x="145" y="298"/>
                  <a:pt x="145" y="298"/>
                  <a:pt x="145" y="298"/>
                </a:cubicBezTo>
                <a:cubicBezTo>
                  <a:pt x="225" y="298"/>
                  <a:pt x="290" y="231"/>
                  <a:pt x="290" y="149"/>
                </a:cubicBezTo>
                <a:cubicBezTo>
                  <a:pt x="290" y="149"/>
                  <a:pt x="290" y="149"/>
                  <a:pt x="290" y="149"/>
                </a:cubicBezTo>
                <a:cubicBezTo>
                  <a:pt x="290" y="70"/>
                  <a:pt x="231" y="6"/>
                  <a:pt x="155" y="0"/>
                </a:cubicBezTo>
                <a:cubicBezTo>
                  <a:pt x="152" y="0"/>
                  <a:pt x="148" y="0"/>
                  <a:pt x="145" y="0"/>
                </a:cubicBezTo>
              </a:path>
            </a:pathLst>
          </a:custGeom>
          <a:solidFill>
            <a:schemeClr val="bg2">
              <a:alpha val="5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28" name="TextBox 127">
            <a:extLst>
              <a:ext uri="{FF2B5EF4-FFF2-40B4-BE49-F238E27FC236}">
                <a16:creationId xmlns:a16="http://schemas.microsoft.com/office/drawing/2014/main" id="{D3680728-9545-461B-96B5-C11340A45521}"/>
              </a:ext>
            </a:extLst>
          </p:cNvPr>
          <p:cNvSpPr txBox="1"/>
          <p:nvPr/>
        </p:nvSpPr>
        <p:spPr>
          <a:xfrm>
            <a:off x="6909989" y="1284268"/>
            <a:ext cx="220894" cy="415498"/>
          </a:xfrm>
          <a:prstGeom prst="rect">
            <a:avLst/>
          </a:prstGeom>
          <a:noFill/>
        </p:spPr>
        <p:txBody>
          <a:bodyPr wrap="square" rtlCol="0" anchor="ctr">
            <a:spAutoFit/>
          </a:bodyPr>
          <a:lstStyle/>
          <a:p>
            <a:pPr defTabSz="685800">
              <a:buClrTx/>
              <a:defRPr/>
            </a:pPr>
            <a:r>
              <a:rPr lang="en-US" sz="2100" b="1" kern="1200">
                <a:solidFill>
                  <a:srgbClr val="2E374C"/>
                </a:solidFill>
                <a:latin typeface="Lucida Sans" panose="020B0602030504020204" pitchFamily="34" charset="0"/>
                <a:ea typeface="+mn-ea"/>
                <a:cs typeface="Arial" panose="020B0604020202020204" pitchFamily="34" charset="0"/>
              </a:rPr>
              <a:t>7</a:t>
            </a:r>
          </a:p>
        </p:txBody>
      </p:sp>
      <p:sp>
        <p:nvSpPr>
          <p:cNvPr id="139" name="Freeform 135">
            <a:extLst>
              <a:ext uri="{FF2B5EF4-FFF2-40B4-BE49-F238E27FC236}">
                <a16:creationId xmlns:a16="http://schemas.microsoft.com/office/drawing/2014/main" id="{CE03A0C7-A4D2-4A57-B070-132A86DDC1E6}"/>
              </a:ext>
            </a:extLst>
          </p:cNvPr>
          <p:cNvSpPr>
            <a:spLocks/>
          </p:cNvSpPr>
          <p:nvPr/>
        </p:nvSpPr>
        <p:spPr bwMode="auto">
          <a:xfrm>
            <a:off x="6098065" y="2542110"/>
            <a:ext cx="656925" cy="611561"/>
          </a:xfrm>
          <a:custGeom>
            <a:avLst/>
            <a:gdLst>
              <a:gd name="T0" fmla="*/ 145 w 290"/>
              <a:gd name="T1" fmla="*/ 0 h 298"/>
              <a:gd name="T2" fmla="*/ 135 w 290"/>
              <a:gd name="T3" fmla="*/ 0 h 298"/>
              <a:gd name="T4" fmla="*/ 0 w 290"/>
              <a:gd name="T5" fmla="*/ 149 h 298"/>
              <a:gd name="T6" fmla="*/ 0 w 290"/>
              <a:gd name="T7" fmla="*/ 149 h 298"/>
              <a:gd name="T8" fmla="*/ 145 w 290"/>
              <a:gd name="T9" fmla="*/ 298 h 298"/>
              <a:gd name="T10" fmla="*/ 145 w 290"/>
              <a:gd name="T11" fmla="*/ 298 h 298"/>
              <a:gd name="T12" fmla="*/ 145 w 290"/>
              <a:gd name="T13" fmla="*/ 298 h 298"/>
              <a:gd name="T14" fmla="*/ 290 w 290"/>
              <a:gd name="T15" fmla="*/ 149 h 298"/>
              <a:gd name="T16" fmla="*/ 290 w 290"/>
              <a:gd name="T17" fmla="*/ 149 h 298"/>
              <a:gd name="T18" fmla="*/ 155 w 290"/>
              <a:gd name="T19" fmla="*/ 0 h 298"/>
              <a:gd name="T20" fmla="*/ 145 w 29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8">
                <a:moveTo>
                  <a:pt x="145" y="0"/>
                </a:moveTo>
                <a:cubicBezTo>
                  <a:pt x="142" y="0"/>
                  <a:pt x="138" y="0"/>
                  <a:pt x="135" y="0"/>
                </a:cubicBezTo>
                <a:cubicBezTo>
                  <a:pt x="59" y="6"/>
                  <a:pt x="0" y="70"/>
                  <a:pt x="0" y="149"/>
                </a:cubicBezTo>
                <a:cubicBezTo>
                  <a:pt x="0" y="149"/>
                  <a:pt x="0" y="149"/>
                  <a:pt x="0" y="149"/>
                </a:cubicBezTo>
                <a:cubicBezTo>
                  <a:pt x="0" y="231"/>
                  <a:pt x="65" y="298"/>
                  <a:pt x="145" y="298"/>
                </a:cubicBezTo>
                <a:cubicBezTo>
                  <a:pt x="145" y="298"/>
                  <a:pt x="145" y="298"/>
                  <a:pt x="145" y="298"/>
                </a:cubicBezTo>
                <a:cubicBezTo>
                  <a:pt x="145" y="298"/>
                  <a:pt x="145" y="298"/>
                  <a:pt x="145" y="298"/>
                </a:cubicBezTo>
                <a:cubicBezTo>
                  <a:pt x="225" y="298"/>
                  <a:pt x="290" y="231"/>
                  <a:pt x="290" y="149"/>
                </a:cubicBezTo>
                <a:cubicBezTo>
                  <a:pt x="290" y="149"/>
                  <a:pt x="290" y="149"/>
                  <a:pt x="290" y="149"/>
                </a:cubicBezTo>
                <a:cubicBezTo>
                  <a:pt x="290" y="70"/>
                  <a:pt x="231" y="6"/>
                  <a:pt x="155" y="0"/>
                </a:cubicBezTo>
                <a:cubicBezTo>
                  <a:pt x="152" y="0"/>
                  <a:pt x="148" y="0"/>
                  <a:pt x="145" y="0"/>
                </a:cubicBezTo>
              </a:path>
            </a:pathLst>
          </a:custGeom>
          <a:solidFill>
            <a:schemeClr val="bg2">
              <a:alpha val="5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25" name="TextBox 124">
            <a:extLst>
              <a:ext uri="{FF2B5EF4-FFF2-40B4-BE49-F238E27FC236}">
                <a16:creationId xmlns:a16="http://schemas.microsoft.com/office/drawing/2014/main" id="{22A4C62D-E2C7-4099-A46B-EAFC4CF1B8DC}"/>
              </a:ext>
            </a:extLst>
          </p:cNvPr>
          <p:cNvSpPr txBox="1"/>
          <p:nvPr/>
        </p:nvSpPr>
        <p:spPr>
          <a:xfrm>
            <a:off x="6262956" y="2648342"/>
            <a:ext cx="220894" cy="415498"/>
          </a:xfrm>
          <a:prstGeom prst="rect">
            <a:avLst/>
          </a:prstGeom>
          <a:noFill/>
        </p:spPr>
        <p:txBody>
          <a:bodyPr wrap="square" rtlCol="0" anchor="ctr">
            <a:spAutoFit/>
          </a:bodyPr>
          <a:lstStyle/>
          <a:p>
            <a:pPr defTabSz="685800">
              <a:buClrTx/>
              <a:defRPr/>
            </a:pPr>
            <a:r>
              <a:rPr lang="en-US" sz="2100" b="1" kern="1200">
                <a:solidFill>
                  <a:srgbClr val="2E374C"/>
                </a:solidFill>
                <a:latin typeface="Lucida Sans" panose="020B0602030504020204" pitchFamily="34" charset="0"/>
                <a:ea typeface="+mn-ea"/>
                <a:cs typeface="Arial" panose="020B0604020202020204" pitchFamily="34" charset="0"/>
              </a:rPr>
              <a:t>4</a:t>
            </a:r>
          </a:p>
        </p:txBody>
      </p:sp>
      <p:sp>
        <p:nvSpPr>
          <p:cNvPr id="140" name="Freeform 135">
            <a:extLst>
              <a:ext uri="{FF2B5EF4-FFF2-40B4-BE49-F238E27FC236}">
                <a16:creationId xmlns:a16="http://schemas.microsoft.com/office/drawing/2014/main" id="{C2E542B1-3490-49E0-9572-1ED6D2A907B8}"/>
              </a:ext>
            </a:extLst>
          </p:cNvPr>
          <p:cNvSpPr>
            <a:spLocks/>
          </p:cNvSpPr>
          <p:nvPr/>
        </p:nvSpPr>
        <p:spPr bwMode="auto">
          <a:xfrm>
            <a:off x="4050466" y="3099937"/>
            <a:ext cx="656925" cy="611561"/>
          </a:xfrm>
          <a:custGeom>
            <a:avLst/>
            <a:gdLst>
              <a:gd name="T0" fmla="*/ 145 w 290"/>
              <a:gd name="T1" fmla="*/ 0 h 298"/>
              <a:gd name="T2" fmla="*/ 135 w 290"/>
              <a:gd name="T3" fmla="*/ 0 h 298"/>
              <a:gd name="T4" fmla="*/ 0 w 290"/>
              <a:gd name="T5" fmla="*/ 149 h 298"/>
              <a:gd name="T6" fmla="*/ 0 w 290"/>
              <a:gd name="T7" fmla="*/ 149 h 298"/>
              <a:gd name="T8" fmla="*/ 145 w 290"/>
              <a:gd name="T9" fmla="*/ 298 h 298"/>
              <a:gd name="T10" fmla="*/ 145 w 290"/>
              <a:gd name="T11" fmla="*/ 298 h 298"/>
              <a:gd name="T12" fmla="*/ 145 w 290"/>
              <a:gd name="T13" fmla="*/ 298 h 298"/>
              <a:gd name="T14" fmla="*/ 290 w 290"/>
              <a:gd name="T15" fmla="*/ 149 h 298"/>
              <a:gd name="T16" fmla="*/ 290 w 290"/>
              <a:gd name="T17" fmla="*/ 149 h 298"/>
              <a:gd name="T18" fmla="*/ 155 w 290"/>
              <a:gd name="T19" fmla="*/ 0 h 298"/>
              <a:gd name="T20" fmla="*/ 145 w 29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8">
                <a:moveTo>
                  <a:pt x="145" y="0"/>
                </a:moveTo>
                <a:cubicBezTo>
                  <a:pt x="142" y="0"/>
                  <a:pt x="138" y="0"/>
                  <a:pt x="135" y="0"/>
                </a:cubicBezTo>
                <a:cubicBezTo>
                  <a:pt x="59" y="6"/>
                  <a:pt x="0" y="70"/>
                  <a:pt x="0" y="149"/>
                </a:cubicBezTo>
                <a:cubicBezTo>
                  <a:pt x="0" y="149"/>
                  <a:pt x="0" y="149"/>
                  <a:pt x="0" y="149"/>
                </a:cubicBezTo>
                <a:cubicBezTo>
                  <a:pt x="0" y="231"/>
                  <a:pt x="65" y="298"/>
                  <a:pt x="145" y="298"/>
                </a:cubicBezTo>
                <a:cubicBezTo>
                  <a:pt x="145" y="298"/>
                  <a:pt x="145" y="298"/>
                  <a:pt x="145" y="298"/>
                </a:cubicBezTo>
                <a:cubicBezTo>
                  <a:pt x="145" y="298"/>
                  <a:pt x="145" y="298"/>
                  <a:pt x="145" y="298"/>
                </a:cubicBezTo>
                <a:cubicBezTo>
                  <a:pt x="225" y="298"/>
                  <a:pt x="290" y="231"/>
                  <a:pt x="290" y="149"/>
                </a:cubicBezTo>
                <a:cubicBezTo>
                  <a:pt x="290" y="149"/>
                  <a:pt x="290" y="149"/>
                  <a:pt x="290" y="149"/>
                </a:cubicBezTo>
                <a:cubicBezTo>
                  <a:pt x="290" y="70"/>
                  <a:pt x="231" y="6"/>
                  <a:pt x="155" y="0"/>
                </a:cubicBezTo>
                <a:cubicBezTo>
                  <a:pt x="152" y="0"/>
                  <a:pt x="148" y="0"/>
                  <a:pt x="145" y="0"/>
                </a:cubicBezTo>
              </a:path>
            </a:pathLst>
          </a:custGeom>
          <a:solidFill>
            <a:schemeClr val="bg2">
              <a:alpha val="5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200" kern="1200">
              <a:solidFill>
                <a:prstClr val="black"/>
              </a:solidFill>
              <a:latin typeface="Lucida Sans" panose="020B0602030504020204" pitchFamily="34" charset="0"/>
              <a:ea typeface="+mn-ea"/>
              <a:cs typeface="+mn-cs"/>
            </a:endParaRPr>
          </a:p>
        </p:txBody>
      </p:sp>
      <p:sp>
        <p:nvSpPr>
          <p:cNvPr id="124" name="TextBox 123">
            <a:extLst>
              <a:ext uri="{FF2B5EF4-FFF2-40B4-BE49-F238E27FC236}">
                <a16:creationId xmlns:a16="http://schemas.microsoft.com/office/drawing/2014/main" id="{0C8DC919-0E17-42E4-98FA-4C79DE8707BC}"/>
              </a:ext>
            </a:extLst>
          </p:cNvPr>
          <p:cNvSpPr txBox="1"/>
          <p:nvPr/>
        </p:nvSpPr>
        <p:spPr>
          <a:xfrm>
            <a:off x="4243310" y="3193839"/>
            <a:ext cx="220894" cy="415498"/>
          </a:xfrm>
          <a:prstGeom prst="rect">
            <a:avLst/>
          </a:prstGeom>
          <a:noFill/>
        </p:spPr>
        <p:txBody>
          <a:bodyPr wrap="square" rtlCol="0" anchor="ctr">
            <a:spAutoFit/>
          </a:bodyPr>
          <a:lstStyle/>
          <a:p>
            <a:pPr defTabSz="685800">
              <a:buClrTx/>
              <a:defRPr/>
            </a:pPr>
            <a:r>
              <a:rPr lang="en-US" sz="2100" b="1" kern="1200">
                <a:solidFill>
                  <a:srgbClr val="2E374C"/>
                </a:solidFill>
                <a:latin typeface="Lucida Sans" panose="020B0602030504020204" pitchFamily="34" charset="0"/>
                <a:ea typeface="+mn-ea"/>
                <a:cs typeface="Arial" panose="020B0604020202020204" pitchFamily="34" charset="0"/>
              </a:rPr>
              <a:t>3</a:t>
            </a:r>
          </a:p>
        </p:txBody>
      </p:sp>
      <p:sp>
        <p:nvSpPr>
          <p:cNvPr id="75" name="Rectangle 74">
            <a:extLst>
              <a:ext uri="{FF2B5EF4-FFF2-40B4-BE49-F238E27FC236}">
                <a16:creationId xmlns:a16="http://schemas.microsoft.com/office/drawing/2014/main" id="{5EF63644-1C69-4A11-BD31-5893BB8AF69B}"/>
              </a:ext>
            </a:extLst>
          </p:cNvPr>
          <p:cNvSpPr/>
          <p:nvPr/>
        </p:nvSpPr>
        <p:spPr>
          <a:xfrm>
            <a:off x="4393037" y="910009"/>
            <a:ext cx="4635863" cy="300082"/>
          </a:xfrm>
          <a:prstGeom prst="rect">
            <a:avLst/>
          </a:prstGeom>
        </p:spPr>
        <p:txBody>
          <a:bodyPr wrap="square">
            <a:spAutoFit/>
          </a:bodyPr>
          <a:lstStyle/>
          <a:p>
            <a:pPr marL="85725" defTabSz="685800">
              <a:buClrTx/>
            </a:pPr>
            <a:r>
              <a:rPr lang="en-US" sz="1350" kern="1200" dirty="0">
                <a:solidFill>
                  <a:prstClr val="white">
                    <a:lumMod val="65000"/>
                  </a:prstClr>
                </a:solidFill>
                <a:latin typeface="Avenir"/>
                <a:ea typeface="+mn-ea"/>
                <a:cs typeface="+mn-cs"/>
              </a:rPr>
              <a:t>COMPASSION, APPRECIATION, RESILIENCE &amp; EMPOWERMENT</a:t>
            </a:r>
          </a:p>
        </p:txBody>
      </p:sp>
      <p:pic>
        <p:nvPicPr>
          <p:cNvPr id="76" name="Picture 75" descr="A picture containing drawing&#10;&#10;Description automatically generated">
            <a:extLst>
              <a:ext uri="{FF2B5EF4-FFF2-40B4-BE49-F238E27FC236}">
                <a16:creationId xmlns:a16="http://schemas.microsoft.com/office/drawing/2014/main" id="{367F1440-4004-456D-9939-946F4BE4BB86}"/>
              </a:ext>
            </a:extLst>
          </p:cNvPr>
          <p:cNvPicPr>
            <a:picLocks noChangeAspect="1"/>
          </p:cNvPicPr>
          <p:nvPr/>
        </p:nvPicPr>
        <p:blipFill>
          <a:blip r:embed="rId5"/>
          <a:stretch>
            <a:fillRect/>
          </a:stretch>
        </p:blipFill>
        <p:spPr>
          <a:xfrm>
            <a:off x="225472" y="907135"/>
            <a:ext cx="1539815" cy="640124"/>
          </a:xfrm>
          <a:prstGeom prst="rect">
            <a:avLst/>
          </a:prstGeom>
        </p:spPr>
      </p:pic>
      <p:sp>
        <p:nvSpPr>
          <p:cNvPr id="3" name="TextBox 2">
            <a:extLst>
              <a:ext uri="{FF2B5EF4-FFF2-40B4-BE49-F238E27FC236}">
                <a16:creationId xmlns:a16="http://schemas.microsoft.com/office/drawing/2014/main" id="{8B19E100-CC3A-4B0B-BBA2-47A3D15FE1C3}"/>
              </a:ext>
            </a:extLst>
          </p:cNvPr>
          <p:cNvSpPr txBox="1"/>
          <p:nvPr/>
        </p:nvSpPr>
        <p:spPr>
          <a:xfrm>
            <a:off x="794269" y="3867217"/>
            <a:ext cx="290372" cy="415498"/>
          </a:xfrm>
          <a:prstGeom prst="rect">
            <a:avLst/>
          </a:prstGeom>
          <a:noFill/>
        </p:spPr>
        <p:txBody>
          <a:bodyPr wrap="square" rtlCol="0">
            <a:spAutoFit/>
          </a:bodyPr>
          <a:lstStyle/>
          <a:p>
            <a:pPr defTabSz="685800">
              <a:buClrTx/>
            </a:pPr>
            <a:r>
              <a:rPr lang="en-US" sz="2100" kern="1200" dirty="0">
                <a:solidFill>
                  <a:prstClr val="black"/>
                </a:solidFill>
                <a:latin typeface="Lucida Sans" panose="020B0602030504020204" pitchFamily="34" charset="0"/>
                <a:ea typeface="+mn-ea"/>
                <a:cs typeface="+mn-cs"/>
              </a:rPr>
              <a:t>1</a:t>
            </a:r>
          </a:p>
        </p:txBody>
      </p:sp>
    </p:spTree>
    <p:extLst>
      <p:ext uri="{BB962C8B-B14F-4D97-AF65-F5344CB8AC3E}">
        <p14:creationId xmlns:p14="http://schemas.microsoft.com/office/powerpoint/2010/main" val="1115797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3CE-8C58-EE42-AB4F-B60F5CCDD513}"/>
              </a:ext>
            </a:extLst>
          </p:cNvPr>
          <p:cNvSpPr>
            <a:spLocks noGrp="1"/>
          </p:cNvSpPr>
          <p:nvPr>
            <p:ph type="title"/>
          </p:nvPr>
        </p:nvSpPr>
        <p:spPr>
          <a:xfrm>
            <a:off x="628650" y="308371"/>
            <a:ext cx="7886700" cy="1071856"/>
          </a:xfrm>
        </p:spPr>
        <p:txBody>
          <a:bodyPr>
            <a:normAutofit/>
          </a:bodyPr>
          <a:lstStyle/>
          <a:p>
            <a:pPr algn="ctr"/>
            <a:r>
              <a:rPr lang="en-US" sz="4400" dirty="0">
                <a:solidFill>
                  <a:srgbClr val="7ABEC5"/>
                </a:solidFill>
                <a:latin typeface="Avenir"/>
              </a:rPr>
              <a:t>What’s Next</a:t>
            </a:r>
          </a:p>
        </p:txBody>
      </p:sp>
      <p:sp>
        <p:nvSpPr>
          <p:cNvPr id="3" name="TextBox 2">
            <a:extLst>
              <a:ext uri="{FF2B5EF4-FFF2-40B4-BE49-F238E27FC236}">
                <a16:creationId xmlns:a16="http://schemas.microsoft.com/office/drawing/2014/main" id="{EEEAC4C8-B1D7-4534-BA02-002B92017987}"/>
              </a:ext>
            </a:extLst>
          </p:cNvPr>
          <p:cNvSpPr txBox="1"/>
          <p:nvPr/>
        </p:nvSpPr>
        <p:spPr>
          <a:xfrm>
            <a:off x="684283" y="1274513"/>
            <a:ext cx="8002576" cy="4616648"/>
          </a:xfrm>
          <a:prstGeom prst="rect">
            <a:avLst/>
          </a:prstGeom>
          <a:noFill/>
        </p:spPr>
        <p:txBody>
          <a:bodyPr wrap="square" rtlCol="0">
            <a:spAutoFit/>
          </a:bodyPr>
          <a:lstStyle/>
          <a:p>
            <a:r>
              <a:rPr lang="en-US" sz="1600" b="1" dirty="0">
                <a:latin typeface="Candara" panose="020E0502030303020204" pitchFamily="34" charset="0"/>
              </a:rPr>
              <a:t>Phase One</a:t>
            </a:r>
            <a:r>
              <a:rPr lang="en-US" dirty="0">
                <a:latin typeface="Candara" panose="020E0502030303020204" pitchFamily="34" charset="0"/>
              </a:rPr>
              <a:t>: </a:t>
            </a:r>
            <a:r>
              <a:rPr lang="en-US" sz="1600" b="1" dirty="0">
                <a:solidFill>
                  <a:srgbClr val="7030A0"/>
                </a:solidFill>
                <a:latin typeface="Candara" panose="020E0502030303020204" pitchFamily="34" charset="0"/>
              </a:rPr>
              <a:t>Aware +Adopting  a Trauma Informed System</a:t>
            </a:r>
          </a:p>
          <a:p>
            <a:r>
              <a:rPr lang="en-US" dirty="0">
                <a:latin typeface="Candara" panose="020E0502030303020204" pitchFamily="34" charset="0"/>
              </a:rPr>
              <a:t> </a:t>
            </a:r>
            <a:r>
              <a:rPr lang="en-US" sz="1600" dirty="0">
                <a:latin typeface="Candara" panose="020E0502030303020204" pitchFamily="34" charset="0"/>
              </a:rPr>
              <a:t>Build TILT team, engage leadership, develop an ongoing communication plan and start to think about how  to embed workplace principles into your entire organization, plan your CARE training and set training schedule. Move towards being able to explain and advocate for trauma informed care. Involve human resources, marketing and other departments in this work. Advocate and explain the why of trauma informed care.</a:t>
            </a:r>
          </a:p>
          <a:p>
            <a:endParaRPr lang="en-US" dirty="0">
              <a:latin typeface="Candara" panose="020E0502030303020204" pitchFamily="34" charset="0"/>
            </a:endParaRPr>
          </a:p>
          <a:p>
            <a:endParaRPr lang="en-US" dirty="0">
              <a:latin typeface="Candara" panose="020E0502030303020204" pitchFamily="34" charset="0"/>
            </a:endParaRPr>
          </a:p>
          <a:p>
            <a:r>
              <a:rPr lang="en-US" sz="1600" b="1" dirty="0">
                <a:latin typeface="Candara" panose="020E0502030303020204" pitchFamily="34" charset="0"/>
              </a:rPr>
              <a:t>Phase Two</a:t>
            </a:r>
            <a:r>
              <a:rPr lang="en-US" dirty="0">
                <a:latin typeface="Candara" panose="020E0502030303020204" pitchFamily="34" charset="0"/>
              </a:rPr>
              <a:t>: </a:t>
            </a:r>
            <a:r>
              <a:rPr lang="en-US" sz="1600" b="1" dirty="0">
                <a:solidFill>
                  <a:srgbClr val="7030A0"/>
                </a:solidFill>
                <a:latin typeface="Candara" panose="020E0502030303020204" pitchFamily="34" charset="0"/>
              </a:rPr>
              <a:t>Train, Coach and Align  </a:t>
            </a:r>
          </a:p>
          <a:p>
            <a:r>
              <a:rPr lang="en-US" sz="1600" dirty="0">
                <a:solidFill>
                  <a:schemeClr val="tx1"/>
                </a:solidFill>
                <a:latin typeface="Candara" panose="020E0502030303020204" pitchFamily="34" charset="0"/>
              </a:rPr>
              <a:t>Complete training, make data driven decisions using  Standard of Practice and CARE Continuum Assessments, align trauma informed principles to your policies and practices. Engage, train and align leadership and board members to this committed change. Applying knowledge and skills. Trauma Informed Care is an organizational priority.</a:t>
            </a:r>
          </a:p>
          <a:p>
            <a:endParaRPr lang="en-US" b="1" dirty="0">
              <a:latin typeface="Candara" panose="020E0502030303020204" pitchFamily="34" charset="0"/>
            </a:endParaRPr>
          </a:p>
          <a:p>
            <a:endParaRPr lang="en-US" b="1" dirty="0">
              <a:latin typeface="Candara" panose="020E0502030303020204" pitchFamily="34" charset="0"/>
            </a:endParaRPr>
          </a:p>
          <a:p>
            <a:r>
              <a:rPr lang="en-US" sz="1600" b="1" dirty="0">
                <a:latin typeface="Candara" panose="020E0502030303020204" pitchFamily="34" charset="0"/>
              </a:rPr>
              <a:t>Phase Three: </a:t>
            </a:r>
            <a:r>
              <a:rPr lang="en-US" sz="1600" b="1" dirty="0">
                <a:solidFill>
                  <a:srgbClr val="7030A0"/>
                </a:solidFill>
                <a:latin typeface="Candara" panose="020E0502030303020204" pitchFamily="34" charset="0"/>
              </a:rPr>
              <a:t>Integrate and Sustainability</a:t>
            </a:r>
          </a:p>
          <a:p>
            <a:r>
              <a:rPr lang="en-US" sz="1600" dirty="0">
                <a:solidFill>
                  <a:schemeClr val="tx1"/>
                </a:solidFill>
                <a:latin typeface="Candara" panose="020E0502030303020204" pitchFamily="34" charset="0"/>
              </a:rPr>
              <a:t>Evaluate and measure impact, build capacity , implement sustainability for practice changes. Staff are modeling and embodying trauma informed care.</a:t>
            </a:r>
          </a:p>
          <a:p>
            <a:endParaRPr lang="en-US" dirty="0"/>
          </a:p>
        </p:txBody>
      </p:sp>
      <p:sp>
        <p:nvSpPr>
          <p:cNvPr id="7" name="Rectangle 6">
            <a:extLst>
              <a:ext uri="{FF2B5EF4-FFF2-40B4-BE49-F238E27FC236}">
                <a16:creationId xmlns:a16="http://schemas.microsoft.com/office/drawing/2014/main" id="{A3A2857C-2677-4B6F-B2ED-24518071D636}"/>
              </a:ext>
            </a:extLst>
          </p:cNvPr>
          <p:cNvSpPr/>
          <p:nvPr/>
        </p:nvSpPr>
        <p:spPr>
          <a:xfrm>
            <a:off x="4109049" y="6336960"/>
            <a:ext cx="5552536"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spTree>
    <p:extLst>
      <p:ext uri="{BB962C8B-B14F-4D97-AF65-F5344CB8AC3E}">
        <p14:creationId xmlns:p14="http://schemas.microsoft.com/office/powerpoint/2010/main" val="1305640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292198" y="1347018"/>
            <a:ext cx="8650519" cy="5949706"/>
          </a:xfrm>
          <a:prstGeom prst="rect">
            <a:avLst/>
          </a:prstGeom>
          <a:noFill/>
        </p:spPr>
        <p:txBody>
          <a:bodyPr wrap="square" rtlCol="0">
            <a:spAutoFit/>
          </a:bodyPr>
          <a:lstStyle/>
          <a:p>
            <a:pPr marL="0" marR="0">
              <a:lnSpc>
                <a:spcPct val="115000"/>
              </a:lnSpc>
              <a:spcBef>
                <a:spcPts val="0"/>
              </a:spcBef>
              <a:spcAft>
                <a:spcPts val="0"/>
              </a:spcAft>
            </a:pPr>
            <a:r>
              <a:rPr lang="en-US" sz="2400" b="1" dirty="0">
                <a:solidFill>
                  <a:srgbClr val="7ABEC5"/>
                </a:solidFill>
                <a:effectLst/>
                <a:latin typeface="Avenir Medium"/>
                <a:ea typeface="Calibri" panose="020F0502020204030204" pitchFamily="34" charset="0"/>
                <a:cs typeface="Times New Roman" panose="02020603050405020304" pitchFamily="18" charset="0"/>
              </a:rPr>
              <a:t>Standards of Practice Assessment:</a:t>
            </a:r>
          </a:p>
          <a:p>
            <a:pPr marL="0" marR="0">
              <a:lnSpc>
                <a:spcPct val="115000"/>
              </a:lnSpc>
              <a:spcBef>
                <a:spcPts val="0"/>
              </a:spcBef>
              <a:spcAft>
                <a:spcPts val="0"/>
              </a:spcAft>
            </a:pPr>
            <a:endParaRPr lang="en-US" sz="1800" dirty="0">
              <a:solidFill>
                <a:srgbClr val="7ABEC5"/>
              </a:solidFill>
              <a:effectLst/>
              <a:latin typeface="Avenir Medium"/>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943600" algn="r"/>
              </a:tabLst>
            </a:pPr>
            <a:r>
              <a:rPr lang="en-US" sz="1800" dirty="0">
                <a:effectLst/>
                <a:latin typeface="Avenir Medium"/>
                <a:ea typeface="Candara" panose="020E0502030303020204" pitchFamily="34" charset="0"/>
                <a:cs typeface="Times New Roman" panose="02020603050405020304" pitchFamily="18" charset="0"/>
              </a:rPr>
              <a:t>The following Standards of Practice for Trauma Informed Care organizations in Snohomish County, WA are based on nationally recognized principles of trauma informed care and are in alignment with SAMHSA’s Concept of Trauma and Guidance for a Trauma Informed approach. These standards were integrated with Trauma Informed Oregon’s Standards of Practice and reviewed and adopted by Snohomish County’s Children’s Wellness Coalition to include family members, individuals with lived experiences, as well as providers from different fields of practice. These standards are intended to provide benchmarks for planning and monitoring progress and as a means to highlight accomplishments and to challenge each organization.</a:t>
            </a:r>
          </a:p>
          <a:p>
            <a:pPr marL="0" marR="0">
              <a:lnSpc>
                <a:spcPct val="115000"/>
              </a:lnSpc>
              <a:spcBef>
                <a:spcPts val="0"/>
              </a:spcBef>
              <a:spcAft>
                <a:spcPts val="0"/>
              </a:spcAft>
              <a:tabLst>
                <a:tab pos="5943600" algn="r"/>
              </a:tabLst>
            </a:pPr>
            <a:endParaRPr lang="en-US" sz="1800" dirty="0">
              <a:latin typeface="Avenir Medium"/>
              <a:ea typeface="Calibri" panose="020F0502020204030204" pitchFamily="34" charset="0"/>
              <a:cs typeface="Times New Roman" panose="02020603050405020304" pitchFamily="18" charset="0"/>
            </a:endParaRPr>
          </a:p>
          <a:p>
            <a:pPr>
              <a:lnSpc>
                <a:spcPct val="115000"/>
              </a:lnSpc>
              <a:tabLst>
                <a:tab pos="5943600" algn="r"/>
              </a:tabLst>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https://www.surveymonkey.com/r/VMJGNCS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943600" algn="r"/>
              </a:tabLst>
            </a:pPr>
            <a:endParaRPr lang="en-US" sz="1800" dirty="0">
              <a:effectLst/>
              <a:latin typeface="Avenir Medium"/>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943600" algn="r"/>
              </a:tabLst>
            </a:pP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800" dirty="0">
                <a:effectLst/>
                <a:latin typeface="Arial" panose="020B0604020202020204" pitchFamily="34" charset="0"/>
                <a:ea typeface="Calibri" panose="020F0502020204030204" pitchFamily="34" charset="0"/>
              </a:rPr>
            </a:br>
            <a:endParaRPr lang="en-US" sz="4000" b="1" dirty="0">
              <a:solidFill>
                <a:srgbClr val="7ABEC5"/>
              </a:solidFill>
              <a:latin typeface="Avenir Medium"/>
            </a:endParaRPr>
          </a:p>
        </p:txBody>
      </p:sp>
    </p:spTree>
    <p:extLst>
      <p:ext uri="{BB962C8B-B14F-4D97-AF65-F5344CB8AC3E}">
        <p14:creationId xmlns:p14="http://schemas.microsoft.com/office/powerpoint/2010/main" val="4030932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292198" y="1253455"/>
            <a:ext cx="8650519" cy="1303434"/>
          </a:xfrm>
          <a:prstGeom prst="rect">
            <a:avLst/>
          </a:prstGeom>
          <a:noFill/>
        </p:spPr>
        <p:txBody>
          <a:bodyPr wrap="square" rtlCol="0">
            <a:spAutoFit/>
          </a:bodyPr>
          <a:lstStyle/>
          <a:p>
            <a:pPr marL="0" marR="0">
              <a:lnSpc>
                <a:spcPct val="115000"/>
              </a:lnSpc>
              <a:spcBef>
                <a:spcPts val="0"/>
              </a:spcBef>
              <a:spcAft>
                <a:spcPts val="0"/>
              </a:spcAft>
              <a:tabLst>
                <a:tab pos="5943600" algn="r"/>
              </a:tabLst>
            </a:pP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800" dirty="0">
                <a:effectLst/>
                <a:latin typeface="Arial" panose="020B0604020202020204" pitchFamily="34" charset="0"/>
                <a:ea typeface="Calibri" panose="020F0502020204030204" pitchFamily="34" charset="0"/>
              </a:rPr>
            </a:br>
            <a:endParaRPr lang="en-US" sz="4000" b="1" dirty="0">
              <a:solidFill>
                <a:srgbClr val="7ABEC5"/>
              </a:solidFill>
              <a:latin typeface="Avenir Medium"/>
            </a:endParaRPr>
          </a:p>
        </p:txBody>
      </p:sp>
      <p:pic>
        <p:nvPicPr>
          <p:cNvPr id="5" name="Picture 4">
            <a:extLst>
              <a:ext uri="{FF2B5EF4-FFF2-40B4-BE49-F238E27FC236}">
                <a16:creationId xmlns:a16="http://schemas.microsoft.com/office/drawing/2014/main" id="{29387C39-CC51-4C84-868B-8D7F1DB743F5}"/>
              </a:ext>
            </a:extLst>
          </p:cNvPr>
          <p:cNvPicPr>
            <a:picLocks noChangeAspect="1"/>
          </p:cNvPicPr>
          <p:nvPr/>
        </p:nvPicPr>
        <p:blipFill>
          <a:blip r:embed="rId4"/>
          <a:stretch>
            <a:fillRect/>
          </a:stretch>
        </p:blipFill>
        <p:spPr>
          <a:xfrm>
            <a:off x="639263" y="1171349"/>
            <a:ext cx="8074432" cy="5167636"/>
          </a:xfrm>
          <a:prstGeom prst="rect">
            <a:avLst/>
          </a:prstGeom>
        </p:spPr>
      </p:pic>
    </p:spTree>
    <p:extLst>
      <p:ext uri="{BB962C8B-B14F-4D97-AF65-F5344CB8AC3E}">
        <p14:creationId xmlns:p14="http://schemas.microsoft.com/office/powerpoint/2010/main" val="2230661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292198" y="1253455"/>
            <a:ext cx="8650519" cy="5833905"/>
          </a:xfrm>
          <a:prstGeom prst="rect">
            <a:avLst/>
          </a:prstGeom>
          <a:noFill/>
        </p:spPr>
        <p:txBody>
          <a:bodyPr wrap="square" rtlCol="0">
            <a:spAutoFit/>
          </a:bodyPr>
          <a:lstStyle/>
          <a:p>
            <a:pPr marL="0" marR="0">
              <a:lnSpc>
                <a:spcPct val="115000"/>
              </a:lnSpc>
              <a:spcBef>
                <a:spcPts val="0"/>
              </a:spcBef>
              <a:spcAft>
                <a:spcPts val="0"/>
              </a:spcAft>
            </a:pPr>
            <a:r>
              <a:rPr lang="en-US" sz="2400" b="1" dirty="0">
                <a:solidFill>
                  <a:srgbClr val="7ABEC5"/>
                </a:solidFill>
                <a:latin typeface="Avenir Medium"/>
                <a:ea typeface="Calibri" panose="020F0502020204030204" pitchFamily="34" charset="0"/>
                <a:cs typeface="Times New Roman" panose="02020603050405020304" pitchFamily="18" charset="0"/>
              </a:rPr>
              <a:t>CARE Continuum Assessment:</a:t>
            </a:r>
          </a:p>
          <a:p>
            <a:pPr marL="0" marR="0">
              <a:lnSpc>
                <a:spcPct val="115000"/>
              </a:lnSpc>
              <a:spcBef>
                <a:spcPts val="0"/>
              </a:spcBef>
              <a:spcAft>
                <a:spcPts val="0"/>
              </a:spcAft>
            </a:pPr>
            <a:endParaRPr lang="en-US" sz="2400" b="1" dirty="0">
              <a:solidFill>
                <a:srgbClr val="7ABEC5"/>
              </a:solidFill>
              <a:effectLst/>
              <a:latin typeface="Avenir Medium"/>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dirty="0">
                <a:effectLst/>
                <a:latin typeface="Avenir Medium"/>
                <a:ea typeface="Calibri" panose="020F0502020204030204" pitchFamily="34" charset="0"/>
                <a:cs typeface="Times New Roman" panose="02020603050405020304" pitchFamily="18" charset="0"/>
              </a:rPr>
              <a:t>CARE Continuum Assessment General Guide This guide provides a brief overview and general guide for the CARE Continuum Assessment. Overview the CARE Continuum Assessment is a tool to evaluate supports for trauma informed care. It is for use by those who are guiding and implementing trauma informed principles and practices for their organization, such as the Trauma informed Leadership Team (TILT). Results highlight supports and areas that need attention to promote successful implementation of trauma informed practices.</a:t>
            </a:r>
          </a:p>
          <a:p>
            <a:pPr marL="0" marR="0">
              <a:lnSpc>
                <a:spcPct val="115000"/>
              </a:lnSpc>
              <a:spcBef>
                <a:spcPts val="0"/>
              </a:spcBef>
              <a:spcAft>
                <a:spcPts val="0"/>
              </a:spcAft>
            </a:pPr>
            <a:r>
              <a:rPr lang="en-US" sz="1600" dirty="0">
                <a:effectLst/>
                <a:latin typeface="Avenir Medium"/>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600" dirty="0">
                <a:effectLst/>
                <a:latin typeface="Avenir Medium"/>
                <a:ea typeface="Calibri" panose="020F0502020204030204" pitchFamily="34" charset="0"/>
                <a:cs typeface="Times New Roman" panose="02020603050405020304" pitchFamily="18" charset="0"/>
              </a:rPr>
              <a:t>The assessment uses an R=MC2 framework that measures factors related to the successful implementation and spread of an intervention, practice or program. Its measures include motivation, intervention-specific capacity, and general capacity as they contribute to the willingness and ability of an organization to implement a practice or program. </a:t>
            </a:r>
          </a:p>
          <a:p>
            <a:pPr marL="0" marR="0">
              <a:lnSpc>
                <a:spcPct val="115000"/>
              </a:lnSpc>
              <a:spcBef>
                <a:spcPts val="0"/>
              </a:spcBef>
              <a:spcAft>
                <a:spcPts val="0"/>
              </a:spcAft>
            </a:pPr>
            <a:r>
              <a:rPr lang="en-US" sz="1600" dirty="0">
                <a:effectLst/>
                <a:latin typeface="Avenir Medium"/>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600" dirty="0">
                <a:effectLst/>
                <a:latin typeface="Avenir Medium"/>
                <a:ea typeface="Calibri" panose="020F0502020204030204" pitchFamily="34" charset="0"/>
                <a:cs typeface="Times New Roman" panose="02020603050405020304" pitchFamily="18" charset="0"/>
              </a:rPr>
              <a:t>Continuum CARE Assessment Survey Monkey Link: </a:t>
            </a:r>
            <a:r>
              <a:rPr lang="en-US" sz="1600" u="sng" dirty="0">
                <a:solidFill>
                  <a:srgbClr val="0563C1"/>
                </a:solidFill>
                <a:effectLst/>
                <a:latin typeface="Avenir Medium"/>
                <a:ea typeface="Calibri" panose="020F0502020204030204" pitchFamily="34" charset="0"/>
                <a:cs typeface="Times New Roman" panose="02020603050405020304" pitchFamily="18" charset="0"/>
                <a:hlinkClick r:id="rId4"/>
              </a:rPr>
              <a:t>https://www.surveymonkey.com/r/RVVFXN5</a:t>
            </a:r>
            <a:endParaRPr lang="en-US" sz="1600" dirty="0">
              <a:effectLst/>
              <a:latin typeface="Avenir Medium"/>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943600" algn="r"/>
              </a:tabLst>
            </a:pP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800" dirty="0">
                <a:effectLst/>
                <a:latin typeface="Arial" panose="020B0604020202020204" pitchFamily="34" charset="0"/>
                <a:ea typeface="Calibri" panose="020F0502020204030204" pitchFamily="34" charset="0"/>
              </a:rPr>
            </a:br>
            <a:endParaRPr lang="en-US" sz="4000" b="1" dirty="0">
              <a:solidFill>
                <a:srgbClr val="7ABEC5"/>
              </a:solidFill>
              <a:latin typeface="Avenir Medium"/>
            </a:endParaRPr>
          </a:p>
        </p:txBody>
      </p:sp>
    </p:spTree>
    <p:extLst>
      <p:ext uri="{BB962C8B-B14F-4D97-AF65-F5344CB8AC3E}">
        <p14:creationId xmlns:p14="http://schemas.microsoft.com/office/powerpoint/2010/main" val="1747664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398906" y="1467213"/>
            <a:ext cx="8589818" cy="2303451"/>
          </a:xfrm>
          <a:prstGeom prst="rect">
            <a:avLst/>
          </a:prstGeom>
          <a:noFill/>
        </p:spPr>
        <p:txBody>
          <a:bodyPr wrap="square" rtlCol="0">
            <a:spAutoFit/>
          </a:bodyPr>
          <a:lstStyle/>
          <a:p>
            <a:pPr marL="0" marR="0">
              <a:lnSpc>
                <a:spcPct val="115000"/>
              </a:lnSpc>
              <a:spcBef>
                <a:spcPts val="0"/>
              </a:spcBef>
              <a:spcAft>
                <a:spcPts val="800"/>
              </a:spcAft>
            </a:pPr>
            <a:r>
              <a:rPr lang="en-US" sz="1800" dirty="0">
                <a:effectLst/>
                <a:latin typeface="Avenir Medium"/>
                <a:ea typeface="Calibri" panose="020F0502020204030204" pitchFamily="34" charset="0"/>
                <a:cs typeface="Times New Roman" panose="02020603050405020304" pitchFamily="18" charset="0"/>
              </a:rPr>
              <a:t>Once you complete your organizations training on the core competencies of trauma informed practices your organization is eligible for the CARE 4 x 8 decal/s. Please let us know when that is completed, and we will make sure you get the right number of decals needed. Please display your decal at your front entrance and any other prominent places. In addition, your organization will be added to the CARE interactive map. Please take a picture of staff in front of your logo and email it to </a:t>
            </a:r>
            <a:r>
              <a:rPr lang="en-US" sz="1800" u="sng" dirty="0">
                <a:solidFill>
                  <a:srgbClr val="0563C1"/>
                </a:solidFill>
                <a:effectLst/>
                <a:latin typeface="Avenir Medium"/>
                <a:ea typeface="Calibri" panose="020F0502020204030204" pitchFamily="34" charset="0"/>
                <a:cs typeface="Times New Roman" panose="02020603050405020304" pitchFamily="18" charset="0"/>
                <a:hlinkClick r:id="rId4"/>
              </a:rPr>
              <a:t>liza.Patchen-Short@snoco.org</a:t>
            </a:r>
            <a:r>
              <a:rPr lang="en-US" sz="1800" dirty="0">
                <a:effectLst/>
                <a:latin typeface="Avenir Medium"/>
                <a:ea typeface="Calibri" panose="020F0502020204030204" pitchFamily="34" charset="0"/>
                <a:cs typeface="Times New Roman" panose="02020603050405020304" pitchFamily="18" charset="0"/>
              </a:rPr>
              <a:t> and it will be loaded on the CWC photo gallery.</a:t>
            </a:r>
          </a:p>
        </p:txBody>
      </p:sp>
      <p:pic>
        <p:nvPicPr>
          <p:cNvPr id="7" name="Picture 6" descr="A picture containing drawing&#10;&#10;Description automatically generated">
            <a:extLst>
              <a:ext uri="{FF2B5EF4-FFF2-40B4-BE49-F238E27FC236}">
                <a16:creationId xmlns:a16="http://schemas.microsoft.com/office/drawing/2014/main" id="{4E849DD7-861A-4BE4-A627-8B3AEE5BA63D}"/>
              </a:ext>
            </a:extLst>
          </p:cNvPr>
          <p:cNvPicPr>
            <a:picLocks noChangeAspect="1"/>
          </p:cNvPicPr>
          <p:nvPr/>
        </p:nvPicPr>
        <p:blipFill>
          <a:blip r:embed="rId3"/>
          <a:stretch>
            <a:fillRect/>
          </a:stretch>
        </p:blipFill>
        <p:spPr>
          <a:xfrm>
            <a:off x="2432753" y="3844246"/>
            <a:ext cx="4522123" cy="1879912"/>
          </a:xfrm>
          <a:prstGeom prst="rect">
            <a:avLst/>
          </a:prstGeom>
        </p:spPr>
      </p:pic>
    </p:spTree>
    <p:extLst>
      <p:ext uri="{BB962C8B-B14F-4D97-AF65-F5344CB8AC3E}">
        <p14:creationId xmlns:p14="http://schemas.microsoft.com/office/powerpoint/2010/main" val="3652303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398906" y="1755593"/>
            <a:ext cx="8589818" cy="3841052"/>
          </a:xfrm>
          <a:prstGeom prst="rect">
            <a:avLst/>
          </a:prstGeom>
          <a:noFill/>
        </p:spPr>
        <p:txBody>
          <a:bodyPr wrap="square" rtlCol="0">
            <a:spAutoFit/>
          </a:bodyPr>
          <a:lstStyle/>
          <a:p>
            <a:pPr marL="0" marR="0">
              <a:lnSpc>
                <a:spcPct val="107000"/>
              </a:lnSpc>
              <a:spcBef>
                <a:spcPts val="0"/>
              </a:spcBef>
              <a:spcAft>
                <a:spcPts val="0"/>
              </a:spcAft>
            </a:pPr>
            <a:r>
              <a:rPr lang="en-US" sz="1800" dirty="0">
                <a:effectLst/>
                <a:latin typeface="Avenir Medium"/>
                <a:ea typeface="Calibri" panose="020F0502020204030204" pitchFamily="34" charset="0"/>
                <a:cs typeface="Times New Roman" panose="02020603050405020304" pitchFamily="18" charset="0"/>
              </a:rPr>
              <a:t>Website Acknowledgement of CARE Certification:</a:t>
            </a:r>
          </a:p>
          <a:p>
            <a:pPr marL="0" marR="0">
              <a:lnSpc>
                <a:spcPct val="107000"/>
              </a:lnSpc>
              <a:spcBef>
                <a:spcPts val="0"/>
              </a:spcBef>
              <a:spcAft>
                <a:spcPts val="0"/>
              </a:spcAft>
            </a:pPr>
            <a:r>
              <a:rPr lang="en-US" sz="1800" b="1" dirty="0">
                <a:effectLst/>
                <a:latin typeface="Avenir Medium"/>
                <a:ea typeface="Calibri" panose="020F0502020204030204" pitchFamily="34" charset="0"/>
                <a:cs typeface="Times New Roman" panose="02020603050405020304" pitchFamily="18" charset="0"/>
              </a:rPr>
              <a:t>[Agency/Organization] is proud to be designated an official CARE Community site</a:t>
            </a:r>
            <a:r>
              <a:rPr lang="en-US" sz="1800" dirty="0">
                <a:effectLst/>
                <a:latin typeface="Avenir Medium"/>
                <a:ea typeface="Calibri" panose="020F0502020204030204" pitchFamily="34" charset="0"/>
                <a:cs typeface="Times New Roman" panose="02020603050405020304" pitchFamily="18" charset="0"/>
              </a:rPr>
              <a:t>.</a:t>
            </a:r>
          </a:p>
          <a:p>
            <a:pPr marL="0" marR="0">
              <a:lnSpc>
                <a:spcPct val="115000"/>
              </a:lnSpc>
              <a:spcBef>
                <a:spcPts val="0"/>
              </a:spcBef>
              <a:spcAft>
                <a:spcPts val="800"/>
              </a:spcAft>
            </a:pPr>
            <a:r>
              <a:rPr lang="en-US" sz="1800" dirty="0">
                <a:effectLst/>
                <a:latin typeface="Avenir Medium"/>
                <a:ea typeface="Calibri" panose="020F0502020204030204" pitchFamily="34" charset="0"/>
                <a:cs typeface="Times New Roman" panose="02020603050405020304" pitchFamily="18" charset="0"/>
              </a:rPr>
              <a:t> </a:t>
            </a:r>
          </a:p>
          <a:p>
            <a:pPr marL="0" marR="0">
              <a:lnSpc>
                <a:spcPct val="115000"/>
              </a:lnSpc>
              <a:spcBef>
                <a:spcPts val="0"/>
              </a:spcBef>
              <a:spcAft>
                <a:spcPts val="800"/>
              </a:spcAft>
            </a:pPr>
            <a:r>
              <a:rPr lang="en-US" sz="1800" dirty="0">
                <a:effectLst/>
                <a:latin typeface="Avenir Medium"/>
                <a:ea typeface="Calibri" panose="020F0502020204030204" pitchFamily="34" charset="0"/>
                <a:cs typeface="Times New Roman" panose="02020603050405020304" pitchFamily="18" charset="0"/>
              </a:rPr>
              <a:t>CARE – Compassion, Appreciation, Resilience, Empowerment </a:t>
            </a:r>
          </a:p>
          <a:p>
            <a:pPr marL="0" marR="0">
              <a:lnSpc>
                <a:spcPct val="115000"/>
              </a:lnSpc>
              <a:spcBef>
                <a:spcPts val="0"/>
              </a:spcBef>
              <a:spcAft>
                <a:spcPts val="800"/>
              </a:spcAft>
            </a:pPr>
            <a:r>
              <a:rPr lang="en-US" sz="1800" dirty="0">
                <a:effectLst/>
                <a:latin typeface="Avenir Medium"/>
                <a:ea typeface="Calibri" panose="020F0502020204030204" pitchFamily="34" charset="0"/>
                <a:cs typeface="Times New Roman" panose="02020603050405020304" pitchFamily="18" charset="0"/>
              </a:rPr>
              <a:t>In partnership with the Snohomish County Children’s Wellness Coalition, Snohomish County Human Services and other organizations throughout Snohomish County, we are committed to implementing trauma informed practices and policies. </a:t>
            </a:r>
          </a:p>
          <a:p>
            <a:pPr marL="0" marR="0">
              <a:lnSpc>
                <a:spcPct val="115000"/>
              </a:lnSpc>
              <a:spcBef>
                <a:spcPts val="0"/>
              </a:spcBef>
              <a:spcAft>
                <a:spcPts val="800"/>
              </a:spcAft>
            </a:pPr>
            <a:r>
              <a:rPr lang="en-US" sz="1800" dirty="0">
                <a:effectLst/>
                <a:latin typeface="Avenir Medium"/>
                <a:ea typeface="Calibri" panose="020F0502020204030204" pitchFamily="34" charset="0"/>
                <a:cs typeface="Times New Roman" panose="02020603050405020304" pitchFamily="18" charset="0"/>
              </a:rPr>
              <a:t>We are dedicated to staff professional development, participation in ongoing learning communities and operational change that focuses on the key foundations of Trauma Informed Care, Adverse Childhood Experiences, Brain Science, Resiliency, Restorative Practice, Equity, and Self-Care/Secondary Traumatic Stress.</a:t>
            </a:r>
          </a:p>
        </p:txBody>
      </p:sp>
      <p:sp>
        <p:nvSpPr>
          <p:cNvPr id="4" name="TextBox 3">
            <a:extLst>
              <a:ext uri="{FF2B5EF4-FFF2-40B4-BE49-F238E27FC236}">
                <a16:creationId xmlns:a16="http://schemas.microsoft.com/office/drawing/2014/main" id="{5FA46071-AF90-43CA-9414-6D42497AB8B9}"/>
              </a:ext>
            </a:extLst>
          </p:cNvPr>
          <p:cNvSpPr txBox="1"/>
          <p:nvPr/>
        </p:nvSpPr>
        <p:spPr>
          <a:xfrm>
            <a:off x="3945775" y="288175"/>
            <a:ext cx="4996942" cy="584775"/>
          </a:xfrm>
          <a:prstGeom prst="rect">
            <a:avLst/>
          </a:prstGeom>
          <a:noFill/>
        </p:spPr>
        <p:txBody>
          <a:bodyPr wrap="square" rtlCol="0">
            <a:spAutoFit/>
          </a:bodyPr>
          <a:lstStyle/>
          <a:p>
            <a:r>
              <a:rPr lang="en-US" sz="3200" b="1" dirty="0">
                <a:solidFill>
                  <a:srgbClr val="7ABEC5"/>
                </a:solidFill>
                <a:latin typeface="Avenir Medium"/>
              </a:rPr>
              <a:t>Website Acknowledgement</a:t>
            </a:r>
          </a:p>
        </p:txBody>
      </p:sp>
    </p:spTree>
    <p:extLst>
      <p:ext uri="{BB962C8B-B14F-4D97-AF65-F5344CB8AC3E}">
        <p14:creationId xmlns:p14="http://schemas.microsoft.com/office/powerpoint/2010/main" val="3099438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3313392" y="211238"/>
            <a:ext cx="3525328" cy="853498"/>
          </a:xfrm>
        </p:spPr>
        <p:txBody>
          <a:bodyPr>
            <a:normAutofit/>
          </a:bodyPr>
          <a:lstStyle/>
          <a:p>
            <a:pPr algn="ctr"/>
            <a:r>
              <a:rPr lang="en-US" sz="4400" dirty="0">
                <a:solidFill>
                  <a:srgbClr val="7ABEC5"/>
                </a:solidFill>
                <a:latin typeface="Avenir"/>
              </a:rPr>
              <a:t>Closing</a:t>
            </a: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642D94-AFB6-46F0-8021-C5277EB9CE5A}"/>
              </a:ext>
            </a:extLst>
          </p:cNvPr>
          <p:cNvSpPr txBox="1"/>
          <p:nvPr/>
        </p:nvSpPr>
        <p:spPr>
          <a:xfrm>
            <a:off x="1775012" y="2996773"/>
            <a:ext cx="5916706" cy="954107"/>
          </a:xfrm>
          <a:prstGeom prst="rect">
            <a:avLst/>
          </a:prstGeom>
          <a:noFill/>
        </p:spPr>
        <p:txBody>
          <a:bodyPr wrap="square" rtlCol="0">
            <a:spAutoFit/>
          </a:bodyPr>
          <a:lstStyle/>
          <a:p>
            <a:r>
              <a:rPr lang="en-US" sz="2800" b="1" dirty="0">
                <a:solidFill>
                  <a:srgbClr val="7ABEC5"/>
                </a:solidFill>
                <a:latin typeface="Avenir Medium"/>
              </a:rPr>
              <a:t>In two words what values do you bring forth on your CARE team?</a:t>
            </a:r>
          </a:p>
        </p:txBody>
      </p:sp>
    </p:spTree>
    <p:extLst>
      <p:ext uri="{BB962C8B-B14F-4D97-AF65-F5344CB8AC3E}">
        <p14:creationId xmlns:p14="http://schemas.microsoft.com/office/powerpoint/2010/main" val="1708448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1"/>
          <p:cNvSpPr/>
          <p:nvPr/>
        </p:nvSpPr>
        <p:spPr>
          <a:xfrm>
            <a:off x="4058184" y="1377777"/>
            <a:ext cx="1909494" cy="1409753"/>
          </a:xfrm>
          <a:prstGeom prst="roundRect">
            <a:avLst>
              <a:gd name="adj" fmla="val 16667"/>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8569" tIns="34275" rIns="68569" bIns="34275" anchor="ctr" anchorCtr="0">
            <a:noAutofit/>
          </a:bodyPr>
          <a:lstStyle/>
          <a:p>
            <a:pPr algn="ctr"/>
            <a:r>
              <a:rPr lang="en-US" sz="2000" b="1" dirty="0">
                <a:solidFill>
                  <a:schemeClr val="bg1"/>
                </a:solidFill>
                <a:latin typeface="+mj-lt"/>
                <a:ea typeface="Calibri"/>
                <a:cs typeface="Calibri"/>
                <a:sym typeface="Calibri"/>
              </a:rPr>
              <a:t>Safety</a:t>
            </a:r>
            <a:endParaRPr sz="2000" b="1" dirty="0">
              <a:solidFill>
                <a:schemeClr val="bg1"/>
              </a:solidFill>
              <a:latin typeface="+mj-lt"/>
            </a:endParaRPr>
          </a:p>
        </p:txBody>
      </p:sp>
      <p:sp>
        <p:nvSpPr>
          <p:cNvPr id="166" name="Google Shape;166;p1"/>
          <p:cNvSpPr/>
          <p:nvPr/>
        </p:nvSpPr>
        <p:spPr>
          <a:xfrm>
            <a:off x="6344214" y="1383954"/>
            <a:ext cx="1909496" cy="1508536"/>
          </a:xfrm>
          <a:prstGeom prst="roundRect">
            <a:avLst>
              <a:gd name="adj" fmla="val 16667"/>
            </a:avLst>
          </a:prstGeom>
          <a:solidFill>
            <a:schemeClr val="accent4">
              <a:lumMod val="40000"/>
              <a:lumOff val="60000"/>
            </a:schemeClr>
          </a:solidFill>
          <a:ln>
            <a:noFill/>
          </a:ln>
        </p:spPr>
        <p:txBody>
          <a:bodyPr spcFirstLastPara="1" wrap="square" lIns="68569" tIns="34275" rIns="68569" bIns="34275" anchor="ctr" anchorCtr="0">
            <a:noAutofit/>
          </a:bodyPr>
          <a:lstStyle/>
          <a:p>
            <a:pPr algn="ctr"/>
            <a:r>
              <a:rPr lang="en-US" sz="1800" b="1" dirty="0">
                <a:solidFill>
                  <a:schemeClr val="tx1">
                    <a:lumMod val="65000"/>
                    <a:lumOff val="35000"/>
                  </a:schemeClr>
                </a:solidFill>
                <a:latin typeface="+mj-lt"/>
                <a:cs typeface="Calibri"/>
                <a:sym typeface="Calibri"/>
              </a:rPr>
              <a:t>Empowerment and Choice  </a:t>
            </a:r>
            <a:endParaRPr sz="1800" b="1" dirty="0">
              <a:solidFill>
                <a:schemeClr val="tx1">
                  <a:lumMod val="65000"/>
                  <a:lumOff val="35000"/>
                </a:schemeClr>
              </a:solidFill>
              <a:latin typeface="+mj-lt"/>
              <a:cs typeface="Calibri"/>
            </a:endParaRPr>
          </a:p>
        </p:txBody>
      </p:sp>
      <p:sp>
        <p:nvSpPr>
          <p:cNvPr id="167" name="Google Shape;167;p1"/>
          <p:cNvSpPr/>
          <p:nvPr/>
        </p:nvSpPr>
        <p:spPr>
          <a:xfrm>
            <a:off x="4058184" y="3170086"/>
            <a:ext cx="1909495" cy="1420575"/>
          </a:xfrm>
          <a:prstGeom prst="roundRect">
            <a:avLst>
              <a:gd name="adj" fmla="val 16667"/>
            </a:avLst>
          </a:prstGeom>
          <a:solidFill>
            <a:schemeClr val="tx1">
              <a:lumMod val="50000"/>
              <a:lumOff val="50000"/>
            </a:schemeClr>
          </a:solidFill>
          <a:ln>
            <a:noFill/>
          </a:ln>
        </p:spPr>
        <p:txBody>
          <a:bodyPr spcFirstLastPara="1" wrap="square" lIns="68569" tIns="34275" rIns="68569" bIns="34275" anchor="ctr" anchorCtr="0">
            <a:noAutofit/>
          </a:bodyPr>
          <a:lstStyle/>
          <a:p>
            <a:pPr algn="ctr"/>
            <a:r>
              <a:rPr lang="en-US" sz="1800" b="1" dirty="0">
                <a:solidFill>
                  <a:schemeClr val="bg1"/>
                </a:solidFill>
                <a:latin typeface="+mj-lt"/>
                <a:cs typeface="Calibri"/>
                <a:sym typeface="Calibri"/>
              </a:rPr>
              <a:t>Cultural, Historical and Gender Issues </a:t>
            </a:r>
            <a:endParaRPr sz="1800" b="1" dirty="0">
              <a:solidFill>
                <a:schemeClr val="bg1"/>
              </a:solidFill>
              <a:latin typeface="+mj-lt"/>
              <a:cs typeface="Calibri"/>
            </a:endParaRPr>
          </a:p>
        </p:txBody>
      </p:sp>
      <p:sp>
        <p:nvSpPr>
          <p:cNvPr id="168" name="Google Shape;168;p1"/>
          <p:cNvSpPr/>
          <p:nvPr/>
        </p:nvSpPr>
        <p:spPr>
          <a:xfrm>
            <a:off x="6344214" y="4973215"/>
            <a:ext cx="1909496" cy="1340579"/>
          </a:xfrm>
          <a:prstGeom prst="roundRect">
            <a:avLst>
              <a:gd name="adj" fmla="val 16667"/>
            </a:avLst>
          </a:prstGeom>
          <a:solidFill>
            <a:schemeClr val="tx2">
              <a:lumMod val="25000"/>
            </a:schemeClr>
          </a:solidFill>
          <a:ln>
            <a:noFill/>
          </a:ln>
        </p:spPr>
        <p:txBody>
          <a:bodyPr spcFirstLastPara="1" wrap="square" lIns="68569" tIns="34275" rIns="68569" bIns="34275" anchor="ctr" anchorCtr="0">
            <a:noAutofit/>
          </a:bodyPr>
          <a:lstStyle/>
          <a:p>
            <a:pPr algn="ctr"/>
            <a:r>
              <a:rPr lang="en-US" sz="2000" b="1" dirty="0">
                <a:solidFill>
                  <a:schemeClr val="bg1"/>
                </a:solidFill>
                <a:latin typeface="+mj-lt"/>
                <a:cs typeface="Calibri"/>
                <a:sym typeface="Calibri"/>
              </a:rPr>
              <a:t>Peer Support</a:t>
            </a:r>
            <a:endParaRPr sz="2000" b="1" dirty="0">
              <a:solidFill>
                <a:schemeClr val="bg1"/>
              </a:solidFill>
              <a:latin typeface="+mj-lt"/>
              <a:cs typeface="Calibri"/>
            </a:endParaRPr>
          </a:p>
        </p:txBody>
      </p:sp>
      <p:sp>
        <p:nvSpPr>
          <p:cNvPr id="169" name="Google Shape;169;p1"/>
          <p:cNvSpPr/>
          <p:nvPr/>
        </p:nvSpPr>
        <p:spPr>
          <a:xfrm>
            <a:off x="4058184" y="4973216"/>
            <a:ext cx="1909496" cy="1340579"/>
          </a:xfrm>
          <a:prstGeom prst="roundRect">
            <a:avLst>
              <a:gd name="adj" fmla="val 16667"/>
            </a:avLst>
          </a:prstGeom>
          <a:solidFill>
            <a:srgbClr val="61D9C3"/>
          </a:solidFill>
          <a:ln>
            <a:noFill/>
          </a:ln>
        </p:spPr>
        <p:txBody>
          <a:bodyPr spcFirstLastPara="1" wrap="square" lIns="68569" tIns="34275" rIns="68569" bIns="34275" anchor="ctr" anchorCtr="0">
            <a:noAutofit/>
          </a:bodyPr>
          <a:lstStyle/>
          <a:p>
            <a:pPr algn="ctr"/>
            <a:r>
              <a:rPr lang="en-US" sz="2000" b="1" dirty="0">
                <a:solidFill>
                  <a:schemeClr val="tx1">
                    <a:lumMod val="65000"/>
                    <a:lumOff val="35000"/>
                  </a:schemeClr>
                </a:solidFill>
                <a:latin typeface="+mj-lt"/>
                <a:cs typeface="Calibri"/>
                <a:sym typeface="Calibri"/>
              </a:rPr>
              <a:t>Collaboration &amp; Mutuality </a:t>
            </a:r>
            <a:endParaRPr sz="2000" b="1" dirty="0">
              <a:solidFill>
                <a:schemeClr val="tx1">
                  <a:lumMod val="65000"/>
                  <a:lumOff val="35000"/>
                </a:schemeClr>
              </a:solidFill>
              <a:latin typeface="+mj-lt"/>
              <a:cs typeface="Calibri"/>
            </a:endParaRPr>
          </a:p>
        </p:txBody>
      </p:sp>
      <p:sp>
        <p:nvSpPr>
          <p:cNvPr id="170" name="Google Shape;170;p1"/>
          <p:cNvSpPr/>
          <p:nvPr/>
        </p:nvSpPr>
        <p:spPr>
          <a:xfrm>
            <a:off x="6344214" y="3170086"/>
            <a:ext cx="1909496" cy="1420574"/>
          </a:xfrm>
          <a:prstGeom prst="roundRect">
            <a:avLst>
              <a:gd name="adj" fmla="val 16667"/>
            </a:avLst>
          </a:prstGeom>
          <a:solidFill>
            <a:srgbClr val="69B6C9"/>
          </a:solidFill>
          <a:ln>
            <a:noFill/>
          </a:ln>
        </p:spPr>
        <p:txBody>
          <a:bodyPr spcFirstLastPara="1" wrap="square" lIns="68569" tIns="34275" rIns="68569" bIns="34275" anchor="ctr" anchorCtr="0">
            <a:noAutofit/>
          </a:bodyPr>
          <a:lstStyle/>
          <a:p>
            <a:pPr algn="ctr"/>
            <a:r>
              <a:rPr lang="en-US" sz="1600" b="1" dirty="0">
                <a:solidFill>
                  <a:schemeClr val="bg1"/>
                </a:solidFill>
                <a:latin typeface="+mj-lt"/>
                <a:cs typeface="Calibri"/>
                <a:sym typeface="Calibri"/>
              </a:rPr>
              <a:t>Trustworthiness &amp; Transparency</a:t>
            </a:r>
            <a:endParaRPr sz="1600" b="1" dirty="0">
              <a:solidFill>
                <a:schemeClr val="bg1"/>
              </a:solidFill>
              <a:latin typeface="+mj-lt"/>
              <a:cs typeface="Calibri"/>
            </a:endParaRPr>
          </a:p>
        </p:txBody>
      </p:sp>
      <p:sp>
        <p:nvSpPr>
          <p:cNvPr id="173" name="Google Shape;173;p1"/>
          <p:cNvSpPr txBox="1"/>
          <p:nvPr/>
        </p:nvSpPr>
        <p:spPr>
          <a:xfrm>
            <a:off x="336331" y="1226391"/>
            <a:ext cx="3721853" cy="237754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7ABEC5"/>
                </a:solidFill>
                <a:latin typeface="Avenir Medium"/>
                <a:ea typeface="Calibri"/>
                <a:cs typeface="Avenir Medium"/>
                <a:sym typeface="Calibri"/>
              </a:rPr>
              <a:t>Welcome to the Snohomish County CARE Trauma Informed Care Train the Trainer Training</a:t>
            </a:r>
            <a:endParaRPr sz="3000" b="1" dirty="0">
              <a:solidFill>
                <a:srgbClr val="7ABEC5"/>
              </a:solidFill>
              <a:latin typeface="Avenir Medium"/>
              <a:ea typeface="Calibri"/>
              <a:cs typeface="Avenir Medium"/>
              <a:sym typeface="Calibri"/>
            </a:endParaRPr>
          </a:p>
        </p:txBody>
      </p:sp>
      <p:sp>
        <p:nvSpPr>
          <p:cNvPr id="174" name="Google Shape;174;p1"/>
          <p:cNvSpPr txBox="1"/>
          <p:nvPr/>
        </p:nvSpPr>
        <p:spPr>
          <a:xfrm>
            <a:off x="1264026" y="2322854"/>
            <a:ext cx="60511" cy="346218"/>
          </a:xfrm>
          <a:prstGeom prst="rect">
            <a:avLst/>
          </a:prstGeom>
          <a:noFill/>
          <a:ln>
            <a:noFill/>
          </a:ln>
        </p:spPr>
        <p:txBody>
          <a:bodyPr spcFirstLastPara="1" wrap="square" lIns="68569" tIns="34275" rIns="68569" bIns="34275" anchor="t" anchorCtr="0">
            <a:spAutoFit/>
          </a:bodyPr>
          <a:lstStyle/>
          <a:p>
            <a:r>
              <a:rPr lang="en-US" sz="1800" b="1" dirty="0">
                <a:solidFill>
                  <a:srgbClr val="034F59"/>
                </a:solidFill>
                <a:latin typeface="Avenir"/>
                <a:ea typeface="Avenir"/>
                <a:cs typeface="Avenir"/>
                <a:sym typeface="Avenir"/>
              </a:rPr>
              <a:t>	</a:t>
            </a:r>
            <a:endParaRPr sz="1800" dirty="0">
              <a:solidFill>
                <a:schemeClr val="dk1"/>
              </a:solidFill>
              <a:latin typeface="Calibri"/>
              <a:ea typeface="Calibri"/>
              <a:cs typeface="Calibri"/>
              <a:sym typeface="Calibri"/>
            </a:endParaRPr>
          </a:p>
        </p:txBody>
      </p:sp>
      <p:pic>
        <p:nvPicPr>
          <p:cNvPr id="3" name="Picture 2" descr="A picture containing drawing&#10;&#10;Description automatically generated">
            <a:extLst>
              <a:ext uri="{FF2B5EF4-FFF2-40B4-BE49-F238E27FC236}">
                <a16:creationId xmlns:a16="http://schemas.microsoft.com/office/drawing/2014/main" id="{18D0300A-260F-4F61-9FA7-A5A93803DA4B}"/>
              </a:ext>
            </a:extLst>
          </p:cNvPr>
          <p:cNvPicPr>
            <a:picLocks noChangeAspect="1"/>
          </p:cNvPicPr>
          <p:nvPr/>
        </p:nvPicPr>
        <p:blipFill>
          <a:blip r:embed="rId3"/>
          <a:stretch>
            <a:fillRect/>
          </a:stretch>
        </p:blipFill>
        <p:spPr>
          <a:xfrm>
            <a:off x="680723" y="5205175"/>
            <a:ext cx="3000926" cy="1247528"/>
          </a:xfrm>
          <a:prstGeom prst="rect">
            <a:avLst/>
          </a:prstGeom>
        </p:spPr>
      </p:pic>
    </p:spTree>
    <p:extLst>
      <p:ext uri="{BB962C8B-B14F-4D97-AF65-F5344CB8AC3E}">
        <p14:creationId xmlns:p14="http://schemas.microsoft.com/office/powerpoint/2010/main" val="3613757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73" name="Google Shape;173;p1"/>
          <p:cNvSpPr txBox="1"/>
          <p:nvPr/>
        </p:nvSpPr>
        <p:spPr>
          <a:xfrm>
            <a:off x="368144" y="476829"/>
            <a:ext cx="8326623" cy="42472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7ABEC5"/>
                </a:solidFill>
                <a:latin typeface="Avenir Medium"/>
              </a:rPr>
              <a:t>CARE Panel</a:t>
            </a:r>
          </a:p>
          <a:p>
            <a:pPr marL="0" marR="0" lvl="0" indent="0" algn="ctr" rtl="0">
              <a:spcBef>
                <a:spcPts val="0"/>
              </a:spcBef>
              <a:spcAft>
                <a:spcPts val="0"/>
              </a:spcAft>
              <a:buNone/>
            </a:pPr>
            <a:r>
              <a:rPr lang="en-US" sz="5400" b="1" dirty="0">
                <a:solidFill>
                  <a:srgbClr val="7ABEC5"/>
                </a:solidFill>
                <a:latin typeface="Avenir Medium"/>
              </a:rPr>
              <a:t>Deep Dive Trauma Informed CARE </a:t>
            </a:r>
          </a:p>
          <a:p>
            <a:pPr marL="0" marR="0" lvl="0" indent="0" algn="ctr" rtl="0">
              <a:spcBef>
                <a:spcPts val="0"/>
              </a:spcBef>
              <a:spcAft>
                <a:spcPts val="0"/>
              </a:spcAft>
              <a:buNone/>
            </a:pPr>
            <a:r>
              <a:rPr lang="en-US" sz="5400" b="1" dirty="0">
                <a:solidFill>
                  <a:srgbClr val="7ABEC5"/>
                </a:solidFill>
                <a:latin typeface="Avenir Medium"/>
              </a:rPr>
              <a:t>Next Steps</a:t>
            </a:r>
          </a:p>
          <a:p>
            <a:pPr marL="0" marR="0" lvl="0" indent="0" algn="ctr" rtl="0">
              <a:spcBef>
                <a:spcPts val="0"/>
              </a:spcBef>
              <a:spcAft>
                <a:spcPts val="0"/>
              </a:spcAft>
              <a:buNone/>
            </a:pPr>
            <a:r>
              <a:rPr lang="en-US" sz="5400" b="1" dirty="0">
                <a:solidFill>
                  <a:srgbClr val="7ABEC5"/>
                </a:solidFill>
                <a:latin typeface="Avenir Medium"/>
              </a:rPr>
              <a:t>Questions</a:t>
            </a:r>
            <a:endParaRPr sz="5400" b="1" i="0" u="none" strike="noStrike" cap="none" dirty="0">
              <a:solidFill>
                <a:srgbClr val="7ABEC5"/>
              </a:solidFill>
              <a:latin typeface="Avenir Medium"/>
              <a:ea typeface="Calibri"/>
              <a:cs typeface="Avenir Medium"/>
              <a:sym typeface="Calibri"/>
            </a:endParaRPr>
          </a:p>
        </p:txBody>
      </p:sp>
      <p:sp>
        <p:nvSpPr>
          <p:cNvPr id="174" name="Google Shape;174;p1"/>
          <p:cNvSpPr txBox="1"/>
          <p:nvPr/>
        </p:nvSpPr>
        <p:spPr>
          <a:xfrm>
            <a:off x="161366" y="1954137"/>
            <a:ext cx="80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rgbClr val="034F59"/>
                </a:solidFill>
                <a:latin typeface="Avenir"/>
                <a:ea typeface="Avenir"/>
                <a:cs typeface="Avenir"/>
                <a:sym typeface="Avenir"/>
              </a:rPr>
              <a:t>	</a:t>
            </a:r>
            <a:endParaRPr sz="2400" dirty="0">
              <a:solidFill>
                <a:schemeClr val="dk1"/>
              </a:solidFill>
              <a:latin typeface="Calibri"/>
              <a:ea typeface="Calibri"/>
              <a:cs typeface="Calibri"/>
              <a:sym typeface="Calibri"/>
            </a:endParaRPr>
          </a:p>
        </p:txBody>
      </p:sp>
      <p:pic>
        <p:nvPicPr>
          <p:cNvPr id="3" name="Picture 2" descr="A picture containing drawing&#10;&#10;Description automatically generated">
            <a:extLst>
              <a:ext uri="{FF2B5EF4-FFF2-40B4-BE49-F238E27FC236}">
                <a16:creationId xmlns:a16="http://schemas.microsoft.com/office/drawing/2014/main" id="{18D0300A-260F-4F61-9FA7-A5A93803DA4B}"/>
              </a:ext>
            </a:extLst>
          </p:cNvPr>
          <p:cNvPicPr>
            <a:picLocks noChangeAspect="1"/>
          </p:cNvPicPr>
          <p:nvPr/>
        </p:nvPicPr>
        <p:blipFill>
          <a:blip r:embed="rId3"/>
          <a:stretch>
            <a:fillRect/>
          </a:stretch>
        </p:blipFill>
        <p:spPr>
          <a:xfrm>
            <a:off x="242047" y="4702441"/>
            <a:ext cx="4001234" cy="1663370"/>
          </a:xfrm>
          <a:prstGeom prst="rect">
            <a:avLst/>
          </a:prstGeom>
        </p:spPr>
      </p:pic>
      <p:sp>
        <p:nvSpPr>
          <p:cNvPr id="2" name="TextBox 1">
            <a:extLst>
              <a:ext uri="{FF2B5EF4-FFF2-40B4-BE49-F238E27FC236}">
                <a16:creationId xmlns:a16="http://schemas.microsoft.com/office/drawing/2014/main" id="{C66E39C5-C41A-46A4-8935-4C816419E5F3}"/>
              </a:ext>
            </a:extLst>
          </p:cNvPr>
          <p:cNvSpPr txBox="1"/>
          <p:nvPr/>
        </p:nvSpPr>
        <p:spPr>
          <a:xfrm>
            <a:off x="4826000" y="4995453"/>
            <a:ext cx="4075953" cy="707886"/>
          </a:xfrm>
          <a:prstGeom prst="rect">
            <a:avLst/>
          </a:prstGeom>
          <a:noFill/>
        </p:spPr>
        <p:txBody>
          <a:bodyPr wrap="square" rtlCol="0">
            <a:spAutoFit/>
          </a:bodyPr>
          <a:lstStyle/>
          <a:p>
            <a:r>
              <a:rPr lang="en-US" sz="2000" b="1" dirty="0">
                <a:solidFill>
                  <a:srgbClr val="034F59"/>
                </a:solidFill>
                <a:latin typeface="Avenir"/>
              </a:rPr>
              <a:t>Presented By:  Liza Patchen-Short &amp; 	      	        Laura Mote</a:t>
            </a:r>
          </a:p>
        </p:txBody>
      </p:sp>
    </p:spTree>
    <p:extLst>
      <p:ext uri="{BB962C8B-B14F-4D97-AF65-F5344CB8AC3E}">
        <p14:creationId xmlns:p14="http://schemas.microsoft.com/office/powerpoint/2010/main" val="374812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76C4B-B5CC-44BA-9384-55026007BAD5}"/>
              </a:ext>
            </a:extLst>
          </p:cNvPr>
          <p:cNvSpPr/>
          <p:nvPr/>
        </p:nvSpPr>
        <p:spPr>
          <a:xfrm>
            <a:off x="646385" y="139708"/>
            <a:ext cx="7851228" cy="3416320"/>
          </a:xfrm>
          <a:prstGeom prst="rect">
            <a:avLst/>
          </a:prstGeom>
        </p:spPr>
        <p:txBody>
          <a:bodyPr wrap="square">
            <a:spAutoFit/>
          </a:bodyPr>
          <a:lstStyle/>
          <a:p>
            <a:pPr algn="ctr"/>
            <a:r>
              <a:rPr lang="en-US" sz="3600" dirty="0">
                <a:latin typeface="Avenir"/>
                <a:cs typeface="Lucida Sans Unicode" panose="020B0602030504020204" pitchFamily="34" charset="0"/>
              </a:rPr>
              <a:t>Turning to One Another </a:t>
            </a:r>
          </a:p>
          <a:p>
            <a:r>
              <a:rPr lang="en-US" sz="1500" dirty="0">
                <a:latin typeface="Avenir"/>
                <a:cs typeface="Lucida Sans Unicode" panose="020B0602030504020204" pitchFamily="34" charset="0"/>
              </a:rPr>
              <a:t>There is no power greater than a community discovering what it cares about. Ask “What’s possible?” not “What’s wrong?” Keep asking. Notice what you care about. Assume that many others share your dreams. Be brave enough to start a conversation that matters. Talk to people you know. Talk to people you don’t know. Talk to people you never talk to. Be intrigued by the differences you hear. Expect to be surprised. Treasure curiosity more than certainty. Invite in everybody who cares to work on what’s possible. Acknowledge that everyone is an expert about something. Know that creative solutions come from new connections. Remember, you don’t fear people whose story you know. Real listening always brings people closer together. Trust that meaningful conversations can change your world. Rely on human goodness. Stay together. —</a:t>
            </a:r>
          </a:p>
          <a:p>
            <a:endParaRPr lang="en-US" sz="1500" dirty="0">
              <a:latin typeface="Avenir"/>
              <a:cs typeface="Lucida Sans Unicode" panose="020B0602030504020204" pitchFamily="34" charset="0"/>
            </a:endParaRPr>
          </a:p>
          <a:p>
            <a:endParaRPr lang="en-US" sz="1500" dirty="0">
              <a:latin typeface="Avenir"/>
              <a:cs typeface="Lucida Sans Unicode" panose="020B0602030504020204" pitchFamily="34" charset="0"/>
            </a:endParaRPr>
          </a:p>
          <a:p>
            <a:r>
              <a:rPr lang="en-US" sz="1500" dirty="0">
                <a:latin typeface="Avenir"/>
                <a:cs typeface="Lucida Sans Unicode" panose="020B0602030504020204" pitchFamily="34" charset="0"/>
              </a:rPr>
              <a:t>Margaret Wheatley, 2002</a:t>
            </a:r>
          </a:p>
        </p:txBody>
      </p:sp>
      <p:pic>
        <p:nvPicPr>
          <p:cNvPr id="4" name="Picture 3" descr="A picture containing person, indoor, clothing, person&#10;&#10;Description automatically generated">
            <a:extLst>
              <a:ext uri="{FF2B5EF4-FFF2-40B4-BE49-F238E27FC236}">
                <a16:creationId xmlns:a16="http://schemas.microsoft.com/office/drawing/2014/main" id="{74D7DA1F-B920-47D5-B11A-7AAD6CB1F7D9}"/>
              </a:ext>
            </a:extLst>
          </p:cNvPr>
          <p:cNvPicPr>
            <a:picLocks noChangeAspect="1"/>
          </p:cNvPicPr>
          <p:nvPr/>
        </p:nvPicPr>
        <p:blipFill>
          <a:blip r:embed="rId3"/>
          <a:stretch>
            <a:fillRect/>
          </a:stretch>
        </p:blipFill>
        <p:spPr>
          <a:xfrm>
            <a:off x="2827185" y="3179872"/>
            <a:ext cx="3489629" cy="196575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EE9071D-0F90-49F6-BBE6-CBAD0B9D5780}"/>
              </a:ext>
            </a:extLst>
          </p:cNvPr>
          <p:cNvPicPr>
            <a:picLocks noChangeAspect="1"/>
          </p:cNvPicPr>
          <p:nvPr/>
        </p:nvPicPr>
        <p:blipFill>
          <a:blip r:embed="rId4"/>
          <a:stretch>
            <a:fillRect/>
          </a:stretch>
        </p:blipFill>
        <p:spPr>
          <a:xfrm>
            <a:off x="230038" y="3589897"/>
            <a:ext cx="2493335" cy="1036515"/>
          </a:xfrm>
          <a:prstGeom prst="rect">
            <a:avLst/>
          </a:prstGeom>
        </p:spPr>
      </p:pic>
      <p:sp>
        <p:nvSpPr>
          <p:cNvPr id="3" name="Rectangle 2">
            <a:extLst>
              <a:ext uri="{FF2B5EF4-FFF2-40B4-BE49-F238E27FC236}">
                <a16:creationId xmlns:a16="http://schemas.microsoft.com/office/drawing/2014/main" id="{7CEA935D-4E6E-42C3-857B-074750CE0E81}"/>
              </a:ext>
            </a:extLst>
          </p:cNvPr>
          <p:cNvSpPr/>
          <p:nvPr/>
        </p:nvSpPr>
        <p:spPr>
          <a:xfrm>
            <a:off x="4252823" y="6324658"/>
            <a:ext cx="5126966"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spTree>
    <p:extLst>
      <p:ext uri="{BB962C8B-B14F-4D97-AF65-F5344CB8AC3E}">
        <p14:creationId xmlns:p14="http://schemas.microsoft.com/office/powerpoint/2010/main" val="327719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9B2FD44-4EF9-4E73-944F-BD80AD65ECB4}"/>
              </a:ext>
            </a:extLst>
          </p:cNvPr>
          <p:cNvSpPr/>
          <p:nvPr/>
        </p:nvSpPr>
        <p:spPr>
          <a:xfrm>
            <a:off x="356559" y="2028009"/>
            <a:ext cx="8787441" cy="461665"/>
          </a:xfrm>
          <a:prstGeom prst="rect">
            <a:avLst/>
          </a:prstGeom>
        </p:spPr>
        <p:txBody>
          <a:bodyPr wrap="square">
            <a:spAutoFit/>
          </a:bodyPr>
          <a:lstStyle/>
          <a:p>
            <a:pPr marL="342900" indent="-342900">
              <a:buClr>
                <a:srgbClr val="7ABEC5"/>
              </a:buClr>
              <a:buFont typeface="Wingdings" panose="05000000000000000000" pitchFamily="2" charset="2"/>
              <a:buChar char="§"/>
            </a:pPr>
            <a:endParaRPr lang="en-US" sz="2400" dirty="0">
              <a:solidFill>
                <a:srgbClr val="002060"/>
              </a:solidFill>
              <a:latin typeface="Avenir Book"/>
            </a:endParaRPr>
          </a:p>
        </p:txBody>
      </p:sp>
      <p:sp>
        <p:nvSpPr>
          <p:cNvPr id="7" name="Title 4">
            <a:extLst>
              <a:ext uri="{FF2B5EF4-FFF2-40B4-BE49-F238E27FC236}">
                <a16:creationId xmlns:a16="http://schemas.microsoft.com/office/drawing/2014/main" id="{700DBCC1-30A4-455C-8F15-E38CE9438E24}"/>
              </a:ext>
            </a:extLst>
          </p:cNvPr>
          <p:cNvSpPr>
            <a:spLocks noGrp="1"/>
          </p:cNvSpPr>
          <p:nvPr>
            <p:ph type="title"/>
          </p:nvPr>
        </p:nvSpPr>
        <p:spPr>
          <a:xfrm>
            <a:off x="4227792" y="275004"/>
            <a:ext cx="4916208" cy="853498"/>
          </a:xfrm>
        </p:spPr>
        <p:txBody>
          <a:bodyPr>
            <a:normAutofit/>
          </a:bodyPr>
          <a:lstStyle/>
          <a:p>
            <a:pPr algn="ctr"/>
            <a:r>
              <a:rPr lang="en-US" sz="4400" dirty="0">
                <a:solidFill>
                  <a:srgbClr val="7ABEC5"/>
                </a:solidFill>
                <a:latin typeface="Avenir"/>
              </a:rPr>
              <a:t>Grounding Exercise</a:t>
            </a:r>
          </a:p>
        </p:txBody>
      </p:sp>
      <p:sp>
        <p:nvSpPr>
          <p:cNvPr id="12" name="TextBox 11">
            <a:extLst>
              <a:ext uri="{FF2B5EF4-FFF2-40B4-BE49-F238E27FC236}">
                <a16:creationId xmlns:a16="http://schemas.microsoft.com/office/drawing/2014/main" id="{6C6D602A-355B-4298-998E-221C7150471C}"/>
              </a:ext>
            </a:extLst>
          </p:cNvPr>
          <p:cNvSpPr txBox="1"/>
          <p:nvPr/>
        </p:nvSpPr>
        <p:spPr>
          <a:xfrm>
            <a:off x="356559" y="1461248"/>
            <a:ext cx="8430882" cy="4770537"/>
          </a:xfrm>
          <a:prstGeom prst="rect">
            <a:avLst/>
          </a:prstGeom>
          <a:noFill/>
        </p:spPr>
        <p:txBody>
          <a:bodyPr wrap="square">
            <a:spAutoFit/>
          </a:bodyPr>
          <a:lstStyle/>
          <a:p>
            <a:pPr algn="l" rtl="0" fontAlgn="base">
              <a:buFont typeface="Arial" panose="020B0604020202020204" pitchFamily="34" charset="0"/>
              <a:buChar char="•"/>
            </a:pPr>
            <a:r>
              <a:rPr lang="en-US" sz="1600" dirty="0">
                <a:solidFill>
                  <a:srgbClr val="696554"/>
                </a:solidFill>
                <a:effectLst/>
                <a:latin typeface="Avenir Medium"/>
              </a:rPr>
              <a:t>This short exercise give us the opportunity to fully arrive to this meeting. </a:t>
            </a:r>
          </a:p>
          <a:p>
            <a:pPr algn="l" rtl="0" fontAlgn="base"/>
            <a:endParaRPr lang="en-US" sz="1600" dirty="0">
              <a:solidFill>
                <a:srgbClr val="696554"/>
              </a:solidFill>
              <a:effectLst/>
              <a:latin typeface="Avenir Medium"/>
            </a:endParaRPr>
          </a:p>
          <a:p>
            <a:pPr algn="l" rtl="0" fontAlgn="base">
              <a:buFont typeface="Arial" panose="020B0604020202020204" pitchFamily="34" charset="0"/>
              <a:buChar char="•"/>
            </a:pPr>
            <a:r>
              <a:rPr lang="en-US" sz="1600" dirty="0">
                <a:solidFill>
                  <a:srgbClr val="696554"/>
                </a:solidFill>
                <a:effectLst/>
                <a:latin typeface="Avenir Medium"/>
              </a:rPr>
              <a:t>Please close your eyes if you are comfortable doing so, or it's just fine to keep your eyes open and have a soft gaze downwards. </a:t>
            </a:r>
          </a:p>
          <a:p>
            <a:pPr algn="l" rtl="0" fontAlgn="base"/>
            <a:endParaRPr lang="en-US" sz="1600" dirty="0">
              <a:solidFill>
                <a:srgbClr val="696554"/>
              </a:solidFill>
              <a:effectLst/>
              <a:latin typeface="Avenir Medium"/>
            </a:endParaRPr>
          </a:p>
          <a:p>
            <a:pPr algn="l" rtl="0" fontAlgn="base">
              <a:buFont typeface="Arial" panose="020B0604020202020204" pitchFamily="34" charset="0"/>
              <a:buChar char="•"/>
            </a:pPr>
            <a:r>
              <a:rPr lang="en-US" sz="1600" dirty="0">
                <a:solidFill>
                  <a:srgbClr val="696554"/>
                </a:solidFill>
                <a:effectLst/>
                <a:latin typeface="Avenir Medium"/>
              </a:rPr>
              <a:t>Bring attention to how you are sitting, and find a way to be relaxed and alert at the same time. (pause) </a:t>
            </a:r>
          </a:p>
          <a:p>
            <a:pPr algn="l" rtl="0" fontAlgn="base"/>
            <a:endParaRPr lang="en-US" sz="1600" dirty="0">
              <a:solidFill>
                <a:srgbClr val="696554"/>
              </a:solidFill>
              <a:effectLst/>
              <a:latin typeface="Avenir Medium"/>
            </a:endParaRPr>
          </a:p>
          <a:p>
            <a:pPr algn="l" rtl="0" fontAlgn="base">
              <a:buFont typeface="Arial" panose="020B0604020202020204" pitchFamily="34" charset="0"/>
              <a:buChar char="•"/>
            </a:pPr>
            <a:r>
              <a:rPr lang="en-US" sz="1600" dirty="0">
                <a:solidFill>
                  <a:srgbClr val="696554"/>
                </a:solidFill>
                <a:effectLst/>
                <a:latin typeface="Avenir Medium"/>
              </a:rPr>
              <a:t>Bring attention to your breath, and notice how you are breathing. If you'd like, take some deeper, slower breaths. Let’s give ourselves permission to let go of our busy day and become present together.” </a:t>
            </a:r>
          </a:p>
          <a:p>
            <a:pPr algn="l" rtl="0" fontAlgn="base">
              <a:buFont typeface="Arial" panose="020B0604020202020204" pitchFamily="34" charset="0"/>
              <a:buChar char="•"/>
            </a:pPr>
            <a:endParaRPr lang="en-US" sz="1600" dirty="0">
              <a:solidFill>
                <a:srgbClr val="696554"/>
              </a:solidFill>
              <a:effectLst/>
              <a:latin typeface="Avenir Medium"/>
            </a:endParaRPr>
          </a:p>
          <a:p>
            <a:pPr algn="l" rtl="0" fontAlgn="base">
              <a:buFont typeface="Arial" panose="020B0604020202020204" pitchFamily="34" charset="0"/>
              <a:buChar char="•"/>
            </a:pPr>
            <a:r>
              <a:rPr lang="en-US" sz="1600" dirty="0">
                <a:solidFill>
                  <a:srgbClr val="696554"/>
                </a:solidFill>
                <a:effectLst/>
                <a:latin typeface="Avenir Medium"/>
              </a:rPr>
              <a:t>OK, to end this time, please bring a bit of movement into your body, perhaps move your hands and feet. </a:t>
            </a:r>
          </a:p>
          <a:p>
            <a:pPr algn="l" rtl="0" fontAlgn="base"/>
            <a:endParaRPr lang="en-US" sz="1600" dirty="0">
              <a:solidFill>
                <a:srgbClr val="696554"/>
              </a:solidFill>
              <a:effectLst/>
              <a:latin typeface="Avenir Medium"/>
            </a:endParaRPr>
          </a:p>
          <a:p>
            <a:pPr algn="l" rtl="0" fontAlgn="base">
              <a:buFont typeface="Arial" panose="020B0604020202020204" pitchFamily="34" charset="0"/>
              <a:buChar char="•"/>
            </a:pPr>
            <a:r>
              <a:rPr lang="en-US" sz="1600" dirty="0">
                <a:solidFill>
                  <a:srgbClr val="696554"/>
                </a:solidFill>
                <a:effectLst/>
                <a:latin typeface="Avenir Medium"/>
              </a:rPr>
              <a:t>If you have your eyes closed, you can now slowly open our eyes when you’re ready. </a:t>
            </a:r>
          </a:p>
          <a:p>
            <a:pPr algn="l" rtl="0" fontAlgn="base"/>
            <a:endParaRPr lang="en-US" sz="1600" dirty="0">
              <a:solidFill>
                <a:srgbClr val="696554"/>
              </a:solidFill>
              <a:effectLst/>
              <a:latin typeface="Avenir Medium"/>
            </a:endParaRPr>
          </a:p>
          <a:p>
            <a:pPr algn="l" rtl="0" fontAlgn="base">
              <a:buFont typeface="Arial" panose="020B0604020202020204" pitchFamily="34" charset="0"/>
              <a:buChar char="•"/>
            </a:pPr>
            <a:r>
              <a:rPr lang="en-US" sz="1600" dirty="0">
                <a:solidFill>
                  <a:srgbClr val="696554"/>
                </a:solidFill>
                <a:effectLst/>
                <a:latin typeface="Avenir Medium"/>
              </a:rPr>
              <a:t>Thank you for doing this. I hope this was a welcome little break. Maybe you can notice how you feel right now, and if you feel any different than you felt before we did this</a:t>
            </a:r>
          </a:p>
        </p:txBody>
      </p:sp>
    </p:spTree>
    <p:extLst>
      <p:ext uri="{BB962C8B-B14F-4D97-AF65-F5344CB8AC3E}">
        <p14:creationId xmlns:p14="http://schemas.microsoft.com/office/powerpoint/2010/main" val="3784940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1449104" y="1878119"/>
            <a:ext cx="6291798" cy="2554545"/>
          </a:xfrm>
          <a:prstGeom prst="rect">
            <a:avLst/>
          </a:prstGeom>
          <a:noFill/>
        </p:spPr>
        <p:txBody>
          <a:bodyPr wrap="square" rtlCol="0">
            <a:spAutoFit/>
          </a:bodyPr>
          <a:lstStyle/>
          <a:p>
            <a:r>
              <a:rPr lang="en-US" sz="4000" b="1" dirty="0">
                <a:solidFill>
                  <a:srgbClr val="7ABEC5"/>
                </a:solidFill>
                <a:latin typeface="Avenir Medium"/>
              </a:rPr>
              <a:t>Reflection of the previous day and Hopes for today</a:t>
            </a:r>
          </a:p>
          <a:p>
            <a:endParaRPr lang="en-US" sz="4000" b="1" dirty="0">
              <a:solidFill>
                <a:srgbClr val="7ABEC5"/>
              </a:solidFill>
              <a:latin typeface="Avenir Medium"/>
            </a:endParaRPr>
          </a:p>
          <a:p>
            <a:r>
              <a:rPr lang="en-US" sz="4000" b="1" dirty="0">
                <a:solidFill>
                  <a:srgbClr val="7ABEC5"/>
                </a:solidFill>
                <a:latin typeface="Avenir Medium"/>
              </a:rPr>
              <a:t>(</a:t>
            </a:r>
            <a:r>
              <a:rPr lang="en-US" sz="4000" b="1" dirty="0" err="1">
                <a:solidFill>
                  <a:srgbClr val="7ABEC5"/>
                </a:solidFill>
                <a:latin typeface="Avenir Medium"/>
              </a:rPr>
              <a:t>Menti</a:t>
            </a:r>
            <a:r>
              <a:rPr lang="en-US" sz="4000" b="1" dirty="0">
                <a:solidFill>
                  <a:srgbClr val="7ABEC5"/>
                </a:solidFill>
                <a:latin typeface="Avenir Medium"/>
              </a:rPr>
              <a:t>)</a:t>
            </a:r>
          </a:p>
        </p:txBody>
      </p:sp>
      <p:sp>
        <p:nvSpPr>
          <p:cNvPr id="8" name="TextBox 7">
            <a:extLst>
              <a:ext uri="{FF2B5EF4-FFF2-40B4-BE49-F238E27FC236}">
                <a16:creationId xmlns:a16="http://schemas.microsoft.com/office/drawing/2014/main" id="{9ED96883-8A38-4988-868C-94EA9973B4C9}"/>
              </a:ext>
            </a:extLst>
          </p:cNvPr>
          <p:cNvSpPr txBox="1"/>
          <p:nvPr/>
        </p:nvSpPr>
        <p:spPr>
          <a:xfrm>
            <a:off x="1045254" y="5194198"/>
            <a:ext cx="4713888" cy="923330"/>
          </a:xfrm>
          <a:prstGeom prst="rect">
            <a:avLst/>
          </a:prstGeom>
          <a:noFill/>
        </p:spPr>
        <p:txBody>
          <a:bodyPr wrap="square">
            <a:spAutoFit/>
          </a:bodyPr>
          <a:lstStyle/>
          <a:p>
            <a:r>
              <a:rPr lang="en-US" sz="1800" dirty="0">
                <a:latin typeface="Avenir Medium"/>
                <a:hlinkClick r:id="rId4"/>
              </a:rPr>
              <a:t>https://www.menti.com/ym1daetgxy</a:t>
            </a:r>
            <a:endParaRPr lang="en-US" sz="1800" dirty="0">
              <a:latin typeface="Avenir Medium"/>
            </a:endParaRPr>
          </a:p>
          <a:p>
            <a:endParaRPr lang="en-US" sz="1800" dirty="0">
              <a:latin typeface="Avenir Medium"/>
            </a:endParaRPr>
          </a:p>
          <a:p>
            <a:r>
              <a:rPr lang="en-US" sz="1800" dirty="0">
                <a:latin typeface="Avenir Medium"/>
              </a:rPr>
              <a:t>Or Menti.com </a:t>
            </a:r>
            <a:r>
              <a:rPr lang="en-US" sz="1800" b="0" i="0" dirty="0">
                <a:effectLst/>
                <a:latin typeface="Avenir Medium"/>
              </a:rPr>
              <a:t>The voting code </a:t>
            </a:r>
            <a:r>
              <a:rPr lang="en-US" sz="1800" b="1" i="0" dirty="0">
                <a:effectLst/>
                <a:latin typeface="Avenir Medium"/>
              </a:rPr>
              <a:t>9623 1635</a:t>
            </a:r>
            <a:endParaRPr lang="en-US" sz="1800" dirty="0">
              <a:latin typeface="Avenir Medium"/>
            </a:endParaRPr>
          </a:p>
        </p:txBody>
      </p:sp>
    </p:spTree>
    <p:extLst>
      <p:ext uri="{BB962C8B-B14F-4D97-AF65-F5344CB8AC3E}">
        <p14:creationId xmlns:p14="http://schemas.microsoft.com/office/powerpoint/2010/main" val="854761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4314CD83-E88C-45F1-9C58-9DECC209A694}"/>
              </a:ext>
            </a:extLst>
          </p:cNvPr>
          <p:cNvSpPr>
            <a:spLocks noGrp="1"/>
          </p:cNvSpPr>
          <p:nvPr>
            <p:ph type="title"/>
          </p:nvPr>
        </p:nvSpPr>
        <p:spPr>
          <a:xfrm>
            <a:off x="972659" y="445997"/>
            <a:ext cx="7540322" cy="2928470"/>
          </a:xfrm>
        </p:spPr>
        <p:txBody>
          <a:bodyPr vert="horz" lIns="91440" tIns="45720" rIns="91440" bIns="45720" rtlCol="0" anchor="t">
            <a:normAutofit fontScale="90000"/>
          </a:bodyPr>
          <a:lstStyle/>
          <a:p>
            <a:r>
              <a:rPr lang="en-US" sz="4000" b="1" dirty="0">
                <a:solidFill>
                  <a:srgbClr val="7ABEC5"/>
                </a:solidFill>
                <a:latin typeface="Avenir Medium"/>
              </a:rPr>
              <a:t>Breakout Rooms – 10 minutes, broken out by organization</a:t>
            </a:r>
            <a:br>
              <a:rPr lang="en-US" sz="4000" b="1" dirty="0">
                <a:solidFill>
                  <a:srgbClr val="7ABEC5"/>
                </a:solidFill>
                <a:latin typeface="Avenir Medium"/>
              </a:rPr>
            </a:br>
            <a:br>
              <a:rPr lang="en-US" sz="2200" b="1" dirty="0">
                <a:solidFill>
                  <a:srgbClr val="7ABEC5"/>
                </a:solidFill>
                <a:latin typeface="Avenir Medium"/>
              </a:rPr>
            </a:br>
            <a:r>
              <a:rPr lang="en-US" sz="2700" dirty="0">
                <a:solidFill>
                  <a:srgbClr val="7ABEC5"/>
                </a:solidFill>
                <a:latin typeface="Avenir Medium"/>
              </a:rPr>
              <a:t>Discuss any lingering questions you still might have about implementing CARE into your organization.</a:t>
            </a:r>
            <a:br>
              <a:rPr lang="en-US" sz="2700" dirty="0">
                <a:solidFill>
                  <a:srgbClr val="7ABEC5"/>
                </a:solidFill>
                <a:latin typeface="Avenir Medium"/>
              </a:rPr>
            </a:br>
            <a:br>
              <a:rPr lang="en-US" sz="2700" dirty="0">
                <a:solidFill>
                  <a:srgbClr val="7ABEC5"/>
                </a:solidFill>
                <a:latin typeface="Avenir Medium"/>
              </a:rPr>
            </a:br>
            <a:r>
              <a:rPr lang="en-US" sz="2700" dirty="0">
                <a:solidFill>
                  <a:srgbClr val="7ABEC5"/>
                </a:solidFill>
                <a:latin typeface="Avenir Medium"/>
              </a:rPr>
              <a:t>Pick two questions to ask the panel of CARE Designated Organizations.  </a:t>
            </a:r>
            <a:br>
              <a:rPr lang="en-US" sz="2700" dirty="0">
                <a:solidFill>
                  <a:srgbClr val="7ABEC5"/>
                </a:solidFill>
                <a:latin typeface="Avenir Medium"/>
              </a:rPr>
            </a:br>
            <a:br>
              <a:rPr lang="en-US" sz="4200" kern="1200" dirty="0">
                <a:solidFill>
                  <a:srgbClr val="7ABEC5"/>
                </a:solidFill>
                <a:latin typeface="Avenir Medium"/>
                <a:ea typeface="+mj-ea"/>
                <a:cs typeface="+mj-cs"/>
              </a:rPr>
            </a:br>
            <a:br>
              <a:rPr lang="en-US" sz="4200" kern="1200" dirty="0">
                <a:solidFill>
                  <a:srgbClr val="7ABEC5"/>
                </a:solidFill>
                <a:latin typeface="Avenir Medium"/>
                <a:ea typeface="+mj-ea"/>
                <a:cs typeface="+mj-cs"/>
              </a:rPr>
            </a:br>
            <a:endParaRPr lang="en-US" sz="4200" kern="1200" dirty="0">
              <a:solidFill>
                <a:srgbClr val="7ABEC5"/>
              </a:solidFill>
              <a:latin typeface="Avenir Medium"/>
              <a:ea typeface="+mj-ea"/>
              <a:cs typeface="+mj-cs"/>
            </a:endParaRPr>
          </a:p>
        </p:txBody>
      </p:sp>
      <p:pic>
        <p:nvPicPr>
          <p:cNvPr id="10" name="Picture 9" descr="A picture containing drawing&#10;&#10;Description automatically generated">
            <a:extLst>
              <a:ext uri="{FF2B5EF4-FFF2-40B4-BE49-F238E27FC236}">
                <a16:creationId xmlns:a16="http://schemas.microsoft.com/office/drawing/2014/main" id="{B42D9E94-6E80-44B0-A1FF-59C1548F5910}"/>
              </a:ext>
            </a:extLst>
          </p:cNvPr>
          <p:cNvPicPr>
            <a:picLocks noChangeAspect="1"/>
          </p:cNvPicPr>
          <p:nvPr/>
        </p:nvPicPr>
        <p:blipFill>
          <a:blip r:embed="rId3"/>
          <a:stretch>
            <a:fillRect/>
          </a:stretch>
        </p:blipFill>
        <p:spPr>
          <a:xfrm>
            <a:off x="341640" y="5793264"/>
            <a:ext cx="2053087" cy="853498"/>
          </a:xfrm>
          <a:prstGeom prst="rect">
            <a:avLst/>
          </a:prstGeom>
        </p:spPr>
      </p:pic>
      <p:sp>
        <p:nvSpPr>
          <p:cNvPr id="12" name="Rectangle 11">
            <a:extLst>
              <a:ext uri="{FF2B5EF4-FFF2-40B4-BE49-F238E27FC236}">
                <a16:creationId xmlns:a16="http://schemas.microsoft.com/office/drawing/2014/main" id="{360571F6-28BA-4CCB-ACD1-D39BE9199C3E}"/>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spTree>
    <p:extLst>
      <p:ext uri="{BB962C8B-B14F-4D97-AF65-F5344CB8AC3E}">
        <p14:creationId xmlns:p14="http://schemas.microsoft.com/office/powerpoint/2010/main" val="3884402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34C9E7D-4040-439F-8FD0-DDD4E286838A}"/>
              </a:ext>
            </a:extLst>
          </p:cNvPr>
          <p:cNvSpPr txBox="1"/>
          <p:nvPr/>
        </p:nvSpPr>
        <p:spPr>
          <a:xfrm>
            <a:off x="1887280" y="3260621"/>
            <a:ext cx="6188148" cy="1569660"/>
          </a:xfrm>
          <a:prstGeom prst="rect">
            <a:avLst/>
          </a:prstGeom>
          <a:noFill/>
        </p:spPr>
        <p:txBody>
          <a:bodyPr wrap="square" rtlCol="0">
            <a:spAutoFit/>
          </a:bodyPr>
          <a:lstStyle/>
          <a:p>
            <a:pPr algn="ctr"/>
            <a:r>
              <a:rPr lang="en-US" sz="4800" b="1" dirty="0">
                <a:solidFill>
                  <a:srgbClr val="7ABEC5"/>
                </a:solidFill>
                <a:latin typeface="Avenir Medium"/>
              </a:rPr>
              <a:t>Panel Discussion</a:t>
            </a:r>
          </a:p>
          <a:p>
            <a:pPr algn="ctr"/>
            <a:endParaRPr lang="en-US" sz="4800" b="1" dirty="0">
              <a:solidFill>
                <a:srgbClr val="7ABEC5"/>
              </a:solidFill>
              <a:latin typeface="Avenir Medium"/>
            </a:endParaRPr>
          </a:p>
        </p:txBody>
      </p:sp>
    </p:spTree>
    <p:extLst>
      <p:ext uri="{BB962C8B-B14F-4D97-AF65-F5344CB8AC3E}">
        <p14:creationId xmlns:p14="http://schemas.microsoft.com/office/powerpoint/2010/main" val="2178675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56" name="Picture 8" descr="Saturday – Sanctuary-In-Place"/>
          <p:cNvPicPr>
            <a:picLocks noChangeAspect="1" noChangeArrowheads="1"/>
          </p:cNvPicPr>
          <p:nvPr/>
        </p:nvPicPr>
        <p:blipFill rotWithShape="1">
          <a:blip r:embed="rId3">
            <a:extLst>
              <a:ext uri="{28A0092B-C50C-407E-A947-70E740481C1C}">
                <a14:useLocalDpi xmlns:a14="http://schemas.microsoft.com/office/drawing/2010/main" val="0"/>
              </a:ext>
            </a:extLst>
          </a:blip>
          <a:srcRect r="2" b="8917"/>
          <a:stretch/>
        </p:blipFill>
        <p:spPr bwMode="auto">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Need a Stretch Break? Stretch FIT starts January 29th - Texas Today: UT  Events &amp; Announcements Calendar"/>
          <p:cNvPicPr>
            <a:picLocks noChangeAspect="1" noChangeArrowheads="1"/>
          </p:cNvPicPr>
          <p:nvPr/>
        </p:nvPicPr>
        <p:blipFill rotWithShape="1">
          <a:blip r:embed="rId4">
            <a:extLst>
              <a:ext uri="{28A0092B-C50C-407E-A947-70E740481C1C}">
                <a14:useLocalDpi xmlns:a14="http://schemas.microsoft.com/office/drawing/2010/main" val="0"/>
              </a:ext>
            </a:extLst>
          </a:blip>
          <a:srcRect r="-4" b="5711"/>
          <a:stretch/>
        </p:blipFill>
        <p:spPr bwMode="auto">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Dog Body Language and Calming Signals"/>
          <p:cNvPicPr>
            <a:picLocks noChangeAspect="1" noChangeArrowheads="1"/>
          </p:cNvPicPr>
          <p:nvPr/>
        </p:nvPicPr>
        <p:blipFill rotWithShape="1">
          <a:blip r:embed="rId5">
            <a:extLst>
              <a:ext uri="{28A0092B-C50C-407E-A947-70E740481C1C}">
                <a14:useLocalDpi xmlns:a14="http://schemas.microsoft.com/office/drawing/2010/main" val="0"/>
              </a:ext>
            </a:extLst>
          </a:blip>
          <a:srcRect l="19775" r="7958" b="1"/>
          <a:stretch/>
        </p:blipFill>
        <p:spPr bwMode="auto">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93" name="Freeform: Shape 19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useBgFill="1">
        <p:nvSpPr>
          <p:cNvPr id="194" name="Freeform: Shape 193">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5" name="Rectangle 19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6" name="Rectangle 19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186773FA-7FF2-4448-A9AC-DF83314B66B3}"/>
              </a:ext>
            </a:extLst>
          </p:cNvPr>
          <p:cNvSpPr txBox="1"/>
          <p:nvPr/>
        </p:nvSpPr>
        <p:spPr>
          <a:xfrm>
            <a:off x="10289" y="2935214"/>
            <a:ext cx="2952502" cy="3922776"/>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ct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ABEC5"/>
                </a:solidFill>
                <a:effectLst/>
                <a:uLnTx/>
                <a:uFillTx/>
                <a:latin typeface="Avenir Medium"/>
                <a:ea typeface="+mn-ea"/>
                <a:cs typeface="Arial"/>
                <a:sym typeface="Arial"/>
              </a:rPr>
              <a:t>10 Minute Break</a:t>
            </a:r>
          </a:p>
          <a:p>
            <a:pPr marL="0" marR="0" lvl="0" indent="-228600" algn="l" defTabSz="914400" rtl="0" eaLnBrk="1" fontAlgn="auto" latinLnBrk="0" hangingPunct="1">
              <a:lnSpc>
                <a:spcPct val="90000"/>
              </a:lnSpc>
              <a:spcBef>
                <a:spcPct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ABEC5"/>
                </a:solidFill>
                <a:effectLst/>
                <a:uLnTx/>
                <a:uFillTx/>
                <a:latin typeface="Avenir Medium"/>
                <a:ea typeface="+mn-ea"/>
                <a:cs typeface="Arial"/>
                <a:sym typeface="Arial"/>
              </a:rPr>
              <a:t>Take time to stretch</a:t>
            </a:r>
          </a:p>
          <a:p>
            <a:pPr marL="0" marR="0" lvl="0" indent="-228600" algn="l" defTabSz="914400" rtl="0" eaLnBrk="1" fontAlgn="auto" latinLnBrk="0" hangingPunct="1">
              <a:lnSpc>
                <a:spcPct val="90000"/>
              </a:lnSpc>
              <a:spcBef>
                <a:spcPct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ABEC5"/>
                </a:solidFill>
                <a:effectLst/>
                <a:uLnTx/>
                <a:uFillTx/>
                <a:latin typeface="Avenir Medium"/>
                <a:ea typeface="+mn-ea"/>
                <a:cs typeface="Arial"/>
                <a:sym typeface="Arial"/>
              </a:rPr>
              <a:t>Get something to   drink and breathe!</a:t>
            </a:r>
          </a:p>
        </p:txBody>
      </p:sp>
      <p:pic>
        <p:nvPicPr>
          <p:cNvPr id="2052" name="Picture 4" descr="Daily Afternoon Randomness (46 Photos) | Dancing animals, Animals, Cute  animals"/>
          <p:cNvPicPr>
            <a:picLocks noChangeAspect="1" noChangeArrowheads="1"/>
          </p:cNvPicPr>
          <p:nvPr/>
        </p:nvPicPr>
        <p:blipFill rotWithShape="1">
          <a:blip r:embed="rId6">
            <a:extLst>
              <a:ext uri="{28A0092B-C50C-407E-A947-70E740481C1C}">
                <a14:useLocalDpi xmlns:a14="http://schemas.microsoft.com/office/drawing/2010/main" val="0"/>
              </a:ext>
            </a:extLst>
          </a:blip>
          <a:srcRect t="4362" r="2" b="20456"/>
          <a:stretch/>
        </p:blipFill>
        <p:spPr bwMode="auto">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A picture containing drawing&#10;&#10;Description automatically generated">
            <a:extLst>
              <a:ext uri="{FF2B5EF4-FFF2-40B4-BE49-F238E27FC236}">
                <a16:creationId xmlns:a16="http://schemas.microsoft.com/office/drawing/2014/main" id="{084B598A-0D29-47E3-8F51-513EDDFFAA8D}"/>
              </a:ext>
            </a:extLst>
          </p:cNvPr>
          <p:cNvPicPr>
            <a:picLocks noChangeAspect="1"/>
          </p:cNvPicPr>
          <p:nvPr/>
        </p:nvPicPr>
        <p:blipFill>
          <a:blip r:embed="rId7"/>
          <a:stretch>
            <a:fillRect/>
          </a:stretch>
        </p:blipFill>
        <p:spPr>
          <a:xfrm>
            <a:off x="0" y="906042"/>
            <a:ext cx="2053087" cy="853498"/>
          </a:xfrm>
          <a:prstGeom prst="rect">
            <a:avLst/>
          </a:prstGeom>
        </p:spPr>
      </p:pic>
    </p:spTree>
    <p:extLst>
      <p:ext uri="{BB962C8B-B14F-4D97-AF65-F5344CB8AC3E}">
        <p14:creationId xmlns:p14="http://schemas.microsoft.com/office/powerpoint/2010/main" val="1166097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34C9E7D-4040-439F-8FD0-DDD4E286838A}"/>
              </a:ext>
            </a:extLst>
          </p:cNvPr>
          <p:cNvSpPr txBox="1"/>
          <p:nvPr/>
        </p:nvSpPr>
        <p:spPr>
          <a:xfrm>
            <a:off x="2555308" y="177098"/>
            <a:ext cx="6489216" cy="830997"/>
          </a:xfrm>
          <a:prstGeom prst="rect">
            <a:avLst/>
          </a:prstGeom>
          <a:noFill/>
        </p:spPr>
        <p:txBody>
          <a:bodyPr wrap="square" rtlCol="0">
            <a:spAutoFit/>
          </a:bodyPr>
          <a:lstStyle/>
          <a:p>
            <a:r>
              <a:rPr lang="en-US" sz="4800" b="1" dirty="0">
                <a:solidFill>
                  <a:srgbClr val="7ABEC5"/>
                </a:solidFill>
                <a:latin typeface="Avenir Medium"/>
              </a:rPr>
              <a:t>Deep Dive Starred Slides</a:t>
            </a:r>
          </a:p>
        </p:txBody>
      </p:sp>
      <p:sp>
        <p:nvSpPr>
          <p:cNvPr id="3" name="TextBox 2">
            <a:extLst>
              <a:ext uri="{FF2B5EF4-FFF2-40B4-BE49-F238E27FC236}">
                <a16:creationId xmlns:a16="http://schemas.microsoft.com/office/drawing/2014/main" id="{3FC421E3-F119-49D1-9707-C80368F5C89F}"/>
              </a:ext>
            </a:extLst>
          </p:cNvPr>
          <p:cNvSpPr txBox="1"/>
          <p:nvPr/>
        </p:nvSpPr>
        <p:spPr>
          <a:xfrm>
            <a:off x="201283" y="1434303"/>
            <a:ext cx="8742692" cy="4001095"/>
          </a:xfrm>
          <a:prstGeom prst="rect">
            <a:avLst/>
          </a:prstGeom>
          <a:noFill/>
        </p:spPr>
        <p:txBody>
          <a:bodyPr wrap="square" rtlCol="0">
            <a:spAutoFit/>
          </a:bodyPr>
          <a:lstStyle/>
          <a:p>
            <a:pPr marL="0" marR="0">
              <a:spcBef>
                <a:spcPts val="0"/>
              </a:spcBef>
              <a:spcAft>
                <a:spcPts val="0"/>
              </a:spcAft>
            </a:pPr>
            <a:r>
              <a:rPr lang="en-US" sz="1600" b="1" dirty="0">
                <a:solidFill>
                  <a:srgbClr val="002060"/>
                </a:solidFill>
                <a:effectLst/>
                <a:latin typeface="Avenir Medium"/>
                <a:ea typeface="Calibri" panose="020F0502020204030204" pitchFamily="34" charset="0"/>
              </a:rPr>
              <a:t>Get Ready for the Deep Dive!</a:t>
            </a:r>
            <a:endParaRPr lang="en-US" sz="1600" dirty="0">
              <a:solidFill>
                <a:srgbClr val="002060"/>
              </a:solidFill>
              <a:effectLst/>
              <a:latin typeface="Avenir Medium"/>
              <a:ea typeface="Calibri" panose="020F0502020204030204" pitchFamily="34" charset="0"/>
            </a:endParaRPr>
          </a:p>
          <a:p>
            <a:pPr marL="0" marR="0">
              <a:spcBef>
                <a:spcPts val="0"/>
              </a:spcBef>
              <a:spcAft>
                <a:spcPts val="0"/>
              </a:spcAft>
            </a:pPr>
            <a:r>
              <a:rPr lang="en-US" sz="1600" dirty="0">
                <a:solidFill>
                  <a:srgbClr val="002060"/>
                </a:solidFill>
                <a:effectLst/>
                <a:latin typeface="Avenir Medium"/>
                <a:ea typeface="Calibri" panose="020F0502020204030204" pitchFamily="34" charset="0"/>
              </a:rPr>
              <a:t>This will be an opportunity for you to start planning how you will deliver Trauma Informed Care training to your organization! This is exciting… and maybe a little bit scary.  Our goals will be to:</a:t>
            </a:r>
          </a:p>
          <a:p>
            <a:pPr marL="342900" marR="0" lvl="0" indent="-342900">
              <a:spcBef>
                <a:spcPts val="0"/>
              </a:spcBef>
              <a:spcAft>
                <a:spcPts val="0"/>
              </a:spcAft>
              <a:buFont typeface="Symbol" panose="05050102010706020507" pitchFamily="18" charset="2"/>
              <a:buChar char=""/>
            </a:pPr>
            <a:r>
              <a:rPr lang="en-US" sz="1600" dirty="0">
                <a:solidFill>
                  <a:srgbClr val="002060"/>
                </a:solidFill>
                <a:effectLst/>
                <a:latin typeface="Avenir Medium"/>
                <a:ea typeface="Calibri" panose="020F0502020204030204" pitchFamily="34" charset="0"/>
              </a:rPr>
              <a:t>Identify challenges or barriers to presenting information on Trauma Informed Care</a:t>
            </a:r>
          </a:p>
          <a:p>
            <a:pPr marL="342900" marR="0" lvl="0" indent="-342900">
              <a:spcBef>
                <a:spcPts val="0"/>
              </a:spcBef>
              <a:spcAft>
                <a:spcPts val="0"/>
              </a:spcAft>
              <a:buFont typeface="Symbol" panose="05050102010706020507" pitchFamily="18" charset="2"/>
              <a:buChar char=""/>
            </a:pPr>
            <a:r>
              <a:rPr lang="en-US" sz="1600" dirty="0">
                <a:solidFill>
                  <a:srgbClr val="002060"/>
                </a:solidFill>
                <a:effectLst/>
                <a:latin typeface="Avenir Medium"/>
                <a:ea typeface="Calibri" panose="020F0502020204030204" pitchFamily="34" charset="0"/>
              </a:rPr>
              <a:t>Review key activities you may choose to use when training your organization</a:t>
            </a:r>
          </a:p>
          <a:p>
            <a:pPr marL="342900" marR="0" lvl="0" indent="-342900">
              <a:spcBef>
                <a:spcPts val="0"/>
              </a:spcBef>
              <a:spcAft>
                <a:spcPts val="0"/>
              </a:spcAft>
              <a:buFont typeface="Symbol" panose="05050102010706020507" pitchFamily="18" charset="2"/>
              <a:buChar char=""/>
            </a:pPr>
            <a:r>
              <a:rPr lang="en-US" sz="1600" dirty="0">
                <a:solidFill>
                  <a:srgbClr val="002060"/>
                </a:solidFill>
                <a:effectLst/>
                <a:latin typeface="Avenir Medium"/>
                <a:ea typeface="Calibri" panose="020F0502020204030204" pitchFamily="34" charset="0"/>
              </a:rPr>
              <a:t>Review key concepts you will want to cover when training your organization</a:t>
            </a:r>
          </a:p>
          <a:p>
            <a:pPr marL="342900" marR="0" lvl="0" indent="-342900">
              <a:spcBef>
                <a:spcPts val="0"/>
              </a:spcBef>
              <a:spcAft>
                <a:spcPts val="0"/>
              </a:spcAft>
              <a:buFont typeface="Symbol" panose="05050102010706020507" pitchFamily="18" charset="2"/>
              <a:buChar char=""/>
            </a:pPr>
            <a:r>
              <a:rPr lang="en-US" sz="1600" dirty="0">
                <a:solidFill>
                  <a:srgbClr val="002060"/>
                </a:solidFill>
                <a:effectLst/>
                <a:latin typeface="Avenir Medium"/>
                <a:ea typeface="Calibri" panose="020F0502020204030204" pitchFamily="34" charset="0"/>
              </a:rPr>
              <a:t>Review ways to highlight adult learning styles and opportunities for engagement within Trauma Informed Care training</a:t>
            </a:r>
          </a:p>
          <a:p>
            <a:pPr marL="0" marR="0">
              <a:spcBef>
                <a:spcPts val="0"/>
              </a:spcBef>
              <a:spcAft>
                <a:spcPts val="0"/>
              </a:spcAft>
            </a:pPr>
            <a:br>
              <a:rPr lang="en-US" sz="1600" dirty="0">
                <a:solidFill>
                  <a:srgbClr val="002060"/>
                </a:solidFill>
                <a:effectLst/>
                <a:latin typeface="Avenir Medium"/>
                <a:ea typeface="Calibri" panose="020F0502020204030204" pitchFamily="34" charset="0"/>
              </a:rPr>
            </a:br>
            <a:r>
              <a:rPr lang="en-US" sz="1600" dirty="0">
                <a:solidFill>
                  <a:srgbClr val="002060"/>
                </a:solidFill>
                <a:effectLst/>
                <a:latin typeface="Avenir Medium"/>
                <a:ea typeface="Calibri" panose="020F0502020204030204" pitchFamily="34" charset="0"/>
              </a:rPr>
              <a:t>What to expect:</a:t>
            </a:r>
          </a:p>
          <a:p>
            <a:pPr marL="342900" marR="0" lvl="0" indent="-342900">
              <a:spcBef>
                <a:spcPts val="0"/>
              </a:spcBef>
              <a:spcAft>
                <a:spcPts val="0"/>
              </a:spcAft>
              <a:buFont typeface="Symbol" panose="05050102010706020507" pitchFamily="18" charset="2"/>
              <a:buChar char=""/>
            </a:pPr>
            <a:r>
              <a:rPr lang="en-US" sz="1600" dirty="0">
                <a:solidFill>
                  <a:srgbClr val="002060"/>
                </a:solidFill>
                <a:effectLst/>
                <a:latin typeface="Avenir Medium"/>
                <a:ea typeface="Calibri" panose="020F0502020204030204" pitchFamily="34" charset="0"/>
              </a:rPr>
              <a:t>You will spend a good portion of time in breakout rooms with others from your organization. This time will be spent planning what activities and slides are most relevant and how your team will deliver a meaningful Trauma Informed Care training to your organization. </a:t>
            </a:r>
          </a:p>
          <a:p>
            <a:pPr marL="342900" marR="0" lvl="0" indent="-342900">
              <a:spcBef>
                <a:spcPts val="0"/>
              </a:spcBef>
              <a:spcAft>
                <a:spcPts val="0"/>
              </a:spcAft>
              <a:buFont typeface="Symbol" panose="05050102010706020507" pitchFamily="18" charset="2"/>
              <a:buChar char=""/>
            </a:pPr>
            <a:r>
              <a:rPr lang="en-US" sz="1600" dirty="0">
                <a:solidFill>
                  <a:srgbClr val="002060"/>
                </a:solidFill>
                <a:effectLst/>
                <a:latin typeface="Avenir Medium"/>
                <a:ea typeface="Calibri" panose="020F0502020204030204" pitchFamily="34" charset="0"/>
              </a:rPr>
              <a:t>There will be ample time for you to ask clarifying questions on concepts, how to facilitate activities, and anything else you are concerned about. </a:t>
            </a:r>
          </a:p>
          <a:p>
            <a:endParaRPr lang="en-US" dirty="0"/>
          </a:p>
        </p:txBody>
      </p:sp>
    </p:spTree>
    <p:extLst>
      <p:ext uri="{BB962C8B-B14F-4D97-AF65-F5344CB8AC3E}">
        <p14:creationId xmlns:p14="http://schemas.microsoft.com/office/powerpoint/2010/main" val="1177718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884C-1088-4202-AF63-A06474EC1642}"/>
              </a:ext>
            </a:extLst>
          </p:cNvPr>
          <p:cNvSpPr>
            <a:spLocks noGrp="1"/>
          </p:cNvSpPr>
          <p:nvPr>
            <p:ph type="title"/>
          </p:nvPr>
        </p:nvSpPr>
        <p:spPr>
          <a:xfrm>
            <a:off x="4450887" y="322563"/>
            <a:ext cx="4335404" cy="994172"/>
          </a:xfrm>
        </p:spPr>
        <p:txBody>
          <a:bodyPr>
            <a:normAutofit fontScale="90000"/>
          </a:bodyPr>
          <a:lstStyle/>
          <a:p>
            <a:r>
              <a:rPr lang="en-US" b="1" dirty="0">
                <a:solidFill>
                  <a:srgbClr val="7ABEC5"/>
                </a:solidFill>
                <a:latin typeface="Avenir Medium"/>
              </a:rPr>
              <a:t>Under the Surface</a:t>
            </a:r>
          </a:p>
        </p:txBody>
      </p:sp>
      <p:pic>
        <p:nvPicPr>
          <p:cNvPr id="3" name="Online Media 2" title="&quot;Under The Surface&quot; - Empathy Film">
            <a:hlinkClick r:id="" action="ppaction://media"/>
            <a:extLst>
              <a:ext uri="{FF2B5EF4-FFF2-40B4-BE49-F238E27FC236}">
                <a16:creationId xmlns:a16="http://schemas.microsoft.com/office/drawing/2014/main" id="{47C8236F-F9E0-4FB6-B344-C43AC1E43285}"/>
              </a:ext>
            </a:extLst>
          </p:cNvPr>
          <p:cNvPicPr>
            <a:picLocks noRot="1" noChangeAspect="1"/>
          </p:cNvPicPr>
          <p:nvPr>
            <a:videoFile r:link="rId1"/>
          </p:nvPr>
        </p:nvPicPr>
        <p:blipFill>
          <a:blip r:embed="rId4"/>
          <a:stretch>
            <a:fillRect/>
          </a:stretch>
        </p:blipFill>
        <p:spPr>
          <a:xfrm>
            <a:off x="1630680" y="1902333"/>
            <a:ext cx="6050280" cy="341840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CB3565EB-2185-4208-9E37-83CADD4F1875}"/>
              </a:ext>
            </a:extLst>
          </p:cNvPr>
          <p:cNvPicPr>
            <a:picLocks noChangeAspect="1"/>
          </p:cNvPicPr>
          <p:nvPr/>
        </p:nvPicPr>
        <p:blipFill>
          <a:blip r:embed="rId5"/>
          <a:stretch>
            <a:fillRect/>
          </a:stretch>
        </p:blipFill>
        <p:spPr>
          <a:xfrm>
            <a:off x="278812" y="1085185"/>
            <a:ext cx="1539815" cy="640124"/>
          </a:xfrm>
          <a:prstGeom prst="rect">
            <a:avLst/>
          </a:prstGeom>
        </p:spPr>
      </p:pic>
      <p:sp>
        <p:nvSpPr>
          <p:cNvPr id="13" name="Rectangle 12">
            <a:extLst>
              <a:ext uri="{FF2B5EF4-FFF2-40B4-BE49-F238E27FC236}">
                <a16:creationId xmlns:a16="http://schemas.microsoft.com/office/drawing/2014/main" id="{24F1CB67-7346-470F-9321-1AEDABAA64BC}"/>
              </a:ext>
            </a:extLst>
          </p:cNvPr>
          <p:cNvSpPr/>
          <p:nvPr/>
        </p:nvSpPr>
        <p:spPr>
          <a:xfrm>
            <a:off x="3576484" y="5611490"/>
            <a:ext cx="4635863"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spTree>
    <p:extLst>
      <p:ext uri="{BB962C8B-B14F-4D97-AF65-F5344CB8AC3E}">
        <p14:creationId xmlns:p14="http://schemas.microsoft.com/office/powerpoint/2010/main" val="18591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77A1-D447-4AF5-9B0E-0806015FF167}"/>
              </a:ext>
            </a:extLst>
          </p:cNvPr>
          <p:cNvSpPr>
            <a:spLocks noGrp="1"/>
          </p:cNvSpPr>
          <p:nvPr>
            <p:ph type="title"/>
          </p:nvPr>
        </p:nvSpPr>
        <p:spPr>
          <a:xfrm>
            <a:off x="2284026" y="2389998"/>
            <a:ext cx="4578896" cy="1523291"/>
          </a:xfrm>
        </p:spPr>
        <p:txBody>
          <a:bodyPr spcFirstLastPara="1" vert="horz" wrap="square" lIns="68580" tIns="34290" rIns="68580" bIns="34290" rtlCol="0" anchor="b" anchorCtr="0">
            <a:normAutofit/>
          </a:bodyPr>
          <a:lstStyle/>
          <a:p>
            <a:pPr algn="ctr"/>
            <a:r>
              <a:rPr lang="en-US" sz="4500" b="1" kern="1200" dirty="0">
                <a:solidFill>
                  <a:srgbClr val="7ABEC5"/>
                </a:solidFill>
                <a:latin typeface="Avenir Medium"/>
              </a:rPr>
              <a:t>Large Group Discussion</a:t>
            </a:r>
          </a:p>
        </p:txBody>
      </p:sp>
      <p:sp>
        <p:nvSpPr>
          <p:cNvPr id="5" name="Rectangle 4">
            <a:extLst>
              <a:ext uri="{FF2B5EF4-FFF2-40B4-BE49-F238E27FC236}">
                <a16:creationId xmlns:a16="http://schemas.microsoft.com/office/drawing/2014/main" id="{99269A22-DB6E-4DDF-A002-A27AF9150614}"/>
              </a:ext>
            </a:extLst>
          </p:cNvPr>
          <p:cNvSpPr/>
          <p:nvPr/>
        </p:nvSpPr>
        <p:spPr>
          <a:xfrm>
            <a:off x="3775588" y="5723751"/>
            <a:ext cx="4635863"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6" name="Picture 5" descr="A picture containing drawing&#10;&#10;Description automatically generated">
            <a:extLst>
              <a:ext uri="{FF2B5EF4-FFF2-40B4-BE49-F238E27FC236}">
                <a16:creationId xmlns:a16="http://schemas.microsoft.com/office/drawing/2014/main" id="{D8417397-3740-4197-99F1-BCD48A3BC0B3}"/>
              </a:ext>
            </a:extLst>
          </p:cNvPr>
          <p:cNvPicPr>
            <a:picLocks noChangeAspect="1"/>
          </p:cNvPicPr>
          <p:nvPr/>
        </p:nvPicPr>
        <p:blipFill>
          <a:blip r:embed="rId3"/>
          <a:stretch>
            <a:fillRect/>
          </a:stretch>
        </p:blipFill>
        <p:spPr>
          <a:xfrm>
            <a:off x="278812" y="1085185"/>
            <a:ext cx="1539815" cy="640124"/>
          </a:xfrm>
          <a:prstGeom prst="rect">
            <a:avLst/>
          </a:prstGeom>
        </p:spPr>
      </p:pic>
    </p:spTree>
    <p:extLst>
      <p:ext uri="{BB962C8B-B14F-4D97-AF65-F5344CB8AC3E}">
        <p14:creationId xmlns:p14="http://schemas.microsoft.com/office/powerpoint/2010/main" val="3615199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75116" y="316647"/>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00BEFFB-51B7-4018-8A96-F6625834C7FA}"/>
              </a:ext>
            </a:extLst>
          </p:cNvPr>
          <p:cNvSpPr txBox="1"/>
          <p:nvPr/>
        </p:nvSpPr>
        <p:spPr>
          <a:xfrm>
            <a:off x="1026367" y="1586204"/>
            <a:ext cx="64567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Avenir Medium"/>
                <a:cs typeface="Arial"/>
                <a:sym typeface="Arial"/>
              </a:rPr>
              <a:t>Aligning these initiatives is vital to successful organization culture transformation</a:t>
            </a:r>
          </a:p>
        </p:txBody>
      </p:sp>
      <p:sp>
        <p:nvSpPr>
          <p:cNvPr id="6" name="Oval 5">
            <a:extLst>
              <a:ext uri="{FF2B5EF4-FFF2-40B4-BE49-F238E27FC236}">
                <a16:creationId xmlns:a16="http://schemas.microsoft.com/office/drawing/2014/main" id="{8C018703-7A67-4AE9-8578-19790FE9510A}"/>
              </a:ext>
            </a:extLst>
          </p:cNvPr>
          <p:cNvSpPr/>
          <p:nvPr/>
        </p:nvSpPr>
        <p:spPr>
          <a:xfrm>
            <a:off x="3078963" y="3351211"/>
            <a:ext cx="1707502" cy="15611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Oval 11">
            <a:extLst>
              <a:ext uri="{FF2B5EF4-FFF2-40B4-BE49-F238E27FC236}">
                <a16:creationId xmlns:a16="http://schemas.microsoft.com/office/drawing/2014/main" id="{A3BCE10B-6426-46A0-AEE1-EA9B23703DCC}"/>
              </a:ext>
            </a:extLst>
          </p:cNvPr>
          <p:cNvSpPr/>
          <p:nvPr/>
        </p:nvSpPr>
        <p:spPr>
          <a:xfrm>
            <a:off x="3974841" y="4290063"/>
            <a:ext cx="1707502" cy="1561149"/>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71CF38CA-8138-48E4-894F-92457ECB252F}"/>
              </a:ext>
            </a:extLst>
          </p:cNvPr>
          <p:cNvSpPr/>
          <p:nvPr/>
        </p:nvSpPr>
        <p:spPr>
          <a:xfrm>
            <a:off x="4828592" y="3364547"/>
            <a:ext cx="1707502" cy="1561149"/>
          </a:xfrm>
          <a:prstGeom prst="ellipse">
            <a:avLst/>
          </a:prstGeom>
          <a:solidFill>
            <a:srgbClr val="7ABEC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Arrow: Down 4">
            <a:extLst>
              <a:ext uri="{FF2B5EF4-FFF2-40B4-BE49-F238E27FC236}">
                <a16:creationId xmlns:a16="http://schemas.microsoft.com/office/drawing/2014/main" id="{E50F91CB-7636-4B51-87F0-4DE0AFD2D0C2}"/>
              </a:ext>
            </a:extLst>
          </p:cNvPr>
          <p:cNvSpPr/>
          <p:nvPr/>
        </p:nvSpPr>
        <p:spPr>
          <a:xfrm>
            <a:off x="4688564" y="2586761"/>
            <a:ext cx="237930" cy="150222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218E5F7-756E-41DC-91E6-F3CDD87271BB}"/>
              </a:ext>
            </a:extLst>
          </p:cNvPr>
          <p:cNvSpPr txBox="1"/>
          <p:nvPr/>
        </p:nvSpPr>
        <p:spPr>
          <a:xfrm>
            <a:off x="3456992" y="3751767"/>
            <a:ext cx="132947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venir Medium"/>
                <a:cs typeface="Arial"/>
                <a:sym typeface="Arial"/>
              </a:rPr>
              <a:t>Trauma Informed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venir Medium"/>
                <a:cs typeface="Arial"/>
                <a:sym typeface="Arial"/>
              </a:rPr>
              <a:t>Care</a:t>
            </a:r>
          </a:p>
        </p:txBody>
      </p:sp>
      <p:sp>
        <p:nvSpPr>
          <p:cNvPr id="14" name="TextBox 13">
            <a:extLst>
              <a:ext uri="{FF2B5EF4-FFF2-40B4-BE49-F238E27FC236}">
                <a16:creationId xmlns:a16="http://schemas.microsoft.com/office/drawing/2014/main" id="{4AD2A5F1-440E-49EF-BFA3-283B209ED899}"/>
              </a:ext>
            </a:extLst>
          </p:cNvPr>
          <p:cNvSpPr txBox="1"/>
          <p:nvPr/>
        </p:nvSpPr>
        <p:spPr>
          <a:xfrm>
            <a:off x="5162126" y="3768601"/>
            <a:ext cx="11383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venir Medium"/>
                <a:cs typeface="Arial"/>
                <a:sym typeface="Arial"/>
              </a:rPr>
              <a:t>Restorative Practices  Relational Healing</a:t>
            </a:r>
          </a:p>
        </p:txBody>
      </p:sp>
      <p:sp>
        <p:nvSpPr>
          <p:cNvPr id="15" name="TextBox 14">
            <a:extLst>
              <a:ext uri="{FF2B5EF4-FFF2-40B4-BE49-F238E27FC236}">
                <a16:creationId xmlns:a16="http://schemas.microsoft.com/office/drawing/2014/main" id="{96328C7E-5031-4B93-8147-A6E065C8579A}"/>
              </a:ext>
            </a:extLst>
          </p:cNvPr>
          <p:cNvSpPr txBox="1"/>
          <p:nvPr/>
        </p:nvSpPr>
        <p:spPr>
          <a:xfrm>
            <a:off x="4264090" y="4810577"/>
            <a:ext cx="1138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venir Medium"/>
                <a:cs typeface="Arial"/>
                <a:sym typeface="Arial"/>
              </a:rPr>
              <a:t>Racial Equity and Justice</a:t>
            </a:r>
          </a:p>
        </p:txBody>
      </p:sp>
      <p:pic>
        <p:nvPicPr>
          <p:cNvPr id="16" name="Picture 2" descr="E:\Anu\Projects 2016\Jen Leland\Source\T2_logo_final_color.jpg">
            <a:extLst>
              <a:ext uri="{FF2B5EF4-FFF2-40B4-BE49-F238E27FC236}">
                <a16:creationId xmlns:a16="http://schemas.microsoft.com/office/drawing/2014/main" id="{4D640738-6837-4594-BE14-DA8B207832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54955" y="5789712"/>
            <a:ext cx="755176" cy="3555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859F7DC3-D4BA-4C01-AE81-138D910783B0}"/>
              </a:ext>
            </a:extLst>
          </p:cNvPr>
          <p:cNvSpPr txBox="1"/>
          <p:nvPr/>
        </p:nvSpPr>
        <p:spPr>
          <a:xfrm>
            <a:off x="4266346" y="255214"/>
            <a:ext cx="43205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ABEC5"/>
                </a:solidFill>
                <a:effectLst/>
                <a:uLnTx/>
                <a:uFillTx/>
                <a:latin typeface="Avenir Medium"/>
                <a:cs typeface="Arial"/>
                <a:sym typeface="Arial"/>
              </a:rPr>
              <a:t>Why Be Trauma Informed</a:t>
            </a:r>
          </a:p>
        </p:txBody>
      </p:sp>
      <p:sp>
        <p:nvSpPr>
          <p:cNvPr id="7" name="TextBox 6">
            <a:extLst>
              <a:ext uri="{FF2B5EF4-FFF2-40B4-BE49-F238E27FC236}">
                <a16:creationId xmlns:a16="http://schemas.microsoft.com/office/drawing/2014/main" id="{33062753-ED1F-4BF8-A269-6C390E815617}"/>
              </a:ext>
            </a:extLst>
          </p:cNvPr>
          <p:cNvSpPr txBox="1"/>
          <p:nvPr/>
        </p:nvSpPr>
        <p:spPr>
          <a:xfrm>
            <a:off x="275116" y="10777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19</a:t>
            </a:r>
          </a:p>
        </p:txBody>
      </p:sp>
      <p:sp>
        <p:nvSpPr>
          <p:cNvPr id="19" name="Star: 5 Points 18">
            <a:extLst>
              <a:ext uri="{FF2B5EF4-FFF2-40B4-BE49-F238E27FC236}">
                <a16:creationId xmlns:a16="http://schemas.microsoft.com/office/drawing/2014/main" id="{EB04BD38-B7FD-43BA-837C-05A724BA598F}"/>
              </a:ext>
            </a:extLst>
          </p:cNvPr>
          <p:cNvSpPr/>
          <p:nvPr/>
        </p:nvSpPr>
        <p:spPr>
          <a:xfrm>
            <a:off x="8325853" y="187734"/>
            <a:ext cx="662871" cy="6864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27386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D7229230-F5AA-41CF-894F-B1EEE295B8BF}"/>
              </a:ext>
            </a:extLst>
          </p:cNvPr>
          <p:cNvSpPr>
            <a:spLocks noGrp="1"/>
          </p:cNvSpPr>
          <p:nvPr>
            <p:ph type="body" idx="1"/>
          </p:nvPr>
        </p:nvSpPr>
        <p:spPr>
          <a:xfrm>
            <a:off x="4638001" y="-9965"/>
            <a:ext cx="4304716" cy="922080"/>
          </a:xfrm>
        </p:spPr>
        <p:txBody>
          <a:bodyPr>
            <a:noAutofit/>
          </a:bodyPr>
          <a:lstStyle/>
          <a:p>
            <a:pPr marL="114300" indent="0">
              <a:buNone/>
            </a:pPr>
            <a:r>
              <a:rPr lang="en-US" sz="3600" b="1" dirty="0">
                <a:solidFill>
                  <a:srgbClr val="7ABEC5"/>
                </a:solidFill>
                <a:latin typeface="Avenir Medium"/>
              </a:rPr>
              <a:t>What is Trauma Informed Care?</a:t>
            </a:r>
          </a:p>
        </p:txBody>
      </p:sp>
      <p:sp>
        <p:nvSpPr>
          <p:cNvPr id="7" name="Content Placeholder 2">
            <a:extLst>
              <a:ext uri="{FF2B5EF4-FFF2-40B4-BE49-F238E27FC236}">
                <a16:creationId xmlns:a16="http://schemas.microsoft.com/office/drawing/2014/main" id="{C19BD8B0-022B-4099-B6D1-1C327079E7BA}"/>
              </a:ext>
            </a:extLst>
          </p:cNvPr>
          <p:cNvSpPr txBox="1">
            <a:spLocks/>
          </p:cNvSpPr>
          <p:nvPr/>
        </p:nvSpPr>
        <p:spPr>
          <a:xfrm>
            <a:off x="201283" y="1409946"/>
            <a:ext cx="8326898" cy="3941599"/>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Avenir Medium"/>
                <a:cs typeface="Calibri"/>
                <a:sym typeface="Arial"/>
              </a:rPr>
              <a:t>Trauma Informed Care is a strengths-based framework that is grounded in an understanding of and responsiveness to the impact of trauma…that emphasizes relationships, being curious, non-judgmental, and creates space for  physical, psychological, and emotional safety for all. This paradigm shift builds and allows for opportunities to rebuild and keep a sense of empowerment and resiliency. </a:t>
            </a:r>
            <a:endParaRPr kumimoji="0" lang="en-US" sz="2000" b="0" i="0" u="none" strike="noStrike" kern="0" cap="none" spc="0" normalizeH="0" baseline="0" noProof="0" dirty="0">
              <a:ln>
                <a:noFill/>
              </a:ln>
              <a:solidFill>
                <a:srgbClr val="002060"/>
              </a:solidFill>
              <a:effectLst/>
              <a:uLnTx/>
              <a:uFillTx/>
              <a:latin typeface="Avenir Medium"/>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lumMod val="75000"/>
                  <a:lumOff val="25000"/>
                </a:srgb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72CB7414-E24C-45C4-A051-C821EE67F18B}"/>
              </a:ext>
            </a:extLst>
          </p:cNvPr>
          <p:cNvSpPr txBox="1"/>
          <p:nvPr/>
        </p:nvSpPr>
        <p:spPr>
          <a:xfrm>
            <a:off x="108917" y="44692"/>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22</a:t>
            </a:r>
          </a:p>
        </p:txBody>
      </p:sp>
      <p:sp>
        <p:nvSpPr>
          <p:cNvPr id="8" name="Star: 5 Points 7">
            <a:extLst>
              <a:ext uri="{FF2B5EF4-FFF2-40B4-BE49-F238E27FC236}">
                <a16:creationId xmlns:a16="http://schemas.microsoft.com/office/drawing/2014/main" id="{3E9B4A2D-6CEF-4084-A631-3E1E2AFF4E0D}"/>
              </a:ext>
            </a:extLst>
          </p:cNvPr>
          <p:cNvSpPr/>
          <p:nvPr/>
        </p:nvSpPr>
        <p:spPr>
          <a:xfrm>
            <a:off x="8313515" y="168861"/>
            <a:ext cx="675209" cy="60440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020670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803788" y="3075057"/>
            <a:ext cx="9180870" cy="1323439"/>
          </a:xfrm>
          <a:prstGeom prst="rect">
            <a:avLst/>
          </a:prstGeom>
          <a:noFill/>
        </p:spPr>
        <p:txBody>
          <a:bodyPr wrap="square" rtlCol="0">
            <a:spAutoFit/>
          </a:bodyPr>
          <a:lstStyle/>
          <a:p>
            <a:r>
              <a:rPr lang="en-US" sz="4000" b="1" dirty="0">
                <a:solidFill>
                  <a:srgbClr val="7ABEC5"/>
                </a:solidFill>
                <a:latin typeface="Avenir Medium"/>
              </a:rPr>
              <a:t>Reflections from the ACEs deep dive</a:t>
            </a:r>
          </a:p>
          <a:p>
            <a:r>
              <a:rPr lang="en-US" sz="4000" b="1" dirty="0">
                <a:solidFill>
                  <a:srgbClr val="7ABEC5"/>
                </a:solidFill>
                <a:latin typeface="Avenir Medium"/>
              </a:rPr>
              <a:t>What are you hopes and needs today?</a:t>
            </a:r>
          </a:p>
        </p:txBody>
      </p:sp>
      <p:sp>
        <p:nvSpPr>
          <p:cNvPr id="8" name="TextBox 7">
            <a:extLst>
              <a:ext uri="{FF2B5EF4-FFF2-40B4-BE49-F238E27FC236}">
                <a16:creationId xmlns:a16="http://schemas.microsoft.com/office/drawing/2014/main" id="{1CB9DA71-0F6E-4DE2-B5DD-A45E8F4F795D}"/>
              </a:ext>
            </a:extLst>
          </p:cNvPr>
          <p:cNvSpPr txBox="1"/>
          <p:nvPr/>
        </p:nvSpPr>
        <p:spPr>
          <a:xfrm>
            <a:off x="1404709" y="4999408"/>
            <a:ext cx="4991362" cy="923330"/>
          </a:xfrm>
          <a:prstGeom prst="rect">
            <a:avLst/>
          </a:prstGeom>
          <a:noFill/>
        </p:spPr>
        <p:txBody>
          <a:bodyPr wrap="square">
            <a:spAutoFit/>
          </a:bodyPr>
          <a:lstStyle/>
          <a:p>
            <a:r>
              <a:rPr lang="en-US" sz="1800" dirty="0">
                <a:latin typeface="Avenir Medium"/>
                <a:hlinkClick r:id="rId4"/>
              </a:rPr>
              <a:t>https://www.menti.com/2a23hg5wcn</a:t>
            </a:r>
            <a:endParaRPr lang="en-US" sz="1800" dirty="0">
              <a:latin typeface="Avenir Medium"/>
            </a:endParaRPr>
          </a:p>
          <a:p>
            <a:endParaRPr lang="en-US" sz="1800" dirty="0">
              <a:latin typeface="Avenir Medium"/>
            </a:endParaRPr>
          </a:p>
          <a:p>
            <a:r>
              <a:rPr lang="en-US" sz="1800" dirty="0">
                <a:latin typeface="Avenir Medium"/>
              </a:rPr>
              <a:t>Or Menti.com </a:t>
            </a:r>
            <a:r>
              <a:rPr lang="en-US" sz="1800" b="0" i="0" dirty="0">
                <a:effectLst/>
                <a:latin typeface="Avenir Medium"/>
              </a:rPr>
              <a:t>The voting code </a:t>
            </a:r>
            <a:r>
              <a:rPr lang="en-US" sz="1800" b="1" i="0" dirty="0">
                <a:effectLst/>
                <a:latin typeface="Avenir Medium"/>
              </a:rPr>
              <a:t>7557 8181</a:t>
            </a:r>
            <a:endParaRPr lang="en-US" sz="1800" dirty="0">
              <a:latin typeface="Avenir Medium"/>
            </a:endParaRPr>
          </a:p>
        </p:txBody>
      </p:sp>
    </p:spTree>
    <p:extLst>
      <p:ext uri="{BB962C8B-B14F-4D97-AF65-F5344CB8AC3E}">
        <p14:creationId xmlns:p14="http://schemas.microsoft.com/office/powerpoint/2010/main" val="3584576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83124D-0B2F-4B06-9157-BE25774AA71A}"/>
              </a:ext>
            </a:extLst>
          </p:cNvPr>
          <p:cNvSpPr txBox="1"/>
          <p:nvPr/>
        </p:nvSpPr>
        <p:spPr>
          <a:xfrm>
            <a:off x="4572000" y="53126"/>
            <a:ext cx="43707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7ABEC5"/>
                </a:solidFill>
                <a:effectLst/>
                <a:uLnTx/>
                <a:uFillTx/>
                <a:latin typeface="Avenir Medium"/>
                <a:cs typeface="Calibri"/>
                <a:sym typeface="Arial"/>
              </a:rPr>
              <a:t>What is a Trauma Informed System?</a:t>
            </a:r>
          </a:p>
        </p:txBody>
      </p:sp>
      <p:sp>
        <p:nvSpPr>
          <p:cNvPr id="3" name="Rectangle 2">
            <a:extLst>
              <a:ext uri="{FF2B5EF4-FFF2-40B4-BE49-F238E27FC236}">
                <a16:creationId xmlns:a16="http://schemas.microsoft.com/office/drawing/2014/main" id="{A2B46A46-94B4-4B2E-AD72-A3FEC59B9056}"/>
              </a:ext>
            </a:extLst>
          </p:cNvPr>
          <p:cNvSpPr/>
          <p:nvPr/>
        </p:nvSpPr>
        <p:spPr>
          <a:xfrm>
            <a:off x="345233" y="2197894"/>
            <a:ext cx="8425543"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Avenir Medium"/>
                <a:cs typeface="Arial"/>
                <a:sym typeface="Arial"/>
              </a:rPr>
              <a:t>A trauma-informed system is a </a:t>
            </a:r>
            <a:r>
              <a:rPr kumimoji="0" lang="en-US" sz="2000" b="0" i="0" u="none" strike="noStrike" kern="0" cap="none" spc="0" normalizeH="0" baseline="0" noProof="0" dirty="0">
                <a:ln>
                  <a:noFill/>
                </a:ln>
                <a:solidFill>
                  <a:srgbClr val="002060"/>
                </a:solidFill>
                <a:effectLst/>
                <a:uLnTx/>
                <a:uFillTx/>
                <a:latin typeface="Avenir Medium"/>
                <a:cs typeface="Calibri"/>
                <a:sym typeface="Arial"/>
              </a:rPr>
              <a:t>strengths-based framework that is grounded in an understanding of and responsiveness to the impact of trauma </a:t>
            </a:r>
            <a:r>
              <a:rPr kumimoji="0" lang="en-US" sz="2000" b="0" i="0" u="none" strike="noStrike" kern="0" cap="none" spc="0" normalizeH="0" baseline="0" noProof="0" dirty="0">
                <a:ln>
                  <a:noFill/>
                </a:ln>
                <a:solidFill>
                  <a:srgbClr val="002060"/>
                </a:solidFill>
                <a:effectLst/>
                <a:uLnTx/>
                <a:uFillTx/>
                <a:latin typeface="Avenir Medium"/>
                <a:cs typeface="Arial"/>
                <a:sym typeface="Arial"/>
              </a:rPr>
              <a:t>on those who have contact with the system, and service providers. The entire organization embeds and sustains trauma awareness, knowledge, and skills into their organizational cultures, practices, and policies. They act in collaboration with all those involved using the best available modalities to maximize physical and psychological safety, facilitate healing , and support their ability to thrive.</a:t>
            </a:r>
          </a:p>
        </p:txBody>
      </p:sp>
      <p:sp>
        <p:nvSpPr>
          <p:cNvPr id="4" name="TextBox 3">
            <a:extLst>
              <a:ext uri="{FF2B5EF4-FFF2-40B4-BE49-F238E27FC236}">
                <a16:creationId xmlns:a16="http://schemas.microsoft.com/office/drawing/2014/main" id="{45FC64DC-DF02-4C78-95A6-E7CEA3A63E03}"/>
              </a:ext>
            </a:extLst>
          </p:cNvPr>
          <p:cNvSpPr txBox="1"/>
          <p:nvPr/>
        </p:nvSpPr>
        <p:spPr>
          <a:xfrm>
            <a:off x="201283" y="5312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23</a:t>
            </a:r>
          </a:p>
        </p:txBody>
      </p:sp>
      <p:sp>
        <p:nvSpPr>
          <p:cNvPr id="7" name="Star: 5 Points 6">
            <a:extLst>
              <a:ext uri="{FF2B5EF4-FFF2-40B4-BE49-F238E27FC236}">
                <a16:creationId xmlns:a16="http://schemas.microsoft.com/office/drawing/2014/main" id="{8BD0CAAF-D11D-4125-B629-DE5056E5252C}"/>
              </a:ext>
            </a:extLst>
          </p:cNvPr>
          <p:cNvSpPr/>
          <p:nvPr/>
        </p:nvSpPr>
        <p:spPr>
          <a:xfrm>
            <a:off x="8542420" y="53126"/>
            <a:ext cx="601579" cy="5394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05503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321460"/>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E102B54-2E82-4940-A460-203D6DAF151B}"/>
              </a:ext>
            </a:extLst>
          </p:cNvPr>
          <p:cNvSpPr/>
          <p:nvPr/>
        </p:nvSpPr>
        <p:spPr>
          <a:xfrm>
            <a:off x="373224" y="1597729"/>
            <a:ext cx="8472196" cy="40010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33DDD9"/>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B050"/>
                </a:solidFill>
                <a:effectLst/>
                <a:uLnTx/>
                <a:uFillTx/>
                <a:latin typeface="Avenir Book"/>
                <a:cs typeface="Arial"/>
                <a:sym typeface="Arial"/>
              </a:rPr>
              <a:t>Why be a CARE Designated Organization?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2060"/>
              </a:solidFill>
              <a:effectLst/>
              <a:uLnTx/>
              <a:uFillTx/>
              <a:latin typeface="Avenir Book"/>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2060"/>
                </a:solidFill>
                <a:effectLst/>
                <a:uLnTx/>
                <a:uFillTx/>
                <a:latin typeface="Avenir Book"/>
                <a:cs typeface="Arial"/>
                <a:sym typeface="Arial"/>
              </a:rPr>
              <a:t>Building relationships, a sense of belonging, trust and connection creates a workplace culture of healing.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2060"/>
              </a:solidFill>
              <a:effectLst/>
              <a:uLnTx/>
              <a:uFillTx/>
              <a:latin typeface="Avenir Book"/>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2060"/>
                </a:solidFill>
                <a:effectLst/>
                <a:uLnTx/>
                <a:uFillTx/>
                <a:latin typeface="Avenir Book"/>
                <a:cs typeface="Arial"/>
                <a:sym typeface="Arial"/>
              </a:rPr>
              <a:t>The paradigm shift becomes not what is wrong with you but what has happened to you.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2060"/>
              </a:solidFill>
              <a:effectLst/>
              <a:uLnTx/>
              <a:uFillTx/>
              <a:latin typeface="Avenir Book"/>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2060"/>
                </a:solidFill>
                <a:effectLst/>
                <a:uLnTx/>
                <a:uFillTx/>
                <a:latin typeface="Avenir Book"/>
                <a:cs typeface="Arial"/>
                <a:sym typeface="Arial"/>
              </a:rPr>
              <a:t>Trauma informed, restorative principles that are equitable aim at insuring environments and services are accessible welcoming, healing and provides a sense of belonging to all particularly those impacted by the inequities in our community.</a:t>
            </a:r>
          </a:p>
        </p:txBody>
      </p:sp>
      <p:sp>
        <p:nvSpPr>
          <p:cNvPr id="4" name="Rectangle 3">
            <a:extLst>
              <a:ext uri="{FF2B5EF4-FFF2-40B4-BE49-F238E27FC236}">
                <a16:creationId xmlns:a16="http://schemas.microsoft.com/office/drawing/2014/main" id="{B15D272C-453F-4A95-852B-3A9775E84C75}"/>
              </a:ext>
            </a:extLst>
          </p:cNvPr>
          <p:cNvSpPr/>
          <p:nvPr/>
        </p:nvSpPr>
        <p:spPr>
          <a:xfrm>
            <a:off x="4533207" y="97740"/>
            <a:ext cx="440951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ABEC5"/>
                </a:solidFill>
                <a:effectLst/>
                <a:uLnTx/>
                <a:uFillTx/>
                <a:latin typeface="Avenir Medium"/>
                <a:cs typeface="Arial"/>
                <a:sym typeface="Arial"/>
              </a:rPr>
              <a:t>So Why Be a Trauma Informed Organization?</a:t>
            </a:r>
          </a:p>
        </p:txBody>
      </p:sp>
      <p:sp>
        <p:nvSpPr>
          <p:cNvPr id="5" name="TextBox 4">
            <a:extLst>
              <a:ext uri="{FF2B5EF4-FFF2-40B4-BE49-F238E27FC236}">
                <a16:creationId xmlns:a16="http://schemas.microsoft.com/office/drawing/2014/main" id="{30F00C26-6D06-49E2-BD3D-616A0B62CB53}"/>
              </a:ext>
            </a:extLst>
          </p:cNvPr>
          <p:cNvSpPr txBox="1"/>
          <p:nvPr/>
        </p:nvSpPr>
        <p:spPr>
          <a:xfrm>
            <a:off x="121921" y="41427"/>
            <a:ext cx="5892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28</a:t>
            </a:r>
          </a:p>
        </p:txBody>
      </p:sp>
      <p:sp>
        <p:nvSpPr>
          <p:cNvPr id="12" name="Star: 5 Points 11">
            <a:extLst>
              <a:ext uri="{FF2B5EF4-FFF2-40B4-BE49-F238E27FC236}">
                <a16:creationId xmlns:a16="http://schemas.microsoft.com/office/drawing/2014/main" id="{D875AFB3-50C1-464F-AFCF-5F4F7D15DDAD}"/>
              </a:ext>
            </a:extLst>
          </p:cNvPr>
          <p:cNvSpPr/>
          <p:nvPr/>
        </p:nvSpPr>
        <p:spPr>
          <a:xfrm>
            <a:off x="8456554" y="179148"/>
            <a:ext cx="486163" cy="45720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856861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7" descr="updated_graphic_traumahealingposter.png"/>
          <p:cNvPicPr preferRelativeResize="0"/>
          <p:nvPr/>
        </p:nvPicPr>
        <p:blipFill rotWithShape="1">
          <a:blip r:embed="rId3">
            <a:alphaModFix/>
          </a:blip>
          <a:srcRect/>
          <a:stretch/>
        </p:blipFill>
        <p:spPr>
          <a:xfrm>
            <a:off x="95250" y="79375"/>
            <a:ext cx="8985250" cy="6731000"/>
          </a:xfrm>
          <a:prstGeom prst="rect">
            <a:avLst/>
          </a:prstGeom>
          <a:noFill/>
          <a:ln>
            <a:noFill/>
          </a:ln>
        </p:spPr>
      </p:pic>
    </p:spTree>
    <p:extLst>
      <p:ext uri="{BB962C8B-B14F-4D97-AF65-F5344CB8AC3E}">
        <p14:creationId xmlns:p14="http://schemas.microsoft.com/office/powerpoint/2010/main" val="1058033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321460"/>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E102B54-2E82-4940-A460-203D6DAF151B}"/>
              </a:ext>
            </a:extLst>
          </p:cNvPr>
          <p:cNvSpPr/>
          <p:nvPr/>
        </p:nvSpPr>
        <p:spPr>
          <a:xfrm>
            <a:off x="373224" y="1597729"/>
            <a:ext cx="8472196" cy="4247317"/>
          </a:xfrm>
          <a:prstGeom prst="rect">
            <a:avLst/>
          </a:prstGeom>
        </p:spPr>
        <p:txBody>
          <a:bodyPr wrap="square">
            <a:spAutoFit/>
          </a:bodyPr>
          <a:lstStyle/>
          <a:p>
            <a:pPr marL="457200" indent="-457200">
              <a:buFont typeface="Wingdings" panose="05000000000000000000" pitchFamily="2" charset="2"/>
              <a:buChar char="Ø"/>
              <a:defRPr/>
            </a:pPr>
            <a:r>
              <a:rPr lang="en-US" sz="3200" dirty="0">
                <a:latin typeface="Avenir Medium"/>
              </a:rPr>
              <a:t>Building relationships, being curious , feeling a sense of belonging, trust, and connection  </a:t>
            </a:r>
          </a:p>
          <a:p>
            <a:pPr marL="457200" indent="-457200">
              <a:buFont typeface="Wingdings" panose="05000000000000000000" pitchFamily="2" charset="2"/>
              <a:buChar char="Ø"/>
              <a:defRPr/>
            </a:pPr>
            <a:endParaRPr lang="en-US" sz="3200" kern="1200" dirty="0">
              <a:solidFill>
                <a:prstClr val="black"/>
              </a:solidFill>
              <a:latin typeface="Avenir Medium"/>
              <a:ea typeface="+mn-ea"/>
              <a:cs typeface="+mn-cs"/>
            </a:endParaRPr>
          </a:p>
          <a:p>
            <a:pPr marL="457200" indent="-457200">
              <a:buFont typeface="Wingdings" panose="05000000000000000000" pitchFamily="2" charset="2"/>
              <a:buChar char="Ø"/>
              <a:defRPr/>
            </a:pPr>
            <a:r>
              <a:rPr lang="en-US" sz="3200" kern="1200" dirty="0">
                <a:solidFill>
                  <a:prstClr val="black"/>
                </a:solidFill>
                <a:latin typeface="Avenir Medium"/>
                <a:ea typeface="+mn-ea"/>
                <a:cs typeface="+mn-cs"/>
              </a:rPr>
              <a:t>Building compassion in your daily interactions.</a:t>
            </a:r>
            <a:endParaRPr lang="en-US" sz="3200" dirty="0">
              <a:latin typeface="Avenir Medium"/>
            </a:endParaRPr>
          </a:p>
          <a:p>
            <a:pPr marL="457200" indent="-457200">
              <a:buFont typeface="Wingdings" panose="05000000000000000000" pitchFamily="2" charset="2"/>
              <a:buChar char="Ø"/>
              <a:defRPr/>
            </a:pPr>
            <a:endParaRPr lang="en-US" sz="3200" dirty="0">
              <a:latin typeface="Avenir Medium"/>
            </a:endParaRPr>
          </a:p>
          <a:p>
            <a:pPr marL="457200" indent="-457200">
              <a:buFont typeface="Wingdings" panose="05000000000000000000" pitchFamily="2" charset="2"/>
              <a:buChar char="Ø"/>
              <a:defRPr/>
            </a:pPr>
            <a:r>
              <a:rPr lang="en-US" sz="3200" dirty="0">
                <a:latin typeface="Avenir Medium"/>
              </a:rPr>
              <a:t>Asking, “not what is wrong with you but what has happened to you.” It’s about creating healing.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33DDD9"/>
              </a:solidFill>
              <a:effectLst/>
              <a:uLnTx/>
              <a:uFillTx/>
              <a:latin typeface="Lucida Handwriting" panose="03010101010101010101" pitchFamily="66" charset="0"/>
              <a:cs typeface="Arial"/>
              <a:sym typeface="Arial"/>
            </a:endParaRPr>
          </a:p>
        </p:txBody>
      </p:sp>
      <p:sp>
        <p:nvSpPr>
          <p:cNvPr id="4" name="Rectangle 3">
            <a:extLst>
              <a:ext uri="{FF2B5EF4-FFF2-40B4-BE49-F238E27FC236}">
                <a16:creationId xmlns:a16="http://schemas.microsoft.com/office/drawing/2014/main" id="{B15D272C-453F-4A95-852B-3A9775E84C75}"/>
              </a:ext>
            </a:extLst>
          </p:cNvPr>
          <p:cNvSpPr/>
          <p:nvPr/>
        </p:nvSpPr>
        <p:spPr>
          <a:xfrm>
            <a:off x="4711279" y="97740"/>
            <a:ext cx="423143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solidFill>
                  <a:srgbClr val="7ABEC5"/>
                </a:solidFill>
                <a:latin typeface="Avenir Medium"/>
              </a:rPr>
              <a:t>Key Elements of  </a:t>
            </a:r>
            <a:br>
              <a:rPr lang="en-US" sz="3200" b="1" dirty="0">
                <a:solidFill>
                  <a:srgbClr val="7ABEC5"/>
                </a:solidFill>
                <a:latin typeface="Avenir Medium"/>
              </a:rPr>
            </a:br>
            <a:r>
              <a:rPr lang="en-US" sz="3200" b="1" dirty="0">
                <a:solidFill>
                  <a:srgbClr val="7ABEC5"/>
                </a:solidFill>
                <a:latin typeface="Avenir Medium"/>
              </a:rPr>
              <a:t>Trauma Informed Care </a:t>
            </a:r>
            <a:endParaRPr kumimoji="0" lang="en-US" sz="3200" b="1" i="0" u="none" strike="noStrike" kern="0" cap="none" spc="0" normalizeH="0" baseline="0" noProof="0" dirty="0">
              <a:ln>
                <a:noFill/>
              </a:ln>
              <a:solidFill>
                <a:srgbClr val="7ABEC5"/>
              </a:solidFill>
              <a:effectLst/>
              <a:uLnTx/>
              <a:uFillTx/>
              <a:latin typeface="Avenir Medium"/>
              <a:sym typeface="Arial"/>
            </a:endParaRPr>
          </a:p>
        </p:txBody>
      </p:sp>
      <p:sp>
        <p:nvSpPr>
          <p:cNvPr id="5" name="TextBox 4">
            <a:extLst>
              <a:ext uri="{FF2B5EF4-FFF2-40B4-BE49-F238E27FC236}">
                <a16:creationId xmlns:a16="http://schemas.microsoft.com/office/drawing/2014/main" id="{30F00C26-6D06-49E2-BD3D-616A0B62CB53}"/>
              </a:ext>
            </a:extLst>
          </p:cNvPr>
          <p:cNvSpPr txBox="1"/>
          <p:nvPr/>
        </p:nvSpPr>
        <p:spPr>
          <a:xfrm>
            <a:off x="121921" y="41427"/>
            <a:ext cx="5892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28</a:t>
            </a:r>
          </a:p>
        </p:txBody>
      </p:sp>
      <p:sp>
        <p:nvSpPr>
          <p:cNvPr id="12" name="Star: 5 Points 11">
            <a:extLst>
              <a:ext uri="{FF2B5EF4-FFF2-40B4-BE49-F238E27FC236}">
                <a16:creationId xmlns:a16="http://schemas.microsoft.com/office/drawing/2014/main" id="{D875AFB3-50C1-464F-AFCF-5F4F7D15DDAD}"/>
              </a:ext>
            </a:extLst>
          </p:cNvPr>
          <p:cNvSpPr/>
          <p:nvPr/>
        </p:nvSpPr>
        <p:spPr>
          <a:xfrm>
            <a:off x="8456554" y="179148"/>
            <a:ext cx="486163" cy="45720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36459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321460"/>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15D272C-453F-4A95-852B-3A9775E84C75}"/>
              </a:ext>
            </a:extLst>
          </p:cNvPr>
          <p:cNvSpPr/>
          <p:nvPr/>
        </p:nvSpPr>
        <p:spPr>
          <a:xfrm>
            <a:off x="4468197" y="195315"/>
            <a:ext cx="4231438" cy="978729"/>
          </a:xfrm>
          <a:prstGeom prst="rect">
            <a:avLst/>
          </a:prstGeom>
        </p:spPr>
        <p:txBody>
          <a:bodyPr wrap="square">
            <a:spAutoFit/>
          </a:bodyPr>
          <a:lstStyle/>
          <a:p>
            <a:pPr>
              <a:lnSpc>
                <a:spcPct val="90000"/>
              </a:lnSpc>
              <a:spcBef>
                <a:spcPct val="0"/>
              </a:spcBef>
              <a:spcAft>
                <a:spcPts val="450"/>
              </a:spcAft>
            </a:pPr>
            <a:r>
              <a:rPr lang="en-US" sz="3200" b="1" cap="all" spc="75" dirty="0">
                <a:solidFill>
                  <a:srgbClr val="7ABEC5"/>
                </a:solidFill>
                <a:latin typeface="Avenir Medium"/>
              </a:rPr>
              <a:t>What being “With” Feels like</a:t>
            </a:r>
          </a:p>
        </p:txBody>
      </p:sp>
      <p:sp>
        <p:nvSpPr>
          <p:cNvPr id="5" name="TextBox 4">
            <a:extLst>
              <a:ext uri="{FF2B5EF4-FFF2-40B4-BE49-F238E27FC236}">
                <a16:creationId xmlns:a16="http://schemas.microsoft.com/office/drawing/2014/main" id="{30F00C26-6D06-49E2-BD3D-616A0B62CB53}"/>
              </a:ext>
            </a:extLst>
          </p:cNvPr>
          <p:cNvSpPr txBox="1"/>
          <p:nvPr/>
        </p:nvSpPr>
        <p:spPr>
          <a:xfrm>
            <a:off x="121921" y="41427"/>
            <a:ext cx="5892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28</a:t>
            </a:r>
          </a:p>
        </p:txBody>
      </p:sp>
      <p:sp>
        <p:nvSpPr>
          <p:cNvPr id="12" name="Star: 5 Points 11">
            <a:extLst>
              <a:ext uri="{FF2B5EF4-FFF2-40B4-BE49-F238E27FC236}">
                <a16:creationId xmlns:a16="http://schemas.microsoft.com/office/drawing/2014/main" id="{D875AFB3-50C1-464F-AFCF-5F4F7D15DDAD}"/>
              </a:ext>
            </a:extLst>
          </p:cNvPr>
          <p:cNvSpPr/>
          <p:nvPr/>
        </p:nvSpPr>
        <p:spPr>
          <a:xfrm>
            <a:off x="8456554" y="179148"/>
            <a:ext cx="486163" cy="45720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2069066-A51E-46F6-A097-F6CD9A6A7368}"/>
              </a:ext>
            </a:extLst>
          </p:cNvPr>
          <p:cNvPicPr>
            <a:picLocks noChangeAspect="1"/>
          </p:cNvPicPr>
          <p:nvPr/>
        </p:nvPicPr>
        <p:blipFill rotWithShape="1">
          <a:blip r:embed="rId4"/>
          <a:srcRect l="13244" r="15521" b="-1"/>
          <a:stretch/>
        </p:blipFill>
        <p:spPr>
          <a:xfrm>
            <a:off x="236125" y="1918425"/>
            <a:ext cx="4232072" cy="3341846"/>
          </a:xfrm>
          <a:prstGeom prst="rect">
            <a:avLst/>
          </a:prstGeom>
        </p:spPr>
      </p:pic>
      <p:pic>
        <p:nvPicPr>
          <p:cNvPr id="6" name="Picture 5">
            <a:extLst>
              <a:ext uri="{FF2B5EF4-FFF2-40B4-BE49-F238E27FC236}">
                <a16:creationId xmlns:a16="http://schemas.microsoft.com/office/drawing/2014/main" id="{E5BD08CC-BD92-434C-A7FB-D6B382F51BDE}"/>
              </a:ext>
            </a:extLst>
          </p:cNvPr>
          <p:cNvPicPr>
            <a:picLocks noChangeAspect="1"/>
          </p:cNvPicPr>
          <p:nvPr/>
        </p:nvPicPr>
        <p:blipFill>
          <a:blip r:embed="rId5"/>
          <a:stretch>
            <a:fillRect/>
          </a:stretch>
        </p:blipFill>
        <p:spPr>
          <a:xfrm>
            <a:off x="4756139" y="1877433"/>
            <a:ext cx="4151736" cy="3103133"/>
          </a:xfrm>
          <a:prstGeom prst="rect">
            <a:avLst/>
          </a:prstGeom>
        </p:spPr>
      </p:pic>
    </p:spTree>
    <p:extLst>
      <p:ext uri="{BB962C8B-B14F-4D97-AF65-F5344CB8AC3E}">
        <p14:creationId xmlns:p14="http://schemas.microsoft.com/office/powerpoint/2010/main" val="2921892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321460"/>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15D272C-453F-4A95-852B-3A9775E84C75}"/>
              </a:ext>
            </a:extLst>
          </p:cNvPr>
          <p:cNvSpPr/>
          <p:nvPr/>
        </p:nvSpPr>
        <p:spPr>
          <a:xfrm>
            <a:off x="4468197" y="195315"/>
            <a:ext cx="4231438" cy="978729"/>
          </a:xfrm>
          <a:prstGeom prst="rect">
            <a:avLst/>
          </a:prstGeom>
        </p:spPr>
        <p:txBody>
          <a:bodyPr wrap="square">
            <a:spAutoFit/>
          </a:bodyPr>
          <a:lstStyle/>
          <a:p>
            <a:pPr>
              <a:lnSpc>
                <a:spcPct val="90000"/>
              </a:lnSpc>
              <a:spcBef>
                <a:spcPct val="0"/>
              </a:spcBef>
              <a:spcAft>
                <a:spcPts val="450"/>
              </a:spcAft>
            </a:pPr>
            <a:r>
              <a:rPr lang="en-US" sz="3200" b="1" kern="1200" cap="all" spc="75" dirty="0">
                <a:solidFill>
                  <a:srgbClr val="7ABEC5"/>
                </a:solidFill>
                <a:latin typeface="Avenir Medium"/>
                <a:ea typeface="+mj-ea"/>
                <a:cs typeface="+mj-cs"/>
              </a:rPr>
              <a:t>What being “With” looks like</a:t>
            </a:r>
          </a:p>
        </p:txBody>
      </p:sp>
      <p:sp>
        <p:nvSpPr>
          <p:cNvPr id="5" name="TextBox 4">
            <a:extLst>
              <a:ext uri="{FF2B5EF4-FFF2-40B4-BE49-F238E27FC236}">
                <a16:creationId xmlns:a16="http://schemas.microsoft.com/office/drawing/2014/main" id="{30F00C26-6D06-49E2-BD3D-616A0B62CB53}"/>
              </a:ext>
            </a:extLst>
          </p:cNvPr>
          <p:cNvSpPr txBox="1"/>
          <p:nvPr/>
        </p:nvSpPr>
        <p:spPr>
          <a:xfrm>
            <a:off x="121921" y="41427"/>
            <a:ext cx="5892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28</a:t>
            </a:r>
          </a:p>
        </p:txBody>
      </p:sp>
      <p:sp>
        <p:nvSpPr>
          <p:cNvPr id="12" name="Star: 5 Points 11">
            <a:extLst>
              <a:ext uri="{FF2B5EF4-FFF2-40B4-BE49-F238E27FC236}">
                <a16:creationId xmlns:a16="http://schemas.microsoft.com/office/drawing/2014/main" id="{D875AFB3-50C1-464F-AFCF-5F4F7D15DDAD}"/>
              </a:ext>
            </a:extLst>
          </p:cNvPr>
          <p:cNvSpPr/>
          <p:nvPr/>
        </p:nvSpPr>
        <p:spPr>
          <a:xfrm>
            <a:off x="8456554" y="179148"/>
            <a:ext cx="486163" cy="45720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14" name="TextBox 2">
            <a:extLst>
              <a:ext uri="{FF2B5EF4-FFF2-40B4-BE49-F238E27FC236}">
                <a16:creationId xmlns:a16="http://schemas.microsoft.com/office/drawing/2014/main" id="{BD5D3193-E60A-47E2-8964-64D51237870C}"/>
              </a:ext>
            </a:extLst>
          </p:cNvPr>
          <p:cNvGraphicFramePr/>
          <p:nvPr>
            <p:extLst>
              <p:ext uri="{D42A27DB-BD31-4B8C-83A1-F6EECF244321}">
                <p14:modId xmlns:p14="http://schemas.microsoft.com/office/powerpoint/2010/main" val="1521270463"/>
              </p:ext>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5200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FC729C-86B6-4117-9572-1FC00C10BAC0}"/>
              </a:ext>
            </a:extLst>
          </p:cNvPr>
          <p:cNvGraphicFramePr>
            <a:graphicFrameLocks noGrp="1"/>
          </p:cNvGraphicFramePr>
          <p:nvPr/>
        </p:nvGraphicFramePr>
        <p:xfrm>
          <a:off x="387541" y="902088"/>
          <a:ext cx="3004359" cy="5643952"/>
        </p:xfrm>
        <a:graphic>
          <a:graphicData uri="http://schemas.openxmlformats.org/drawingml/2006/table">
            <a:tbl>
              <a:tblPr firstRow="1" bandRow="1">
                <a:effectLst>
                  <a:outerShdw blurRad="76200" dir="18900000" sy="23000" kx="-1200000" algn="bl" rotWithShape="0">
                    <a:prstClr val="black">
                      <a:alpha val="20000"/>
                    </a:prstClr>
                  </a:outerShdw>
                </a:effectLst>
                <a:tableStyleId>{F5AB1C69-6EDB-4FF4-983F-18BD219EF322}</a:tableStyleId>
              </a:tblPr>
              <a:tblGrid>
                <a:gridCol w="3004359">
                  <a:extLst>
                    <a:ext uri="{9D8B030D-6E8A-4147-A177-3AD203B41FA5}">
                      <a16:colId xmlns:a16="http://schemas.microsoft.com/office/drawing/2014/main" val="20000"/>
                    </a:ext>
                  </a:extLst>
                </a:gridCol>
              </a:tblGrid>
              <a:tr h="279472">
                <a:tc>
                  <a:txBody>
                    <a:bodyPr/>
                    <a:lstStyle/>
                    <a:p>
                      <a:pPr algn="ctr"/>
                      <a:r>
                        <a:rPr lang="en-US" sz="1000" dirty="0">
                          <a:latin typeface="Calibri" panose="020F0502020204030204" pitchFamily="34" charset="0"/>
                          <a:cs typeface="Calibri" panose="020F0502020204030204" pitchFamily="34" charset="0"/>
                        </a:rPr>
                        <a:t>NO Equitable &amp; </a:t>
                      </a:r>
                      <a:r>
                        <a:rPr lang="en-US" sz="1000" baseline="0" dirty="0">
                          <a:latin typeface="Calibri" panose="020F0502020204030204" pitchFamily="34" charset="0"/>
                          <a:cs typeface="Calibri" panose="020F0502020204030204" pitchFamily="34" charset="0"/>
                        </a:rPr>
                        <a:t>TRAUMA INFORMED CARE LENS</a:t>
                      </a:r>
                      <a:endParaRPr lang="en-US" sz="1000" dirty="0">
                        <a:latin typeface="Calibri" panose="020F0502020204030204" pitchFamily="34" charset="0"/>
                        <a:cs typeface="Calibri" panose="020F0502020204030204" pitchFamily="34" charset="0"/>
                      </a:endParaRP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lnT w="762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0000"/>
                  </a:ext>
                </a:extLst>
              </a:tr>
              <a:tr h="242880">
                <a:tc>
                  <a:txBody>
                    <a:bodyPr/>
                    <a:lstStyle/>
                    <a:p>
                      <a:pPr algn="ctr"/>
                      <a:r>
                        <a:rPr lang="en-US" sz="1000" b="1">
                          <a:latin typeface="Calibri" panose="020F0502020204030204" pitchFamily="34" charset="0"/>
                          <a:cs typeface="Calibri" panose="020F0502020204030204" pitchFamily="34" charset="0"/>
                        </a:rPr>
                        <a:t>POWER OVER</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1"/>
                  </a:ext>
                </a:extLst>
              </a:tr>
              <a:tr h="242880">
                <a:tc>
                  <a:txBody>
                    <a:bodyPr/>
                    <a:lstStyle/>
                    <a:p>
                      <a:pPr algn="ctr"/>
                      <a:r>
                        <a:rPr lang="en-US" sz="1000" b="1">
                          <a:latin typeface="Calibri" panose="020F0502020204030204" pitchFamily="34" charset="0"/>
                          <a:cs typeface="Calibri" panose="020F0502020204030204" pitchFamily="34" charset="0"/>
                        </a:rPr>
                        <a:t>YOU CAN’T CHANGE</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2"/>
                  </a:ext>
                </a:extLst>
              </a:tr>
              <a:tr h="242880">
                <a:tc>
                  <a:txBody>
                    <a:bodyPr/>
                    <a:lstStyle/>
                    <a:p>
                      <a:pPr algn="ctr"/>
                      <a:r>
                        <a:rPr lang="en-US" sz="1000" b="1" dirty="0">
                          <a:latin typeface="Calibri" panose="020F0502020204030204" pitchFamily="34" charset="0"/>
                          <a:cs typeface="Calibri" panose="020F0502020204030204" pitchFamily="34" charset="0"/>
                        </a:rPr>
                        <a:t>PEOPLE NEED FIXING FIRST</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3"/>
                  </a:ext>
                </a:extLst>
              </a:tr>
              <a:tr h="242880">
                <a:tc>
                  <a:txBody>
                    <a:bodyPr/>
                    <a:lstStyle/>
                    <a:p>
                      <a:pPr algn="ctr"/>
                      <a:r>
                        <a:rPr lang="en-US" sz="1000" b="1">
                          <a:latin typeface="Calibri" panose="020F0502020204030204" pitchFamily="34" charset="0"/>
                          <a:cs typeface="Calibri" panose="020F0502020204030204" pitchFamily="34" charset="0"/>
                        </a:rPr>
                        <a:t>OPERATE FROM THE</a:t>
                      </a:r>
                      <a:r>
                        <a:rPr lang="en-US" sz="1000" b="1" baseline="0">
                          <a:latin typeface="Calibri" panose="020F0502020204030204" pitchFamily="34" charset="0"/>
                          <a:cs typeface="Calibri" panose="020F0502020204030204" pitchFamily="34" charset="0"/>
                        </a:rPr>
                        <a:t> DOMINANT CULTURE</a:t>
                      </a:r>
                      <a:endParaRPr lang="en-US" sz="1000" b="1">
                        <a:latin typeface="Calibri" panose="020F0502020204030204" pitchFamily="34" charset="0"/>
                        <a:cs typeface="Calibri" panose="020F0502020204030204" pitchFamily="34" charset="0"/>
                      </a:endParaRP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4"/>
                  </a:ext>
                </a:extLst>
              </a:tr>
              <a:tr h="242880">
                <a:tc>
                  <a:txBody>
                    <a:bodyPr/>
                    <a:lstStyle/>
                    <a:p>
                      <a:pPr algn="ctr"/>
                      <a:r>
                        <a:rPr lang="en-US" sz="1000" b="1">
                          <a:latin typeface="Calibri" panose="020F0502020204030204" pitchFamily="34" charset="0"/>
                          <a:cs typeface="Calibri" panose="020F0502020204030204" pitchFamily="34" charset="0"/>
                        </a:rPr>
                        <a:t>PEOPLE ARE OUT TO GET YOU</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5"/>
                  </a:ext>
                </a:extLst>
              </a:tr>
              <a:tr h="242880">
                <a:tc>
                  <a:txBody>
                    <a:bodyPr/>
                    <a:lstStyle/>
                    <a:p>
                      <a:pPr algn="ctr"/>
                      <a:r>
                        <a:rPr lang="en-US" sz="1000" b="1" dirty="0">
                          <a:latin typeface="Calibri" panose="020F0502020204030204" pitchFamily="34" charset="0"/>
                          <a:cs typeface="Calibri" panose="020F0502020204030204" pitchFamily="34" charset="0"/>
                        </a:rPr>
                        <a:t>THERE’S ONLY RIGHT</a:t>
                      </a:r>
                      <a:r>
                        <a:rPr lang="en-US" sz="1000" b="1" baseline="0" dirty="0">
                          <a:latin typeface="Calibri" panose="020F0502020204030204" pitchFamily="34" charset="0"/>
                          <a:cs typeface="Calibri" panose="020F0502020204030204" pitchFamily="34" charset="0"/>
                        </a:rPr>
                        <a:t> OR WRONG</a:t>
                      </a:r>
                      <a:endParaRPr lang="en-US" sz="1000" b="1" dirty="0">
                        <a:latin typeface="Calibri" panose="020F0502020204030204" pitchFamily="34" charset="0"/>
                        <a:cs typeface="Calibri" panose="020F0502020204030204" pitchFamily="34" charset="0"/>
                      </a:endParaRP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6"/>
                  </a:ext>
                </a:extLst>
              </a:tr>
              <a:tr h="242880">
                <a:tc>
                  <a:txBody>
                    <a:bodyPr/>
                    <a:lstStyle/>
                    <a:p>
                      <a:pPr algn="ctr"/>
                      <a:r>
                        <a:rPr lang="en-US" sz="1000" b="1">
                          <a:latin typeface="Calibri" panose="020F0502020204030204" pitchFamily="34" charset="0"/>
                          <a:cs typeface="Calibri" panose="020F0502020204030204" pitchFamily="34" charset="0"/>
                        </a:rPr>
                        <a:t>HELPING</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7"/>
                  </a:ext>
                </a:extLst>
              </a:tr>
              <a:tr h="242880">
                <a:tc>
                  <a:txBody>
                    <a:bodyPr/>
                    <a:lstStyle/>
                    <a:p>
                      <a:pPr algn="ctr"/>
                      <a:r>
                        <a:rPr lang="en-US" sz="1000" b="1">
                          <a:latin typeface="Calibri" panose="020F0502020204030204" pitchFamily="34" charset="0"/>
                          <a:cs typeface="Calibri" panose="020F0502020204030204" pitchFamily="34" charset="0"/>
                        </a:rPr>
                        <a:t>“YOU’RE CRAZY!”</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8"/>
                  </a:ext>
                </a:extLst>
              </a:tr>
              <a:tr h="242880">
                <a:tc>
                  <a:txBody>
                    <a:bodyPr/>
                    <a:lstStyle/>
                    <a:p>
                      <a:pPr algn="ctr"/>
                      <a:r>
                        <a:rPr lang="en-US" sz="1000" b="1">
                          <a:latin typeface="Calibri" panose="020F0502020204030204" pitchFamily="34" charset="0"/>
                          <a:cs typeface="Calibri" panose="020F0502020204030204" pitchFamily="34" charset="0"/>
                        </a:rPr>
                        <a:t>COMPLIANCE/OBEDIENCE</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9"/>
                  </a:ext>
                </a:extLst>
              </a:tr>
              <a:tr h="242880">
                <a:tc>
                  <a:txBody>
                    <a:bodyPr/>
                    <a:lstStyle/>
                    <a:p>
                      <a:pPr algn="ctr"/>
                      <a:r>
                        <a:rPr lang="en-US" sz="1000" b="1">
                          <a:latin typeface="Calibri" panose="020F0502020204030204" pitchFamily="34" charset="0"/>
                          <a:cs typeface="Calibri" panose="020F0502020204030204" pitchFamily="34" charset="0"/>
                        </a:rPr>
                        <a:t>INFO IS SHARED ON A NEED TO KNOW</a:t>
                      </a:r>
                      <a:r>
                        <a:rPr lang="en-US" sz="1000" b="1" baseline="0">
                          <a:latin typeface="Calibri" panose="020F0502020204030204" pitchFamily="34" charset="0"/>
                          <a:cs typeface="Calibri" panose="020F0502020204030204" pitchFamily="34" charset="0"/>
                        </a:rPr>
                        <a:t> BASIS</a:t>
                      </a:r>
                      <a:endParaRPr lang="en-US" sz="1000" b="1">
                        <a:latin typeface="Calibri" panose="020F0502020204030204" pitchFamily="34" charset="0"/>
                        <a:cs typeface="Calibri" panose="020F0502020204030204" pitchFamily="34" charset="0"/>
                      </a:endParaRP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0"/>
                  </a:ext>
                </a:extLst>
              </a:tr>
              <a:tr h="242880">
                <a:tc>
                  <a:txBody>
                    <a:bodyPr/>
                    <a:lstStyle/>
                    <a:p>
                      <a:pPr algn="ctr"/>
                      <a:r>
                        <a:rPr lang="en-US" sz="1000" b="1">
                          <a:latin typeface="Calibri" panose="020F0502020204030204" pitchFamily="34" charset="0"/>
                          <a:cs typeface="Calibri" panose="020F0502020204030204" pitchFamily="34" charset="0"/>
                        </a:rPr>
                        <a:t>PRESENTING ISSUE</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1"/>
                  </a:ext>
                </a:extLst>
              </a:tr>
              <a:tr h="242880">
                <a:tc>
                  <a:txBody>
                    <a:bodyPr/>
                    <a:lstStyle/>
                    <a:p>
                      <a:pPr algn="ctr"/>
                      <a:r>
                        <a:rPr lang="en-US" sz="1000" b="1">
                          <a:latin typeface="Calibri" panose="020F0502020204030204" pitchFamily="34" charset="0"/>
                          <a:cs typeface="Calibri" panose="020F0502020204030204" pitchFamily="34" charset="0"/>
                        </a:rPr>
                        <a:t>“US AND THEM”</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2"/>
                  </a:ext>
                </a:extLst>
              </a:tr>
              <a:tr h="242880">
                <a:tc>
                  <a:txBody>
                    <a:bodyPr/>
                    <a:lstStyle/>
                    <a:p>
                      <a:pPr algn="ctr"/>
                      <a:r>
                        <a:rPr lang="en-US" sz="1000" b="1">
                          <a:latin typeface="Calibri" panose="020F0502020204030204" pitchFamily="34" charset="0"/>
                          <a:cs typeface="Calibri" panose="020F0502020204030204" pitchFamily="34" charset="0"/>
                        </a:rPr>
                        <a:t>LABELS, PATHOLOGY</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3"/>
                  </a:ext>
                </a:extLst>
              </a:tr>
              <a:tr h="242880">
                <a:tc>
                  <a:txBody>
                    <a:bodyPr/>
                    <a:lstStyle/>
                    <a:p>
                      <a:pPr algn="ctr"/>
                      <a:r>
                        <a:rPr lang="en-US" sz="1000" b="1">
                          <a:latin typeface="Calibri" panose="020F0502020204030204" pitchFamily="34" charset="0"/>
                          <a:cs typeface="Calibri" panose="020F0502020204030204" pitchFamily="34" charset="0"/>
                        </a:rPr>
                        <a:t>FEAR BASED</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4"/>
                  </a:ext>
                </a:extLst>
              </a:tr>
              <a:tr h="242880">
                <a:tc>
                  <a:txBody>
                    <a:bodyPr/>
                    <a:lstStyle/>
                    <a:p>
                      <a:pPr algn="ctr"/>
                      <a:r>
                        <a:rPr lang="en-US" sz="1000" b="1">
                          <a:latin typeface="Calibri" panose="020F0502020204030204" pitchFamily="34" charset="0"/>
                          <a:cs typeface="Calibri" panose="020F0502020204030204" pitchFamily="34" charset="0"/>
                        </a:rPr>
                        <a:t>I’M HERE TO FIX YOU</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5"/>
                  </a:ext>
                </a:extLst>
              </a:tr>
              <a:tr h="242880">
                <a:tc>
                  <a:txBody>
                    <a:bodyPr/>
                    <a:lstStyle/>
                    <a:p>
                      <a:pPr algn="ctr"/>
                      <a:r>
                        <a:rPr lang="en-US" sz="1000" b="1">
                          <a:latin typeface="Calibri" panose="020F0502020204030204" pitchFamily="34" charset="0"/>
                          <a:cs typeface="Calibri" panose="020F0502020204030204" pitchFamily="34" charset="0"/>
                        </a:rPr>
                        <a:t>INSTRUCTIVE</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6"/>
                  </a:ext>
                </a:extLst>
              </a:tr>
              <a:tr h="242880">
                <a:tc>
                  <a:txBody>
                    <a:bodyPr/>
                    <a:lstStyle/>
                    <a:p>
                      <a:pPr algn="ctr"/>
                      <a:r>
                        <a:rPr lang="en-US" sz="1000" b="1">
                          <a:latin typeface="Calibri" panose="020F0502020204030204" pitchFamily="34" charset="0"/>
                          <a:cs typeface="Calibri" panose="020F0502020204030204" pitchFamily="34" charset="0"/>
                        </a:rPr>
                        <a:t>PEOPLE MAKE BAD CHOICES</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7"/>
                  </a:ext>
                </a:extLst>
              </a:tr>
              <a:tr h="242880">
                <a:tc>
                  <a:txBody>
                    <a:bodyPr/>
                    <a:lstStyle/>
                    <a:p>
                      <a:pPr algn="ctr"/>
                      <a:r>
                        <a:rPr lang="en-US" sz="1000" b="1" dirty="0">
                          <a:latin typeface="Calibri" panose="020F0502020204030204" pitchFamily="34" charset="0"/>
                          <a:cs typeface="Calibri" panose="020F0502020204030204" pitchFamily="34" charset="0"/>
                        </a:rPr>
                        <a:t>BEHAVIOR VIEWED</a:t>
                      </a:r>
                      <a:r>
                        <a:rPr lang="en-US" sz="1000" b="1" baseline="0" dirty="0">
                          <a:latin typeface="Calibri" panose="020F0502020204030204" pitchFamily="34" charset="0"/>
                          <a:cs typeface="Calibri" panose="020F0502020204030204" pitchFamily="34" charset="0"/>
                        </a:rPr>
                        <a:t> AS PROBLEM</a:t>
                      </a:r>
                      <a:endParaRPr lang="en-US" sz="1000" b="1" dirty="0">
                        <a:latin typeface="Calibri" panose="020F0502020204030204" pitchFamily="34" charset="0"/>
                        <a:cs typeface="Calibri" panose="020F0502020204030204" pitchFamily="34" charset="0"/>
                      </a:endParaRP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8"/>
                  </a:ext>
                </a:extLst>
              </a:tr>
              <a:tr h="242880">
                <a:tc>
                  <a:txBody>
                    <a:bodyPr/>
                    <a:lstStyle/>
                    <a:p>
                      <a:pPr algn="ctr"/>
                      <a:r>
                        <a:rPr lang="en-US" sz="1000" b="1">
                          <a:latin typeface="Calibri" panose="020F0502020204030204" pitchFamily="34" charset="0"/>
                          <a:cs typeface="Calibri" panose="020F0502020204030204" pitchFamily="34" charset="0"/>
                        </a:rPr>
                        <a:t>WHAT’S WRONG WITH YOU?</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9"/>
                  </a:ext>
                </a:extLst>
              </a:tr>
              <a:tr h="242880">
                <a:tc>
                  <a:txBody>
                    <a:bodyPr/>
                    <a:lstStyle/>
                    <a:p>
                      <a:pPr algn="ctr"/>
                      <a:r>
                        <a:rPr lang="en-US" sz="1000" b="1">
                          <a:latin typeface="Calibri" panose="020F0502020204030204" pitchFamily="34" charset="0"/>
                          <a:cs typeface="Calibri" panose="020F0502020204030204" pitchFamily="34" charset="0"/>
                        </a:rPr>
                        <a:t>BLAME/SHAME</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20"/>
                  </a:ext>
                </a:extLst>
              </a:tr>
              <a:tr h="242880">
                <a:tc>
                  <a:txBody>
                    <a:bodyPr/>
                    <a:lstStyle/>
                    <a:p>
                      <a:pPr algn="ctr"/>
                      <a:r>
                        <a:rPr lang="en-US" sz="1000" b="1">
                          <a:latin typeface="Calibri" panose="020F0502020204030204" pitchFamily="34" charset="0"/>
                          <a:cs typeface="Calibri" panose="020F0502020204030204" pitchFamily="34" charset="0"/>
                        </a:rPr>
                        <a:t>GOAL IS TO GO THINGS THE “RIGHT” WAY</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21"/>
                  </a:ext>
                </a:extLst>
              </a:tr>
              <a:tr h="242880">
                <a:tc>
                  <a:txBody>
                    <a:bodyPr/>
                    <a:lstStyle/>
                    <a:p>
                      <a:pPr algn="ctr"/>
                      <a:r>
                        <a:rPr lang="en-US" sz="1000" b="1" dirty="0">
                          <a:latin typeface="Calibri" panose="020F0502020204030204" pitchFamily="34" charset="0"/>
                          <a:cs typeface="Calibri" panose="020F0502020204030204" pitchFamily="34" charset="0"/>
                        </a:rPr>
                        <a:t>PRESCRIPTIVE</a:t>
                      </a:r>
                    </a:p>
                  </a:txBody>
                  <a:tcPr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lnB w="762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graphicFrame>
        <p:nvGraphicFramePr>
          <p:cNvPr id="5" name="Table 4">
            <a:extLst>
              <a:ext uri="{FF2B5EF4-FFF2-40B4-BE49-F238E27FC236}">
                <a16:creationId xmlns:a16="http://schemas.microsoft.com/office/drawing/2014/main" id="{920DF14E-227F-415F-81CA-81E812CA16E4}"/>
              </a:ext>
            </a:extLst>
          </p:cNvPr>
          <p:cNvGraphicFramePr>
            <a:graphicFrameLocks noGrp="1"/>
          </p:cNvGraphicFramePr>
          <p:nvPr/>
        </p:nvGraphicFramePr>
        <p:xfrm>
          <a:off x="3391901" y="902090"/>
          <a:ext cx="3004360" cy="5627729"/>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3004360">
                  <a:extLst>
                    <a:ext uri="{9D8B030D-6E8A-4147-A177-3AD203B41FA5}">
                      <a16:colId xmlns:a16="http://schemas.microsoft.com/office/drawing/2014/main" val="20000"/>
                    </a:ext>
                  </a:extLst>
                </a:gridCol>
              </a:tblGrid>
              <a:tr h="226100">
                <a:tc>
                  <a:txBody>
                    <a:bodyPr/>
                    <a:lstStyle/>
                    <a:p>
                      <a:pPr algn="ctr"/>
                      <a:r>
                        <a:rPr lang="en-US" sz="1000" dirty="0">
                          <a:latin typeface="Calibri" panose="020F0502020204030204" pitchFamily="34" charset="0"/>
                          <a:cs typeface="Calibri" panose="020F0502020204030204" pitchFamily="34" charset="0"/>
                        </a:rPr>
                        <a:t>Equitable &amp; TRAUMA INFORMED CARE LENS</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lnT w="76200" cap="flat" cmpd="sng" algn="ctr">
                      <a:solidFill>
                        <a:srgbClr val="00DAB2"/>
                      </a:solidFill>
                      <a:prstDash val="solid"/>
                      <a:round/>
                      <a:headEnd type="none" w="med" len="med"/>
                      <a:tailEnd type="none" w="med" len="med"/>
                    </a:lnT>
                    <a:solidFill>
                      <a:srgbClr val="04E3B2"/>
                    </a:solidFill>
                  </a:tcPr>
                </a:tc>
                <a:extLst>
                  <a:ext uri="{0D108BD9-81ED-4DB2-BD59-A6C34878D82A}">
                    <a16:rowId xmlns:a16="http://schemas.microsoft.com/office/drawing/2014/main" val="10000"/>
                  </a:ext>
                </a:extLst>
              </a:tr>
              <a:tr h="226100">
                <a:tc>
                  <a:txBody>
                    <a:bodyPr/>
                    <a:lstStyle/>
                    <a:p>
                      <a:pPr algn="ctr"/>
                      <a:r>
                        <a:rPr lang="en-US" sz="1000" b="1">
                          <a:latin typeface="Calibri" panose="020F0502020204030204" pitchFamily="34" charset="0"/>
                          <a:cs typeface="Calibri" panose="020F0502020204030204" pitchFamily="34" charset="0"/>
                        </a:rPr>
                        <a:t>POWER WITH</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1"/>
                  </a:ext>
                </a:extLst>
              </a:tr>
              <a:tr h="226100">
                <a:tc>
                  <a:txBody>
                    <a:bodyPr/>
                    <a:lstStyle/>
                    <a:p>
                      <a:pPr algn="ctr"/>
                      <a:r>
                        <a:rPr lang="en-US" sz="1000" b="1">
                          <a:latin typeface="Calibri" panose="020F0502020204030204" pitchFamily="34" charset="0"/>
                          <a:cs typeface="Calibri" panose="020F0502020204030204" pitchFamily="34" charset="0"/>
                        </a:rPr>
                        <a:t>NEUROPLASTICITY</a:t>
                      </a:r>
                      <a:r>
                        <a:rPr lang="en-US" sz="1000" b="1" baseline="0">
                          <a:latin typeface="Calibri" panose="020F0502020204030204" pitchFamily="34" charset="0"/>
                          <a:cs typeface="Calibri" panose="020F0502020204030204" pitchFamily="34" charset="0"/>
                        </a:rPr>
                        <a:t> CAN CHANGE</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2"/>
                  </a:ext>
                </a:extLst>
              </a:tr>
              <a:tr h="226100">
                <a:tc>
                  <a:txBody>
                    <a:bodyPr/>
                    <a:lstStyle/>
                    <a:p>
                      <a:pPr algn="ctr"/>
                      <a:r>
                        <a:rPr lang="en-US" sz="1000" b="1">
                          <a:latin typeface="Calibri" panose="020F0502020204030204" pitchFamily="34" charset="0"/>
                          <a:cs typeface="Calibri" panose="020F0502020204030204" pitchFamily="34" charset="0"/>
                        </a:rPr>
                        <a:t>PEOPLE NEED SAFETY FIRST</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3"/>
                  </a:ext>
                </a:extLst>
              </a:tr>
              <a:tr h="226100">
                <a:tc>
                  <a:txBody>
                    <a:bodyPr/>
                    <a:lstStyle/>
                    <a:p>
                      <a:pPr algn="ctr"/>
                      <a:r>
                        <a:rPr lang="en-US" sz="1000" b="1">
                          <a:latin typeface="Calibri" panose="020F0502020204030204" pitchFamily="34" charset="0"/>
                          <a:cs typeface="Calibri" panose="020F0502020204030204" pitchFamily="34" charset="0"/>
                        </a:rPr>
                        <a:t>CULTURE</a:t>
                      </a:r>
                      <a:r>
                        <a:rPr lang="en-US" sz="1000" b="1" baseline="0">
                          <a:latin typeface="Calibri" panose="020F0502020204030204" pitchFamily="34" charset="0"/>
                          <a:cs typeface="Calibri" panose="020F0502020204030204" pitchFamily="34" charset="0"/>
                        </a:rPr>
                        <a:t> HUMILITY</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4"/>
                  </a:ext>
                </a:extLst>
              </a:tr>
              <a:tr h="263249">
                <a:tc>
                  <a:txBody>
                    <a:bodyPr/>
                    <a:lstStyle/>
                    <a:p>
                      <a:pPr algn="ctr"/>
                      <a:r>
                        <a:rPr lang="en-US" sz="1000" b="1">
                          <a:latin typeface="Calibri" panose="020F0502020204030204" pitchFamily="34" charset="0"/>
                          <a:cs typeface="Calibri" panose="020F0502020204030204" pitchFamily="34" charset="0"/>
                        </a:rPr>
                        <a:t>PEOPLE CAN LIVE UP TO THE</a:t>
                      </a:r>
                      <a:r>
                        <a:rPr lang="en-US" sz="1000" b="1" baseline="0">
                          <a:latin typeface="Calibri" panose="020F0502020204030204" pitchFamily="34" charset="0"/>
                          <a:cs typeface="Calibri" panose="020F0502020204030204" pitchFamily="34" charset="0"/>
                        </a:rPr>
                        <a:t> TRUST YOU GIVE THEM</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5"/>
                  </a:ext>
                </a:extLst>
              </a:tr>
              <a:tr h="226100">
                <a:tc>
                  <a:txBody>
                    <a:bodyPr/>
                    <a:lstStyle/>
                    <a:p>
                      <a:pPr algn="ctr"/>
                      <a:r>
                        <a:rPr lang="en-US" sz="1000" b="1">
                          <a:latin typeface="Calibri" panose="020F0502020204030204" pitchFamily="34" charset="0"/>
                          <a:cs typeface="Calibri" panose="020F0502020204030204" pitchFamily="34" charset="0"/>
                        </a:rPr>
                        <a:t>THERE’S MULTIPLE VIEWPOINTS</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6"/>
                  </a:ext>
                </a:extLst>
              </a:tr>
              <a:tr h="226100">
                <a:tc>
                  <a:txBody>
                    <a:bodyPr/>
                    <a:lstStyle/>
                    <a:p>
                      <a:pPr algn="ctr"/>
                      <a:r>
                        <a:rPr lang="en-US" sz="1000" b="1">
                          <a:latin typeface="Calibri" panose="020F0502020204030204" pitchFamily="34" charset="0"/>
                          <a:cs typeface="Calibri" panose="020F0502020204030204" pitchFamily="34" charset="0"/>
                        </a:rPr>
                        <a:t>LEARNING</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7"/>
                  </a:ext>
                </a:extLst>
              </a:tr>
              <a:tr h="226100">
                <a:tc>
                  <a:txBody>
                    <a:bodyPr/>
                    <a:lstStyle/>
                    <a:p>
                      <a:pPr algn="ctr"/>
                      <a:r>
                        <a:rPr lang="en-US" sz="1000" b="1">
                          <a:latin typeface="Calibri" panose="020F0502020204030204" pitchFamily="34" charset="0"/>
                          <a:cs typeface="Calibri" panose="020F0502020204030204" pitchFamily="34" charset="0"/>
                        </a:rPr>
                        <a:t>“IT</a:t>
                      </a:r>
                      <a:r>
                        <a:rPr lang="en-US" sz="1000" b="1" baseline="0">
                          <a:latin typeface="Calibri" panose="020F0502020204030204" pitchFamily="34" charset="0"/>
                          <a:cs typeface="Calibri" panose="020F0502020204030204" pitchFamily="34" charset="0"/>
                        </a:rPr>
                        <a:t> MAKES SENSE”</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8"/>
                  </a:ext>
                </a:extLst>
              </a:tr>
              <a:tr h="226100">
                <a:tc>
                  <a:txBody>
                    <a:bodyPr/>
                    <a:lstStyle/>
                    <a:p>
                      <a:pPr algn="ctr"/>
                      <a:r>
                        <a:rPr lang="en-US" sz="1000" b="1">
                          <a:latin typeface="Calibri" panose="020F0502020204030204" pitchFamily="34" charset="0"/>
                          <a:cs typeface="Calibri" panose="020F0502020204030204" pitchFamily="34" charset="0"/>
                        </a:rPr>
                        <a:t>EMPOWERMENT/COLLARBORATION</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9"/>
                  </a:ext>
                </a:extLst>
              </a:tr>
              <a:tr h="226100">
                <a:tc>
                  <a:txBody>
                    <a:bodyPr/>
                    <a:lstStyle/>
                    <a:p>
                      <a:pPr algn="ctr"/>
                      <a:r>
                        <a:rPr lang="en-US" sz="1000" b="1">
                          <a:latin typeface="Calibri" panose="020F0502020204030204" pitchFamily="34" charset="0"/>
                          <a:cs typeface="Calibri" panose="020F0502020204030204" pitchFamily="34" charset="0"/>
                        </a:rPr>
                        <a:t>TRANSPARENCY AND PREDICTABILITY</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0"/>
                  </a:ext>
                </a:extLst>
              </a:tr>
              <a:tr h="226100">
                <a:tc>
                  <a:txBody>
                    <a:bodyPr/>
                    <a:lstStyle/>
                    <a:p>
                      <a:pPr algn="ctr"/>
                      <a:r>
                        <a:rPr lang="en-US" sz="1000" b="1">
                          <a:latin typeface="Calibri" panose="020F0502020204030204" pitchFamily="34" charset="0"/>
                          <a:cs typeface="Calibri" panose="020F0502020204030204" pitchFamily="34" charset="0"/>
                        </a:rPr>
                        <a:t>WHOLE PERSON AND</a:t>
                      </a:r>
                      <a:r>
                        <a:rPr lang="en-US" sz="1000" b="1" baseline="0">
                          <a:latin typeface="Calibri" panose="020F0502020204030204" pitchFamily="34" charset="0"/>
                          <a:cs typeface="Calibri" panose="020F0502020204030204" pitchFamily="34" charset="0"/>
                        </a:rPr>
                        <a:t> HISTORY</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1"/>
                  </a:ext>
                </a:extLst>
              </a:tr>
              <a:tr h="226100">
                <a:tc>
                  <a:txBody>
                    <a:bodyPr/>
                    <a:lstStyle/>
                    <a:p>
                      <a:pPr algn="ctr"/>
                      <a:r>
                        <a:rPr lang="en-US" sz="1000" b="1">
                          <a:latin typeface="Calibri" panose="020F0502020204030204" pitchFamily="34" charset="0"/>
                          <a:cs typeface="Calibri" panose="020F0502020204030204" pitchFamily="34" charset="0"/>
                        </a:rPr>
                        <a:t>“WE’RE ALL IN THIS TOGETHER”</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2"/>
                  </a:ext>
                </a:extLst>
              </a:tr>
              <a:tr h="226100">
                <a:tc>
                  <a:txBody>
                    <a:bodyPr/>
                    <a:lstStyle/>
                    <a:p>
                      <a:pPr algn="ctr"/>
                      <a:r>
                        <a:rPr lang="en-US" sz="1000" b="1">
                          <a:latin typeface="Calibri" panose="020F0502020204030204" pitchFamily="34" charset="0"/>
                          <a:cs typeface="Calibri" panose="020F0502020204030204" pitchFamily="34" charset="0"/>
                        </a:rPr>
                        <a:t>BEHAVIOR AS</a:t>
                      </a:r>
                      <a:r>
                        <a:rPr lang="en-US" sz="1000" b="1" baseline="0">
                          <a:latin typeface="Calibri" panose="020F0502020204030204" pitchFamily="34" charset="0"/>
                          <a:cs typeface="Calibri" panose="020F0502020204030204" pitchFamily="34" charset="0"/>
                        </a:rPr>
                        <a:t> COMMUNICATION</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3"/>
                  </a:ext>
                </a:extLst>
              </a:tr>
              <a:tr h="226100">
                <a:tc>
                  <a:txBody>
                    <a:bodyPr/>
                    <a:lstStyle/>
                    <a:p>
                      <a:pPr algn="ctr"/>
                      <a:r>
                        <a:rPr lang="en-US" sz="1000" b="1">
                          <a:latin typeface="Calibri" panose="020F0502020204030204" pitchFamily="34" charset="0"/>
                          <a:cs typeface="Calibri" panose="020F0502020204030204" pitchFamily="34" charset="0"/>
                        </a:rPr>
                        <a:t>EMPATHY BASED</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4"/>
                  </a:ext>
                </a:extLst>
              </a:tr>
              <a:tr h="226100">
                <a:tc>
                  <a:txBody>
                    <a:bodyPr/>
                    <a:lstStyle/>
                    <a:p>
                      <a:pPr algn="ctr"/>
                      <a:r>
                        <a:rPr lang="en-US" sz="1000" b="1">
                          <a:latin typeface="Calibri" panose="020F0502020204030204" pitchFamily="34" charset="0"/>
                          <a:cs typeface="Calibri" panose="020F0502020204030204" pitchFamily="34" charset="0"/>
                        </a:rPr>
                        <a:t>SUPPORT THE HEALING</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5"/>
                  </a:ext>
                </a:extLst>
              </a:tr>
              <a:tr h="226100">
                <a:tc>
                  <a:txBody>
                    <a:bodyPr/>
                    <a:lstStyle/>
                    <a:p>
                      <a:pPr algn="ctr"/>
                      <a:r>
                        <a:rPr lang="en-US" sz="1000" b="1">
                          <a:latin typeface="Calibri" panose="020F0502020204030204" pitchFamily="34" charset="0"/>
                          <a:cs typeface="Calibri" panose="020F0502020204030204" pitchFamily="34" charset="0"/>
                        </a:rPr>
                        <a:t>PARTICIPATORY</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6"/>
                  </a:ext>
                </a:extLst>
              </a:tr>
              <a:tr h="226100">
                <a:tc>
                  <a:txBody>
                    <a:bodyPr/>
                    <a:lstStyle/>
                    <a:p>
                      <a:pPr algn="ctr"/>
                      <a:r>
                        <a:rPr lang="en-US" sz="1000" b="1">
                          <a:latin typeface="Calibri" panose="020F0502020204030204" pitchFamily="34" charset="0"/>
                          <a:cs typeface="Calibri" panose="020F0502020204030204" pitchFamily="34" charset="0"/>
                        </a:rPr>
                        <a:t>PEOPLE WHO FEEL UNSAFE DO UNSAFE THINGS</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7"/>
                  </a:ext>
                </a:extLst>
              </a:tr>
              <a:tr h="226100">
                <a:tc>
                  <a:txBody>
                    <a:bodyPr/>
                    <a:lstStyle/>
                    <a:p>
                      <a:pPr algn="ctr"/>
                      <a:r>
                        <a:rPr lang="en-US" sz="1000" b="1">
                          <a:latin typeface="Calibri" panose="020F0502020204030204" pitchFamily="34" charset="0"/>
                          <a:cs typeface="Calibri" panose="020F0502020204030204" pitchFamily="34" charset="0"/>
                        </a:rPr>
                        <a:t>BEHAVIOR VIEWED</a:t>
                      </a:r>
                      <a:r>
                        <a:rPr lang="en-US" sz="1000" b="1" baseline="0">
                          <a:latin typeface="Calibri" panose="020F0502020204030204" pitchFamily="34" charset="0"/>
                          <a:cs typeface="Calibri" panose="020F0502020204030204" pitchFamily="34" charset="0"/>
                        </a:rPr>
                        <a:t> AS A PERSONAL SOLUTION</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8"/>
                  </a:ext>
                </a:extLst>
              </a:tr>
              <a:tr h="226100">
                <a:tc>
                  <a:txBody>
                    <a:bodyPr/>
                    <a:lstStyle/>
                    <a:p>
                      <a:pPr algn="ctr"/>
                      <a:r>
                        <a:rPr lang="en-US" sz="1000" b="1">
                          <a:latin typeface="Calibri" panose="020F0502020204030204" pitchFamily="34" charset="0"/>
                          <a:cs typeface="Calibri" panose="020F0502020204030204" pitchFamily="34" charset="0"/>
                        </a:rPr>
                        <a:t>WHAT HAPPENED TO YOU?</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9"/>
                  </a:ext>
                </a:extLst>
              </a:tr>
              <a:tr h="226100">
                <a:tc>
                  <a:txBody>
                    <a:bodyPr/>
                    <a:lstStyle/>
                    <a:p>
                      <a:pPr algn="ctr"/>
                      <a:r>
                        <a:rPr lang="en-US" sz="1000" b="1" dirty="0">
                          <a:latin typeface="Calibri" panose="020F0502020204030204" pitchFamily="34" charset="0"/>
                          <a:cs typeface="Calibri" panose="020F0502020204030204" pitchFamily="34" charset="0"/>
                        </a:rPr>
                        <a:t>RESPECT</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20"/>
                  </a:ext>
                </a:extLst>
              </a:tr>
              <a:tr h="226100">
                <a:tc>
                  <a:txBody>
                    <a:bodyPr/>
                    <a:lstStyle/>
                    <a:p>
                      <a:pPr algn="ctr"/>
                      <a:r>
                        <a:rPr lang="en-US" sz="1000" b="1">
                          <a:latin typeface="Calibri" panose="020F0502020204030204" pitchFamily="34" charset="0"/>
                          <a:cs typeface="Calibri" panose="020F0502020204030204" pitchFamily="34" charset="0"/>
                        </a:rPr>
                        <a:t>GOAL</a:t>
                      </a:r>
                      <a:r>
                        <a:rPr lang="en-US" sz="1000" b="1" baseline="0">
                          <a:latin typeface="Calibri" panose="020F0502020204030204" pitchFamily="34" charset="0"/>
                          <a:cs typeface="Calibri" panose="020F0502020204030204" pitchFamily="34" charset="0"/>
                        </a:rPr>
                        <a:t> IS TO CONNECT</a:t>
                      </a:r>
                      <a:endParaRPr lang="en-US" sz="1000" b="1">
                        <a:latin typeface="Calibri" panose="020F0502020204030204" pitchFamily="34" charset="0"/>
                        <a:cs typeface="Calibri" panose="020F0502020204030204" pitchFamily="34" charset="0"/>
                      </a:endParaRP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21"/>
                  </a:ext>
                </a:extLst>
              </a:tr>
              <a:tr h="226100">
                <a:tc>
                  <a:txBody>
                    <a:bodyPr/>
                    <a:lstStyle/>
                    <a:p>
                      <a:pPr algn="ctr"/>
                      <a:r>
                        <a:rPr lang="en-US" sz="1000" b="1" dirty="0">
                          <a:latin typeface="Calibri" panose="020F0502020204030204" pitchFamily="34" charset="0"/>
                          <a:cs typeface="Calibri" panose="020F0502020204030204" pitchFamily="34" charset="0"/>
                        </a:rPr>
                        <a:t>CHOICE</a:t>
                      </a:r>
                    </a:p>
                  </a:txBody>
                  <a:tcPr marL="45720" marR="4572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lnB w="76200" cap="flat" cmpd="sng" algn="ctr">
                      <a:solidFill>
                        <a:srgbClr val="00DAB2"/>
                      </a:solidFill>
                      <a:prstDash val="solid"/>
                      <a:round/>
                      <a:headEnd type="none" w="med" len="med"/>
                      <a:tailEnd type="none" w="med" len="med"/>
                    </a:lnB>
                    <a:solidFill>
                      <a:srgbClr val="D2FEF5"/>
                    </a:solidFill>
                  </a:tcPr>
                </a:tc>
                <a:extLst>
                  <a:ext uri="{0D108BD9-81ED-4DB2-BD59-A6C34878D82A}">
                    <a16:rowId xmlns:a16="http://schemas.microsoft.com/office/drawing/2014/main" val="10022"/>
                  </a:ext>
                </a:extLst>
              </a:tr>
            </a:tbl>
          </a:graphicData>
        </a:graphic>
      </p:graphicFrame>
      <p:pic>
        <p:nvPicPr>
          <p:cNvPr id="6" name="Picture 5" descr="A picture containing drawing&#10;&#10;Description automatically generated">
            <a:extLst>
              <a:ext uri="{FF2B5EF4-FFF2-40B4-BE49-F238E27FC236}">
                <a16:creationId xmlns:a16="http://schemas.microsoft.com/office/drawing/2014/main" id="{B4F5F083-9EC3-4E5C-A1B1-0BE420FE3CE2}"/>
              </a:ext>
            </a:extLst>
          </p:cNvPr>
          <p:cNvPicPr>
            <a:picLocks noChangeAspect="1"/>
          </p:cNvPicPr>
          <p:nvPr/>
        </p:nvPicPr>
        <p:blipFill>
          <a:blip r:embed="rId3"/>
          <a:stretch>
            <a:fillRect/>
          </a:stretch>
        </p:blipFill>
        <p:spPr>
          <a:xfrm>
            <a:off x="7003299" y="596414"/>
            <a:ext cx="2053087" cy="853498"/>
          </a:xfrm>
          <a:prstGeom prst="rect">
            <a:avLst/>
          </a:prstGeom>
        </p:spPr>
      </p:pic>
      <p:sp>
        <p:nvSpPr>
          <p:cNvPr id="7" name="Striped Right Arrow 17">
            <a:extLst>
              <a:ext uri="{FF2B5EF4-FFF2-40B4-BE49-F238E27FC236}">
                <a16:creationId xmlns:a16="http://schemas.microsoft.com/office/drawing/2014/main" id="{E48D53D1-1E81-4B04-A30A-9FEE56841361}"/>
              </a:ext>
            </a:extLst>
          </p:cNvPr>
          <p:cNvSpPr/>
          <p:nvPr/>
        </p:nvSpPr>
        <p:spPr>
          <a:xfrm>
            <a:off x="338863" y="435187"/>
            <a:ext cx="6468494" cy="550417"/>
          </a:xfrm>
          <a:prstGeom prst="stripedRightArrow">
            <a:avLst/>
          </a:prstGeom>
          <a:gradFill flip="none" rotWithShape="1">
            <a:gsLst>
              <a:gs pos="25000">
                <a:schemeClr val="bg1">
                  <a:lumMod val="75000"/>
                </a:schemeClr>
              </a:gs>
              <a:gs pos="77000">
                <a:srgbClr val="00DAB2"/>
              </a:gs>
              <a:gs pos="93000">
                <a:srgbClr val="FDE598"/>
              </a:gs>
            </a:gsLst>
            <a:lin ang="0" scaled="1"/>
            <a:tileRect/>
          </a:gradFill>
          <a:ln>
            <a:gradFill>
              <a:gsLst>
                <a:gs pos="0">
                  <a:srgbClr val="FFC000"/>
                </a:gs>
                <a:gs pos="83000">
                  <a:srgbClr val="00DAB2"/>
                </a:gs>
                <a:gs pos="100000">
                  <a:srgbClr val="009E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917E33AE-A2E3-4533-B857-5DFC72E7AA8A}"/>
              </a:ext>
            </a:extLst>
          </p:cNvPr>
          <p:cNvSpPr/>
          <p:nvPr/>
        </p:nvSpPr>
        <p:spPr>
          <a:xfrm>
            <a:off x="6470459" y="2592569"/>
            <a:ext cx="2585927"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7ABEC5"/>
                </a:solidFill>
                <a:effectLst/>
                <a:uLnTx/>
                <a:uFillTx/>
                <a:latin typeface="Avenir Medium"/>
                <a:cs typeface="Calibri" panose="020F0502020204030204" pitchFamily="34" charset="0"/>
                <a:sym typeface="Arial"/>
              </a:rPr>
              <a:t>What Does the Cultural Shift of Trauma Informed Care Look Like</a:t>
            </a:r>
          </a:p>
        </p:txBody>
      </p:sp>
      <p:sp>
        <p:nvSpPr>
          <p:cNvPr id="2" name="TextBox 1">
            <a:extLst>
              <a:ext uri="{FF2B5EF4-FFF2-40B4-BE49-F238E27FC236}">
                <a16:creationId xmlns:a16="http://schemas.microsoft.com/office/drawing/2014/main" id="{BF76E22D-885B-409C-9D0B-7C9179E19133}"/>
              </a:ext>
            </a:extLst>
          </p:cNvPr>
          <p:cNvSpPr txBox="1"/>
          <p:nvPr/>
        </p:nvSpPr>
        <p:spPr>
          <a:xfrm>
            <a:off x="142921" y="158071"/>
            <a:ext cx="5264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41</a:t>
            </a:r>
          </a:p>
        </p:txBody>
      </p:sp>
    </p:spTree>
    <p:extLst>
      <p:ext uri="{BB962C8B-B14F-4D97-AF65-F5344CB8AC3E}">
        <p14:creationId xmlns:p14="http://schemas.microsoft.com/office/powerpoint/2010/main" val="1559716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2FA7326-CCED-4633-8DAA-1A2A24FA640E}"/>
              </a:ext>
            </a:extLst>
          </p:cNvPr>
          <p:cNvPicPr>
            <a:picLocks noChangeAspect="1"/>
          </p:cNvPicPr>
          <p:nvPr/>
        </p:nvPicPr>
        <p:blipFill rotWithShape="1">
          <a:blip r:embed="rId4"/>
          <a:srcRect l="23200" r="25479" b="1"/>
          <a:stretch/>
        </p:blipFill>
        <p:spPr>
          <a:xfrm>
            <a:off x="222966" y="1449647"/>
            <a:ext cx="4062807" cy="4452944"/>
          </a:xfrm>
          <a:prstGeom prst="rect">
            <a:avLst/>
          </a:prstGeom>
        </p:spPr>
      </p:pic>
      <p:sp>
        <p:nvSpPr>
          <p:cNvPr id="3" name="Rectangle 2">
            <a:extLst>
              <a:ext uri="{FF2B5EF4-FFF2-40B4-BE49-F238E27FC236}">
                <a16:creationId xmlns:a16="http://schemas.microsoft.com/office/drawing/2014/main" id="{CA36AE8A-9BF0-42A3-B930-A87511BB1BEA}"/>
              </a:ext>
            </a:extLst>
          </p:cNvPr>
          <p:cNvSpPr/>
          <p:nvPr/>
        </p:nvSpPr>
        <p:spPr>
          <a:xfrm>
            <a:off x="4416724" y="2011102"/>
            <a:ext cx="4572000" cy="3305520"/>
          </a:xfrm>
          <a:prstGeom prst="rect">
            <a:avLst/>
          </a:prstGeom>
        </p:spPr>
        <p:txBody>
          <a:bodyPr>
            <a:spAutoFit/>
          </a:bodyPr>
          <a:lstStyle/>
          <a:p>
            <a:pPr marL="285750" marR="0" lvl="0" indent="-28575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venir Medium"/>
                <a:cs typeface="Calibri"/>
                <a:sym typeface="Arial"/>
              </a:rPr>
              <a:t>Staff become more regulated, flexible and resilient. A better sense of wellbeing for all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venir Medium"/>
                <a:cs typeface="Calibri"/>
                <a:sym typeface="Arial"/>
              </a:rPr>
              <a:t>A trauma Informed  workplace is calmer, and staff have deeper relationships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venir Medium"/>
                <a:cs typeface="Calibri"/>
                <a:sym typeface="Arial"/>
              </a:rPr>
              <a:t>Staff and customers feel like they belong and are heard </a:t>
            </a:r>
          </a:p>
          <a:p>
            <a:pPr marL="285750" marR="0" lvl="0" indent="-28575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venir Medium"/>
                <a:cs typeface="Calibri"/>
                <a:sym typeface="Arial"/>
              </a:rPr>
              <a:t>We prioritize human over tasks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venir Medium"/>
                <a:cs typeface="Calibri"/>
                <a:sym typeface="Arial"/>
              </a:rPr>
              <a:t>We find out the real story and do not make judgements or assumptions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venir Medium"/>
                <a:cs typeface="Calibri"/>
                <a:sym typeface="Arial"/>
              </a:rPr>
              <a:t>Mental health days are supported instead of absenteeism</a:t>
            </a:r>
          </a:p>
          <a:p>
            <a:pPr marL="285750" marR="0" lvl="0" indent="-28575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venir Medium"/>
                <a:cs typeface="Arial"/>
                <a:sym typeface="Arial"/>
              </a:rPr>
              <a:t>Increased productivity and retention</a:t>
            </a:r>
          </a:p>
        </p:txBody>
      </p:sp>
      <p:sp>
        <p:nvSpPr>
          <p:cNvPr id="4" name="Rectangle 3">
            <a:extLst>
              <a:ext uri="{FF2B5EF4-FFF2-40B4-BE49-F238E27FC236}">
                <a16:creationId xmlns:a16="http://schemas.microsoft.com/office/drawing/2014/main" id="{310DA9F0-1326-4DC9-8540-8FA0FDC62DE3}"/>
              </a:ext>
            </a:extLst>
          </p:cNvPr>
          <p:cNvSpPr/>
          <p:nvPr/>
        </p:nvSpPr>
        <p:spPr>
          <a:xfrm>
            <a:off x="4572000" y="163665"/>
            <a:ext cx="441672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ABEC5"/>
                </a:solidFill>
                <a:effectLst/>
                <a:uLnTx/>
                <a:uFillTx/>
                <a:latin typeface="Avenir Medium"/>
                <a:cs typeface="Calibri"/>
                <a:sym typeface="Arial"/>
              </a:rPr>
              <a:t>The benefits and importance of this work</a:t>
            </a:r>
            <a:endParaRPr kumimoji="0" lang="en-US" sz="3200" b="1" i="0" u="none" strike="noStrike" kern="0" cap="none" spc="0" normalizeH="0" baseline="0" noProof="0" dirty="0">
              <a:ln>
                <a:noFill/>
              </a:ln>
              <a:solidFill>
                <a:srgbClr val="7ABEC5"/>
              </a:solidFill>
              <a:effectLst/>
              <a:uLnTx/>
              <a:uFillTx/>
              <a:latin typeface="Avenir Medium"/>
              <a:cs typeface="Arial"/>
              <a:sym typeface="Arial"/>
            </a:endParaRPr>
          </a:p>
        </p:txBody>
      </p:sp>
      <p:sp>
        <p:nvSpPr>
          <p:cNvPr id="5" name="TextBox 4">
            <a:extLst>
              <a:ext uri="{FF2B5EF4-FFF2-40B4-BE49-F238E27FC236}">
                <a16:creationId xmlns:a16="http://schemas.microsoft.com/office/drawing/2014/main" id="{7B218C9D-A946-4C81-A2D2-C291B5ED28B1}"/>
              </a:ext>
            </a:extLst>
          </p:cNvPr>
          <p:cNvSpPr txBox="1"/>
          <p:nvPr/>
        </p:nvSpPr>
        <p:spPr>
          <a:xfrm>
            <a:off x="65912" y="-46575"/>
            <a:ext cx="6766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29</a:t>
            </a:r>
          </a:p>
        </p:txBody>
      </p:sp>
      <p:sp>
        <p:nvSpPr>
          <p:cNvPr id="13" name="Star: 5 Points 12">
            <a:extLst>
              <a:ext uri="{FF2B5EF4-FFF2-40B4-BE49-F238E27FC236}">
                <a16:creationId xmlns:a16="http://schemas.microsoft.com/office/drawing/2014/main" id="{D4A01ED6-062A-43DA-8F46-AE366045F3B6}"/>
              </a:ext>
            </a:extLst>
          </p:cNvPr>
          <p:cNvSpPr/>
          <p:nvPr/>
        </p:nvSpPr>
        <p:spPr>
          <a:xfrm>
            <a:off x="8360737" y="151093"/>
            <a:ext cx="581980" cy="47735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69330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B19E09F-DA0E-446F-B90D-10D7052B6584}"/>
              </a:ext>
            </a:extLst>
          </p:cNvPr>
          <p:cNvSpPr>
            <a:spLocks noGrp="1"/>
          </p:cNvSpPr>
          <p:nvPr>
            <p:ph type="title"/>
          </p:nvPr>
        </p:nvSpPr>
        <p:spPr>
          <a:xfrm>
            <a:off x="4311608" y="253680"/>
            <a:ext cx="4572000" cy="999775"/>
          </a:xfrm>
        </p:spPr>
        <p:txBody>
          <a:bodyPr>
            <a:noAutofit/>
          </a:bodyPr>
          <a:lstStyle/>
          <a:p>
            <a:r>
              <a:rPr lang="en-US" sz="2800" dirty="0">
                <a:solidFill>
                  <a:srgbClr val="7ABEC5"/>
                </a:solidFill>
                <a:latin typeface="Avenir Medium"/>
              </a:rPr>
              <a:t>Trauma Informed Guiding Principles</a:t>
            </a:r>
          </a:p>
        </p:txBody>
      </p:sp>
      <p:sp>
        <p:nvSpPr>
          <p:cNvPr id="7" name="Content Placeholder 3">
            <a:extLst>
              <a:ext uri="{FF2B5EF4-FFF2-40B4-BE49-F238E27FC236}">
                <a16:creationId xmlns:a16="http://schemas.microsoft.com/office/drawing/2014/main" id="{1D357346-3115-4DB8-AC67-FF17796A4B2C}"/>
              </a:ext>
            </a:extLst>
          </p:cNvPr>
          <p:cNvSpPr txBox="1">
            <a:spLocks/>
          </p:cNvSpPr>
          <p:nvPr/>
        </p:nvSpPr>
        <p:spPr>
          <a:xfrm>
            <a:off x="188314" y="1695575"/>
            <a:ext cx="8787442" cy="4554709"/>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000" b="1" dirty="0">
                <a:solidFill>
                  <a:schemeClr val="tx1"/>
                </a:solidFill>
                <a:latin typeface="Avenir Medium"/>
              </a:rPr>
              <a:t>Safety</a:t>
            </a:r>
            <a:r>
              <a:rPr lang="en-US" sz="2000" dirty="0">
                <a:solidFill>
                  <a:schemeClr val="tx1"/>
                </a:solidFill>
                <a:latin typeface="Avenir Medium"/>
              </a:rPr>
              <a:t>:  Prioritize physical, emotional and psychological safety in each interaction</a:t>
            </a:r>
          </a:p>
          <a:p>
            <a:r>
              <a:rPr lang="en-US" sz="2000" b="1" dirty="0">
                <a:solidFill>
                  <a:schemeClr val="tx1"/>
                </a:solidFill>
                <a:latin typeface="Avenir Medium"/>
              </a:rPr>
              <a:t>Trust and Transparency</a:t>
            </a:r>
            <a:r>
              <a:rPr lang="en-US" sz="2000" dirty="0">
                <a:solidFill>
                  <a:schemeClr val="tx1"/>
                </a:solidFill>
                <a:latin typeface="Avenir Medium"/>
              </a:rPr>
              <a:t>:  Share as much information as possible, relational</a:t>
            </a:r>
          </a:p>
          <a:p>
            <a:r>
              <a:rPr lang="en-US" sz="2000" b="1" dirty="0">
                <a:solidFill>
                  <a:schemeClr val="tx1"/>
                </a:solidFill>
                <a:latin typeface="Avenir Medium"/>
              </a:rPr>
              <a:t>Collaboration and Mutuality</a:t>
            </a:r>
            <a:r>
              <a:rPr lang="en-US" sz="2000" dirty="0">
                <a:solidFill>
                  <a:schemeClr val="tx1"/>
                </a:solidFill>
                <a:latin typeface="Avenir Medium"/>
              </a:rPr>
              <a:t>:   Allow time for social interaction – Consider allowing staff to use sharing platforms </a:t>
            </a:r>
            <a:r>
              <a:rPr lang="en-US" sz="2000" b="1" dirty="0">
                <a:solidFill>
                  <a:schemeClr val="tx1"/>
                </a:solidFill>
                <a:latin typeface="Avenir Medium"/>
              </a:rPr>
              <a:t>(</a:t>
            </a:r>
            <a:r>
              <a:rPr lang="en-US" sz="2000" b="1" i="1" dirty="0">
                <a:solidFill>
                  <a:schemeClr val="tx1"/>
                </a:solidFill>
                <a:latin typeface="Avenir Medium"/>
              </a:rPr>
              <a:t>Zoom Meetings</a:t>
            </a:r>
            <a:r>
              <a:rPr lang="en-US" sz="2000" b="1" dirty="0">
                <a:solidFill>
                  <a:schemeClr val="tx1"/>
                </a:solidFill>
                <a:latin typeface="Avenir Medium"/>
              </a:rPr>
              <a:t>) </a:t>
            </a:r>
            <a:r>
              <a:rPr lang="en-US" sz="2000" dirty="0">
                <a:solidFill>
                  <a:schemeClr val="tx1"/>
                </a:solidFill>
                <a:latin typeface="Avenir Medium"/>
              </a:rPr>
              <a:t>to stay in  touch with family and team members</a:t>
            </a:r>
          </a:p>
          <a:p>
            <a:r>
              <a:rPr lang="en-US" sz="2000" b="1" dirty="0">
                <a:solidFill>
                  <a:schemeClr val="tx1"/>
                </a:solidFill>
                <a:latin typeface="Avenir Medium"/>
              </a:rPr>
              <a:t>Voice and Choice</a:t>
            </a:r>
            <a:r>
              <a:rPr lang="en-US" sz="2000" dirty="0">
                <a:solidFill>
                  <a:schemeClr val="tx1"/>
                </a:solidFill>
                <a:latin typeface="Avenir Medium"/>
              </a:rPr>
              <a:t>:  Seek staff and customer input</a:t>
            </a:r>
          </a:p>
          <a:p>
            <a:r>
              <a:rPr lang="en-US" sz="2000" b="1" dirty="0">
                <a:solidFill>
                  <a:schemeClr val="tx1"/>
                </a:solidFill>
                <a:latin typeface="Avenir Medium"/>
                <a:cs typeface="Calibri" panose="020F0502020204030204" pitchFamily="34" charset="0"/>
              </a:rPr>
              <a:t>Cultural, Historical and Gender</a:t>
            </a:r>
            <a:r>
              <a:rPr lang="en-US" sz="2000" dirty="0">
                <a:solidFill>
                  <a:schemeClr val="tx1"/>
                </a:solidFill>
                <a:latin typeface="Avenir Medium"/>
                <a:cs typeface="Calibri" panose="020F0502020204030204" pitchFamily="34" charset="0"/>
              </a:rPr>
              <a:t>:   Incorporating a competency lens of cultural, historical and gender issues in your daily work</a:t>
            </a:r>
          </a:p>
          <a:p>
            <a:r>
              <a:rPr lang="en-US" sz="2000" b="1" dirty="0">
                <a:solidFill>
                  <a:schemeClr val="tx1"/>
                </a:solidFill>
                <a:latin typeface="Avenir Medium"/>
                <a:cs typeface="Calibri" panose="020F0502020204030204" pitchFamily="34" charset="0"/>
              </a:rPr>
              <a:t>Peer Support</a:t>
            </a:r>
            <a:r>
              <a:rPr lang="en-US" sz="2000" dirty="0">
                <a:solidFill>
                  <a:schemeClr val="tx1"/>
                </a:solidFill>
                <a:latin typeface="Avenir Medium"/>
                <a:cs typeface="Calibri" panose="020F0502020204030204" pitchFamily="34" charset="0"/>
              </a:rPr>
              <a:t>:  Engage peer support to serve larger communities</a:t>
            </a:r>
          </a:p>
          <a:p>
            <a:r>
              <a:rPr lang="en-US" sz="2000" b="1" dirty="0">
                <a:solidFill>
                  <a:schemeClr val="tx1"/>
                </a:solidFill>
                <a:latin typeface="Avenir Medium"/>
                <a:cs typeface="Calibri" panose="020F0502020204030204" pitchFamily="34" charset="0"/>
              </a:rPr>
              <a:t>Resiliency</a:t>
            </a:r>
            <a:r>
              <a:rPr lang="en-US" sz="2000" dirty="0">
                <a:solidFill>
                  <a:schemeClr val="tx1"/>
                </a:solidFill>
                <a:latin typeface="Avenir Medium"/>
                <a:cs typeface="Calibri" panose="020F0502020204030204" pitchFamily="34" charset="0"/>
              </a:rPr>
              <a:t>:   Model compassion and regulation with each interaction</a:t>
            </a:r>
          </a:p>
        </p:txBody>
      </p:sp>
      <p:sp>
        <p:nvSpPr>
          <p:cNvPr id="3" name="TextBox 2">
            <a:extLst>
              <a:ext uri="{FF2B5EF4-FFF2-40B4-BE49-F238E27FC236}">
                <a16:creationId xmlns:a16="http://schemas.microsoft.com/office/drawing/2014/main" id="{A1E30657-1F22-4AD3-813D-2615AB15F2C9}"/>
              </a:ext>
            </a:extLst>
          </p:cNvPr>
          <p:cNvSpPr txBox="1"/>
          <p:nvPr/>
        </p:nvSpPr>
        <p:spPr>
          <a:xfrm>
            <a:off x="0" y="-26099"/>
            <a:ext cx="5763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31</a:t>
            </a:r>
          </a:p>
        </p:txBody>
      </p:sp>
      <p:sp>
        <p:nvSpPr>
          <p:cNvPr id="5" name="Star: 5 Points 4">
            <a:extLst>
              <a:ext uri="{FF2B5EF4-FFF2-40B4-BE49-F238E27FC236}">
                <a16:creationId xmlns:a16="http://schemas.microsoft.com/office/drawing/2014/main" id="{5A22AA1A-11C2-46C2-8BE6-4AADF2C18685}"/>
              </a:ext>
            </a:extLst>
          </p:cNvPr>
          <p:cNvSpPr/>
          <p:nvPr/>
        </p:nvSpPr>
        <p:spPr>
          <a:xfrm>
            <a:off x="8364067" y="184105"/>
            <a:ext cx="578650" cy="58284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02350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4314CD83-E88C-45F1-9C58-9DECC209A694}"/>
              </a:ext>
            </a:extLst>
          </p:cNvPr>
          <p:cNvSpPr>
            <a:spLocks noGrp="1"/>
          </p:cNvSpPr>
          <p:nvPr>
            <p:ph type="title"/>
          </p:nvPr>
        </p:nvSpPr>
        <p:spPr>
          <a:xfrm>
            <a:off x="869713" y="241023"/>
            <a:ext cx="7540322" cy="2928470"/>
          </a:xfrm>
        </p:spPr>
        <p:txBody>
          <a:bodyPr vert="horz" lIns="91440" tIns="45720" rIns="91440" bIns="45720" rtlCol="0" anchor="t">
            <a:normAutofit fontScale="90000"/>
          </a:bodyPr>
          <a:lstStyle/>
          <a:p>
            <a:r>
              <a:rPr lang="en-US" sz="4000" b="1" dirty="0">
                <a:solidFill>
                  <a:srgbClr val="7ABEC5"/>
                </a:solidFill>
                <a:latin typeface="Avenir Medium"/>
              </a:rPr>
              <a:t>Exercise and Reflection</a:t>
            </a:r>
            <a:br>
              <a:rPr lang="en-US" sz="4000" b="1" dirty="0">
                <a:solidFill>
                  <a:srgbClr val="7ABEC5"/>
                </a:solidFill>
                <a:latin typeface="Avenir Medium"/>
              </a:rPr>
            </a:br>
            <a:br>
              <a:rPr lang="en-US" sz="2200" b="1" dirty="0">
                <a:solidFill>
                  <a:srgbClr val="7ABEC5"/>
                </a:solidFill>
                <a:latin typeface="Avenir Medium"/>
              </a:rPr>
            </a:br>
            <a:r>
              <a:rPr lang="en-US" sz="2700" dirty="0">
                <a:solidFill>
                  <a:srgbClr val="7ABEC5"/>
                </a:solidFill>
                <a:latin typeface="Avenir Medium"/>
              </a:rPr>
              <a:t>Groups of 4-5, 15 minutes</a:t>
            </a:r>
            <a:br>
              <a:rPr lang="en-US" sz="2700" dirty="0">
                <a:solidFill>
                  <a:srgbClr val="7ABEC5"/>
                </a:solidFill>
                <a:latin typeface="Avenir Medium"/>
              </a:rPr>
            </a:br>
            <a:br>
              <a:rPr lang="en-US" sz="2700" dirty="0">
                <a:solidFill>
                  <a:srgbClr val="7ABEC5"/>
                </a:solidFill>
                <a:latin typeface="Avenir Medium"/>
              </a:rPr>
            </a:br>
            <a:r>
              <a:rPr lang="en-US" sz="2700" dirty="0">
                <a:solidFill>
                  <a:srgbClr val="7ABEC5"/>
                </a:solidFill>
                <a:latin typeface="Avenir Medium"/>
              </a:rPr>
              <a:t>What guiding principle is a strength in your organization/community?   What do you hear, see and feel?</a:t>
            </a:r>
            <a:br>
              <a:rPr lang="en-US" sz="2700" dirty="0">
                <a:solidFill>
                  <a:srgbClr val="7ABEC5"/>
                </a:solidFill>
                <a:latin typeface="Avenir Medium"/>
              </a:rPr>
            </a:br>
            <a:br>
              <a:rPr lang="en-US" sz="2700" dirty="0">
                <a:solidFill>
                  <a:srgbClr val="7ABEC5"/>
                </a:solidFill>
                <a:latin typeface="Avenir Medium"/>
              </a:rPr>
            </a:br>
            <a:r>
              <a:rPr lang="en-US" sz="2700" dirty="0">
                <a:solidFill>
                  <a:srgbClr val="7ABEC5"/>
                </a:solidFill>
                <a:latin typeface="Avenir Medium"/>
              </a:rPr>
              <a:t>What guiding principle is an opportunity to strengthen?</a:t>
            </a:r>
            <a:br>
              <a:rPr lang="en-US" sz="2700" dirty="0">
                <a:solidFill>
                  <a:srgbClr val="7ABEC5"/>
                </a:solidFill>
                <a:latin typeface="Avenir Medium"/>
              </a:rPr>
            </a:br>
            <a:br>
              <a:rPr lang="en-US" sz="2700" dirty="0">
                <a:solidFill>
                  <a:srgbClr val="7ABEC5"/>
                </a:solidFill>
                <a:latin typeface="Avenir Medium"/>
              </a:rPr>
            </a:br>
            <a:r>
              <a:rPr lang="en-US" sz="2700" dirty="0">
                <a:solidFill>
                  <a:srgbClr val="7ABEC5"/>
                </a:solidFill>
                <a:latin typeface="Avenir Medium"/>
              </a:rPr>
              <a:t>Be ready to share  as a group</a:t>
            </a:r>
            <a:br>
              <a:rPr lang="en-US" sz="1100" dirty="0"/>
            </a:br>
            <a:br>
              <a:rPr lang="en-US" sz="2700" dirty="0">
                <a:solidFill>
                  <a:srgbClr val="7ABEC5"/>
                </a:solidFill>
                <a:latin typeface="Avenir Medium"/>
              </a:rPr>
            </a:br>
            <a:br>
              <a:rPr lang="en-US" sz="4200" kern="1200" dirty="0">
                <a:solidFill>
                  <a:srgbClr val="7ABEC5"/>
                </a:solidFill>
                <a:latin typeface="Avenir Medium"/>
                <a:ea typeface="+mj-ea"/>
                <a:cs typeface="+mj-cs"/>
              </a:rPr>
            </a:br>
            <a:br>
              <a:rPr lang="en-US" sz="4200" kern="1200" dirty="0">
                <a:solidFill>
                  <a:srgbClr val="7ABEC5"/>
                </a:solidFill>
                <a:latin typeface="Avenir Medium"/>
                <a:ea typeface="+mj-ea"/>
                <a:cs typeface="+mj-cs"/>
              </a:rPr>
            </a:br>
            <a:endParaRPr lang="en-US" sz="4200" kern="1200" dirty="0">
              <a:solidFill>
                <a:srgbClr val="7ABEC5"/>
              </a:solidFill>
              <a:latin typeface="Avenir Medium"/>
              <a:ea typeface="+mj-ea"/>
              <a:cs typeface="+mj-cs"/>
            </a:endParaRPr>
          </a:p>
        </p:txBody>
      </p:sp>
      <p:pic>
        <p:nvPicPr>
          <p:cNvPr id="10" name="Picture 9" descr="A picture containing drawing&#10;&#10;Description automatically generated">
            <a:extLst>
              <a:ext uri="{FF2B5EF4-FFF2-40B4-BE49-F238E27FC236}">
                <a16:creationId xmlns:a16="http://schemas.microsoft.com/office/drawing/2014/main" id="{B42D9E94-6E80-44B0-A1FF-59C1548F5910}"/>
              </a:ext>
            </a:extLst>
          </p:cNvPr>
          <p:cNvPicPr>
            <a:picLocks noChangeAspect="1"/>
          </p:cNvPicPr>
          <p:nvPr/>
        </p:nvPicPr>
        <p:blipFill>
          <a:blip r:embed="rId3"/>
          <a:stretch>
            <a:fillRect/>
          </a:stretch>
        </p:blipFill>
        <p:spPr>
          <a:xfrm>
            <a:off x="341640" y="5793264"/>
            <a:ext cx="2053087" cy="853498"/>
          </a:xfrm>
          <a:prstGeom prst="rect">
            <a:avLst/>
          </a:prstGeom>
        </p:spPr>
      </p:pic>
      <p:sp>
        <p:nvSpPr>
          <p:cNvPr id="12" name="Rectangle 11">
            <a:extLst>
              <a:ext uri="{FF2B5EF4-FFF2-40B4-BE49-F238E27FC236}">
                <a16:creationId xmlns:a16="http://schemas.microsoft.com/office/drawing/2014/main" id="{360571F6-28BA-4CCB-ACD1-D39BE9199C3E}"/>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spTree>
    <p:extLst>
      <p:ext uri="{BB962C8B-B14F-4D97-AF65-F5344CB8AC3E}">
        <p14:creationId xmlns:p14="http://schemas.microsoft.com/office/powerpoint/2010/main" val="427721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73" name="Google Shape;173;p1"/>
          <p:cNvSpPr txBox="1"/>
          <p:nvPr/>
        </p:nvSpPr>
        <p:spPr>
          <a:xfrm>
            <a:off x="79969" y="1055230"/>
            <a:ext cx="8990289" cy="31085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7ABEC5"/>
                </a:solidFill>
                <a:effectLst/>
                <a:uLnTx/>
                <a:uFillTx/>
                <a:latin typeface="Avenir Medium"/>
                <a:cs typeface="Arial"/>
                <a:sym typeface="Arial"/>
              </a:rPr>
              <a:t>Agenda Today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dirty="0">
              <a:ln>
                <a:noFill/>
              </a:ln>
              <a:solidFill>
                <a:srgbClr val="7ABEC5"/>
              </a:solidFill>
              <a:effectLst/>
              <a:uLnTx/>
              <a:uFillTx/>
              <a:latin typeface="Avenir Medium"/>
              <a:cs typeface="Arial"/>
              <a:sym typeface="Arial"/>
            </a:endParaRPr>
          </a:p>
          <a:p>
            <a:pPr marL="457200" marR="0" lvl="0" indent="-45720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i="0" u="none" strike="noStrike" kern="0" cap="none" spc="0" normalizeH="0" baseline="0" noProof="0" dirty="0">
                <a:ln>
                  <a:noFill/>
                </a:ln>
                <a:solidFill>
                  <a:srgbClr val="7ABEC5"/>
                </a:solidFill>
                <a:effectLst/>
                <a:uLnTx/>
                <a:uFillTx/>
                <a:latin typeface="Avenir Medium"/>
                <a:cs typeface="Arial"/>
                <a:sym typeface="Arial"/>
              </a:rPr>
              <a:t>Trauma Informed Leadership Teams</a:t>
            </a:r>
          </a:p>
          <a:p>
            <a:pPr marL="457200" marR="0" lvl="0" indent="-45720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i="0" u="none" strike="noStrike" kern="0" cap="none" spc="0" normalizeH="0" baseline="0" noProof="0" dirty="0">
                <a:ln>
                  <a:noFill/>
                </a:ln>
                <a:solidFill>
                  <a:srgbClr val="7ABEC5"/>
                </a:solidFill>
                <a:effectLst/>
                <a:uLnTx/>
                <a:uFillTx/>
                <a:latin typeface="Avenir Medium"/>
                <a:sym typeface="Arial"/>
              </a:rPr>
              <a:t>Institutions and their S</a:t>
            </a:r>
            <a:r>
              <a:rPr kumimoji="0" lang="en-US" sz="3200" i="0" u="none" strike="noStrike" kern="0" cap="none" spc="0" normalizeH="0" baseline="0" noProof="0" dirty="0">
                <a:ln>
                  <a:noFill/>
                </a:ln>
                <a:solidFill>
                  <a:srgbClr val="7ABEC5"/>
                </a:solidFill>
                <a:effectLst/>
                <a:uLnTx/>
                <a:uFillTx/>
                <a:latin typeface="Avenir Medium"/>
                <a:ea typeface="Times New Roman" panose="02020603050405020304" pitchFamily="18" charset="0"/>
                <a:sym typeface="Arial"/>
              </a:rPr>
              <a:t>ystems  of Trauma</a:t>
            </a:r>
            <a:endParaRPr kumimoji="0" lang="en-US" sz="3200" i="0" u="none" strike="noStrike" kern="0" cap="none" spc="0" normalizeH="0" baseline="0" noProof="0" dirty="0">
              <a:ln>
                <a:noFill/>
              </a:ln>
              <a:solidFill>
                <a:srgbClr val="7ABEC5"/>
              </a:solidFill>
              <a:effectLst/>
              <a:uLnTx/>
              <a:uFillTx/>
              <a:latin typeface="Avenir Medium"/>
              <a:sym typeface="Arial"/>
            </a:endParaRPr>
          </a:p>
          <a:p>
            <a:pPr marL="457200" marR="0" lvl="0" indent="-45720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i="0" u="none" strike="noStrike" kern="0" cap="none" spc="0" normalizeH="0" baseline="0" noProof="0" dirty="0">
                <a:ln>
                  <a:noFill/>
                </a:ln>
                <a:solidFill>
                  <a:srgbClr val="7ABEC5"/>
                </a:solidFill>
                <a:effectLst/>
                <a:uLnTx/>
                <a:uFillTx/>
                <a:latin typeface="Avenir Medium"/>
                <a:cs typeface="Arial"/>
                <a:sym typeface="Arial"/>
              </a:rPr>
              <a:t>Learning Collaboratives Structure of the CARE</a:t>
            </a:r>
          </a:p>
          <a:p>
            <a:pPr marL="457200" marR="0" lvl="0" indent="-457200"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i="0" u="none" strike="noStrike" kern="0" cap="none" spc="0" normalizeH="0" baseline="0" noProof="0" dirty="0">
                <a:ln>
                  <a:noFill/>
                </a:ln>
                <a:solidFill>
                  <a:srgbClr val="7ABEC5"/>
                </a:solidFill>
                <a:effectLst/>
                <a:uLnTx/>
                <a:uFillTx/>
                <a:latin typeface="Avenir Medium"/>
                <a:ea typeface="Calibri"/>
                <a:cs typeface="Avenir Medium"/>
                <a:sym typeface="Calibri"/>
              </a:rPr>
              <a:t>Assessment Tools </a:t>
            </a:r>
            <a:endParaRPr kumimoji="0" sz="3200" i="0" u="none" strike="noStrike" kern="0" cap="none" spc="0" normalizeH="0" baseline="0" noProof="0" dirty="0">
              <a:ln>
                <a:noFill/>
              </a:ln>
              <a:solidFill>
                <a:srgbClr val="7ABEC5"/>
              </a:solidFill>
              <a:effectLst/>
              <a:uLnTx/>
              <a:uFillTx/>
              <a:latin typeface="Avenir Medium"/>
              <a:ea typeface="Calibri"/>
              <a:cs typeface="Avenir Medium"/>
              <a:sym typeface="Calibri"/>
            </a:endParaRPr>
          </a:p>
        </p:txBody>
      </p:sp>
      <p:sp>
        <p:nvSpPr>
          <p:cNvPr id="174" name="Google Shape;174;p1"/>
          <p:cNvSpPr txBox="1"/>
          <p:nvPr/>
        </p:nvSpPr>
        <p:spPr>
          <a:xfrm>
            <a:off x="161366" y="1954137"/>
            <a:ext cx="8068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34F59"/>
                </a:solidFill>
                <a:effectLst/>
                <a:uLnTx/>
                <a:uFillTx/>
                <a:latin typeface="Avenir"/>
                <a:ea typeface="Avenir"/>
                <a:cs typeface="Avenir"/>
                <a:sym typeface="Avenir"/>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2" descr="A picture containing drawing&#10;&#10;Description automatically generated">
            <a:extLst>
              <a:ext uri="{FF2B5EF4-FFF2-40B4-BE49-F238E27FC236}">
                <a16:creationId xmlns:a16="http://schemas.microsoft.com/office/drawing/2014/main" id="{18D0300A-260F-4F61-9FA7-A5A93803DA4B}"/>
              </a:ext>
            </a:extLst>
          </p:cNvPr>
          <p:cNvPicPr>
            <a:picLocks noChangeAspect="1"/>
          </p:cNvPicPr>
          <p:nvPr/>
        </p:nvPicPr>
        <p:blipFill>
          <a:blip r:embed="rId3"/>
          <a:stretch>
            <a:fillRect/>
          </a:stretch>
        </p:blipFill>
        <p:spPr>
          <a:xfrm>
            <a:off x="242047" y="4702441"/>
            <a:ext cx="4001234" cy="166337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FAA9A8FF-7AEA-4C91-8476-2795040D7F03}"/>
              </a:ext>
            </a:extLst>
          </p:cNvPr>
          <p:cNvPicPr>
            <a:picLocks noChangeAspect="1"/>
          </p:cNvPicPr>
          <p:nvPr/>
        </p:nvPicPr>
        <p:blipFill>
          <a:blip r:embed="rId4"/>
          <a:stretch>
            <a:fillRect/>
          </a:stretch>
        </p:blipFill>
        <p:spPr>
          <a:xfrm>
            <a:off x="201283" y="198581"/>
            <a:ext cx="2053087" cy="853498"/>
          </a:xfrm>
          <a:prstGeom prst="rect">
            <a:avLst/>
          </a:prstGeom>
        </p:spPr>
      </p:pic>
      <p:pic>
        <p:nvPicPr>
          <p:cNvPr id="3" name="Online Media 2" title="The &quot;life-changing&quot; story Oprah reports this week">
            <a:hlinkClick r:id="" action="ppaction://media"/>
            <a:extLst>
              <a:ext uri="{FF2B5EF4-FFF2-40B4-BE49-F238E27FC236}">
                <a16:creationId xmlns:a16="http://schemas.microsoft.com/office/drawing/2014/main" id="{EB90C568-E9F7-4C2F-AA8A-D094F614AEAA}"/>
              </a:ext>
            </a:extLst>
          </p:cNvPr>
          <p:cNvPicPr>
            <a:picLocks noRot="1" noChangeAspect="1"/>
          </p:cNvPicPr>
          <p:nvPr>
            <a:videoFile r:link="rId1"/>
          </p:nvPr>
        </p:nvPicPr>
        <p:blipFill>
          <a:blip r:embed="rId5"/>
          <a:stretch>
            <a:fillRect/>
          </a:stretch>
        </p:blipFill>
        <p:spPr>
          <a:xfrm>
            <a:off x="201283" y="1561926"/>
            <a:ext cx="8583995" cy="4849957"/>
          </a:xfrm>
          <a:prstGeom prst="rect">
            <a:avLst/>
          </a:prstGeom>
        </p:spPr>
      </p:pic>
      <p:sp>
        <p:nvSpPr>
          <p:cNvPr id="2" name="TextBox 1">
            <a:extLst>
              <a:ext uri="{FF2B5EF4-FFF2-40B4-BE49-F238E27FC236}">
                <a16:creationId xmlns:a16="http://schemas.microsoft.com/office/drawing/2014/main" id="{36CDDF1D-7C57-4A57-AD97-AE7B05E24076}"/>
              </a:ext>
            </a:extLst>
          </p:cNvPr>
          <p:cNvSpPr txBox="1"/>
          <p:nvPr/>
        </p:nvSpPr>
        <p:spPr>
          <a:xfrm>
            <a:off x="108917" y="44692"/>
            <a:ext cx="383438" cy="307777"/>
          </a:xfrm>
          <a:prstGeom prst="rect">
            <a:avLst/>
          </a:prstGeom>
          <a:noFill/>
        </p:spPr>
        <p:txBody>
          <a:bodyPr wrap="none" rtlCol="0">
            <a:spAutoFit/>
          </a:bodyPr>
          <a:lstStyle/>
          <a:p>
            <a:r>
              <a:rPr lang="en-US" dirty="0"/>
              <a:t>20</a:t>
            </a:r>
          </a:p>
        </p:txBody>
      </p:sp>
    </p:spTree>
    <p:extLst>
      <p:ext uri="{BB962C8B-B14F-4D97-AF65-F5344CB8AC3E}">
        <p14:creationId xmlns:p14="http://schemas.microsoft.com/office/powerpoint/2010/main" val="16520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rené Brown: The secret to having compassion">
            <a:hlinkClick r:id="" action="ppaction://media"/>
            <a:extLst>
              <a:ext uri="{FF2B5EF4-FFF2-40B4-BE49-F238E27FC236}">
                <a16:creationId xmlns:a16="http://schemas.microsoft.com/office/drawing/2014/main" id="{FD3A7ADF-D9FB-4A61-BA7E-F56082D41B25}"/>
              </a:ext>
            </a:extLst>
          </p:cNvPr>
          <p:cNvPicPr>
            <a:picLocks noRot="1" noChangeAspect="1"/>
          </p:cNvPicPr>
          <p:nvPr>
            <a:videoFile r:link="rId1"/>
          </p:nvPr>
        </p:nvPicPr>
        <p:blipFill>
          <a:blip r:embed="rId4"/>
          <a:stretch>
            <a:fillRect/>
          </a:stretch>
        </p:blipFill>
        <p:spPr>
          <a:xfrm>
            <a:off x="371429" y="1114236"/>
            <a:ext cx="8401141" cy="474664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76FC778C-265B-42B1-8BF3-280642204487}"/>
              </a:ext>
            </a:extLst>
          </p:cNvPr>
          <p:cNvPicPr>
            <a:picLocks noChangeAspect="1"/>
          </p:cNvPicPr>
          <p:nvPr/>
        </p:nvPicPr>
        <p:blipFill>
          <a:blip r:embed="rId5"/>
          <a:stretch>
            <a:fillRect/>
          </a:stretch>
        </p:blipFill>
        <p:spPr>
          <a:xfrm>
            <a:off x="201283" y="198581"/>
            <a:ext cx="2053087" cy="853498"/>
          </a:xfrm>
          <a:prstGeom prst="rect">
            <a:avLst/>
          </a:prstGeom>
        </p:spPr>
      </p:pic>
    </p:spTree>
    <p:extLst>
      <p:ext uri="{BB962C8B-B14F-4D97-AF65-F5344CB8AC3E}">
        <p14:creationId xmlns:p14="http://schemas.microsoft.com/office/powerpoint/2010/main" val="290513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B807ADB-DD54-41C2-9DA1-0B01A4A91D89}"/>
              </a:ext>
            </a:extLst>
          </p:cNvPr>
          <p:cNvSpPr/>
          <p:nvPr/>
        </p:nvSpPr>
        <p:spPr>
          <a:xfrm>
            <a:off x="4572000" y="257154"/>
            <a:ext cx="4370717" cy="707886"/>
          </a:xfrm>
          <a:prstGeom prst="rect">
            <a:avLst/>
          </a:prstGeom>
        </p:spPr>
        <p:txBody>
          <a:bodyPr wrap="square">
            <a:spAutoFit/>
          </a:bodyPr>
          <a:lstStyle/>
          <a:p>
            <a:pPr marL="0" indent="0">
              <a:buNone/>
            </a:pPr>
            <a:r>
              <a:rPr lang="en-US" sz="4000" dirty="0">
                <a:solidFill>
                  <a:srgbClr val="7ABEC5"/>
                </a:solidFill>
                <a:latin typeface="Avenir Medium"/>
                <a:cs typeface="Calibri" panose="020F0502020204030204" pitchFamily="34" charset="0"/>
              </a:rPr>
              <a:t>Josh Shipp Video</a:t>
            </a:r>
            <a:endParaRPr lang="en-US" sz="4000" dirty="0">
              <a:solidFill>
                <a:srgbClr val="7ABEC5"/>
              </a:solidFill>
              <a:latin typeface="Avenir Medium"/>
              <a:cs typeface="Calibri"/>
            </a:endParaRPr>
          </a:p>
        </p:txBody>
      </p:sp>
      <p:pic>
        <p:nvPicPr>
          <p:cNvPr id="6" name="Picture 5" descr="A picture containing person, person, posing&#10;&#10;Description automatically generated">
            <a:extLst>
              <a:ext uri="{FF2B5EF4-FFF2-40B4-BE49-F238E27FC236}">
                <a16:creationId xmlns:a16="http://schemas.microsoft.com/office/drawing/2014/main" id="{0E9E87FF-6B19-4190-994C-D9A33C96D2E1}"/>
              </a:ext>
            </a:extLst>
          </p:cNvPr>
          <p:cNvPicPr>
            <a:picLocks noChangeAspect="1"/>
          </p:cNvPicPr>
          <p:nvPr/>
        </p:nvPicPr>
        <p:blipFill>
          <a:blip r:embed="rId4"/>
          <a:stretch>
            <a:fillRect/>
          </a:stretch>
        </p:blipFill>
        <p:spPr>
          <a:xfrm>
            <a:off x="2254370" y="1831169"/>
            <a:ext cx="3810000" cy="3810000"/>
          </a:xfrm>
          <a:prstGeom prst="rect">
            <a:avLst/>
          </a:prstGeom>
        </p:spPr>
      </p:pic>
    </p:spTree>
    <p:extLst>
      <p:ext uri="{BB962C8B-B14F-4D97-AF65-F5344CB8AC3E}">
        <p14:creationId xmlns:p14="http://schemas.microsoft.com/office/powerpoint/2010/main" val="20343801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5B49E61-31C0-49CD-8375-461150BC7B34}"/>
              </a:ext>
            </a:extLst>
          </p:cNvPr>
          <p:cNvSpPr/>
          <p:nvPr/>
        </p:nvSpPr>
        <p:spPr>
          <a:xfrm>
            <a:off x="3462893" y="-46679"/>
            <a:ext cx="528492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7ABEC5"/>
                </a:solidFill>
                <a:effectLst/>
                <a:uLnTx/>
                <a:uFillTx/>
                <a:latin typeface="Avenir Medium"/>
                <a:cs typeface="Arial"/>
                <a:sym typeface="Arial"/>
              </a:rPr>
              <a:t>How to build a thriving community through relationship and connection</a:t>
            </a:r>
          </a:p>
        </p:txBody>
      </p:sp>
      <p:grpSp>
        <p:nvGrpSpPr>
          <p:cNvPr id="7" name="Group 6">
            <a:extLst>
              <a:ext uri="{FF2B5EF4-FFF2-40B4-BE49-F238E27FC236}">
                <a16:creationId xmlns:a16="http://schemas.microsoft.com/office/drawing/2014/main" id="{2C6BC698-DE2E-4C6C-BC17-DA096A46764D}"/>
              </a:ext>
            </a:extLst>
          </p:cNvPr>
          <p:cNvGrpSpPr/>
          <p:nvPr/>
        </p:nvGrpSpPr>
        <p:grpSpPr>
          <a:xfrm>
            <a:off x="72669" y="1719799"/>
            <a:ext cx="8952330" cy="4212848"/>
            <a:chOff x="51465" y="2181297"/>
            <a:chExt cx="12530352" cy="3847649"/>
          </a:xfrm>
        </p:grpSpPr>
        <p:sp>
          <p:nvSpPr>
            <p:cNvPr id="8" name="Hexagon 7">
              <a:extLst>
                <a:ext uri="{FF2B5EF4-FFF2-40B4-BE49-F238E27FC236}">
                  <a16:creationId xmlns:a16="http://schemas.microsoft.com/office/drawing/2014/main" id="{037D2BE8-85A7-4D04-B3F7-9856A7F061BD}"/>
                </a:ext>
              </a:extLst>
            </p:cNvPr>
            <p:cNvSpPr/>
            <p:nvPr/>
          </p:nvSpPr>
          <p:spPr>
            <a:xfrm>
              <a:off x="51465" y="2181297"/>
              <a:ext cx="2780096" cy="1221137"/>
            </a:xfrm>
            <a:prstGeom prst="hexagon">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Understanding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Trauma </a:t>
              </a:r>
            </a:p>
          </p:txBody>
        </p:sp>
        <p:sp>
          <p:nvSpPr>
            <p:cNvPr id="12" name="Hexagon 11">
              <a:extLst>
                <a:ext uri="{FF2B5EF4-FFF2-40B4-BE49-F238E27FC236}">
                  <a16:creationId xmlns:a16="http://schemas.microsoft.com/office/drawing/2014/main" id="{B7213CC0-BE0D-44F3-B732-085E3BE436EA}"/>
                </a:ext>
              </a:extLst>
            </p:cNvPr>
            <p:cNvSpPr/>
            <p:nvPr/>
          </p:nvSpPr>
          <p:spPr>
            <a:xfrm>
              <a:off x="186484" y="4628699"/>
              <a:ext cx="2645077" cy="1146666"/>
            </a:xfrm>
            <a:prstGeom prst="hexagon">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Understanding Brain Science</a:t>
              </a:r>
            </a:p>
          </p:txBody>
        </p:sp>
        <p:sp>
          <p:nvSpPr>
            <p:cNvPr id="13" name="Hexagon 12">
              <a:extLst>
                <a:ext uri="{FF2B5EF4-FFF2-40B4-BE49-F238E27FC236}">
                  <a16:creationId xmlns:a16="http://schemas.microsoft.com/office/drawing/2014/main" id="{6FD56FA7-D4BB-4D9E-8D1D-23D64F2AB61D}"/>
                </a:ext>
              </a:extLst>
            </p:cNvPr>
            <p:cNvSpPr/>
            <p:nvPr/>
          </p:nvSpPr>
          <p:spPr>
            <a:xfrm>
              <a:off x="2423103" y="2181297"/>
              <a:ext cx="3010717" cy="3569782"/>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Having community common language &amp;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understanding</a:t>
              </a:r>
            </a:p>
          </p:txBody>
        </p:sp>
        <p:sp>
          <p:nvSpPr>
            <p:cNvPr id="14" name="Hexagon 13">
              <a:extLst>
                <a:ext uri="{FF2B5EF4-FFF2-40B4-BE49-F238E27FC236}">
                  <a16:creationId xmlns:a16="http://schemas.microsoft.com/office/drawing/2014/main" id="{F84B6C5F-319C-479B-A6C1-5522A8B0CF79}"/>
                </a:ext>
              </a:extLst>
            </p:cNvPr>
            <p:cNvSpPr/>
            <p:nvPr/>
          </p:nvSpPr>
          <p:spPr>
            <a:xfrm>
              <a:off x="5240239" y="2659878"/>
              <a:ext cx="2160709" cy="784650"/>
            </a:xfrm>
            <a:prstGeom prst="hexagon">
              <a:avLst/>
            </a:prstGeom>
            <a:ln>
              <a:solidFill>
                <a:schemeClr val="bg1"/>
              </a:solid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Compassion and human over tasks</a:t>
              </a:r>
            </a:p>
          </p:txBody>
        </p:sp>
        <p:sp>
          <p:nvSpPr>
            <p:cNvPr id="15" name="Hexagon 14">
              <a:extLst>
                <a:ext uri="{FF2B5EF4-FFF2-40B4-BE49-F238E27FC236}">
                  <a16:creationId xmlns:a16="http://schemas.microsoft.com/office/drawing/2014/main" id="{D2B3966C-B608-4BE5-97DA-D951D7ABF0B0}"/>
                </a:ext>
              </a:extLst>
            </p:cNvPr>
            <p:cNvSpPr/>
            <p:nvPr/>
          </p:nvSpPr>
          <p:spPr>
            <a:xfrm>
              <a:off x="5610953" y="3704507"/>
              <a:ext cx="2011308" cy="748204"/>
            </a:xfrm>
            <a:prstGeom prst="hexagon">
              <a:avLst/>
            </a:prstGeom>
            <a:ln>
              <a:solidFill>
                <a:schemeClr val="bg1"/>
              </a:solid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Building Resiliency</a:t>
              </a:r>
            </a:p>
          </p:txBody>
        </p:sp>
        <p:sp>
          <p:nvSpPr>
            <p:cNvPr id="16" name="Hexagon 15">
              <a:extLst>
                <a:ext uri="{FF2B5EF4-FFF2-40B4-BE49-F238E27FC236}">
                  <a16:creationId xmlns:a16="http://schemas.microsoft.com/office/drawing/2014/main" id="{DA89116F-900E-492C-9627-699A0E8DB21E}"/>
                </a:ext>
              </a:extLst>
            </p:cNvPr>
            <p:cNvSpPr/>
            <p:nvPr/>
          </p:nvSpPr>
          <p:spPr>
            <a:xfrm>
              <a:off x="5314940" y="4712689"/>
              <a:ext cx="2011306" cy="689168"/>
            </a:xfrm>
            <a:prstGeom prst="hexagon">
              <a:avLst/>
            </a:prstGeom>
            <a:ln>
              <a:solidFill>
                <a:schemeClr val="bg1"/>
              </a:solid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Equity and Belonging</a:t>
              </a:r>
            </a:p>
          </p:txBody>
        </p:sp>
        <p:sp>
          <p:nvSpPr>
            <p:cNvPr id="17" name="Hexagon 16">
              <a:extLst>
                <a:ext uri="{FF2B5EF4-FFF2-40B4-BE49-F238E27FC236}">
                  <a16:creationId xmlns:a16="http://schemas.microsoft.com/office/drawing/2014/main" id="{A72A7037-36CE-478D-85E8-874D9194E5C8}"/>
                </a:ext>
              </a:extLst>
            </p:cNvPr>
            <p:cNvSpPr/>
            <p:nvPr/>
          </p:nvSpPr>
          <p:spPr>
            <a:xfrm>
              <a:off x="7244634" y="2647800"/>
              <a:ext cx="2797915" cy="1631678"/>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t>
              </a:r>
              <a:r>
                <a:rPr kumimoji="0" lang="en-US" sz="1400" b="0" i="1" u="none" strike="noStrike" kern="0" cap="none" spc="0" normalizeH="0" baseline="0" noProof="0" dirty="0">
                  <a:ln>
                    <a:noFill/>
                  </a:ln>
                  <a:solidFill>
                    <a:srgbClr val="FFFFFF"/>
                  </a:solidFill>
                  <a:effectLst/>
                  <a:uLnTx/>
                  <a:uFillTx/>
                  <a:latin typeface="Arial"/>
                  <a:ea typeface="+mn-ea"/>
                  <a:cs typeface="+mn-cs"/>
                  <a:sym typeface="Arial"/>
                </a:rPr>
                <a:t>What has happened?</a:t>
              </a: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NOT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t>
              </a:r>
              <a:r>
                <a:rPr kumimoji="0" lang="en-US" sz="1400" b="0" i="1" u="none" strike="noStrike" kern="0" cap="none" spc="0" normalizeH="0" baseline="0" noProof="0" dirty="0">
                  <a:ln>
                    <a:noFill/>
                  </a:ln>
                  <a:solidFill>
                    <a:srgbClr val="FFFFFF"/>
                  </a:solidFill>
                  <a:effectLst/>
                  <a:uLnTx/>
                  <a:uFillTx/>
                  <a:latin typeface="Arial"/>
                  <a:ea typeface="+mn-ea"/>
                  <a:cs typeface="+mn-cs"/>
                  <a:sym typeface="Arial"/>
                </a:rPr>
                <a:t>What is wrong?</a:t>
              </a: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t>
              </a:r>
            </a:p>
          </p:txBody>
        </p:sp>
        <p:sp>
          <p:nvSpPr>
            <p:cNvPr id="18" name="Hexagon 17">
              <a:extLst>
                <a:ext uri="{FF2B5EF4-FFF2-40B4-BE49-F238E27FC236}">
                  <a16:creationId xmlns:a16="http://schemas.microsoft.com/office/drawing/2014/main" id="{C628F16B-C7CA-4509-90B1-F8364D5022FA}"/>
                </a:ext>
              </a:extLst>
            </p:cNvPr>
            <p:cNvSpPr/>
            <p:nvPr/>
          </p:nvSpPr>
          <p:spPr>
            <a:xfrm>
              <a:off x="10093054" y="2211735"/>
              <a:ext cx="2488763" cy="1251905"/>
            </a:xfrm>
            <a:prstGeom prst="hexagon">
              <a:avLst/>
            </a:prstGeom>
            <a:ln>
              <a:solidFill>
                <a:schemeClr val="accent4">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Building Healing Relationships</a:t>
              </a:r>
            </a:p>
          </p:txBody>
        </p:sp>
        <p:sp>
          <p:nvSpPr>
            <p:cNvPr id="19" name="Hexagon 18">
              <a:extLst>
                <a:ext uri="{FF2B5EF4-FFF2-40B4-BE49-F238E27FC236}">
                  <a16:creationId xmlns:a16="http://schemas.microsoft.com/office/drawing/2014/main" id="{72B87DC6-7A0B-4CFC-98BB-0ED9B7486616}"/>
                </a:ext>
              </a:extLst>
            </p:cNvPr>
            <p:cNvSpPr/>
            <p:nvPr/>
          </p:nvSpPr>
          <p:spPr>
            <a:xfrm>
              <a:off x="9809626" y="3575295"/>
              <a:ext cx="2488764" cy="1141170"/>
            </a:xfrm>
            <a:prstGeom prst="hexagon">
              <a:avLst/>
            </a:prstGeom>
            <a:ln>
              <a:solidFill>
                <a:schemeClr val="accent4">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Community Building and Collaborating </a:t>
              </a:r>
            </a:p>
          </p:txBody>
        </p:sp>
        <p:sp>
          <p:nvSpPr>
            <p:cNvPr id="20" name="Hexagon 19">
              <a:extLst>
                <a:ext uri="{FF2B5EF4-FFF2-40B4-BE49-F238E27FC236}">
                  <a16:creationId xmlns:a16="http://schemas.microsoft.com/office/drawing/2014/main" id="{B1398D69-D514-429B-89AD-C9DD3DE5E659}"/>
                </a:ext>
              </a:extLst>
            </p:cNvPr>
            <p:cNvSpPr/>
            <p:nvPr/>
          </p:nvSpPr>
          <p:spPr>
            <a:xfrm>
              <a:off x="7377997" y="4773438"/>
              <a:ext cx="1908442" cy="1146666"/>
            </a:xfrm>
            <a:prstGeom prst="hexagon">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Science and evidence-based practices</a:t>
              </a:r>
            </a:p>
          </p:txBody>
        </p:sp>
        <p:sp>
          <p:nvSpPr>
            <p:cNvPr id="21" name="Hexagon 20">
              <a:extLst>
                <a:ext uri="{FF2B5EF4-FFF2-40B4-BE49-F238E27FC236}">
                  <a16:creationId xmlns:a16="http://schemas.microsoft.com/office/drawing/2014/main" id="{79BBE74C-150A-4DCA-AD72-63DCB6433055}"/>
                </a:ext>
              </a:extLst>
            </p:cNvPr>
            <p:cNvSpPr/>
            <p:nvPr/>
          </p:nvSpPr>
          <p:spPr>
            <a:xfrm>
              <a:off x="9841278" y="4887776"/>
              <a:ext cx="2381873" cy="1141170"/>
            </a:xfrm>
            <a:prstGeom prst="hexagon">
              <a:avLst/>
            </a:prstGeom>
            <a:solidFill>
              <a:srgbClr val="FFC000"/>
            </a:solid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Providing Care &amp; Compassion</a:t>
              </a:r>
            </a:p>
          </p:txBody>
        </p:sp>
        <p:sp>
          <p:nvSpPr>
            <p:cNvPr id="22" name="Cross 21">
              <a:extLst>
                <a:ext uri="{FF2B5EF4-FFF2-40B4-BE49-F238E27FC236}">
                  <a16:creationId xmlns:a16="http://schemas.microsoft.com/office/drawing/2014/main" id="{74C6591E-EFEE-44D5-92F6-3163C757165A}"/>
                </a:ext>
              </a:extLst>
            </p:cNvPr>
            <p:cNvSpPr/>
            <p:nvPr/>
          </p:nvSpPr>
          <p:spPr>
            <a:xfrm>
              <a:off x="9422135" y="5255089"/>
              <a:ext cx="283446" cy="215140"/>
            </a:xfrm>
            <a:prstGeom prst="plus">
              <a:avLst>
                <a:gd name="adj" fmla="val 35813"/>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4" name="TextBox 3">
            <a:extLst>
              <a:ext uri="{FF2B5EF4-FFF2-40B4-BE49-F238E27FC236}">
                <a16:creationId xmlns:a16="http://schemas.microsoft.com/office/drawing/2014/main" id="{ED6106CC-0C21-4D23-804C-70E30CD8D6B5}"/>
              </a:ext>
            </a:extLst>
          </p:cNvPr>
          <p:cNvSpPr txBox="1"/>
          <p:nvPr/>
        </p:nvSpPr>
        <p:spPr>
          <a:xfrm>
            <a:off x="254924" y="508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42</a:t>
            </a:r>
          </a:p>
        </p:txBody>
      </p:sp>
      <p:sp>
        <p:nvSpPr>
          <p:cNvPr id="6" name="Star: 5 Points 5">
            <a:extLst>
              <a:ext uri="{FF2B5EF4-FFF2-40B4-BE49-F238E27FC236}">
                <a16:creationId xmlns:a16="http://schemas.microsoft.com/office/drawing/2014/main" id="{8022AB57-E893-485E-AC9E-818EEB052C7B}"/>
              </a:ext>
            </a:extLst>
          </p:cNvPr>
          <p:cNvSpPr/>
          <p:nvPr/>
        </p:nvSpPr>
        <p:spPr>
          <a:xfrm>
            <a:off x="8359612" y="97799"/>
            <a:ext cx="583105" cy="5592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902306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C473F-7709-4BCF-B515-4A1F4960DE63}"/>
              </a:ext>
            </a:extLst>
          </p:cNvPr>
          <p:cNvSpPr>
            <a:spLocks noGrp="1"/>
          </p:cNvSpPr>
          <p:nvPr>
            <p:ph type="title"/>
          </p:nvPr>
        </p:nvSpPr>
        <p:spPr>
          <a:xfrm>
            <a:off x="4702628" y="224476"/>
            <a:ext cx="3943350" cy="640124"/>
          </a:xfrm>
        </p:spPr>
        <p:txBody>
          <a:bodyPr>
            <a:normAutofit/>
          </a:bodyPr>
          <a:lstStyle/>
          <a:p>
            <a:r>
              <a:rPr lang="en-US" b="1" dirty="0">
                <a:solidFill>
                  <a:srgbClr val="7ABEC5"/>
                </a:solidFill>
                <a:latin typeface="Avenir Medium"/>
              </a:rPr>
              <a:t>Know Your Why</a:t>
            </a:r>
          </a:p>
        </p:txBody>
      </p:sp>
      <p:pic>
        <p:nvPicPr>
          <p:cNvPr id="4" name="Online Media 3" title="Know Your Why | Michael Jr.">
            <a:hlinkClick r:id="" action="ppaction://media"/>
            <a:extLst>
              <a:ext uri="{FF2B5EF4-FFF2-40B4-BE49-F238E27FC236}">
                <a16:creationId xmlns:a16="http://schemas.microsoft.com/office/drawing/2014/main" id="{92831294-0A1B-4034-AEEA-D5AFA9CDD71E}"/>
              </a:ext>
            </a:extLst>
          </p:cNvPr>
          <p:cNvPicPr>
            <a:picLocks noRot="1" noChangeAspect="1"/>
          </p:cNvPicPr>
          <p:nvPr>
            <a:videoFile r:link="rId1"/>
          </p:nvPr>
        </p:nvPicPr>
        <p:blipFill>
          <a:blip r:embed="rId4"/>
          <a:stretch>
            <a:fillRect/>
          </a:stretch>
        </p:blipFill>
        <p:spPr>
          <a:xfrm>
            <a:off x="227228" y="979337"/>
            <a:ext cx="8671368" cy="4899325"/>
          </a:xfrm>
          <a:prstGeom prst="rect">
            <a:avLst/>
          </a:prstGeom>
        </p:spPr>
      </p:pic>
      <p:sp>
        <p:nvSpPr>
          <p:cNvPr id="7" name="Rectangle 6">
            <a:extLst>
              <a:ext uri="{FF2B5EF4-FFF2-40B4-BE49-F238E27FC236}">
                <a16:creationId xmlns:a16="http://schemas.microsoft.com/office/drawing/2014/main" id="{FB23387B-9873-4210-A997-9C5AA90031F9}"/>
              </a:ext>
            </a:extLst>
          </p:cNvPr>
          <p:cNvSpPr/>
          <p:nvPr/>
        </p:nvSpPr>
        <p:spPr>
          <a:xfrm>
            <a:off x="4074750" y="6341472"/>
            <a:ext cx="4660112" cy="300082"/>
          </a:xfrm>
          <a:prstGeom prst="rect">
            <a:avLst/>
          </a:prstGeom>
        </p:spPr>
        <p:txBody>
          <a:bodyPr wrap="square">
            <a:spAutoFit/>
          </a:bodyPr>
          <a:lstStyle/>
          <a:p>
            <a:pPr marL="85725" defTabSz="685800">
              <a:buClrTx/>
            </a:pPr>
            <a:r>
              <a:rPr lang="en-US" sz="1350" kern="1200" dirty="0">
                <a:solidFill>
                  <a:prstClr val="white">
                    <a:lumMod val="65000"/>
                  </a:prstClr>
                </a:solidFill>
                <a:latin typeface="Avenir"/>
                <a:ea typeface="+mn-ea"/>
                <a:cs typeface="+mn-cs"/>
              </a:rPr>
              <a:t>COMPASSION, APPRECIATION, RESILIENCE &amp; EMPOWERMENT</a:t>
            </a:r>
          </a:p>
        </p:txBody>
      </p:sp>
      <p:pic>
        <p:nvPicPr>
          <p:cNvPr id="8" name="Picture 7" descr="A picture containing drawing&#10;&#10;Description automatically generated">
            <a:extLst>
              <a:ext uri="{FF2B5EF4-FFF2-40B4-BE49-F238E27FC236}">
                <a16:creationId xmlns:a16="http://schemas.microsoft.com/office/drawing/2014/main" id="{B2544E39-75D1-4677-8086-61A667EC7ECB}"/>
              </a:ext>
            </a:extLst>
          </p:cNvPr>
          <p:cNvPicPr>
            <a:picLocks noChangeAspect="1"/>
          </p:cNvPicPr>
          <p:nvPr/>
        </p:nvPicPr>
        <p:blipFill>
          <a:blip r:embed="rId5"/>
          <a:stretch>
            <a:fillRect/>
          </a:stretch>
        </p:blipFill>
        <p:spPr>
          <a:xfrm>
            <a:off x="227228" y="215180"/>
            <a:ext cx="1539815" cy="640124"/>
          </a:xfrm>
          <a:prstGeom prst="rect">
            <a:avLst/>
          </a:prstGeom>
        </p:spPr>
      </p:pic>
    </p:spTree>
    <p:extLst>
      <p:ext uri="{BB962C8B-B14F-4D97-AF65-F5344CB8AC3E}">
        <p14:creationId xmlns:p14="http://schemas.microsoft.com/office/powerpoint/2010/main" val="1563059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3D0A-D749-4F2D-B3D1-7C325CA18C06}"/>
              </a:ext>
            </a:extLst>
          </p:cNvPr>
          <p:cNvSpPr>
            <a:spLocks noGrp="1"/>
          </p:cNvSpPr>
          <p:nvPr>
            <p:ph type="title"/>
          </p:nvPr>
        </p:nvSpPr>
        <p:spPr>
          <a:xfrm>
            <a:off x="3552235" y="52114"/>
            <a:ext cx="5500932" cy="994172"/>
          </a:xfrm>
        </p:spPr>
        <p:txBody>
          <a:bodyPr/>
          <a:lstStyle/>
          <a:p>
            <a:pPr algn="ctr"/>
            <a:r>
              <a:rPr lang="en-US" sz="2700" dirty="0">
                <a:solidFill>
                  <a:srgbClr val="7ABEC5"/>
                </a:solidFill>
                <a:latin typeface="Avenir Next LT Pro" panose="020B0504020202020204" pitchFamily="34" charset="0"/>
              </a:rPr>
              <a:t>Breakout Rooms</a:t>
            </a:r>
            <a:endParaRPr lang="en-US" sz="2400" dirty="0">
              <a:solidFill>
                <a:srgbClr val="7ABEC5"/>
              </a:solidFill>
              <a:latin typeface="Avenir Next LT Pro" panose="020B0504020202020204" pitchFamily="34" charset="0"/>
            </a:endParaRPr>
          </a:p>
        </p:txBody>
      </p:sp>
      <p:sp>
        <p:nvSpPr>
          <p:cNvPr id="3" name="TextBox 2">
            <a:extLst>
              <a:ext uri="{FF2B5EF4-FFF2-40B4-BE49-F238E27FC236}">
                <a16:creationId xmlns:a16="http://schemas.microsoft.com/office/drawing/2014/main" id="{DED0D286-221D-44E5-8786-2E539254CD61}"/>
              </a:ext>
            </a:extLst>
          </p:cNvPr>
          <p:cNvSpPr txBox="1"/>
          <p:nvPr/>
        </p:nvSpPr>
        <p:spPr>
          <a:xfrm>
            <a:off x="292092" y="2703056"/>
            <a:ext cx="2386594" cy="1338828"/>
          </a:xfrm>
          <a:prstGeom prst="rect">
            <a:avLst/>
          </a:prstGeom>
          <a:noFill/>
        </p:spPr>
        <p:txBody>
          <a:bodyPr wrap="square" rtlCol="0">
            <a:spAutoFit/>
          </a:bodyPr>
          <a:lstStyle/>
          <a:p>
            <a:r>
              <a:rPr lang="en-US" sz="2700" dirty="0">
                <a:solidFill>
                  <a:srgbClr val="002060"/>
                </a:solidFill>
                <a:latin typeface="Avenir Medium"/>
              </a:rPr>
              <a:t>5 people per breakout room</a:t>
            </a:r>
          </a:p>
          <a:p>
            <a:r>
              <a:rPr lang="en-US" sz="2700" dirty="0">
                <a:solidFill>
                  <a:srgbClr val="002060"/>
                </a:solidFill>
                <a:latin typeface="Avenir Medium"/>
              </a:rPr>
              <a:t>20 minutes</a:t>
            </a:r>
          </a:p>
        </p:txBody>
      </p:sp>
      <p:sp>
        <p:nvSpPr>
          <p:cNvPr id="21" name="Rectangle 20">
            <a:extLst>
              <a:ext uri="{FF2B5EF4-FFF2-40B4-BE49-F238E27FC236}">
                <a16:creationId xmlns:a16="http://schemas.microsoft.com/office/drawing/2014/main" id="{A921031F-462A-466F-BDE8-D067B61D0DDC}"/>
              </a:ext>
            </a:extLst>
          </p:cNvPr>
          <p:cNvSpPr/>
          <p:nvPr/>
        </p:nvSpPr>
        <p:spPr>
          <a:xfrm>
            <a:off x="4393055" y="6277081"/>
            <a:ext cx="4660112" cy="276999"/>
          </a:xfrm>
          <a:prstGeom prst="rect">
            <a:avLst/>
          </a:prstGeom>
        </p:spPr>
        <p:txBody>
          <a:bodyPr wrap="square">
            <a:spAutoFit/>
          </a:bodyPr>
          <a:lstStyle/>
          <a:p>
            <a:pPr marL="85725"/>
            <a:r>
              <a:rPr lang="en-US" sz="1200" dirty="0">
                <a:solidFill>
                  <a:schemeClr val="bg1">
                    <a:lumMod val="65000"/>
                  </a:schemeClr>
                </a:solidFill>
                <a:latin typeface="Avenir Medium"/>
              </a:rPr>
              <a:t>COMPASSION, APPRECIATION, RESILIENCE &amp; EMPOWERMENT</a:t>
            </a:r>
          </a:p>
        </p:txBody>
      </p:sp>
      <p:grpSp>
        <p:nvGrpSpPr>
          <p:cNvPr id="22" name="Group 21">
            <a:extLst>
              <a:ext uri="{FF2B5EF4-FFF2-40B4-BE49-F238E27FC236}">
                <a16:creationId xmlns:a16="http://schemas.microsoft.com/office/drawing/2014/main" id="{D9513E11-EF4A-4830-A652-DCA9A0287106}"/>
              </a:ext>
            </a:extLst>
          </p:cNvPr>
          <p:cNvGrpSpPr/>
          <p:nvPr/>
        </p:nvGrpSpPr>
        <p:grpSpPr>
          <a:xfrm>
            <a:off x="2490299" y="938966"/>
            <a:ext cx="6112242" cy="4779844"/>
            <a:chOff x="2837793" y="1489337"/>
            <a:chExt cx="6112242" cy="4779844"/>
          </a:xfrm>
        </p:grpSpPr>
        <p:sp>
          <p:nvSpPr>
            <p:cNvPr id="23" name="Freeform 7">
              <a:extLst>
                <a:ext uri="{FF2B5EF4-FFF2-40B4-BE49-F238E27FC236}">
                  <a16:creationId xmlns:a16="http://schemas.microsoft.com/office/drawing/2014/main" id="{DC8E8C0B-A161-471C-B6F9-D87855E67C83}"/>
                </a:ext>
              </a:extLst>
            </p:cNvPr>
            <p:cNvSpPr>
              <a:spLocks/>
            </p:cNvSpPr>
            <p:nvPr/>
          </p:nvSpPr>
          <p:spPr bwMode="auto">
            <a:xfrm>
              <a:off x="3728849" y="4647077"/>
              <a:ext cx="2378818" cy="1269504"/>
            </a:xfrm>
            <a:custGeom>
              <a:avLst/>
              <a:gdLst>
                <a:gd name="T0" fmla="*/ 173 w 416"/>
                <a:gd name="T1" fmla="*/ 49 h 222"/>
                <a:gd name="T2" fmla="*/ 161 w 416"/>
                <a:gd name="T3" fmla="*/ 44 h 222"/>
                <a:gd name="T4" fmla="*/ 193 w 416"/>
                <a:gd name="T5" fmla="*/ 0 h 222"/>
                <a:gd name="T6" fmla="*/ 138 w 416"/>
                <a:gd name="T7" fmla="*/ 7 h 222"/>
                <a:gd name="T8" fmla="*/ 138 w 416"/>
                <a:gd name="T9" fmla="*/ 7 h 222"/>
                <a:gd name="T10" fmla="*/ 0 w 416"/>
                <a:gd name="T11" fmla="*/ 25 h 222"/>
                <a:gd name="T12" fmla="*/ 27 w 416"/>
                <a:gd name="T13" fmla="*/ 172 h 222"/>
                <a:gd name="T14" fmla="*/ 27 w 416"/>
                <a:gd name="T15" fmla="*/ 172 h 222"/>
                <a:gd name="T16" fmla="*/ 35 w 416"/>
                <a:gd name="T17" fmla="*/ 217 h 222"/>
                <a:gd name="T18" fmla="*/ 68 w 416"/>
                <a:gd name="T19" fmla="*/ 173 h 222"/>
                <a:gd name="T20" fmla="*/ 76 w 416"/>
                <a:gd name="T21" fmla="*/ 177 h 222"/>
                <a:gd name="T22" fmla="*/ 250 w 416"/>
                <a:gd name="T23" fmla="*/ 222 h 222"/>
                <a:gd name="T24" fmla="*/ 416 w 416"/>
                <a:gd name="T25" fmla="*/ 181 h 222"/>
                <a:gd name="T26" fmla="*/ 303 w 416"/>
                <a:gd name="T27" fmla="*/ 167 h 222"/>
                <a:gd name="T28" fmla="*/ 325 w 416"/>
                <a:gd name="T29" fmla="*/ 50 h 222"/>
                <a:gd name="T30" fmla="*/ 250 w 416"/>
                <a:gd name="T31" fmla="*/ 64 h 222"/>
                <a:gd name="T32" fmla="*/ 173 w 416"/>
                <a:gd name="T33" fmla="*/ 4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6" h="222">
                  <a:moveTo>
                    <a:pt x="173" y="49"/>
                  </a:moveTo>
                  <a:cubicBezTo>
                    <a:pt x="161" y="44"/>
                    <a:pt x="161" y="44"/>
                    <a:pt x="161" y="44"/>
                  </a:cubicBezTo>
                  <a:cubicBezTo>
                    <a:pt x="193" y="0"/>
                    <a:pt x="193" y="0"/>
                    <a:pt x="193" y="0"/>
                  </a:cubicBezTo>
                  <a:cubicBezTo>
                    <a:pt x="138" y="7"/>
                    <a:pt x="138" y="7"/>
                    <a:pt x="138" y="7"/>
                  </a:cubicBezTo>
                  <a:cubicBezTo>
                    <a:pt x="138" y="7"/>
                    <a:pt x="138" y="7"/>
                    <a:pt x="138" y="7"/>
                  </a:cubicBezTo>
                  <a:cubicBezTo>
                    <a:pt x="0" y="25"/>
                    <a:pt x="0" y="25"/>
                    <a:pt x="0" y="25"/>
                  </a:cubicBezTo>
                  <a:cubicBezTo>
                    <a:pt x="27" y="172"/>
                    <a:pt x="27" y="172"/>
                    <a:pt x="27" y="172"/>
                  </a:cubicBezTo>
                  <a:cubicBezTo>
                    <a:pt x="27" y="172"/>
                    <a:pt x="27" y="172"/>
                    <a:pt x="27" y="172"/>
                  </a:cubicBezTo>
                  <a:cubicBezTo>
                    <a:pt x="35" y="217"/>
                    <a:pt x="35" y="217"/>
                    <a:pt x="35" y="217"/>
                  </a:cubicBezTo>
                  <a:cubicBezTo>
                    <a:pt x="68" y="173"/>
                    <a:pt x="68" y="173"/>
                    <a:pt x="68" y="173"/>
                  </a:cubicBezTo>
                  <a:cubicBezTo>
                    <a:pt x="76" y="177"/>
                    <a:pt x="76" y="177"/>
                    <a:pt x="76" y="177"/>
                  </a:cubicBezTo>
                  <a:cubicBezTo>
                    <a:pt x="129" y="206"/>
                    <a:pt x="189" y="222"/>
                    <a:pt x="250" y="222"/>
                  </a:cubicBezTo>
                  <a:cubicBezTo>
                    <a:pt x="308" y="222"/>
                    <a:pt x="365" y="208"/>
                    <a:pt x="416" y="181"/>
                  </a:cubicBezTo>
                  <a:cubicBezTo>
                    <a:pt x="303" y="167"/>
                    <a:pt x="303" y="167"/>
                    <a:pt x="303" y="167"/>
                  </a:cubicBezTo>
                  <a:cubicBezTo>
                    <a:pt x="325" y="50"/>
                    <a:pt x="325" y="50"/>
                    <a:pt x="325" y="50"/>
                  </a:cubicBezTo>
                  <a:cubicBezTo>
                    <a:pt x="301" y="59"/>
                    <a:pt x="276" y="64"/>
                    <a:pt x="250" y="64"/>
                  </a:cubicBezTo>
                  <a:cubicBezTo>
                    <a:pt x="223" y="64"/>
                    <a:pt x="198" y="59"/>
                    <a:pt x="173" y="49"/>
                  </a:cubicBezTo>
                  <a:close/>
                </a:path>
              </a:pathLst>
            </a:custGeom>
            <a:solidFill>
              <a:srgbClr val="9BBB59"/>
            </a:solidFill>
            <a:ln>
              <a:noFill/>
            </a:ln>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sp>
          <p:nvSpPr>
            <p:cNvPr id="24" name="Freeform 8">
              <a:extLst>
                <a:ext uri="{FF2B5EF4-FFF2-40B4-BE49-F238E27FC236}">
                  <a16:creationId xmlns:a16="http://schemas.microsoft.com/office/drawing/2014/main" id="{C8B597C0-5557-408E-BCA0-0BF25B41A79C}"/>
                </a:ext>
              </a:extLst>
            </p:cNvPr>
            <p:cNvSpPr>
              <a:spLocks/>
            </p:cNvSpPr>
            <p:nvPr/>
          </p:nvSpPr>
          <p:spPr bwMode="auto">
            <a:xfrm>
              <a:off x="2837793" y="2790879"/>
              <a:ext cx="1463734" cy="2524991"/>
            </a:xfrm>
            <a:custGeom>
              <a:avLst/>
              <a:gdLst>
                <a:gd name="T0" fmla="*/ 204 w 256"/>
                <a:gd name="T1" fmla="*/ 173 h 442"/>
                <a:gd name="T2" fmla="*/ 205 w 256"/>
                <a:gd name="T3" fmla="*/ 160 h 442"/>
                <a:gd name="T4" fmla="*/ 256 w 256"/>
                <a:gd name="T5" fmla="*/ 176 h 442"/>
                <a:gd name="T6" fmla="*/ 233 w 256"/>
                <a:gd name="T7" fmla="*/ 128 h 442"/>
                <a:gd name="T8" fmla="*/ 233 w 256"/>
                <a:gd name="T9" fmla="*/ 128 h 442"/>
                <a:gd name="T10" fmla="*/ 172 w 256"/>
                <a:gd name="T11" fmla="*/ 0 h 442"/>
                <a:gd name="T12" fmla="*/ 42 w 256"/>
                <a:gd name="T13" fmla="*/ 70 h 442"/>
                <a:gd name="T14" fmla="*/ 42 w 256"/>
                <a:gd name="T15" fmla="*/ 70 h 442"/>
                <a:gd name="T16" fmla="*/ 0 w 256"/>
                <a:gd name="T17" fmla="*/ 93 h 442"/>
                <a:gd name="T18" fmla="*/ 54 w 256"/>
                <a:gd name="T19" fmla="*/ 111 h 442"/>
                <a:gd name="T20" fmla="*/ 52 w 256"/>
                <a:gd name="T21" fmla="*/ 120 h 442"/>
                <a:gd name="T22" fmla="*/ 46 w 256"/>
                <a:gd name="T23" fmla="*/ 187 h 442"/>
                <a:gd name="T24" fmla="*/ 152 w 256"/>
                <a:gd name="T25" fmla="*/ 442 h 442"/>
                <a:gd name="T26" fmla="*/ 131 w 256"/>
                <a:gd name="T27" fmla="*/ 332 h 442"/>
                <a:gd name="T28" fmla="*/ 250 w 256"/>
                <a:gd name="T29" fmla="*/ 317 h 442"/>
                <a:gd name="T30" fmla="*/ 203 w 256"/>
                <a:gd name="T31" fmla="*/ 187 h 442"/>
                <a:gd name="T32" fmla="*/ 204 w 256"/>
                <a:gd name="T33" fmla="*/ 17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442">
                  <a:moveTo>
                    <a:pt x="204" y="173"/>
                  </a:moveTo>
                  <a:cubicBezTo>
                    <a:pt x="205" y="160"/>
                    <a:pt x="205" y="160"/>
                    <a:pt x="205" y="160"/>
                  </a:cubicBezTo>
                  <a:cubicBezTo>
                    <a:pt x="256" y="176"/>
                    <a:pt x="256" y="176"/>
                    <a:pt x="256" y="176"/>
                  </a:cubicBezTo>
                  <a:cubicBezTo>
                    <a:pt x="233" y="128"/>
                    <a:pt x="233" y="128"/>
                    <a:pt x="233" y="128"/>
                  </a:cubicBezTo>
                  <a:cubicBezTo>
                    <a:pt x="233" y="128"/>
                    <a:pt x="233" y="128"/>
                    <a:pt x="233" y="128"/>
                  </a:cubicBezTo>
                  <a:cubicBezTo>
                    <a:pt x="172" y="0"/>
                    <a:pt x="172" y="0"/>
                    <a:pt x="172" y="0"/>
                  </a:cubicBezTo>
                  <a:cubicBezTo>
                    <a:pt x="42" y="70"/>
                    <a:pt x="42" y="70"/>
                    <a:pt x="42" y="70"/>
                  </a:cubicBezTo>
                  <a:cubicBezTo>
                    <a:pt x="42" y="70"/>
                    <a:pt x="42" y="70"/>
                    <a:pt x="42" y="70"/>
                  </a:cubicBezTo>
                  <a:cubicBezTo>
                    <a:pt x="0" y="93"/>
                    <a:pt x="0" y="93"/>
                    <a:pt x="0" y="93"/>
                  </a:cubicBezTo>
                  <a:cubicBezTo>
                    <a:pt x="54" y="111"/>
                    <a:pt x="54" y="111"/>
                    <a:pt x="54" y="111"/>
                  </a:cubicBezTo>
                  <a:cubicBezTo>
                    <a:pt x="52" y="120"/>
                    <a:pt x="52" y="120"/>
                    <a:pt x="52" y="120"/>
                  </a:cubicBezTo>
                  <a:cubicBezTo>
                    <a:pt x="48" y="142"/>
                    <a:pt x="46" y="165"/>
                    <a:pt x="46" y="187"/>
                  </a:cubicBezTo>
                  <a:cubicBezTo>
                    <a:pt x="46" y="283"/>
                    <a:pt x="84" y="374"/>
                    <a:pt x="152" y="442"/>
                  </a:cubicBezTo>
                  <a:cubicBezTo>
                    <a:pt x="131" y="332"/>
                    <a:pt x="131" y="332"/>
                    <a:pt x="131" y="332"/>
                  </a:cubicBezTo>
                  <a:cubicBezTo>
                    <a:pt x="250" y="317"/>
                    <a:pt x="250" y="317"/>
                    <a:pt x="250" y="317"/>
                  </a:cubicBezTo>
                  <a:cubicBezTo>
                    <a:pt x="220" y="281"/>
                    <a:pt x="203" y="235"/>
                    <a:pt x="203" y="187"/>
                  </a:cubicBezTo>
                  <a:cubicBezTo>
                    <a:pt x="203" y="183"/>
                    <a:pt x="204" y="178"/>
                    <a:pt x="204" y="173"/>
                  </a:cubicBezTo>
                  <a:close/>
                </a:path>
              </a:pathLst>
            </a:custGeom>
            <a:solidFill>
              <a:srgbClr val="7ABEC5"/>
            </a:solidFill>
            <a:ln>
              <a:noFill/>
            </a:ln>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sp>
          <p:nvSpPr>
            <p:cNvPr id="25" name="Freeform 9">
              <a:extLst>
                <a:ext uri="{FF2B5EF4-FFF2-40B4-BE49-F238E27FC236}">
                  <a16:creationId xmlns:a16="http://schemas.microsoft.com/office/drawing/2014/main" id="{C553297F-4184-432D-94CE-1BD171021BD2}"/>
                </a:ext>
              </a:extLst>
            </p:cNvPr>
            <p:cNvSpPr>
              <a:spLocks/>
            </p:cNvSpPr>
            <p:nvPr/>
          </p:nvSpPr>
          <p:spPr bwMode="auto">
            <a:xfrm>
              <a:off x="3324369" y="1489337"/>
              <a:ext cx="2428877" cy="1764090"/>
            </a:xfrm>
            <a:custGeom>
              <a:avLst/>
              <a:gdLst>
                <a:gd name="T0" fmla="*/ 270 w 425"/>
                <a:gd name="T1" fmla="*/ 219 h 309"/>
                <a:gd name="T2" fmla="*/ 283 w 425"/>
                <a:gd name="T3" fmla="*/ 216 h 309"/>
                <a:gd name="T4" fmla="*/ 283 w 425"/>
                <a:gd name="T5" fmla="*/ 269 h 309"/>
                <a:gd name="T6" fmla="*/ 322 w 425"/>
                <a:gd name="T7" fmla="*/ 232 h 309"/>
                <a:gd name="T8" fmla="*/ 322 w 425"/>
                <a:gd name="T9" fmla="*/ 232 h 309"/>
                <a:gd name="T10" fmla="*/ 425 w 425"/>
                <a:gd name="T11" fmla="*/ 135 h 309"/>
                <a:gd name="T12" fmla="*/ 318 w 425"/>
                <a:gd name="T13" fmla="*/ 34 h 309"/>
                <a:gd name="T14" fmla="*/ 318 w 425"/>
                <a:gd name="T15" fmla="*/ 34 h 309"/>
                <a:gd name="T16" fmla="*/ 283 w 425"/>
                <a:gd name="T17" fmla="*/ 0 h 309"/>
                <a:gd name="T18" fmla="*/ 283 w 425"/>
                <a:gd name="T19" fmla="*/ 57 h 309"/>
                <a:gd name="T20" fmla="*/ 274 w 425"/>
                <a:gd name="T21" fmla="*/ 58 h 309"/>
                <a:gd name="T22" fmla="*/ 0 w 425"/>
                <a:gd name="T23" fmla="*/ 251 h 309"/>
                <a:gd name="T24" fmla="*/ 96 w 425"/>
                <a:gd name="T25" fmla="*/ 199 h 309"/>
                <a:gd name="T26" fmla="*/ 148 w 425"/>
                <a:gd name="T27" fmla="*/ 309 h 309"/>
                <a:gd name="T28" fmla="*/ 270 w 425"/>
                <a:gd name="T29" fmla="*/ 21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5" h="309">
                  <a:moveTo>
                    <a:pt x="270" y="219"/>
                  </a:moveTo>
                  <a:cubicBezTo>
                    <a:pt x="283" y="216"/>
                    <a:pt x="283" y="216"/>
                    <a:pt x="283" y="216"/>
                  </a:cubicBezTo>
                  <a:cubicBezTo>
                    <a:pt x="283" y="269"/>
                    <a:pt x="283" y="269"/>
                    <a:pt x="283" y="269"/>
                  </a:cubicBezTo>
                  <a:cubicBezTo>
                    <a:pt x="322" y="232"/>
                    <a:pt x="322" y="232"/>
                    <a:pt x="322" y="232"/>
                  </a:cubicBezTo>
                  <a:cubicBezTo>
                    <a:pt x="322" y="232"/>
                    <a:pt x="322" y="232"/>
                    <a:pt x="322" y="232"/>
                  </a:cubicBezTo>
                  <a:cubicBezTo>
                    <a:pt x="425" y="135"/>
                    <a:pt x="425" y="135"/>
                    <a:pt x="425" y="135"/>
                  </a:cubicBezTo>
                  <a:cubicBezTo>
                    <a:pt x="318" y="34"/>
                    <a:pt x="318" y="34"/>
                    <a:pt x="318" y="34"/>
                  </a:cubicBezTo>
                  <a:cubicBezTo>
                    <a:pt x="318" y="34"/>
                    <a:pt x="318" y="34"/>
                    <a:pt x="318" y="34"/>
                  </a:cubicBezTo>
                  <a:cubicBezTo>
                    <a:pt x="283" y="0"/>
                    <a:pt x="283" y="0"/>
                    <a:pt x="283" y="0"/>
                  </a:cubicBezTo>
                  <a:cubicBezTo>
                    <a:pt x="283" y="57"/>
                    <a:pt x="283" y="57"/>
                    <a:pt x="283" y="57"/>
                  </a:cubicBezTo>
                  <a:cubicBezTo>
                    <a:pt x="274" y="58"/>
                    <a:pt x="274" y="58"/>
                    <a:pt x="274" y="58"/>
                  </a:cubicBezTo>
                  <a:cubicBezTo>
                    <a:pt x="156" y="74"/>
                    <a:pt x="54" y="146"/>
                    <a:pt x="0" y="251"/>
                  </a:cubicBezTo>
                  <a:cubicBezTo>
                    <a:pt x="96" y="199"/>
                    <a:pt x="96" y="199"/>
                    <a:pt x="96" y="199"/>
                  </a:cubicBezTo>
                  <a:cubicBezTo>
                    <a:pt x="148" y="309"/>
                    <a:pt x="148" y="309"/>
                    <a:pt x="148" y="309"/>
                  </a:cubicBezTo>
                  <a:cubicBezTo>
                    <a:pt x="176" y="265"/>
                    <a:pt x="219" y="232"/>
                    <a:pt x="270" y="219"/>
                  </a:cubicBezTo>
                  <a:close/>
                </a:path>
              </a:pathLst>
            </a:custGeom>
            <a:solidFill>
              <a:srgbClr val="2E374C"/>
            </a:solidFill>
            <a:ln>
              <a:noFill/>
            </a:ln>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grpSp>
          <p:nvGrpSpPr>
            <p:cNvPr id="26" name="Group 25">
              <a:extLst>
                <a:ext uri="{FF2B5EF4-FFF2-40B4-BE49-F238E27FC236}">
                  <a16:creationId xmlns:a16="http://schemas.microsoft.com/office/drawing/2014/main" id="{0416FE17-C5E4-4962-A588-4BAA689F806D}"/>
                </a:ext>
              </a:extLst>
            </p:cNvPr>
            <p:cNvGrpSpPr/>
            <p:nvPr/>
          </p:nvGrpSpPr>
          <p:grpSpPr>
            <a:xfrm>
              <a:off x="6092586" y="3296420"/>
              <a:ext cx="2732759" cy="1350657"/>
              <a:chOff x="2325190" y="2394858"/>
              <a:chExt cx="2429689" cy="992777"/>
            </a:xfrm>
            <a:solidFill>
              <a:srgbClr val="7ABEC5"/>
            </a:solidFill>
          </p:grpSpPr>
          <p:sp>
            <p:nvSpPr>
              <p:cNvPr id="33" name="Rounded Rectangle 10">
                <a:extLst>
                  <a:ext uri="{FF2B5EF4-FFF2-40B4-BE49-F238E27FC236}">
                    <a16:creationId xmlns:a16="http://schemas.microsoft.com/office/drawing/2014/main" id="{2976A9BA-6079-458F-96CC-006339FE14E3}"/>
                  </a:ext>
                </a:extLst>
              </p:cNvPr>
              <p:cNvSpPr/>
              <p:nvPr/>
            </p:nvSpPr>
            <p:spPr>
              <a:xfrm>
                <a:off x="2612570" y="2394858"/>
                <a:ext cx="2142309" cy="992777"/>
              </a:xfrm>
              <a:prstGeom prst="roundRect">
                <a:avLst>
                  <a:gd name="adj" fmla="val 9562"/>
                </a:avLst>
              </a:prstGeom>
              <a:grpFill/>
              <a:ln w="12700" cap="flat" cmpd="sng" algn="ctr">
                <a:noFill/>
                <a:prstDash val="solid"/>
              </a:ln>
              <a:effectLst>
                <a:innerShdw blurRad="63500" dist="50800">
                  <a:prstClr val="black">
                    <a:alpha val="50000"/>
                  </a:prst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panose="020B0602030504020204" pitchFamily="34" charset="0"/>
                  <a:ea typeface="+mn-ea"/>
                  <a:cs typeface="Arial" panose="020B0604020202020204" pitchFamily="34" charset="0"/>
                </a:endParaRPr>
              </a:p>
            </p:txBody>
          </p:sp>
          <p:sp>
            <p:nvSpPr>
              <p:cNvPr id="34" name="Freeform 7">
                <a:extLst>
                  <a:ext uri="{FF2B5EF4-FFF2-40B4-BE49-F238E27FC236}">
                    <a16:creationId xmlns:a16="http://schemas.microsoft.com/office/drawing/2014/main" id="{E147DA86-7CC6-4FA0-A3B7-06BAC1B30E13}"/>
                  </a:ext>
                </a:extLst>
              </p:cNvPr>
              <p:cNvSpPr>
                <a:spLocks/>
              </p:cNvSpPr>
              <p:nvPr/>
            </p:nvSpPr>
            <p:spPr bwMode="auto">
              <a:xfrm flipH="1">
                <a:off x="2325190" y="2683396"/>
                <a:ext cx="418010" cy="415700"/>
              </a:xfrm>
              <a:custGeom>
                <a:avLst/>
                <a:gdLst>
                  <a:gd name="T0" fmla="*/ 218 w 1721"/>
                  <a:gd name="T1" fmla="*/ 0 h 1878"/>
                  <a:gd name="T2" fmla="*/ 254 w 1721"/>
                  <a:gd name="T3" fmla="*/ 4 h 1878"/>
                  <a:gd name="T4" fmla="*/ 292 w 1721"/>
                  <a:gd name="T5" fmla="*/ 14 h 1878"/>
                  <a:gd name="T6" fmla="*/ 331 w 1721"/>
                  <a:gd name="T7" fmla="*/ 29 h 1878"/>
                  <a:gd name="T8" fmla="*/ 372 w 1721"/>
                  <a:gd name="T9" fmla="*/ 50 h 1878"/>
                  <a:gd name="T10" fmla="*/ 1566 w 1721"/>
                  <a:gd name="T11" fmla="*/ 728 h 1878"/>
                  <a:gd name="T12" fmla="*/ 1608 w 1721"/>
                  <a:gd name="T13" fmla="*/ 754 h 1878"/>
                  <a:gd name="T14" fmla="*/ 1641 w 1721"/>
                  <a:gd name="T15" fmla="*/ 782 h 1878"/>
                  <a:gd name="T16" fmla="*/ 1670 w 1721"/>
                  <a:gd name="T17" fmla="*/ 811 h 1878"/>
                  <a:gd name="T18" fmla="*/ 1693 w 1721"/>
                  <a:gd name="T19" fmla="*/ 842 h 1878"/>
                  <a:gd name="T20" fmla="*/ 1708 w 1721"/>
                  <a:gd name="T21" fmla="*/ 874 h 1878"/>
                  <a:gd name="T22" fmla="*/ 1718 w 1721"/>
                  <a:gd name="T23" fmla="*/ 906 h 1878"/>
                  <a:gd name="T24" fmla="*/ 1721 w 1721"/>
                  <a:gd name="T25" fmla="*/ 939 h 1878"/>
                  <a:gd name="T26" fmla="*/ 1718 w 1721"/>
                  <a:gd name="T27" fmla="*/ 972 h 1878"/>
                  <a:gd name="T28" fmla="*/ 1708 w 1721"/>
                  <a:gd name="T29" fmla="*/ 1004 h 1878"/>
                  <a:gd name="T30" fmla="*/ 1693 w 1721"/>
                  <a:gd name="T31" fmla="*/ 1036 h 1878"/>
                  <a:gd name="T32" fmla="*/ 1670 w 1721"/>
                  <a:gd name="T33" fmla="*/ 1067 h 1878"/>
                  <a:gd name="T34" fmla="*/ 1641 w 1721"/>
                  <a:gd name="T35" fmla="*/ 1096 h 1878"/>
                  <a:gd name="T36" fmla="*/ 1608 w 1721"/>
                  <a:gd name="T37" fmla="*/ 1124 h 1878"/>
                  <a:gd name="T38" fmla="*/ 1566 w 1721"/>
                  <a:gd name="T39" fmla="*/ 1150 h 1878"/>
                  <a:gd name="T40" fmla="*/ 372 w 1721"/>
                  <a:gd name="T41" fmla="*/ 1829 h 1878"/>
                  <a:gd name="T42" fmla="*/ 331 w 1721"/>
                  <a:gd name="T43" fmla="*/ 1849 h 1878"/>
                  <a:gd name="T44" fmla="*/ 292 w 1721"/>
                  <a:gd name="T45" fmla="*/ 1864 h 1878"/>
                  <a:gd name="T46" fmla="*/ 254 w 1721"/>
                  <a:gd name="T47" fmla="*/ 1874 h 1878"/>
                  <a:gd name="T48" fmla="*/ 218 w 1721"/>
                  <a:gd name="T49" fmla="*/ 1878 h 1878"/>
                  <a:gd name="T50" fmla="*/ 184 w 1721"/>
                  <a:gd name="T51" fmla="*/ 1877 h 1878"/>
                  <a:gd name="T52" fmla="*/ 151 w 1721"/>
                  <a:gd name="T53" fmla="*/ 1872 h 1878"/>
                  <a:gd name="T54" fmla="*/ 122 w 1721"/>
                  <a:gd name="T55" fmla="*/ 1861 h 1878"/>
                  <a:gd name="T56" fmla="*/ 96 w 1721"/>
                  <a:gd name="T57" fmla="*/ 1846 h 1878"/>
                  <a:gd name="T58" fmla="*/ 72 w 1721"/>
                  <a:gd name="T59" fmla="*/ 1825 h 1878"/>
                  <a:gd name="T60" fmla="*/ 50 w 1721"/>
                  <a:gd name="T61" fmla="*/ 1800 h 1878"/>
                  <a:gd name="T62" fmla="*/ 32 w 1721"/>
                  <a:gd name="T63" fmla="*/ 1771 h 1878"/>
                  <a:gd name="T64" fmla="*/ 18 w 1721"/>
                  <a:gd name="T65" fmla="*/ 1739 h 1878"/>
                  <a:gd name="T66" fmla="*/ 7 w 1721"/>
                  <a:gd name="T67" fmla="*/ 1701 h 1878"/>
                  <a:gd name="T68" fmla="*/ 2 w 1721"/>
                  <a:gd name="T69" fmla="*/ 1660 h 1878"/>
                  <a:gd name="T70" fmla="*/ 0 w 1721"/>
                  <a:gd name="T71" fmla="*/ 1615 h 1878"/>
                  <a:gd name="T72" fmla="*/ 0 w 1721"/>
                  <a:gd name="T73" fmla="*/ 263 h 1878"/>
                  <a:gd name="T74" fmla="*/ 2 w 1721"/>
                  <a:gd name="T75" fmla="*/ 218 h 1878"/>
                  <a:gd name="T76" fmla="*/ 7 w 1721"/>
                  <a:gd name="T77" fmla="*/ 177 h 1878"/>
                  <a:gd name="T78" fmla="*/ 18 w 1721"/>
                  <a:gd name="T79" fmla="*/ 139 h 1878"/>
                  <a:gd name="T80" fmla="*/ 32 w 1721"/>
                  <a:gd name="T81" fmla="*/ 106 h 1878"/>
                  <a:gd name="T82" fmla="*/ 50 w 1721"/>
                  <a:gd name="T83" fmla="*/ 77 h 1878"/>
                  <a:gd name="T84" fmla="*/ 72 w 1721"/>
                  <a:gd name="T85" fmla="*/ 53 h 1878"/>
                  <a:gd name="T86" fmla="*/ 96 w 1721"/>
                  <a:gd name="T87" fmla="*/ 32 h 1878"/>
                  <a:gd name="T88" fmla="*/ 122 w 1721"/>
                  <a:gd name="T89" fmla="*/ 17 h 1878"/>
                  <a:gd name="T90" fmla="*/ 151 w 1721"/>
                  <a:gd name="T91" fmla="*/ 6 h 1878"/>
                  <a:gd name="T92" fmla="*/ 184 w 1721"/>
                  <a:gd name="T93" fmla="*/ 0 h 1878"/>
                  <a:gd name="T94" fmla="*/ 218 w 1721"/>
                  <a:gd name="T95" fmla="*/ 0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1" h="1878">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grpSp>
        <p:grpSp>
          <p:nvGrpSpPr>
            <p:cNvPr id="27" name="Group 26">
              <a:extLst>
                <a:ext uri="{FF2B5EF4-FFF2-40B4-BE49-F238E27FC236}">
                  <a16:creationId xmlns:a16="http://schemas.microsoft.com/office/drawing/2014/main" id="{9A238153-0761-4964-999A-26DB1F34FF80}"/>
                </a:ext>
              </a:extLst>
            </p:cNvPr>
            <p:cNvGrpSpPr/>
            <p:nvPr/>
          </p:nvGrpSpPr>
          <p:grpSpPr>
            <a:xfrm>
              <a:off x="6030055" y="1798102"/>
              <a:ext cx="2795290" cy="1325603"/>
              <a:chOff x="2325190" y="1097281"/>
              <a:chExt cx="2429689" cy="992777"/>
            </a:xfrm>
            <a:solidFill>
              <a:srgbClr val="2E374C"/>
            </a:solidFill>
          </p:grpSpPr>
          <p:sp>
            <p:nvSpPr>
              <p:cNvPr id="31" name="Rounded Rectangle 9">
                <a:extLst>
                  <a:ext uri="{FF2B5EF4-FFF2-40B4-BE49-F238E27FC236}">
                    <a16:creationId xmlns:a16="http://schemas.microsoft.com/office/drawing/2014/main" id="{E8686096-DB10-4B00-A2C1-AB2369A51F57}"/>
                  </a:ext>
                </a:extLst>
              </p:cNvPr>
              <p:cNvSpPr/>
              <p:nvPr/>
            </p:nvSpPr>
            <p:spPr>
              <a:xfrm>
                <a:off x="2612570" y="1097281"/>
                <a:ext cx="2142309" cy="992777"/>
              </a:xfrm>
              <a:prstGeom prst="roundRect">
                <a:avLst>
                  <a:gd name="adj" fmla="val 9562"/>
                </a:avLst>
              </a:prstGeom>
              <a:grpFill/>
              <a:ln w="12700" cap="flat" cmpd="sng" algn="ctr">
                <a:noFill/>
                <a:prstDash val="solid"/>
              </a:ln>
              <a:effectLst>
                <a:innerShdw blurRad="63500" dist="50800">
                  <a:prstClr val="black">
                    <a:alpha val="50000"/>
                  </a:prst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ucida Sans" panose="020B0602030504020204" pitchFamily="34" charset="0"/>
                    <a:ea typeface="+mn-ea"/>
                    <a:cs typeface="Arial" panose="020B0604020202020204" pitchFamily="34" charset="0"/>
                  </a:rPr>
                  <a:t>Name</a:t>
                </a:r>
              </a:p>
            </p:txBody>
          </p:sp>
          <p:sp>
            <p:nvSpPr>
              <p:cNvPr id="32" name="Freeform 7">
                <a:extLst>
                  <a:ext uri="{FF2B5EF4-FFF2-40B4-BE49-F238E27FC236}">
                    <a16:creationId xmlns:a16="http://schemas.microsoft.com/office/drawing/2014/main" id="{78D288C9-4DEC-4FD7-9134-3F471B61BC2E}"/>
                  </a:ext>
                </a:extLst>
              </p:cNvPr>
              <p:cNvSpPr>
                <a:spLocks/>
              </p:cNvSpPr>
              <p:nvPr/>
            </p:nvSpPr>
            <p:spPr bwMode="auto">
              <a:xfrm flipH="1">
                <a:off x="2325190" y="1385819"/>
                <a:ext cx="418010" cy="415700"/>
              </a:xfrm>
              <a:custGeom>
                <a:avLst/>
                <a:gdLst>
                  <a:gd name="T0" fmla="*/ 218 w 1721"/>
                  <a:gd name="T1" fmla="*/ 0 h 1878"/>
                  <a:gd name="T2" fmla="*/ 254 w 1721"/>
                  <a:gd name="T3" fmla="*/ 4 h 1878"/>
                  <a:gd name="T4" fmla="*/ 292 w 1721"/>
                  <a:gd name="T5" fmla="*/ 14 h 1878"/>
                  <a:gd name="T6" fmla="*/ 331 w 1721"/>
                  <a:gd name="T7" fmla="*/ 29 h 1878"/>
                  <a:gd name="T8" fmla="*/ 372 w 1721"/>
                  <a:gd name="T9" fmla="*/ 50 h 1878"/>
                  <a:gd name="T10" fmla="*/ 1566 w 1721"/>
                  <a:gd name="T11" fmla="*/ 728 h 1878"/>
                  <a:gd name="T12" fmla="*/ 1608 w 1721"/>
                  <a:gd name="T13" fmla="*/ 754 h 1878"/>
                  <a:gd name="T14" fmla="*/ 1641 w 1721"/>
                  <a:gd name="T15" fmla="*/ 782 h 1878"/>
                  <a:gd name="T16" fmla="*/ 1670 w 1721"/>
                  <a:gd name="T17" fmla="*/ 811 h 1878"/>
                  <a:gd name="T18" fmla="*/ 1693 w 1721"/>
                  <a:gd name="T19" fmla="*/ 842 h 1878"/>
                  <a:gd name="T20" fmla="*/ 1708 w 1721"/>
                  <a:gd name="T21" fmla="*/ 874 h 1878"/>
                  <a:gd name="T22" fmla="*/ 1718 w 1721"/>
                  <a:gd name="T23" fmla="*/ 906 h 1878"/>
                  <a:gd name="T24" fmla="*/ 1721 w 1721"/>
                  <a:gd name="T25" fmla="*/ 939 h 1878"/>
                  <a:gd name="T26" fmla="*/ 1718 w 1721"/>
                  <a:gd name="T27" fmla="*/ 972 h 1878"/>
                  <a:gd name="T28" fmla="*/ 1708 w 1721"/>
                  <a:gd name="T29" fmla="*/ 1004 h 1878"/>
                  <a:gd name="T30" fmla="*/ 1693 w 1721"/>
                  <a:gd name="T31" fmla="*/ 1036 h 1878"/>
                  <a:gd name="T32" fmla="*/ 1670 w 1721"/>
                  <a:gd name="T33" fmla="*/ 1067 h 1878"/>
                  <a:gd name="T34" fmla="*/ 1641 w 1721"/>
                  <a:gd name="T35" fmla="*/ 1096 h 1878"/>
                  <a:gd name="T36" fmla="*/ 1608 w 1721"/>
                  <a:gd name="T37" fmla="*/ 1124 h 1878"/>
                  <a:gd name="T38" fmla="*/ 1566 w 1721"/>
                  <a:gd name="T39" fmla="*/ 1150 h 1878"/>
                  <a:gd name="T40" fmla="*/ 372 w 1721"/>
                  <a:gd name="T41" fmla="*/ 1829 h 1878"/>
                  <a:gd name="T42" fmla="*/ 331 w 1721"/>
                  <a:gd name="T43" fmla="*/ 1849 h 1878"/>
                  <a:gd name="T44" fmla="*/ 292 w 1721"/>
                  <a:gd name="T45" fmla="*/ 1864 h 1878"/>
                  <a:gd name="T46" fmla="*/ 254 w 1721"/>
                  <a:gd name="T47" fmla="*/ 1874 h 1878"/>
                  <a:gd name="T48" fmla="*/ 218 w 1721"/>
                  <a:gd name="T49" fmla="*/ 1878 h 1878"/>
                  <a:gd name="T50" fmla="*/ 184 w 1721"/>
                  <a:gd name="T51" fmla="*/ 1877 h 1878"/>
                  <a:gd name="T52" fmla="*/ 151 w 1721"/>
                  <a:gd name="T53" fmla="*/ 1872 h 1878"/>
                  <a:gd name="T54" fmla="*/ 122 w 1721"/>
                  <a:gd name="T55" fmla="*/ 1861 h 1878"/>
                  <a:gd name="T56" fmla="*/ 96 w 1721"/>
                  <a:gd name="T57" fmla="*/ 1846 h 1878"/>
                  <a:gd name="T58" fmla="*/ 72 w 1721"/>
                  <a:gd name="T59" fmla="*/ 1825 h 1878"/>
                  <a:gd name="T60" fmla="*/ 50 w 1721"/>
                  <a:gd name="T61" fmla="*/ 1800 h 1878"/>
                  <a:gd name="T62" fmla="*/ 32 w 1721"/>
                  <a:gd name="T63" fmla="*/ 1771 h 1878"/>
                  <a:gd name="T64" fmla="*/ 18 w 1721"/>
                  <a:gd name="T65" fmla="*/ 1739 h 1878"/>
                  <a:gd name="T66" fmla="*/ 7 w 1721"/>
                  <a:gd name="T67" fmla="*/ 1701 h 1878"/>
                  <a:gd name="T68" fmla="*/ 2 w 1721"/>
                  <a:gd name="T69" fmla="*/ 1660 h 1878"/>
                  <a:gd name="T70" fmla="*/ 0 w 1721"/>
                  <a:gd name="T71" fmla="*/ 1615 h 1878"/>
                  <a:gd name="T72" fmla="*/ 0 w 1721"/>
                  <a:gd name="T73" fmla="*/ 263 h 1878"/>
                  <a:gd name="T74" fmla="*/ 2 w 1721"/>
                  <a:gd name="T75" fmla="*/ 218 h 1878"/>
                  <a:gd name="T76" fmla="*/ 7 w 1721"/>
                  <a:gd name="T77" fmla="*/ 177 h 1878"/>
                  <a:gd name="T78" fmla="*/ 18 w 1721"/>
                  <a:gd name="T79" fmla="*/ 139 h 1878"/>
                  <a:gd name="T80" fmla="*/ 32 w 1721"/>
                  <a:gd name="T81" fmla="*/ 106 h 1878"/>
                  <a:gd name="T82" fmla="*/ 50 w 1721"/>
                  <a:gd name="T83" fmla="*/ 77 h 1878"/>
                  <a:gd name="T84" fmla="*/ 72 w 1721"/>
                  <a:gd name="T85" fmla="*/ 53 h 1878"/>
                  <a:gd name="T86" fmla="*/ 96 w 1721"/>
                  <a:gd name="T87" fmla="*/ 32 h 1878"/>
                  <a:gd name="T88" fmla="*/ 122 w 1721"/>
                  <a:gd name="T89" fmla="*/ 17 h 1878"/>
                  <a:gd name="T90" fmla="*/ 151 w 1721"/>
                  <a:gd name="T91" fmla="*/ 6 h 1878"/>
                  <a:gd name="T92" fmla="*/ 184 w 1721"/>
                  <a:gd name="T93" fmla="*/ 0 h 1878"/>
                  <a:gd name="T94" fmla="*/ 218 w 1721"/>
                  <a:gd name="T95" fmla="*/ 0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1" h="1878">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grpSp>
        <p:grpSp>
          <p:nvGrpSpPr>
            <p:cNvPr id="28" name="Group 27">
              <a:extLst>
                <a:ext uri="{FF2B5EF4-FFF2-40B4-BE49-F238E27FC236}">
                  <a16:creationId xmlns:a16="http://schemas.microsoft.com/office/drawing/2014/main" id="{EF42B0D5-06EA-4510-A07C-B6441B425F35}"/>
                </a:ext>
              </a:extLst>
            </p:cNvPr>
            <p:cNvGrpSpPr/>
            <p:nvPr/>
          </p:nvGrpSpPr>
          <p:grpSpPr>
            <a:xfrm>
              <a:off x="6030055" y="4819480"/>
              <a:ext cx="2919980" cy="1449701"/>
              <a:chOff x="2325190" y="3692434"/>
              <a:chExt cx="2919980" cy="1449701"/>
            </a:xfrm>
            <a:solidFill>
              <a:srgbClr val="9BBB59"/>
            </a:solidFill>
          </p:grpSpPr>
          <p:sp>
            <p:nvSpPr>
              <p:cNvPr id="29" name="Rounded Rectangle 11">
                <a:extLst>
                  <a:ext uri="{FF2B5EF4-FFF2-40B4-BE49-F238E27FC236}">
                    <a16:creationId xmlns:a16="http://schemas.microsoft.com/office/drawing/2014/main" id="{4755531E-B930-45C8-98CC-6A457EFC049D}"/>
                  </a:ext>
                </a:extLst>
              </p:cNvPr>
              <p:cNvSpPr/>
              <p:nvPr/>
            </p:nvSpPr>
            <p:spPr>
              <a:xfrm>
                <a:off x="2612569" y="3692434"/>
                <a:ext cx="2632601" cy="1449701"/>
              </a:xfrm>
              <a:prstGeom prst="roundRect">
                <a:avLst>
                  <a:gd name="adj" fmla="val 9562"/>
                </a:avLst>
              </a:prstGeom>
              <a:grpFill/>
              <a:ln w="12700" cap="flat" cmpd="sng" algn="ctr">
                <a:noFill/>
                <a:prstDash val="solid"/>
              </a:ln>
              <a:effectLst>
                <a:innerShdw blurRad="63500" dist="50800">
                  <a:prstClr val="black">
                    <a:alpha val="50000"/>
                  </a:prstClr>
                </a:innerShdw>
              </a:effectLst>
            </p:spPr>
            <p:txBody>
              <a:bodyPr rtlCol="0" anchor="ctr"/>
              <a:lstStyle/>
              <a:p>
                <a:pPr algn="ctr" defTabSz="457200">
                  <a:buClrTx/>
                </a:pPr>
                <a:r>
                  <a:rPr lang="en-US" sz="1600" dirty="0">
                    <a:solidFill>
                      <a:schemeClr val="bg1"/>
                    </a:solidFill>
                    <a:latin typeface="Lucida Sans" panose="020B0602030504020204" pitchFamily="34" charset="0"/>
                    <a:cs typeface="Arial" panose="020B0604020202020204" pitchFamily="34" charset="0"/>
                  </a:rPr>
                  <a:t>Talk about your Why of being a champion of the trauma informed care movement.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panose="020B0602030504020204" pitchFamily="34" charset="0"/>
                    <a:ea typeface="+mn-ea"/>
                    <a:cs typeface="Arial" panose="020B0604020202020204" pitchFamily="34" charset="0"/>
                  </a:rPr>
                  <a:t> </a:t>
                </a:r>
              </a:p>
            </p:txBody>
          </p:sp>
          <p:sp>
            <p:nvSpPr>
              <p:cNvPr id="30" name="Freeform 7">
                <a:extLst>
                  <a:ext uri="{FF2B5EF4-FFF2-40B4-BE49-F238E27FC236}">
                    <a16:creationId xmlns:a16="http://schemas.microsoft.com/office/drawing/2014/main" id="{28470448-DB2A-44E1-825C-EDF782DB10BE}"/>
                  </a:ext>
                </a:extLst>
              </p:cNvPr>
              <p:cNvSpPr>
                <a:spLocks/>
              </p:cNvSpPr>
              <p:nvPr/>
            </p:nvSpPr>
            <p:spPr bwMode="auto">
              <a:xfrm flipH="1">
                <a:off x="2325190" y="3980973"/>
                <a:ext cx="418010" cy="415700"/>
              </a:xfrm>
              <a:custGeom>
                <a:avLst/>
                <a:gdLst>
                  <a:gd name="T0" fmla="*/ 218 w 1721"/>
                  <a:gd name="T1" fmla="*/ 0 h 1878"/>
                  <a:gd name="T2" fmla="*/ 254 w 1721"/>
                  <a:gd name="T3" fmla="*/ 4 h 1878"/>
                  <a:gd name="T4" fmla="*/ 292 w 1721"/>
                  <a:gd name="T5" fmla="*/ 14 h 1878"/>
                  <a:gd name="T6" fmla="*/ 331 w 1721"/>
                  <a:gd name="T7" fmla="*/ 29 h 1878"/>
                  <a:gd name="T8" fmla="*/ 372 w 1721"/>
                  <a:gd name="T9" fmla="*/ 50 h 1878"/>
                  <a:gd name="T10" fmla="*/ 1566 w 1721"/>
                  <a:gd name="T11" fmla="*/ 728 h 1878"/>
                  <a:gd name="T12" fmla="*/ 1608 w 1721"/>
                  <a:gd name="T13" fmla="*/ 754 h 1878"/>
                  <a:gd name="T14" fmla="*/ 1641 w 1721"/>
                  <a:gd name="T15" fmla="*/ 782 h 1878"/>
                  <a:gd name="T16" fmla="*/ 1670 w 1721"/>
                  <a:gd name="T17" fmla="*/ 811 h 1878"/>
                  <a:gd name="T18" fmla="*/ 1693 w 1721"/>
                  <a:gd name="T19" fmla="*/ 842 h 1878"/>
                  <a:gd name="T20" fmla="*/ 1708 w 1721"/>
                  <a:gd name="T21" fmla="*/ 874 h 1878"/>
                  <a:gd name="T22" fmla="*/ 1718 w 1721"/>
                  <a:gd name="T23" fmla="*/ 906 h 1878"/>
                  <a:gd name="T24" fmla="*/ 1721 w 1721"/>
                  <a:gd name="T25" fmla="*/ 939 h 1878"/>
                  <a:gd name="T26" fmla="*/ 1718 w 1721"/>
                  <a:gd name="T27" fmla="*/ 972 h 1878"/>
                  <a:gd name="T28" fmla="*/ 1708 w 1721"/>
                  <a:gd name="T29" fmla="*/ 1004 h 1878"/>
                  <a:gd name="T30" fmla="*/ 1693 w 1721"/>
                  <a:gd name="T31" fmla="*/ 1036 h 1878"/>
                  <a:gd name="T32" fmla="*/ 1670 w 1721"/>
                  <a:gd name="T33" fmla="*/ 1067 h 1878"/>
                  <a:gd name="T34" fmla="*/ 1641 w 1721"/>
                  <a:gd name="T35" fmla="*/ 1096 h 1878"/>
                  <a:gd name="T36" fmla="*/ 1608 w 1721"/>
                  <a:gd name="T37" fmla="*/ 1124 h 1878"/>
                  <a:gd name="T38" fmla="*/ 1566 w 1721"/>
                  <a:gd name="T39" fmla="*/ 1150 h 1878"/>
                  <a:gd name="T40" fmla="*/ 372 w 1721"/>
                  <a:gd name="T41" fmla="*/ 1829 h 1878"/>
                  <a:gd name="T42" fmla="*/ 331 w 1721"/>
                  <a:gd name="T43" fmla="*/ 1849 h 1878"/>
                  <a:gd name="T44" fmla="*/ 292 w 1721"/>
                  <a:gd name="T45" fmla="*/ 1864 h 1878"/>
                  <a:gd name="T46" fmla="*/ 254 w 1721"/>
                  <a:gd name="T47" fmla="*/ 1874 h 1878"/>
                  <a:gd name="T48" fmla="*/ 218 w 1721"/>
                  <a:gd name="T49" fmla="*/ 1878 h 1878"/>
                  <a:gd name="T50" fmla="*/ 184 w 1721"/>
                  <a:gd name="T51" fmla="*/ 1877 h 1878"/>
                  <a:gd name="T52" fmla="*/ 151 w 1721"/>
                  <a:gd name="T53" fmla="*/ 1872 h 1878"/>
                  <a:gd name="T54" fmla="*/ 122 w 1721"/>
                  <a:gd name="T55" fmla="*/ 1861 h 1878"/>
                  <a:gd name="T56" fmla="*/ 96 w 1721"/>
                  <a:gd name="T57" fmla="*/ 1846 h 1878"/>
                  <a:gd name="T58" fmla="*/ 72 w 1721"/>
                  <a:gd name="T59" fmla="*/ 1825 h 1878"/>
                  <a:gd name="T60" fmla="*/ 50 w 1721"/>
                  <a:gd name="T61" fmla="*/ 1800 h 1878"/>
                  <a:gd name="T62" fmla="*/ 32 w 1721"/>
                  <a:gd name="T63" fmla="*/ 1771 h 1878"/>
                  <a:gd name="T64" fmla="*/ 18 w 1721"/>
                  <a:gd name="T65" fmla="*/ 1739 h 1878"/>
                  <a:gd name="T66" fmla="*/ 7 w 1721"/>
                  <a:gd name="T67" fmla="*/ 1701 h 1878"/>
                  <a:gd name="T68" fmla="*/ 2 w 1721"/>
                  <a:gd name="T69" fmla="*/ 1660 h 1878"/>
                  <a:gd name="T70" fmla="*/ 0 w 1721"/>
                  <a:gd name="T71" fmla="*/ 1615 h 1878"/>
                  <a:gd name="T72" fmla="*/ 0 w 1721"/>
                  <a:gd name="T73" fmla="*/ 263 h 1878"/>
                  <a:gd name="T74" fmla="*/ 2 w 1721"/>
                  <a:gd name="T75" fmla="*/ 218 h 1878"/>
                  <a:gd name="T76" fmla="*/ 7 w 1721"/>
                  <a:gd name="T77" fmla="*/ 177 h 1878"/>
                  <a:gd name="T78" fmla="*/ 18 w 1721"/>
                  <a:gd name="T79" fmla="*/ 139 h 1878"/>
                  <a:gd name="T80" fmla="*/ 32 w 1721"/>
                  <a:gd name="T81" fmla="*/ 106 h 1878"/>
                  <a:gd name="T82" fmla="*/ 50 w 1721"/>
                  <a:gd name="T83" fmla="*/ 77 h 1878"/>
                  <a:gd name="T84" fmla="*/ 72 w 1721"/>
                  <a:gd name="T85" fmla="*/ 53 h 1878"/>
                  <a:gd name="T86" fmla="*/ 96 w 1721"/>
                  <a:gd name="T87" fmla="*/ 32 h 1878"/>
                  <a:gd name="T88" fmla="*/ 122 w 1721"/>
                  <a:gd name="T89" fmla="*/ 17 h 1878"/>
                  <a:gd name="T90" fmla="*/ 151 w 1721"/>
                  <a:gd name="T91" fmla="*/ 6 h 1878"/>
                  <a:gd name="T92" fmla="*/ 184 w 1721"/>
                  <a:gd name="T93" fmla="*/ 0 h 1878"/>
                  <a:gd name="T94" fmla="*/ 218 w 1721"/>
                  <a:gd name="T95" fmla="*/ 0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1" h="1878">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grpSp>
      </p:grpSp>
    </p:spTree>
    <p:extLst>
      <p:ext uri="{BB962C8B-B14F-4D97-AF65-F5344CB8AC3E}">
        <p14:creationId xmlns:p14="http://schemas.microsoft.com/office/powerpoint/2010/main" val="3861069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773FA-7FF2-4448-A9AC-DF83314B66B3}"/>
              </a:ext>
            </a:extLst>
          </p:cNvPr>
          <p:cNvSpPr txBox="1"/>
          <p:nvPr/>
        </p:nvSpPr>
        <p:spPr>
          <a:xfrm>
            <a:off x="3490721" y="4248868"/>
            <a:ext cx="5332151" cy="1022411"/>
          </a:xfrm>
          <a:prstGeom prst="rect">
            <a:avLst/>
          </a:prstGeom>
        </p:spPr>
        <p:txBody>
          <a:bodyPr vert="horz" lIns="68580" tIns="34290" rIns="68580" bIns="34290" rtlCol="0" anchor="t">
            <a:noAutofit/>
          </a:bodyPr>
          <a:lstStyle/>
          <a:p>
            <a:pPr defTabSz="685800">
              <a:lnSpc>
                <a:spcPct val="90000"/>
              </a:lnSpc>
              <a:spcBef>
                <a:spcPct val="0"/>
              </a:spcBef>
              <a:spcAft>
                <a:spcPts val="450"/>
              </a:spcAft>
              <a:buClrTx/>
            </a:pPr>
            <a:r>
              <a:rPr lang="en-US" sz="2700" kern="1200" dirty="0">
                <a:solidFill>
                  <a:srgbClr val="7ABEC5"/>
                </a:solidFill>
                <a:latin typeface="Avenir Medium"/>
                <a:ea typeface="+mn-ea"/>
                <a:cs typeface="+mn-cs"/>
              </a:rPr>
              <a:t>10 Minute Break</a:t>
            </a:r>
          </a:p>
          <a:p>
            <a:pPr defTabSz="685800">
              <a:lnSpc>
                <a:spcPct val="90000"/>
              </a:lnSpc>
              <a:spcBef>
                <a:spcPct val="0"/>
              </a:spcBef>
              <a:spcAft>
                <a:spcPts val="450"/>
              </a:spcAft>
              <a:buClrTx/>
            </a:pPr>
            <a:r>
              <a:rPr lang="en-US" sz="2700" kern="1200" dirty="0">
                <a:solidFill>
                  <a:srgbClr val="7ABEC5"/>
                </a:solidFill>
                <a:latin typeface="Avenir Medium"/>
                <a:ea typeface="+mn-ea"/>
                <a:cs typeface="+mn-cs"/>
              </a:rPr>
              <a:t>Take time to stretch,</a:t>
            </a:r>
          </a:p>
          <a:p>
            <a:pPr defTabSz="685800">
              <a:lnSpc>
                <a:spcPct val="90000"/>
              </a:lnSpc>
              <a:spcBef>
                <a:spcPct val="0"/>
              </a:spcBef>
              <a:spcAft>
                <a:spcPts val="450"/>
              </a:spcAft>
              <a:buClrTx/>
            </a:pPr>
            <a:r>
              <a:rPr lang="en-US" sz="2700" kern="1200" dirty="0">
                <a:solidFill>
                  <a:srgbClr val="7ABEC5"/>
                </a:solidFill>
                <a:latin typeface="Avenir Medium"/>
                <a:ea typeface="+mn-ea"/>
                <a:cs typeface="+mn-cs"/>
              </a:rPr>
              <a:t>get something to drink and breathe!</a:t>
            </a:r>
          </a:p>
        </p:txBody>
      </p:sp>
      <p:sp>
        <p:nvSpPr>
          <p:cNvPr id="141" name="Freeform: Shape 14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42068"/>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sp>
        <p:nvSpPr>
          <p:cNvPr id="143" name="Freeform: Shape 14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7" y="854001"/>
            <a:ext cx="3182112" cy="1840619"/>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pic>
        <p:nvPicPr>
          <p:cNvPr id="2056" name="Picture 8" descr="Saturday – Sanctuary-In-Place"/>
          <p:cNvPicPr>
            <a:picLocks noChangeAspect="1" noChangeArrowheads="1"/>
          </p:cNvPicPr>
          <p:nvPr/>
        </p:nvPicPr>
        <p:blipFill rotWithShape="1">
          <a:blip r:embed="rId3">
            <a:extLst>
              <a:ext uri="{28A0092B-C50C-407E-A947-70E740481C1C}">
                <a14:useLocalDpi xmlns:a14="http://schemas.microsoft.com/office/drawing/2010/main" val="0"/>
              </a:ext>
            </a:extLst>
          </a:blip>
          <a:srcRect t="10819" b="30790"/>
          <a:stretch/>
        </p:blipFill>
        <p:spPr bwMode="auto">
          <a:xfrm>
            <a:off x="934931" y="857258"/>
            <a:ext cx="2935224" cy="1713918"/>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Daily Afternoon Randomness (46 Photos) | Dancing animals, Animals, Cute  animals"/>
          <p:cNvPicPr>
            <a:picLocks noChangeAspect="1" noChangeArrowheads="1"/>
          </p:cNvPicPr>
          <p:nvPr/>
        </p:nvPicPr>
        <p:blipFill rotWithShape="1">
          <a:blip r:embed="rId4">
            <a:extLst>
              <a:ext uri="{28A0092B-C50C-407E-A947-70E740481C1C}">
                <a14:useLocalDpi xmlns:a14="http://schemas.microsoft.com/office/drawing/2010/main" val="0"/>
              </a:ext>
            </a:extLst>
          </a:blip>
          <a:srcRect l="438" r="1276" b="2"/>
          <a:stretch/>
        </p:blipFill>
        <p:spPr bwMode="auto">
          <a:xfrm>
            <a:off x="15" y="2566654"/>
            <a:ext cx="2673464" cy="3427251"/>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45" name="Oval 14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10459" y="1319181"/>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050" name="Picture 2" descr="Dog Body Language and Calming Signals"/>
          <p:cNvPicPr>
            <a:picLocks noChangeAspect="1" noChangeArrowheads="1"/>
          </p:cNvPicPr>
          <p:nvPr/>
        </p:nvPicPr>
        <p:blipFill rotWithShape="1">
          <a:blip r:embed="rId5">
            <a:extLst>
              <a:ext uri="{28A0092B-C50C-407E-A947-70E740481C1C}">
                <a14:useLocalDpi xmlns:a14="http://schemas.microsoft.com/office/drawing/2010/main" val="0"/>
              </a:ext>
            </a:extLst>
          </a:blip>
          <a:srcRect l="22636" r="10819" b="1"/>
          <a:stretch/>
        </p:blipFill>
        <p:spPr bwMode="auto">
          <a:xfrm>
            <a:off x="4133903" y="1442625"/>
            <a:ext cx="2139696" cy="213969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7" name="Freeform: Shape 146">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854002"/>
            <a:ext cx="2579574" cy="2838868"/>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prstClr val="white"/>
              </a:solidFill>
              <a:latin typeface="Calibri" panose="020F0502020204030204"/>
            </a:endParaRPr>
          </a:p>
        </p:txBody>
      </p:sp>
      <p:pic>
        <p:nvPicPr>
          <p:cNvPr id="5" name="Picture 2" descr="Need a Stretch Break? Stretch FIT starts January 29th - Texas Today: UT  Events &amp; Announcements Calendar"/>
          <p:cNvPicPr>
            <a:picLocks noChangeAspect="1" noChangeArrowheads="1"/>
          </p:cNvPicPr>
          <p:nvPr/>
        </p:nvPicPr>
        <p:blipFill rotWithShape="1">
          <a:blip r:embed="rId6">
            <a:extLst>
              <a:ext uri="{28A0092B-C50C-407E-A947-70E740481C1C}">
                <a14:useLocalDpi xmlns:a14="http://schemas.microsoft.com/office/drawing/2010/main" val="0"/>
              </a:ext>
            </a:extLst>
          </a:blip>
          <a:srcRect l="9554" r="-5" b="-5"/>
          <a:stretch/>
        </p:blipFill>
        <p:spPr bwMode="auto">
          <a:xfrm>
            <a:off x="6689071" y="854002"/>
            <a:ext cx="2454929" cy="2714224"/>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36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4314CD83-E88C-45F1-9C58-9DECC209A694}"/>
              </a:ext>
            </a:extLst>
          </p:cNvPr>
          <p:cNvSpPr>
            <a:spLocks noGrp="1"/>
          </p:cNvSpPr>
          <p:nvPr>
            <p:ph type="title"/>
          </p:nvPr>
        </p:nvSpPr>
        <p:spPr>
          <a:xfrm>
            <a:off x="1047078" y="119029"/>
            <a:ext cx="7540322" cy="2779029"/>
          </a:xfrm>
        </p:spPr>
        <p:txBody>
          <a:bodyPr vert="horz" lIns="91440" tIns="45720" rIns="91440" bIns="45720" rtlCol="0" anchor="t">
            <a:normAutofit fontScale="90000"/>
          </a:bodyPr>
          <a:lstStyle/>
          <a:p>
            <a:pPr>
              <a:spcBef>
                <a:spcPct val="0"/>
              </a:spcBef>
            </a:pPr>
            <a:r>
              <a:rPr lang="en-US" sz="2200" b="1" dirty="0">
                <a:solidFill>
                  <a:srgbClr val="7ABEC5"/>
                </a:solidFill>
                <a:latin typeface="Avenir Medium"/>
              </a:rPr>
              <a:t>Breakout Rooms -50 min, in groups by organization</a:t>
            </a:r>
            <a:br>
              <a:rPr lang="en-US" sz="2200" b="1" dirty="0">
                <a:solidFill>
                  <a:srgbClr val="7ABEC5"/>
                </a:solidFill>
                <a:latin typeface="Avenir Medium"/>
              </a:rPr>
            </a:br>
            <a:br>
              <a:rPr lang="en-US" sz="2200" b="1" dirty="0">
                <a:solidFill>
                  <a:srgbClr val="7ABEC5"/>
                </a:solidFill>
                <a:latin typeface="Avenir Medium"/>
              </a:rPr>
            </a:br>
            <a:r>
              <a:rPr lang="en-US" sz="2200" b="1" dirty="0">
                <a:solidFill>
                  <a:srgbClr val="7ABEC5"/>
                </a:solidFill>
                <a:latin typeface="Avenir Medium"/>
              </a:rPr>
              <a:t>1.) What key principles and strategies do you think fit best for you  to train your staff about Trauma Informed Care?  </a:t>
            </a:r>
            <a:br>
              <a:rPr lang="en-US" sz="2200" b="1" dirty="0">
                <a:solidFill>
                  <a:srgbClr val="7ABEC5"/>
                </a:solidFill>
                <a:latin typeface="Avenir Medium"/>
              </a:rPr>
            </a:br>
            <a:r>
              <a:rPr lang="en-US" sz="2200" b="1" dirty="0">
                <a:solidFill>
                  <a:srgbClr val="7ABEC5"/>
                </a:solidFill>
                <a:latin typeface="Avenir Medium"/>
              </a:rPr>
              <a:t>2.)  How do you create safety, and deepen  relationships thru the process?</a:t>
            </a:r>
            <a:br>
              <a:rPr lang="en-US" sz="2200" b="1" dirty="0">
                <a:solidFill>
                  <a:srgbClr val="7ABEC5"/>
                </a:solidFill>
                <a:latin typeface="Avenir Medium"/>
              </a:rPr>
            </a:br>
            <a:r>
              <a:rPr lang="en-US" sz="2200" b="1" dirty="0">
                <a:solidFill>
                  <a:srgbClr val="7ABEC5"/>
                </a:solidFill>
                <a:latin typeface="Avenir Medium"/>
              </a:rPr>
              <a:t>3.) Who would be the best person on your training team to train this section?</a:t>
            </a:r>
            <a:br>
              <a:rPr lang="en-US" sz="2200" b="1" dirty="0">
                <a:solidFill>
                  <a:srgbClr val="7ABEC5"/>
                </a:solidFill>
                <a:latin typeface="Avenir Medium"/>
              </a:rPr>
            </a:br>
            <a:r>
              <a:rPr lang="en-US" sz="2200" b="1" dirty="0">
                <a:solidFill>
                  <a:srgbClr val="7ABEC5"/>
                </a:solidFill>
                <a:latin typeface="Avenir Medium"/>
              </a:rPr>
              <a:t>4.) What else do you need to know about Trauma Informed Care to implement your training?</a:t>
            </a:r>
            <a:br>
              <a:rPr lang="en-US" sz="2200" b="1" dirty="0">
                <a:solidFill>
                  <a:srgbClr val="7ABEC5"/>
                </a:solidFill>
                <a:latin typeface="Avenir Medium"/>
              </a:rPr>
            </a:br>
            <a:r>
              <a:rPr lang="en-US" sz="2200" b="1" dirty="0">
                <a:solidFill>
                  <a:srgbClr val="7ABEC5"/>
                </a:solidFill>
                <a:latin typeface="Avenir Medium"/>
              </a:rPr>
              <a:t>5.) Knowing you have a year to complete your trainings, when can you imagine starting them? What supports do you still need? </a:t>
            </a:r>
            <a:br>
              <a:rPr lang="en-US" sz="2200" b="1" dirty="0">
                <a:solidFill>
                  <a:srgbClr val="7ABEC5"/>
                </a:solidFill>
                <a:latin typeface="Avenir Medium"/>
              </a:rPr>
            </a:br>
            <a:r>
              <a:rPr lang="en-US" sz="2200" b="1" dirty="0">
                <a:solidFill>
                  <a:srgbClr val="7ABEC5"/>
                </a:solidFill>
                <a:latin typeface="Avenir Medium"/>
              </a:rPr>
              <a:t>6.)How will you communicate your strategy and intention to your entire staff?</a:t>
            </a:r>
            <a:br>
              <a:rPr lang="en-US" sz="2200" b="1" dirty="0">
                <a:solidFill>
                  <a:srgbClr val="7ABEC5"/>
                </a:solidFill>
                <a:latin typeface="Avenir Medium"/>
              </a:rPr>
            </a:br>
            <a:br>
              <a:rPr lang="en-US" sz="2200" b="1" dirty="0">
                <a:solidFill>
                  <a:srgbClr val="7ABEC5"/>
                </a:solidFill>
                <a:latin typeface="Avenir Medium"/>
              </a:rPr>
            </a:br>
            <a:br>
              <a:rPr lang="en-US" sz="2200" b="1" dirty="0">
                <a:solidFill>
                  <a:srgbClr val="7ABEC5"/>
                </a:solidFill>
                <a:latin typeface="Avenir Medium"/>
              </a:rPr>
            </a:br>
            <a:r>
              <a:rPr lang="en-US" sz="2200" b="1" dirty="0">
                <a:solidFill>
                  <a:srgbClr val="7ABEC5"/>
                </a:solidFill>
                <a:latin typeface="Avenir Medium"/>
              </a:rPr>
              <a:t>Debrief by group – 10 min (</a:t>
            </a:r>
            <a:r>
              <a:rPr lang="en-US" sz="2200" b="1" dirty="0" err="1">
                <a:solidFill>
                  <a:srgbClr val="7ABEC5"/>
                </a:solidFill>
                <a:latin typeface="Avenir Medium"/>
              </a:rPr>
              <a:t>Menti</a:t>
            </a:r>
            <a:r>
              <a:rPr lang="en-US" sz="2200" b="1" dirty="0">
                <a:solidFill>
                  <a:srgbClr val="7ABEC5"/>
                </a:solidFill>
                <a:latin typeface="Avenir Medium"/>
              </a:rPr>
              <a:t>)</a:t>
            </a:r>
            <a:br>
              <a:rPr lang="en-US" sz="2200" b="1" dirty="0">
                <a:solidFill>
                  <a:srgbClr val="7ABEC5"/>
                </a:solidFill>
                <a:latin typeface="Avenir Medium"/>
              </a:rPr>
            </a:br>
            <a:br>
              <a:rPr lang="en-US" sz="4200" kern="1200" dirty="0">
                <a:solidFill>
                  <a:srgbClr val="7ABEC5"/>
                </a:solidFill>
                <a:latin typeface="Avenir Medium"/>
                <a:ea typeface="+mj-ea"/>
                <a:cs typeface="+mj-cs"/>
              </a:rPr>
            </a:br>
            <a:br>
              <a:rPr lang="en-US" sz="4200" kern="1200" dirty="0">
                <a:solidFill>
                  <a:srgbClr val="7ABEC5"/>
                </a:solidFill>
                <a:latin typeface="Avenir Medium"/>
                <a:ea typeface="+mj-ea"/>
                <a:cs typeface="+mj-cs"/>
              </a:rPr>
            </a:br>
            <a:endParaRPr lang="en-US" sz="4200" kern="1200" dirty="0">
              <a:solidFill>
                <a:srgbClr val="7ABEC5"/>
              </a:solidFill>
              <a:latin typeface="Avenir Medium"/>
              <a:ea typeface="+mj-ea"/>
              <a:cs typeface="+mj-cs"/>
            </a:endParaRPr>
          </a:p>
        </p:txBody>
      </p:sp>
      <p:pic>
        <p:nvPicPr>
          <p:cNvPr id="10" name="Picture 9" descr="A picture containing drawing&#10;&#10;Description automatically generated">
            <a:extLst>
              <a:ext uri="{FF2B5EF4-FFF2-40B4-BE49-F238E27FC236}">
                <a16:creationId xmlns:a16="http://schemas.microsoft.com/office/drawing/2014/main" id="{B42D9E94-6E80-44B0-A1FF-59C1548F5910}"/>
              </a:ext>
            </a:extLst>
          </p:cNvPr>
          <p:cNvPicPr>
            <a:picLocks noChangeAspect="1"/>
          </p:cNvPicPr>
          <p:nvPr/>
        </p:nvPicPr>
        <p:blipFill>
          <a:blip r:embed="rId3"/>
          <a:stretch>
            <a:fillRect/>
          </a:stretch>
        </p:blipFill>
        <p:spPr>
          <a:xfrm>
            <a:off x="341640" y="5793264"/>
            <a:ext cx="2053087" cy="853498"/>
          </a:xfrm>
          <a:prstGeom prst="rect">
            <a:avLst/>
          </a:prstGeom>
        </p:spPr>
      </p:pic>
      <p:sp>
        <p:nvSpPr>
          <p:cNvPr id="12" name="Rectangle 11">
            <a:extLst>
              <a:ext uri="{FF2B5EF4-FFF2-40B4-BE49-F238E27FC236}">
                <a16:creationId xmlns:a16="http://schemas.microsoft.com/office/drawing/2014/main" id="{360571F6-28BA-4CCB-ACD1-D39BE9199C3E}"/>
              </a:ext>
            </a:extLst>
          </p:cNvPr>
          <p:cNvSpPr/>
          <p:nvPr/>
        </p:nvSpPr>
        <p:spPr>
          <a:xfrm>
            <a:off x="4175264" y="6338985"/>
            <a:ext cx="5250532" cy="307777"/>
          </a:xfrm>
          <a:prstGeom prst="rect">
            <a:avLst/>
          </a:prstGeom>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lumMod val="65000"/>
                  </a:srgbClr>
                </a:solidFill>
                <a:effectLst/>
                <a:uLnTx/>
                <a:uFillTx/>
                <a:latin typeface="Avenir"/>
                <a:cs typeface="Arial"/>
                <a:sym typeface="Arial"/>
              </a:rPr>
              <a:t>COMPASSION, APPRECIATION, RESILIENCE &amp; EMPOWERMENT</a:t>
            </a:r>
          </a:p>
        </p:txBody>
      </p:sp>
      <p:sp>
        <p:nvSpPr>
          <p:cNvPr id="14" name="TextBox 13">
            <a:extLst>
              <a:ext uri="{FF2B5EF4-FFF2-40B4-BE49-F238E27FC236}">
                <a16:creationId xmlns:a16="http://schemas.microsoft.com/office/drawing/2014/main" id="{C655CD67-166E-4780-8441-E596B98A668C}"/>
              </a:ext>
            </a:extLst>
          </p:cNvPr>
          <p:cNvSpPr txBox="1"/>
          <p:nvPr/>
        </p:nvSpPr>
        <p:spPr>
          <a:xfrm>
            <a:off x="1047078" y="4942644"/>
            <a:ext cx="4713888" cy="923330"/>
          </a:xfrm>
          <a:prstGeom prst="rect">
            <a:avLst/>
          </a:prstGeom>
          <a:noFill/>
        </p:spPr>
        <p:txBody>
          <a:bodyPr wrap="square">
            <a:spAutoFit/>
          </a:bodyPr>
          <a:lstStyle/>
          <a:p>
            <a:r>
              <a:rPr lang="en-US" sz="1800" dirty="0">
                <a:latin typeface="Avenir Medium"/>
                <a:hlinkClick r:id="rId4"/>
              </a:rPr>
              <a:t>https://www.menti.com/ym1daetgxy</a:t>
            </a:r>
            <a:endParaRPr lang="en-US" sz="1800" dirty="0">
              <a:latin typeface="Avenir Medium"/>
            </a:endParaRPr>
          </a:p>
          <a:p>
            <a:endParaRPr lang="en-US" sz="1800" dirty="0">
              <a:latin typeface="Avenir Medium"/>
            </a:endParaRPr>
          </a:p>
          <a:p>
            <a:r>
              <a:rPr lang="en-US" sz="1800" dirty="0">
                <a:latin typeface="Avenir Medium"/>
              </a:rPr>
              <a:t>Or Menti.com </a:t>
            </a:r>
            <a:r>
              <a:rPr lang="en-US" sz="1800" b="0" i="0" dirty="0">
                <a:effectLst/>
                <a:latin typeface="Avenir Medium"/>
              </a:rPr>
              <a:t>The voting code </a:t>
            </a:r>
            <a:r>
              <a:rPr lang="en-US" sz="1800" b="1" i="0" dirty="0">
                <a:effectLst/>
                <a:latin typeface="Avenir Medium"/>
              </a:rPr>
              <a:t>9623 1635</a:t>
            </a:r>
            <a:endParaRPr lang="en-US" sz="1800" dirty="0">
              <a:latin typeface="Avenir Medium"/>
            </a:endParaRPr>
          </a:p>
        </p:txBody>
      </p:sp>
    </p:spTree>
    <p:extLst>
      <p:ext uri="{BB962C8B-B14F-4D97-AF65-F5344CB8AC3E}">
        <p14:creationId xmlns:p14="http://schemas.microsoft.com/office/powerpoint/2010/main" val="33852883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0E9A-1019-4E2F-AA7D-72D0B41F004E}"/>
              </a:ext>
            </a:extLst>
          </p:cNvPr>
          <p:cNvSpPr>
            <a:spLocks noGrp="1"/>
          </p:cNvSpPr>
          <p:nvPr>
            <p:ph type="title"/>
          </p:nvPr>
        </p:nvSpPr>
        <p:spPr>
          <a:xfrm>
            <a:off x="211311" y="172912"/>
            <a:ext cx="8721378" cy="6512176"/>
          </a:xfrm>
        </p:spPr>
        <p:txBody>
          <a:bodyPr anchor="t">
            <a:normAutofit fontScale="90000"/>
          </a:bodyPr>
          <a:lstStyle/>
          <a:p>
            <a:r>
              <a:rPr lang="en-US" sz="2000" b="1" dirty="0">
                <a:latin typeface="Avenir Medium"/>
              </a:rPr>
              <a:t>A Hopi Elder Speaks</a:t>
            </a:r>
            <a:br>
              <a:rPr lang="en-US" sz="1800" dirty="0">
                <a:latin typeface="Avenir Medium"/>
              </a:rPr>
            </a:br>
            <a:br>
              <a:rPr lang="en-US" sz="1800" dirty="0">
                <a:latin typeface="Avenir Medium"/>
              </a:rPr>
            </a:br>
            <a:r>
              <a:rPr lang="en-US" sz="1700" dirty="0">
                <a:latin typeface="Avenir Medium"/>
              </a:rPr>
              <a:t>“You have been telling the people that this is the Eleventh Hour now you must go back and tell the people that this is the Hour.  And there are things to be considered…</a:t>
            </a:r>
            <a:br>
              <a:rPr lang="en-US" sz="1700" dirty="0">
                <a:latin typeface="Avenir Medium"/>
              </a:rPr>
            </a:br>
            <a:r>
              <a:rPr lang="en-US" sz="1700" dirty="0">
                <a:latin typeface="Avenir Medium"/>
              </a:rPr>
              <a:t>Where are you living?</a:t>
            </a:r>
            <a:br>
              <a:rPr lang="en-US" sz="1700" dirty="0">
                <a:latin typeface="Avenir Medium"/>
              </a:rPr>
            </a:br>
            <a:r>
              <a:rPr lang="en-US" sz="1700" dirty="0">
                <a:latin typeface="Avenir Medium"/>
              </a:rPr>
              <a:t>What are you doing?</a:t>
            </a:r>
            <a:br>
              <a:rPr lang="en-US" sz="1700" dirty="0">
                <a:latin typeface="Avenir Medium"/>
              </a:rPr>
            </a:br>
            <a:r>
              <a:rPr lang="en-US" sz="1700" dirty="0">
                <a:latin typeface="Avenir Medium"/>
              </a:rPr>
              <a:t>What are your relationships?</a:t>
            </a:r>
            <a:br>
              <a:rPr lang="en-US" sz="1700" dirty="0">
                <a:latin typeface="Avenir Medium"/>
              </a:rPr>
            </a:br>
            <a:r>
              <a:rPr lang="en-US" sz="1700" dirty="0">
                <a:latin typeface="Avenir Medium"/>
              </a:rPr>
              <a:t>Are you in right relation?</a:t>
            </a:r>
            <a:br>
              <a:rPr lang="en-US" sz="1700" dirty="0">
                <a:latin typeface="Avenir Medium"/>
              </a:rPr>
            </a:br>
            <a:r>
              <a:rPr lang="en-US" sz="1700" dirty="0">
                <a:latin typeface="Avenir Medium"/>
              </a:rPr>
              <a:t>Where is your water?</a:t>
            </a:r>
            <a:br>
              <a:rPr lang="en-US" sz="1700" dirty="0">
                <a:latin typeface="Avenir Medium"/>
              </a:rPr>
            </a:br>
            <a:r>
              <a:rPr lang="en-US" sz="1700" dirty="0">
                <a:latin typeface="Avenir Medium"/>
              </a:rPr>
              <a:t>Know your garden.</a:t>
            </a:r>
            <a:br>
              <a:rPr lang="en-US" sz="1700" dirty="0">
                <a:latin typeface="Avenir Medium"/>
              </a:rPr>
            </a:br>
            <a:r>
              <a:rPr lang="en-US" sz="1700" dirty="0">
                <a:latin typeface="Avenir Medium"/>
              </a:rPr>
              <a:t>It is time to speak your Truth.</a:t>
            </a:r>
            <a:br>
              <a:rPr lang="en-US" sz="1700" dirty="0">
                <a:latin typeface="Avenir Medium"/>
              </a:rPr>
            </a:br>
            <a:r>
              <a:rPr lang="en-US" sz="1700" dirty="0">
                <a:latin typeface="Avenir Medium"/>
              </a:rPr>
              <a:t>Create your community.</a:t>
            </a:r>
            <a:br>
              <a:rPr lang="en-US" sz="1700" dirty="0">
                <a:latin typeface="Avenir Medium"/>
              </a:rPr>
            </a:br>
            <a:r>
              <a:rPr lang="en-US" sz="1700" dirty="0">
                <a:latin typeface="Avenir Medium"/>
              </a:rPr>
              <a:t>Be good to each other.</a:t>
            </a:r>
            <a:br>
              <a:rPr lang="en-US" sz="1700" dirty="0">
                <a:latin typeface="Avenir Medium"/>
              </a:rPr>
            </a:br>
            <a:r>
              <a:rPr lang="en-US" sz="1700" dirty="0">
                <a:latin typeface="Avenir Medium"/>
              </a:rPr>
              <a:t>And do not look outside yourself for the leader.”</a:t>
            </a:r>
            <a:br>
              <a:rPr lang="en-US" sz="1700" dirty="0">
                <a:latin typeface="Avenir Medium"/>
              </a:rPr>
            </a:br>
            <a:br>
              <a:rPr lang="en-US" sz="1700" dirty="0">
                <a:latin typeface="Avenir Medium"/>
              </a:rPr>
            </a:br>
            <a:r>
              <a:rPr lang="en-US" sz="1700" dirty="0">
                <a:latin typeface="Avenir Medium"/>
              </a:rPr>
              <a:t>Then he clasped his hands together, smiled and said, “This could be a good time!”</a:t>
            </a:r>
            <a:br>
              <a:rPr lang="en-US" sz="1700" dirty="0">
                <a:latin typeface="Avenir Medium"/>
              </a:rPr>
            </a:br>
            <a:br>
              <a:rPr lang="en-US" sz="1700" dirty="0">
                <a:latin typeface="Avenir Medium"/>
              </a:rPr>
            </a:br>
            <a:r>
              <a:rPr lang="en-US" sz="1700" dirty="0">
                <a:latin typeface="Avenir Medium"/>
              </a:rPr>
              <a:t>“There is a river flowing now very fast.  It is so great and swift that there are those who will be afraid.  They will try to hold on to the shore.  They will feel they are torn apart and will suffer greatly.</a:t>
            </a:r>
            <a:br>
              <a:rPr lang="en-US" sz="1700" dirty="0">
                <a:latin typeface="Avenir Medium"/>
              </a:rPr>
            </a:br>
            <a:br>
              <a:rPr lang="en-US" sz="1700" dirty="0">
                <a:latin typeface="Avenir Medium"/>
              </a:rPr>
            </a:br>
            <a:r>
              <a:rPr lang="en-US" sz="1700" dirty="0">
                <a:latin typeface="Avenir Medium"/>
              </a:rPr>
              <a:t>“Know the river has its destination.  The elders say we must let go of the shore, push off into the middle of the river, keep our eyes open, and our heads above water.  And I say, see who is in there with you and celebrate.  At this time in history, we are to take nothing personally, least of all ourselves.  For the moment that we do, our spiritual growth and journey comes to a halt.</a:t>
            </a:r>
            <a:br>
              <a:rPr lang="en-US" sz="1700" dirty="0">
                <a:latin typeface="Avenir Medium"/>
              </a:rPr>
            </a:br>
            <a:br>
              <a:rPr lang="en-US" sz="1700" dirty="0">
                <a:latin typeface="Avenir Medium"/>
              </a:rPr>
            </a:br>
            <a:r>
              <a:rPr lang="en-US" sz="1700" dirty="0">
                <a:latin typeface="Avenir Medium"/>
              </a:rPr>
              <a:t>“The time for the lone wolf is over.  Gather yourselves!  Banish the word struggle from your attitude and your vocabulary.  All that we do now must be done in a sacred manner and in celebration.</a:t>
            </a:r>
            <a:br>
              <a:rPr lang="en-US" sz="1700" dirty="0">
                <a:latin typeface="Avenir Medium"/>
              </a:rPr>
            </a:br>
            <a:br>
              <a:rPr lang="en-US" sz="1700" dirty="0">
                <a:latin typeface="Avenir Medium"/>
              </a:rPr>
            </a:br>
            <a:r>
              <a:rPr lang="en-US" sz="1700" dirty="0">
                <a:latin typeface="Avenir Medium"/>
              </a:rPr>
              <a:t>“We are the ones we’ve been waiting for.”</a:t>
            </a:r>
            <a:br>
              <a:rPr lang="en-US" sz="1800" dirty="0">
                <a:latin typeface="Avenir Medium"/>
              </a:rPr>
            </a:br>
            <a:br>
              <a:rPr lang="en-US" sz="1800" dirty="0">
                <a:latin typeface="Avenir Medium"/>
              </a:rPr>
            </a:br>
            <a:r>
              <a:rPr lang="en-US" sz="1800" dirty="0">
                <a:latin typeface="Avenir Medium"/>
              </a:rPr>
              <a:t>						</a:t>
            </a:r>
            <a:r>
              <a:rPr lang="en-US" sz="1300" dirty="0">
                <a:latin typeface="Avenir Medium"/>
              </a:rPr>
              <a:t>~attributed to an unnamed Hopi elder</a:t>
            </a:r>
            <a:br>
              <a:rPr lang="en-US" sz="1800" dirty="0">
                <a:latin typeface="Avenir Medium"/>
              </a:rPr>
            </a:br>
            <a:endParaRPr lang="en-US" sz="1800" dirty="0">
              <a:latin typeface="Avenir Medium"/>
            </a:endParaRPr>
          </a:p>
        </p:txBody>
      </p:sp>
    </p:spTree>
    <p:extLst>
      <p:ext uri="{BB962C8B-B14F-4D97-AF65-F5344CB8AC3E}">
        <p14:creationId xmlns:p14="http://schemas.microsoft.com/office/powerpoint/2010/main" val="1877403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521432" y="2403987"/>
            <a:ext cx="9227252" cy="1921839"/>
          </a:xfrm>
        </p:spPr>
        <p:txBody>
          <a:bodyPr>
            <a:normAutofit fontScale="90000"/>
          </a:bodyPr>
          <a:lstStyle/>
          <a:p>
            <a:pPr algn="ctr"/>
            <a:br>
              <a:rPr lang="en-US" sz="4400" b="1" dirty="0">
                <a:solidFill>
                  <a:srgbClr val="7ABEC5"/>
                </a:solidFill>
                <a:latin typeface="Avenir Medium"/>
              </a:rPr>
            </a:br>
            <a:br>
              <a:rPr lang="en-US" sz="4400" b="1" dirty="0">
                <a:solidFill>
                  <a:srgbClr val="7ABEC5"/>
                </a:solidFill>
                <a:latin typeface="Avenir Medium"/>
              </a:rPr>
            </a:br>
            <a:br>
              <a:rPr lang="en-US" sz="4400" b="1" dirty="0">
                <a:solidFill>
                  <a:srgbClr val="7ABEC5"/>
                </a:solidFill>
                <a:latin typeface="Avenir Medium"/>
              </a:rPr>
            </a:b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E9092BC-845B-4A6E-A329-3D67E6504C13}"/>
              </a:ext>
            </a:extLst>
          </p:cNvPr>
          <p:cNvSpPr txBox="1"/>
          <p:nvPr/>
        </p:nvSpPr>
        <p:spPr>
          <a:xfrm>
            <a:off x="1071846" y="2683201"/>
            <a:ext cx="6921583" cy="1446550"/>
          </a:xfrm>
          <a:prstGeom prst="rect">
            <a:avLst/>
          </a:prstGeom>
          <a:noFill/>
        </p:spPr>
        <p:txBody>
          <a:bodyPr wrap="square" rtlCol="0">
            <a:spAutoFit/>
          </a:bodyPr>
          <a:lstStyle/>
          <a:p>
            <a:r>
              <a:rPr lang="en-US" sz="4400" dirty="0">
                <a:latin typeface="Avenir Medium"/>
              </a:rPr>
              <a:t>Words of wisdom for each other and closing remarks  </a:t>
            </a:r>
          </a:p>
        </p:txBody>
      </p:sp>
    </p:spTree>
    <p:extLst>
      <p:ext uri="{BB962C8B-B14F-4D97-AF65-F5344CB8AC3E}">
        <p14:creationId xmlns:p14="http://schemas.microsoft.com/office/powerpoint/2010/main" val="137195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73" name="Google Shape;173;p1"/>
          <p:cNvSpPr txBox="1"/>
          <p:nvPr/>
        </p:nvSpPr>
        <p:spPr>
          <a:xfrm>
            <a:off x="79969" y="1055230"/>
            <a:ext cx="8326623"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7ABEC5"/>
                </a:solidFill>
                <a:latin typeface="Avenir Medium"/>
              </a:rPr>
              <a:t>TILT</a:t>
            </a:r>
          </a:p>
          <a:p>
            <a:pPr marL="0" marR="0" lvl="0" indent="0" algn="ctr" rtl="0">
              <a:spcBef>
                <a:spcPts val="0"/>
              </a:spcBef>
              <a:spcAft>
                <a:spcPts val="0"/>
              </a:spcAft>
              <a:buNone/>
            </a:pPr>
            <a:r>
              <a:rPr lang="en-US" sz="5400" b="1" dirty="0">
                <a:solidFill>
                  <a:srgbClr val="7ABEC5"/>
                </a:solidFill>
                <a:latin typeface="Avenir Medium"/>
              </a:rPr>
              <a:t>Learning Collaboratives, Structure of the CARE</a:t>
            </a:r>
            <a:r>
              <a:rPr lang="en-US" sz="5400" b="1" i="0" u="none" strike="noStrike" cap="none" dirty="0">
                <a:solidFill>
                  <a:srgbClr val="7ABEC5"/>
                </a:solidFill>
                <a:latin typeface="Avenir Medium"/>
                <a:ea typeface="Calibri"/>
                <a:cs typeface="Avenir Medium"/>
                <a:sym typeface="Calibri"/>
              </a:rPr>
              <a:t> </a:t>
            </a:r>
            <a:endParaRPr sz="5400" b="1" i="0" u="none" strike="noStrike" cap="none" dirty="0">
              <a:solidFill>
                <a:srgbClr val="7ABEC5"/>
              </a:solidFill>
              <a:latin typeface="Avenir Medium"/>
              <a:ea typeface="Calibri"/>
              <a:cs typeface="Avenir Medium"/>
              <a:sym typeface="Calibri"/>
            </a:endParaRPr>
          </a:p>
        </p:txBody>
      </p:sp>
      <p:sp>
        <p:nvSpPr>
          <p:cNvPr id="174" name="Google Shape;174;p1"/>
          <p:cNvSpPr txBox="1"/>
          <p:nvPr/>
        </p:nvSpPr>
        <p:spPr>
          <a:xfrm>
            <a:off x="161366" y="1954137"/>
            <a:ext cx="80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rgbClr val="034F59"/>
                </a:solidFill>
                <a:latin typeface="Avenir"/>
                <a:ea typeface="Avenir"/>
                <a:cs typeface="Avenir"/>
                <a:sym typeface="Avenir"/>
              </a:rPr>
              <a:t>	</a:t>
            </a:r>
            <a:endParaRPr sz="2400" dirty="0">
              <a:solidFill>
                <a:schemeClr val="dk1"/>
              </a:solidFill>
              <a:latin typeface="Calibri"/>
              <a:ea typeface="Calibri"/>
              <a:cs typeface="Calibri"/>
              <a:sym typeface="Calibri"/>
            </a:endParaRPr>
          </a:p>
        </p:txBody>
      </p:sp>
      <p:pic>
        <p:nvPicPr>
          <p:cNvPr id="3" name="Picture 2" descr="A picture containing drawing&#10;&#10;Description automatically generated">
            <a:extLst>
              <a:ext uri="{FF2B5EF4-FFF2-40B4-BE49-F238E27FC236}">
                <a16:creationId xmlns:a16="http://schemas.microsoft.com/office/drawing/2014/main" id="{18D0300A-260F-4F61-9FA7-A5A93803DA4B}"/>
              </a:ext>
            </a:extLst>
          </p:cNvPr>
          <p:cNvPicPr>
            <a:picLocks noChangeAspect="1"/>
          </p:cNvPicPr>
          <p:nvPr/>
        </p:nvPicPr>
        <p:blipFill>
          <a:blip r:embed="rId3"/>
          <a:stretch>
            <a:fillRect/>
          </a:stretch>
        </p:blipFill>
        <p:spPr>
          <a:xfrm>
            <a:off x="242047" y="4702441"/>
            <a:ext cx="4001234" cy="16633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0A1473-B9EB-46E4-A47C-BDEC9C2A8F0B}"/>
              </a:ext>
            </a:extLst>
          </p:cNvPr>
          <p:cNvSpPr txBox="1"/>
          <p:nvPr/>
        </p:nvSpPr>
        <p:spPr>
          <a:xfrm>
            <a:off x="2359297" y="3009563"/>
            <a:ext cx="4471412" cy="1938992"/>
          </a:xfrm>
          <a:prstGeom prst="rect">
            <a:avLst/>
          </a:prstGeom>
          <a:noFill/>
        </p:spPr>
        <p:txBody>
          <a:bodyPr wrap="square" rtlCol="0">
            <a:spAutoFit/>
          </a:bodyPr>
          <a:lstStyle/>
          <a:p>
            <a:pPr algn="ctr"/>
            <a:r>
              <a:rPr lang="en-US" sz="4000" b="1" dirty="0">
                <a:solidFill>
                  <a:srgbClr val="7ABEC5"/>
                </a:solidFill>
                <a:latin typeface="Avenir Medium"/>
              </a:rPr>
              <a:t>Trauma Informed Leadership Team (TILT)</a:t>
            </a:r>
          </a:p>
        </p:txBody>
      </p:sp>
    </p:spTree>
    <p:extLst>
      <p:ext uri="{BB962C8B-B14F-4D97-AF65-F5344CB8AC3E}">
        <p14:creationId xmlns:p14="http://schemas.microsoft.com/office/powerpoint/2010/main" val="93607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6E662EC9-F61E-4C50-93C7-264EDA2EC8C9}"/>
              </a:ext>
            </a:extLst>
          </p:cNvPr>
          <p:cNvSpPr>
            <a:spLocks noChangeArrowheads="1"/>
          </p:cNvSpPr>
          <p:nvPr/>
        </p:nvSpPr>
        <p:spPr bwMode="auto">
          <a:xfrm>
            <a:off x="426721" y="894410"/>
            <a:ext cx="90201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7ABEC5"/>
                </a:solidFill>
                <a:effectLst/>
                <a:latin typeface="Avenir"/>
                <a:ea typeface="Calibri" panose="020F0502020204030204" pitchFamily="34" charset="0"/>
                <a:cs typeface="Times New Roman" panose="02020603050405020304" pitchFamily="18" charset="0"/>
              </a:rPr>
              <a:t>Trauma-Informed Leadership Team (TILT) Overview</a:t>
            </a:r>
            <a:endParaRPr kumimoji="0" lang="en-US" altLang="en-US" sz="2400" b="0" i="0" u="none" strike="noStrike" cap="none" normalizeH="0" baseline="0" dirty="0">
              <a:ln>
                <a:noFill/>
              </a:ln>
              <a:solidFill>
                <a:srgbClr val="7ABEC5"/>
              </a:solidFill>
              <a:effectLst/>
              <a:latin typeface="Aveni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2">
            <a:extLst>
              <a:ext uri="{FF2B5EF4-FFF2-40B4-BE49-F238E27FC236}">
                <a16:creationId xmlns:a16="http://schemas.microsoft.com/office/drawing/2014/main" id="{19B6B034-E04C-41C4-A0C9-15DA9D199EEE}"/>
              </a:ext>
            </a:extLst>
          </p:cNvPr>
          <p:cNvSpPr txBox="1">
            <a:spLocks noChangeArrowheads="1"/>
          </p:cNvSpPr>
          <p:nvPr/>
        </p:nvSpPr>
        <p:spPr bwMode="auto">
          <a:xfrm>
            <a:off x="1400248" y="2087463"/>
            <a:ext cx="7174408"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Safety –</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Building relationships with others based on mutual respect and inclusion of all individuals. The goal is to promote a secure, safe, physically and emotionally, environment by building positive relationships that build resiliency for all in each interaction.</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Trustworthiness &amp; Transparency-</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Fostering positive relationships based on trust</a:t>
            </a:r>
            <a:r>
              <a:rPr kumimoji="0" lang="en-US" altLang="en-US" sz="1100" b="1" i="1"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 </a:t>
            </a: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and honesty. Share as much information as possible, relational.</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Peer Support-</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Identifying common concerns within the community and engaging in collective problem solving. This means recognizing and actively working towards solving the needs of every individual.</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Collaboration and Mutuality-</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Recognizing the importance of all roles within the organization and developing equal opportunities for decision making. Best practice is to collaborate with community members, families, and organizations within Snohomish County to promote trauma informed principles and systems of care. </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Empowerment, Voice, and Choice-</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Recognizing that every person’s experience is unique and requires an individualized approach. Create opportunities and systems that empower </a:t>
            </a:r>
            <a:r>
              <a:rPr kumimoji="0" lang="en-US" altLang="en-US" sz="1100" b="0" i="1"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all</a:t>
            </a: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 individual’s voice and choice. Seek staff and consumers input.</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Resiliency-</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Building resiliency by modeling compassion and regulation with each interaction and by providing skills and protective factors. Providing the opportunity to promote recovery and the ability to bounce back from adverse conditions. </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Cultural, Historical, Gender issues-</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Appreciating and celebrating the differences and each individual’s unique experiences by practicing cultural competency.  Implementing a competency lens of cultural, historical and gender issues in your daily work.</a:t>
            </a:r>
            <a:r>
              <a:rPr kumimoji="0" lang="en-US" altLang="en-US" sz="11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E465822D-13D6-4D16-8BBE-D8634655CC51}"/>
              </a:ext>
            </a:extLst>
          </p:cNvPr>
          <p:cNvSpPr>
            <a:spLocks noChangeArrowheads="1"/>
          </p:cNvSpPr>
          <p:nvPr/>
        </p:nvSpPr>
        <p:spPr bwMode="auto">
          <a:xfrm>
            <a:off x="216556" y="1263742"/>
            <a:ext cx="892744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The Trauma Informed Leadership Team (TILT) is a principal-driven, accountable group, working in the spirit of trauma-informed principles.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goal of the TILT is to review, shape, and lead the paradigm shift to embed trauma informed principles into policies, procedures, and practices within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your organization.  The TILT leads the identification, adoption and sustainability plans while building on the organization's strengths, aligning with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the organization culture and centering on equity.  The CARE Community Trauma Informed Principles:</a:t>
            </a:r>
            <a:endParaRPr kumimoji="0" lang="en-US" altLang="en-US" sz="1800" b="0" i="0" u="none" strike="noStrike" cap="none" normalizeH="0" baseline="0" dirty="0">
              <a:ln>
                <a:noFill/>
              </a:ln>
              <a:solidFill>
                <a:schemeClr val="tx1"/>
              </a:solidFill>
              <a:effectLst/>
              <a:latin typeface="Candara" panose="020E0502030303020204" pitchFamily="34" charset="0"/>
            </a:endParaRPr>
          </a:p>
        </p:txBody>
      </p:sp>
      <p:pic>
        <p:nvPicPr>
          <p:cNvPr id="10" name="Picture 9" descr="A picture containing drawing&#10;&#10;Description automatically generated">
            <a:extLst>
              <a:ext uri="{FF2B5EF4-FFF2-40B4-BE49-F238E27FC236}">
                <a16:creationId xmlns:a16="http://schemas.microsoft.com/office/drawing/2014/main" id="{6100A5E7-AC49-4E23-8481-330E44AAD554}"/>
              </a:ext>
            </a:extLst>
          </p:cNvPr>
          <p:cNvPicPr>
            <a:picLocks noChangeAspect="1"/>
          </p:cNvPicPr>
          <p:nvPr/>
        </p:nvPicPr>
        <p:blipFill>
          <a:blip r:embed="rId3"/>
          <a:stretch>
            <a:fillRect/>
          </a:stretch>
        </p:blipFill>
        <p:spPr>
          <a:xfrm>
            <a:off x="216556" y="193564"/>
            <a:ext cx="1850889" cy="769441"/>
          </a:xfrm>
          <a:prstGeom prst="rect">
            <a:avLst/>
          </a:prstGeom>
        </p:spPr>
      </p:pic>
    </p:spTree>
    <p:extLst>
      <p:ext uri="{BB962C8B-B14F-4D97-AF65-F5344CB8AC3E}">
        <p14:creationId xmlns:p14="http://schemas.microsoft.com/office/powerpoint/2010/main" val="76400387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8367</TotalTime>
  <Words>7706</Words>
  <Application>Microsoft Office PowerPoint</Application>
  <PresentationFormat>On-screen Show (4:3)</PresentationFormat>
  <Paragraphs>751</Paragraphs>
  <Slides>69</Slides>
  <Notes>69</Notes>
  <HiddenSlides>0</HiddenSlides>
  <MMClips>4</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69</vt:i4>
      </vt:variant>
    </vt:vector>
  </HeadingPairs>
  <TitlesOfParts>
    <vt:vector size="86" baseType="lpstr">
      <vt:lpstr>Arial</vt:lpstr>
      <vt:lpstr>Avenir</vt:lpstr>
      <vt:lpstr>Avenir Book</vt:lpstr>
      <vt:lpstr>Avenir Medium</vt:lpstr>
      <vt:lpstr>Avenir Next LT Pro</vt:lpstr>
      <vt:lpstr>Calibri</vt:lpstr>
      <vt:lpstr>Calibri Light</vt:lpstr>
      <vt:lpstr>Candara</vt:lpstr>
      <vt:lpstr>Lucida Handwriting</vt:lpstr>
      <vt:lpstr>Lucida Sans</vt:lpstr>
      <vt:lpstr>PT Sans</vt:lpstr>
      <vt:lpstr>Symbol</vt:lpstr>
      <vt:lpstr>Wingdings</vt:lpstr>
      <vt:lpstr>Office Theme</vt:lpstr>
      <vt:lpstr>1_Office Theme</vt:lpstr>
      <vt:lpstr>2_Office Theme</vt:lpstr>
      <vt:lpstr>3_Office Theme</vt:lpstr>
      <vt:lpstr>PowerPoint Presentation</vt:lpstr>
      <vt:lpstr>Land Acknowledgment</vt:lpstr>
      <vt:lpstr>Group Agreements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Systemic Oppression</vt:lpstr>
      <vt:lpstr>Agenda: Focus Areas</vt:lpstr>
      <vt:lpstr>Check-in Examples </vt:lpstr>
      <vt:lpstr>CARE Assessment Tools </vt:lpstr>
      <vt:lpstr>Assessment Process</vt:lpstr>
      <vt:lpstr>TILT Team Action Items</vt:lpstr>
      <vt:lpstr>In Menti  Who should be on your TILT team   How can you recruit them?   </vt:lpstr>
      <vt:lpstr>PowerPoint Presentation</vt:lpstr>
      <vt:lpstr>Celica  Quirarte from DSHS A CARE Champion talking about her TILT Experience  </vt:lpstr>
      <vt:lpstr>Any Questions?   </vt:lpstr>
      <vt:lpstr>  Institutions and their Systems  of Trauma  Zsofia  and  Szabi Pasztor  Farmer Frog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vt:lpstr>
      <vt:lpstr>PowerPoint Presentation</vt:lpstr>
      <vt:lpstr>PowerPoint Presentation</vt:lpstr>
      <vt:lpstr>PowerPoint Presentation</vt:lpstr>
      <vt:lpstr>PowerPoint Presentation</vt:lpstr>
      <vt:lpstr>PowerPoint Presentation</vt:lpstr>
      <vt:lpstr>Closing</vt:lpstr>
      <vt:lpstr>PowerPoint Presentation</vt:lpstr>
      <vt:lpstr>PowerPoint Presentation</vt:lpstr>
      <vt:lpstr>Grounding Exercise</vt:lpstr>
      <vt:lpstr>PowerPoint Presentation</vt:lpstr>
      <vt:lpstr>Breakout Rooms – 10 minutes, broken out by organization  Discuss any lingering questions you still might have about implementing CARE into your organization.  Pick two questions to ask the panel of CARE Designated Organizations.     </vt:lpstr>
      <vt:lpstr>PowerPoint Presentation</vt:lpstr>
      <vt:lpstr>PowerPoint Presentation</vt:lpstr>
      <vt:lpstr>PowerPoint Presentation</vt:lpstr>
      <vt:lpstr>Under the Surface</vt:lpstr>
      <vt:lpstr>Large Group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Trauma Informed Guiding Principles</vt:lpstr>
      <vt:lpstr>Exercise and Reflection  Groups of 4-5, 15 minutes  What guiding principle is a strength in your organization/community?   What do you hear, see and feel?  What guiding principle is an opportunity to strengthen?  Be ready to share  as a group    </vt:lpstr>
      <vt:lpstr>PowerPoint Presentation</vt:lpstr>
      <vt:lpstr>PowerPoint Presentation</vt:lpstr>
      <vt:lpstr>PowerPoint Presentation</vt:lpstr>
      <vt:lpstr>PowerPoint Presentation</vt:lpstr>
      <vt:lpstr>Know Your Why</vt:lpstr>
      <vt:lpstr>Breakout Rooms</vt:lpstr>
      <vt:lpstr>PowerPoint Presentation</vt:lpstr>
      <vt:lpstr>Breakout Rooms -50 min, in groups by organization  1.) What key principles and strategies do you think fit best for you  to train your staff about Trauma Informed Care?   2.)  How do you create safety, and deepen  relationships thru the process? 3.) Who would be the best person on your training team to train this section? 4.) What else do you need to know about Trauma Informed Care to implement your training? 5.) Knowing you have a year to complete your trainings, when can you imagine starting them? What supports do you still need?  6.)How will you communicate your strategy and intention to your entire staff?   Debrief by group – 10 min (Menti)   </vt:lpstr>
      <vt:lpstr>A Hopi Elder Speaks  “You have been telling the people that this is the Eleventh Hour now you must go back and tell the people that this is the Hour.  And there are things to be considered… Where are you living? What are you doing? What are your relationships? Are you in right relation? Where is your water? Know your garden. It is time to speak your Truth. Create your community. Be good to each other. And do not look outside yourself for the leader.”  Then he clasped his hands together, smiled and said, “This could be a good time!”  “There is a river flowing now very fast.  It is so great and swift that there are those who will be afraid.  They will try to hold on to the shore.  They will feel they are torn apart and will suffer greatly.  “Know the river has its destination.  The elders say we must let go of the shore, push off into the middle of the river, keep our eyes open, and our heads above water.  And I say, see who is in there with you and celebrate.  At this time in history, we are to take nothing personally, least of all ourselves.  For the moment that we do, our spiritual growth and journey comes to a halt.  “The time for the lone wolf is over.  Gather yourselves!  Banish the word struggle from your attitude and your vocabulary.  All that we do now must be done in a sacred manner and in celebration.  “We are the ones we’ve been waiting for.”        ~attributed to an unnamed Hopi elder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 MOORE</dc:creator>
  <cp:lastModifiedBy>Mote, Laura</cp:lastModifiedBy>
  <cp:revision>221</cp:revision>
  <cp:lastPrinted>2021-11-02T15:05:42Z</cp:lastPrinted>
  <dcterms:created xsi:type="dcterms:W3CDTF">2020-05-08T01:14:56Z</dcterms:created>
  <dcterms:modified xsi:type="dcterms:W3CDTF">2021-11-02T19:23:35Z</dcterms:modified>
</cp:coreProperties>
</file>