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Lst>
  <p:notesMasterIdLst>
    <p:notesMasterId r:id="rId51"/>
  </p:notesMasterIdLst>
  <p:sldIdLst>
    <p:sldId id="300" r:id="rId4"/>
    <p:sldId id="301" r:id="rId5"/>
    <p:sldId id="302" r:id="rId6"/>
    <p:sldId id="303" r:id="rId7"/>
    <p:sldId id="1136" r:id="rId8"/>
    <p:sldId id="304" r:id="rId9"/>
    <p:sldId id="1139" r:id="rId10"/>
    <p:sldId id="340" r:id="rId11"/>
    <p:sldId id="1141" r:id="rId12"/>
    <p:sldId id="1126" r:id="rId13"/>
    <p:sldId id="281" r:id="rId14"/>
    <p:sldId id="306" r:id="rId15"/>
    <p:sldId id="307" r:id="rId16"/>
    <p:sldId id="1131" r:id="rId17"/>
    <p:sldId id="896" r:id="rId18"/>
    <p:sldId id="1140" r:id="rId19"/>
    <p:sldId id="266" r:id="rId20"/>
    <p:sldId id="256" r:id="rId21"/>
    <p:sldId id="1128" r:id="rId22"/>
    <p:sldId id="1130" r:id="rId23"/>
    <p:sldId id="315" r:id="rId24"/>
    <p:sldId id="1138" r:id="rId25"/>
    <p:sldId id="316" r:id="rId26"/>
    <p:sldId id="343" r:id="rId27"/>
    <p:sldId id="1127" r:id="rId28"/>
    <p:sldId id="1124" r:id="rId29"/>
    <p:sldId id="309" r:id="rId30"/>
    <p:sldId id="311" r:id="rId31"/>
    <p:sldId id="325" r:id="rId32"/>
    <p:sldId id="1129" r:id="rId33"/>
    <p:sldId id="319" r:id="rId34"/>
    <p:sldId id="317" r:id="rId35"/>
    <p:sldId id="320" r:id="rId36"/>
    <p:sldId id="278" r:id="rId37"/>
    <p:sldId id="289" r:id="rId38"/>
    <p:sldId id="318" r:id="rId39"/>
    <p:sldId id="334" r:id="rId40"/>
    <p:sldId id="1132" r:id="rId41"/>
    <p:sldId id="1125" r:id="rId42"/>
    <p:sldId id="333" r:id="rId43"/>
    <p:sldId id="328" r:id="rId44"/>
    <p:sldId id="326" r:id="rId45"/>
    <p:sldId id="1133" r:id="rId46"/>
    <p:sldId id="1137" r:id="rId47"/>
    <p:sldId id="336" r:id="rId48"/>
    <p:sldId id="330" r:id="rId49"/>
    <p:sldId id="332"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BiRK7WZWaCznFh1QkbbIn8VXC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stroffer, Rosemary" initials="RR" lastIdx="1" clrIdx="0">
    <p:extLst>
      <p:ext uri="{19B8F6BF-5375-455C-9EA6-DF929625EA0E}">
        <p15:presenceInfo xmlns:p15="http://schemas.microsoft.com/office/powerpoint/2012/main" userId="S::SHSRMR@co.snohomish.wa.us::e1ea43c9-4a89-4f5f-88d4-39aacb51a7f8" providerId="AD"/>
      </p:ext>
    </p:extLst>
  </p:cmAuthor>
  <p:cmAuthor id="2" name="Mote, Laura" initials="ML" lastIdx="3" clrIdx="1">
    <p:extLst>
      <p:ext uri="{19B8F6BF-5375-455C-9EA6-DF929625EA0E}">
        <p15:presenceInfo xmlns:p15="http://schemas.microsoft.com/office/powerpoint/2012/main" userId="S::SHSLAM@co.snohomish.wa.us::278353c1-14ce-4b58-a7c3-099a8a7a4a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7ABEC5"/>
    <a:srgbClr val="61D9C3"/>
    <a:srgbClr val="FEA983"/>
    <a:srgbClr val="0BABFB"/>
    <a:srgbClr val="00A9F5"/>
    <a:srgbClr val="00A9F0"/>
    <a:srgbClr val="397F6F"/>
    <a:srgbClr val="034F59"/>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4169" autoAdjust="0"/>
  </p:normalViewPr>
  <p:slideViewPr>
    <p:cSldViewPr snapToGrid="0">
      <p:cViewPr varScale="1">
        <p:scale>
          <a:sx n="85" d="100"/>
          <a:sy n="85" d="100"/>
        </p:scale>
        <p:origin x="1146" y="-111"/>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82080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rcg.is/01CSf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dF20FaQzYU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100" b="0" i="0" u="none" strike="noStrike" cap="none" dirty="0">
                <a:solidFill>
                  <a:schemeClr val="dk1"/>
                </a:solidFill>
                <a:effectLst/>
                <a:latin typeface="Calibri"/>
                <a:ea typeface="Calibri"/>
                <a:cs typeface="Calibri"/>
                <a:sym typeface="Calibri"/>
              </a:rPr>
              <a:t>2 min Liza</a:t>
            </a:r>
          </a:p>
          <a:p>
            <a:r>
              <a:rPr lang="en-US" sz="1100" b="0" i="0" u="none" strike="noStrike" cap="none" dirty="0">
                <a:solidFill>
                  <a:schemeClr val="dk1"/>
                </a:solidFill>
                <a:effectLst/>
                <a:latin typeface="Calibri"/>
                <a:ea typeface="Calibri"/>
                <a:cs typeface="Calibri"/>
                <a:sym typeface="Calibri"/>
              </a:rPr>
              <a:t>Good Morning and Welcome to the 2021 CARE Train the Trainer Trauma Informed Care Training-….there are 23 organizations in this cohort for a total of almost 50 organizations working towards becoming TI.</a:t>
            </a:r>
          </a:p>
          <a:p>
            <a:r>
              <a:rPr lang="en-US" sz="1100" b="0" i="0" u="none" strike="noStrike" cap="none" dirty="0">
                <a:solidFill>
                  <a:schemeClr val="dk1"/>
                </a:solidFill>
                <a:effectLst/>
                <a:latin typeface="Calibri"/>
                <a:ea typeface="Calibri"/>
                <a:cs typeface="Calibri"/>
                <a:sym typeface="Calibri"/>
              </a:rPr>
              <a:t>This is the first of 10 trainings ..hopefully you have the manual and attended or watched the orientation workshop.  If you have not watched the orientation, please email us and we will send you the link.</a:t>
            </a:r>
          </a:p>
          <a:p>
            <a:r>
              <a:rPr lang="en-US" sz="1100" b="0" i="0" u="none" strike="noStrike" cap="none" dirty="0">
                <a:solidFill>
                  <a:schemeClr val="dk1"/>
                </a:solidFill>
                <a:effectLst/>
                <a:latin typeface="Calibri"/>
                <a:ea typeface="Calibri"/>
                <a:cs typeface="Calibri"/>
                <a:sym typeface="Calibri"/>
              </a:rPr>
              <a:t>We wanted to acknowledge your commitment, dedication and for being a champion in this work. We are so excited to be partnering with you. Certainly, Zoom is not the preferred method and model for this work of deeply connecting, but we are committed to try our best. Please give us grace for this platform. I also want to acknowledge we wish we had more time to process and connect but will work to make that up in the learning collaboratives. If you have questions that arise for you in the training please feel free to put them in the chat box or raise your hand on the reaction prompt. If we do not get on the them, we will do our best to respond via email or contact you directly.</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62" name="Google Shape;16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3 min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314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p5: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US" dirty="0"/>
              <a:t>Laura- 2 min</a:t>
            </a:r>
            <a:endParaRPr dirty="0"/>
          </a:p>
        </p:txBody>
      </p:sp>
    </p:spTree>
    <p:extLst>
      <p:ext uri="{BB962C8B-B14F-4D97-AF65-F5344CB8AC3E}">
        <p14:creationId xmlns:p14="http://schemas.microsoft.com/office/powerpoint/2010/main" val="46992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Laura- 2 min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487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Liza- 3 min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2521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 Liza</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C12076E-6251-4FA2-8CE7-43088762673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2789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 5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hlinkClick r:id="rId3"/>
              </a:rPr>
              <a:t>https://arcg.is/01CSfW</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C12076E-6251-4FA2-8CE7-43088762673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15510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Liza</a:t>
            </a:r>
          </a:p>
          <a:p>
            <a:endParaRPr lang="en-US" dirty="0"/>
          </a:p>
          <a:p>
            <a:pPr lvl="0" eaLnBrk="0" fontAlgn="base" hangingPunct="0">
              <a:spcBef>
                <a:spcPct val="0"/>
              </a:spcBef>
              <a:spcAft>
                <a:spcPct val="0"/>
              </a:spcAft>
            </a:pPr>
            <a:r>
              <a:rPr lang="en-US" altLang="en-US" sz="1200" b="1" u="sng" dirty="0">
                <a:solidFill>
                  <a:srgbClr val="002060"/>
                </a:solidFill>
                <a:latin typeface="Avenir Medium"/>
                <a:ea typeface="Calibri" panose="020F0502020204030204" pitchFamily="34" charset="0"/>
                <a:cs typeface="Times New Roman" panose="02020603050405020304" pitchFamily="18" charset="0"/>
              </a:rPr>
              <a:t>CARE Designated Organizations:</a:t>
            </a:r>
            <a:endParaRPr kumimoji="0" lang="en-US" altLang="en-US" sz="1200" b="0" i="0" u="none" strike="noStrike" cap="none" normalizeH="0" baseline="0" dirty="0">
              <a:ln>
                <a:noFill/>
              </a:ln>
              <a:solidFill>
                <a:srgbClr val="002060"/>
              </a:solidFill>
              <a:effectLst/>
              <a:latin typeface="Avenir Medium"/>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2060"/>
                </a:solidFill>
                <a:effectLst/>
                <a:latin typeface="Avenir Medium"/>
                <a:ea typeface="Calibri" panose="020F0502020204030204" pitchFamily="34" charset="0"/>
                <a:cs typeface="Times New Roman" panose="02020603050405020304" pitchFamily="18" charset="0"/>
              </a:rPr>
              <a:t>Community organizations that demonstrate that trauma-informed principles are embedded thought the organizations practices and policies.  These organizations have participated in the Train the Trainer process and have formed Trauma Informed Leadership Teams  </a:t>
            </a:r>
            <a:endParaRPr kumimoji="0" lang="en-US" altLang="en-US" sz="1200" b="0" i="0" u="none" strike="noStrike" cap="none" normalizeH="0" baseline="0" dirty="0">
              <a:ln>
                <a:noFill/>
              </a:ln>
              <a:solidFill>
                <a:srgbClr val="002060"/>
              </a:solidFill>
              <a:effectLst/>
              <a:latin typeface="Avenir Mediu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2060"/>
                </a:solidFill>
                <a:effectLst/>
                <a:latin typeface="Avenir Medium"/>
                <a:ea typeface="Calibri" panose="020F0502020204030204" pitchFamily="34" charset="0"/>
                <a:cs typeface="Times New Roman" panose="02020603050405020304" pitchFamily="18" charset="0"/>
              </a:rPr>
              <a:t>Train the Trainer Champions:  </a:t>
            </a:r>
            <a:endParaRPr kumimoji="0" lang="en-US" altLang="en-US" sz="1200" b="0" i="0" u="none" strike="noStrike" cap="none" normalizeH="0" baseline="0" dirty="0">
              <a:ln>
                <a:noFill/>
              </a:ln>
              <a:solidFill>
                <a:srgbClr val="002060"/>
              </a:solidFill>
              <a:effectLst/>
              <a:latin typeface="Avenir Mediu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2060"/>
                </a:solidFill>
                <a:effectLst/>
                <a:latin typeface="Avenir Medium"/>
                <a:ea typeface="Calibri" panose="020F0502020204030204" pitchFamily="34" charset="0"/>
                <a:cs typeface="Times New Roman" panose="02020603050405020304" pitchFamily="18" charset="0"/>
              </a:rPr>
              <a:t>What that means is at least two staff from each organization have become trainers for their organization and have committed to train their entire organization on Trauma Informed Care , Adverse Childhood Experiences, Self-Care, Secondary Traumatic Stress, Resiliency, and Trauma 101 with a framework that embeds Restorative Practices and Equity.   </a:t>
            </a:r>
            <a:endParaRPr kumimoji="0" lang="en-US" altLang="en-US" sz="1200" b="0" i="0" u="none" strike="noStrike" cap="none" normalizeH="0" baseline="0" dirty="0">
              <a:ln>
                <a:noFill/>
              </a:ln>
              <a:solidFill>
                <a:srgbClr val="002060"/>
              </a:solidFill>
              <a:effectLst/>
              <a:latin typeface="Avenir Mediu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2060"/>
                </a:solidFill>
                <a:effectLst/>
                <a:latin typeface="Avenir Medium"/>
                <a:ea typeface="Calibri" panose="020F0502020204030204" pitchFamily="34" charset="0"/>
                <a:cs typeface="Calibri" panose="020F0502020204030204" pitchFamily="34" charset="0"/>
              </a:rPr>
              <a:t>Trauma Informed Leadership Team (TILT):</a:t>
            </a:r>
            <a:endParaRPr kumimoji="0" lang="en-US" altLang="en-US" sz="1200" b="0" i="0" u="none" strike="noStrike" cap="none" normalizeH="0" baseline="0" dirty="0">
              <a:ln>
                <a:noFill/>
              </a:ln>
              <a:solidFill>
                <a:srgbClr val="002060"/>
              </a:solidFill>
              <a:effectLst/>
              <a:latin typeface="Avenir Mediu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2060"/>
                </a:solidFill>
                <a:effectLst/>
                <a:latin typeface="Avenir Medium"/>
                <a:ea typeface="Calibri" panose="020F0502020204030204" pitchFamily="34" charset="0"/>
                <a:cs typeface="Times New Roman" panose="02020603050405020304" pitchFamily="18" charset="0"/>
              </a:rPr>
              <a:t>The Trauma Informed Leadership Team (TILT) is a principal-driven, accountable group, working in the spirit of trauma-informed principles.  The goal of the TILT is to review, shape, and lead the paradigm shift to embed trauma informed principles into policies, procedures, and practices within your organization.  The TILT leads the identification, adoption and sustainability plans while building on the organization’s strengths, aligning with the organization culture and centering on equity.  </a:t>
            </a:r>
            <a:endParaRPr kumimoji="0" lang="en-US" altLang="en-US" sz="1200" b="0" i="0" u="none" strike="noStrike" cap="none" normalizeH="0" baseline="0" dirty="0">
              <a:ln>
                <a:noFill/>
              </a:ln>
              <a:solidFill>
                <a:srgbClr val="002060"/>
              </a:solidFill>
              <a:effectLst/>
              <a:latin typeface="Avenir Mediu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2060"/>
                </a:solidFill>
                <a:effectLst/>
                <a:latin typeface="Avenir Medium"/>
                <a:ea typeface="Calibri" panose="020F0502020204030204" pitchFamily="34" charset="0"/>
                <a:cs typeface="Times New Roman" panose="02020603050405020304" pitchFamily="18" charset="0"/>
              </a:rPr>
              <a:t>Learning Collaboratives:  </a:t>
            </a:r>
            <a:endParaRPr kumimoji="0" lang="en-US" altLang="en-US" sz="1200" b="0" i="0" u="none" strike="noStrike" cap="none" normalizeH="0" baseline="0" dirty="0">
              <a:ln>
                <a:noFill/>
              </a:ln>
              <a:solidFill>
                <a:srgbClr val="002060"/>
              </a:solidFill>
              <a:effectLst/>
              <a:latin typeface="Avenir Mediu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2060"/>
                </a:solidFill>
                <a:effectLst/>
                <a:latin typeface="Avenir Medium"/>
                <a:ea typeface="Calibri" panose="020F0502020204030204" pitchFamily="34" charset="0"/>
                <a:cs typeface="Times New Roman" panose="02020603050405020304" pitchFamily="18" charset="0"/>
              </a:rPr>
              <a:t>Learning Collaborative are offered for each cohort of Train the Trainers (TOT).   For the first year following training, it is important that the TOT’s attend at least six throughout the next year.  These groups meet monthly to provide on-going support, learning and problem-solving.  The goal is for organizations to participate on an on-going basis in order to maintain CARE certification as the learning process in continuous.  These collaborative are led by Laura Mote and Liza Patchen-Short.    </a:t>
            </a:r>
            <a:endParaRPr kumimoji="0" lang="en-US" altLang="en-US" sz="1200" b="0" i="0" u="none" strike="noStrike" cap="none" normalizeH="0" baseline="0" dirty="0">
              <a:ln>
                <a:noFill/>
              </a:ln>
              <a:solidFill>
                <a:srgbClr val="002060"/>
              </a:solidFill>
              <a:effectLst/>
              <a:latin typeface="Avenir Mediu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2060"/>
                </a:solidFill>
                <a:effectLst/>
                <a:latin typeface="Avenir Medium"/>
                <a:ea typeface="Calibri" panose="020F0502020204030204" pitchFamily="34" charset="0"/>
                <a:cs typeface="Times New Roman" panose="02020603050405020304" pitchFamily="18" charset="0"/>
              </a:rPr>
              <a:t>CARE TILT GPS (Growth, Practice and Strategy)</a:t>
            </a:r>
            <a:endParaRPr kumimoji="0" lang="en-US" altLang="en-US" sz="1200" b="0" i="0" u="none" strike="noStrike" cap="none" normalizeH="0" baseline="0" dirty="0">
              <a:ln>
                <a:noFill/>
              </a:ln>
              <a:solidFill>
                <a:srgbClr val="002060"/>
              </a:solidFill>
              <a:effectLst/>
              <a:latin typeface="Avenir Mediu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2060"/>
                </a:solidFill>
                <a:effectLst/>
                <a:latin typeface="Avenir Medium"/>
                <a:ea typeface="Calibri" panose="020F0502020204030204" pitchFamily="34" charset="0"/>
                <a:cs typeface="Times New Roman" panose="02020603050405020304" pitchFamily="18" charset="0"/>
              </a:rPr>
              <a:t>This is a learning series that uses a quality improvement and peer learning framework to provide established TILT teams with tools, resources, strategies and peer learning to advance trauma-informed, restorative work within their organization.  TILTs commit to attending a total of 3 session that followed by an “action period” when TILTs apply concepts and tools to advance their trauma-informed, restorative practice or policy focus area of their choosing.  During the learning series each TILT also received technical assistance and coaching to support their work.  This is an optional opportunity for organizations wanting to work specifically on a project that will deepen their restorative, trauma informed work.  </a:t>
            </a:r>
            <a:endParaRPr kumimoji="0" lang="en-US" altLang="en-US" sz="1200" b="0" i="0" u="none" strike="noStrike" cap="none" normalizeH="0" baseline="0" dirty="0">
              <a:ln>
                <a:noFill/>
              </a:ln>
              <a:solidFill>
                <a:srgbClr val="002060"/>
              </a:solidFill>
              <a:effectLst/>
              <a:latin typeface="Avenir Medium"/>
            </a:endParaRPr>
          </a:p>
        </p:txBody>
      </p:sp>
      <p:sp>
        <p:nvSpPr>
          <p:cNvPr id="4" name="Slide Number Placeholder 3"/>
          <p:cNvSpPr>
            <a:spLocks noGrp="1"/>
          </p:cNvSpPr>
          <p:nvPr>
            <p:ph type="sldNum" sz="quarter" idx="5"/>
          </p:nvPr>
        </p:nvSpPr>
        <p:spPr/>
        <p:txBody>
          <a:bodyPr/>
          <a:lstStyle/>
          <a:p>
            <a:fld id="{FC12076E-6251-4FA2-8CE7-430887626732}" type="slidenum">
              <a:rPr lang="en-US" smtClean="0"/>
              <a:t>16</a:t>
            </a:fld>
            <a:endParaRPr lang="en-US"/>
          </a:p>
        </p:txBody>
      </p:sp>
    </p:spTree>
    <p:extLst>
      <p:ext uri="{BB962C8B-B14F-4D97-AF65-F5344CB8AC3E}">
        <p14:creationId xmlns:p14="http://schemas.microsoft.com/office/powerpoint/2010/main" val="266808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Liza 10 min </a:t>
            </a:r>
            <a:endParaRPr dirty="0"/>
          </a:p>
        </p:txBody>
      </p:sp>
      <p:sp>
        <p:nvSpPr>
          <p:cNvPr id="185" name="Google Shape;18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9415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Laura</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3D3C3C"/>
                </a:solidFill>
                <a:effectLst/>
                <a:latin typeface="PT Sans" panose="020B0604020202020204" pitchFamily="34" charset="0"/>
              </a:rPr>
              <a:t>The intersection of TIC and DEI work  means integrating and embedding our understanding of the impact of trauma, to include defining trauma to include harm caused by our systems—historical trauma, collective trauma, macroaggression, and microaggressions. The goal is building systems where  one’s identity does not define your outcomes and inclusion is not just providing access to a service but having services provided in a way that the consumer feels valued, heard, and cared for in an authentic way.</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7559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 - 5 min </a:t>
            </a:r>
          </a:p>
          <a:p>
            <a:r>
              <a:rPr lang="en-US" dirty="0"/>
              <a:t>(61 min 9:30)</a:t>
            </a:r>
          </a:p>
          <a:p>
            <a:endParaRPr lang="en-US" dirty="0"/>
          </a:p>
          <a:p>
            <a:r>
              <a:rPr lang="en-US" dirty="0"/>
              <a:t> Snohomish County’s CARE model combines three best practices: TIC, RP ( the social science of improving and repairing relationships between people and communities)and DEI ( ensuring that processes are impartial, fair and provide equal outcomes for every individual. It is </a:t>
            </a:r>
          </a:p>
          <a:p>
            <a:r>
              <a:rPr lang="en-US" dirty="0"/>
              <a:t>our belief that inclusiveness, healing, building relationships and the impact of trauma are the building blocks for lasting healing systemic change.</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56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a:t>
            </a:r>
          </a:p>
          <a:p>
            <a:r>
              <a:rPr lang="en-US" dirty="0"/>
              <a:t>Read title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2969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dirty="0"/>
              <a:t>Liza 6 min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hlinkClick r:id="rId3"/>
              </a:rPr>
              <a:t>https://www.youtube.com/watch?v=dF20FaQzYUI</a:t>
            </a:r>
            <a:endParaRPr lang="en-US" dirty="0"/>
          </a:p>
          <a:p>
            <a:pPr marL="228600" indent="0">
              <a:buFont typeface="+mj-lt"/>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2412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Liza-7 min</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3887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Liza-2 min</a:t>
            </a:r>
          </a:p>
          <a:p>
            <a:endParaRPr lang="en-US" dirty="0"/>
          </a:p>
          <a:p>
            <a:r>
              <a:rPr lang="en-US" sz="1200" b="0" i="0" u="none" strike="noStrike" cap="none" dirty="0">
                <a:solidFill>
                  <a:schemeClr val="dk1"/>
                </a:solidFill>
                <a:effectLst/>
                <a:latin typeface="Calibri"/>
                <a:ea typeface="Calibri"/>
                <a:cs typeface="Calibri"/>
                <a:sym typeface="Calibri"/>
              </a:rPr>
              <a:t>Trauma Informed Care is about building relationships, focusing on providing safety, connection especially when working with a person who may already feel disconnected, overwhelmed and not worthy. This work is a paradigm shift, not new work. It is how you do the work.</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When we are curious and shift our thinking to </a:t>
            </a:r>
            <a:r>
              <a:rPr lang="en-US" sz="1200" b="1" i="0" u="none" strike="noStrike" cap="none" dirty="0">
                <a:solidFill>
                  <a:schemeClr val="dk1"/>
                </a:solidFill>
                <a:effectLst/>
                <a:latin typeface="Calibri"/>
                <a:ea typeface="Calibri"/>
                <a:cs typeface="Calibri"/>
                <a:sym typeface="Calibri"/>
              </a:rPr>
              <a:t>what has happened to a person vs. what is wrong with them</a:t>
            </a:r>
            <a:r>
              <a:rPr lang="en-US" sz="1200" b="0" i="0" u="none" strike="noStrike" cap="none" dirty="0">
                <a:solidFill>
                  <a:schemeClr val="dk1"/>
                </a:solidFill>
                <a:effectLst/>
                <a:latin typeface="Calibri"/>
                <a:ea typeface="Calibri"/>
                <a:cs typeface="Calibri"/>
                <a:sym typeface="Calibri"/>
              </a:rPr>
              <a:t>, that is a using a trauma informed lens that recognizes and honors that there are other factors driving behaviors.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According to Jennings, A trauma informed approach “would be experienced by all involved as a profound cultural shift in which consumers and their conditions and behaviors are viewed differently, staff respond differently, and the day-to day delivery of services is conducted differently” (Jennings, 2004, p. 21) Models for Developing Trauma Informed Behavioral Health Systems and Trauma –Specific Services.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7290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Liza- 2 min </a:t>
            </a:r>
          </a:p>
          <a:p>
            <a:endParaRPr lang="en-US" dirty="0"/>
          </a:p>
          <a:p>
            <a:r>
              <a:rPr lang="en-US" sz="1200" b="0" i="0" u="none" strike="noStrike" cap="none" dirty="0">
                <a:solidFill>
                  <a:schemeClr val="dk1"/>
                </a:solidFill>
                <a:effectLst/>
                <a:latin typeface="Calibri"/>
                <a:ea typeface="Calibri"/>
                <a:cs typeface="Calibri"/>
                <a:sym typeface="Calibri"/>
              </a:rPr>
              <a:t>A Trauma Informed System embeds trauma informed principles into all the workplace policies and procedures and recognizes and responds to the impact of traumatic stress. This system supports a culture of staff wellness and creates an environment that is emotionally, physically, and socially safe for all.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addition, A Trauma Informed Care system is about changing an organizational culture where policies and procedures that are reflective of these values in all aspects of the organization. This shift and intention is the very foundation in which we think, how we feel, how we communicate, and how we practice.</a:t>
            </a:r>
          </a:p>
          <a:p>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Ultimately this is changing a mental model of how we understand ourselves as well as other human beings. The fundamental question to reframe is from, “what’s wrong with you?” to “what happened to you? “It is a strengths-based perspective not a deficit based.</a:t>
            </a:r>
          </a:p>
          <a:p>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1200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Laura- 15 min to include group discussion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https://joshshipp.com/oca-lp/</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2562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r>
              <a:rPr lang="en-US" dirty="0"/>
              <a:t>Liza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0031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r>
              <a:rPr lang="en-US" dirty="0"/>
              <a:t>(60 min)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5BCDB-C88F-904A-8877-67E7183042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688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4219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Liza- 5 min </a:t>
            </a:r>
          </a:p>
          <a:p>
            <a:endParaRPr lang="en-US" dirty="0"/>
          </a:p>
          <a:p>
            <a:r>
              <a:rPr lang="en-US" sz="1200" b="0" i="0" u="none" strike="noStrike" cap="none" dirty="0">
                <a:solidFill>
                  <a:schemeClr val="dk1"/>
                </a:solidFill>
                <a:effectLst/>
                <a:latin typeface="Calibri"/>
                <a:ea typeface="Calibri"/>
                <a:cs typeface="Calibri"/>
                <a:sym typeface="Calibri"/>
              </a:rPr>
              <a:t>Why Trauma Informed?</a:t>
            </a:r>
          </a:p>
          <a:p>
            <a:r>
              <a:rPr lang="en-US" sz="1200" b="0" i="0" u="none" strike="noStrike" cap="none" dirty="0">
                <a:solidFill>
                  <a:schemeClr val="dk1"/>
                </a:solidFill>
                <a:effectLst/>
                <a:latin typeface="Calibri"/>
                <a:ea typeface="Calibri"/>
                <a:cs typeface="Calibri"/>
                <a:sym typeface="Calibri"/>
              </a:rPr>
              <a:t>Trauma Informed Care is about </a:t>
            </a:r>
          </a:p>
          <a:p>
            <a:pPr lvl="0"/>
            <a:r>
              <a:rPr lang="en-US" sz="1200" b="0" i="0" u="none" strike="noStrike" cap="none" dirty="0">
                <a:solidFill>
                  <a:schemeClr val="dk1"/>
                </a:solidFill>
                <a:effectLst/>
                <a:latin typeface="Calibri"/>
                <a:ea typeface="Calibri"/>
                <a:cs typeface="Calibri"/>
                <a:sym typeface="Calibri"/>
              </a:rPr>
              <a:t>Building relationships, creating a sense of belonging, trust, and deep connection which ultimately creates a workplace culture of healing.</a:t>
            </a:r>
          </a:p>
          <a:p>
            <a:pPr lvl="0"/>
            <a:r>
              <a:rPr lang="en-US" sz="1200" b="0" i="0" u="none" strike="noStrike" cap="none" dirty="0">
                <a:solidFill>
                  <a:schemeClr val="dk1"/>
                </a:solidFill>
                <a:effectLst/>
                <a:latin typeface="Calibri"/>
                <a:ea typeface="Calibri"/>
                <a:cs typeface="Calibri"/>
                <a:sym typeface="Calibri"/>
              </a:rPr>
              <a:t>This paradigm shift and work focuses on not what is wrong with you, but what has happened to you?  TIC acknowledges the whole person, and the knowledge of the impact of trauma.</a:t>
            </a:r>
          </a:p>
          <a:p>
            <a:pPr lvl="0"/>
            <a:r>
              <a:rPr lang="en-US" sz="1200" b="0" i="0" u="none" strike="noStrike" cap="none" dirty="0">
                <a:solidFill>
                  <a:schemeClr val="dk1"/>
                </a:solidFill>
                <a:effectLst/>
                <a:latin typeface="Calibri"/>
                <a:ea typeface="Calibri"/>
                <a:cs typeface="Calibri"/>
                <a:sym typeface="Calibri"/>
              </a:rPr>
              <a:t>Trauma Informed Care aims at insuring environments and services to be welcoming, not retraumatizing but healing, and provides a sense of emotional safety and belonging to all.</a:t>
            </a:r>
          </a:p>
          <a:p>
            <a:pPr lvl="0"/>
            <a:r>
              <a:rPr lang="en-US" sz="1200" b="0" i="0" u="none" strike="noStrike" cap="none" dirty="0">
                <a:solidFill>
                  <a:schemeClr val="dk1"/>
                </a:solidFill>
                <a:effectLst/>
                <a:latin typeface="Calibri"/>
                <a:ea typeface="Calibri"/>
                <a:cs typeface="Calibri"/>
                <a:sym typeface="Calibri"/>
              </a:rPr>
              <a:t>TIC is not a training; it is the way in which you do the work.</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5962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 -5 min </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There are many benefits to embedding this work into an organization.  Staff become more regulated and develop resilience, you have an organization that puts relationship over task which ultimately increases productivity, retention and decreases absenteeism by focusing on self-care, holistic workplace wellbeing, and validated employees. This is a culture shift that informs actions and healing.  Trauma informed care focuses on the whole person, including past trauma, triggers, and how that affects a person’s behaviors and your work moving forward with them. Yet another benefit focuses on how we are in relationship with our colleagues, and how one functions as a whole organization. It is ultimately creating an environment that promotes thriving and resiliency for all.</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812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Liza-1 min</a:t>
            </a:r>
          </a:p>
          <a:p>
            <a:r>
              <a:rPr lang="en-US" dirty="0"/>
              <a:t>Liza Title and work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4392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min-Liza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3636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Liza-10 min </a:t>
            </a:r>
          </a:p>
          <a:p>
            <a:endParaRPr lang="en-US" dirty="0"/>
          </a:p>
          <a:p>
            <a:r>
              <a:rPr lang="en-US" sz="1200" b="0" i="0" u="none" strike="noStrike" cap="none" dirty="0">
                <a:solidFill>
                  <a:schemeClr val="dk1"/>
                </a:solidFill>
                <a:effectLst/>
                <a:latin typeface="Calibri"/>
                <a:ea typeface="Calibri"/>
                <a:cs typeface="Calibri"/>
                <a:sym typeface="Calibri"/>
              </a:rPr>
              <a:t>This is a roadmap for creating a workplace culture of resiliency and healing. Trauma-informed care interventions, policies and practices must be delivered within a framework of a trauma-informed system. The principles will be the guideposts for your work.</a:t>
            </a: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Safety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Building relationships with others based on mutual respect and inclusion of all individuals. This is all about Prioritizing a safe, physically and emotionally, environment in each interaction. It is human, over task.</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Trustworthiness &amp; Transparency-</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This principle focuses on Fostering positive relationships based on trust</a:t>
            </a:r>
            <a:r>
              <a:rPr lang="en-US" sz="1200" b="1" i="1"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and honesty among community members (staff, schools, family members, police, ,). The goal is to be relational, share as much information as possible. Folks like to know what is going on and also what is coming up. </a:t>
            </a: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Peer Support-</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Peer Support may be defined as the help and support that people with lived experience are able to give to one another.</a:t>
            </a:r>
          </a:p>
          <a:p>
            <a:r>
              <a:rPr lang="en-US" sz="1200" b="0" i="0" u="none" strike="noStrike" cap="none" dirty="0">
                <a:solidFill>
                  <a:schemeClr val="dk1"/>
                </a:solidFill>
                <a:effectLst/>
                <a:latin typeface="Calibri"/>
                <a:ea typeface="Calibri"/>
                <a:cs typeface="Calibri"/>
                <a:sym typeface="Calibri"/>
              </a:rPr>
              <a:t>It may be social, emotional or practical support but importantly this support is mutually offered and reciprocal, allowing peers to benefit from the support whether they are giving or receiving it.</a:t>
            </a:r>
          </a:p>
          <a:p>
            <a:r>
              <a:rPr lang="en-US" sz="1200" b="0" i="0" u="none" strike="noStrike" cap="none" dirty="0">
                <a:solidFill>
                  <a:schemeClr val="dk1"/>
                </a:solidFill>
                <a:effectLst/>
                <a:latin typeface="Calibri"/>
                <a:ea typeface="Calibri"/>
                <a:cs typeface="Calibri"/>
                <a:sym typeface="Calibri"/>
              </a:rPr>
              <a:t>This is about Identifying common concerns or issues of the community and engaging in collective problem solving.  It’s recognizing and actively working towards solving the needs of every individual.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Collaboration and Mutuality-</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This is about Recognizing the importance of all roles within the organization and developing how you involve and make opportunities for decision making.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This is also about Collaborating with community members, families, and agency’s within Snohomish County. More than ever before, it is critical to allow time for social interaction for staff for connection, pausing, checking in, and encouraging them to stay in touch with family and team members. This will help reduce isolation, fear, and anxiety allowing them to stay mentally well and present.</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080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a:t>
            </a:r>
          </a:p>
          <a:p>
            <a:endParaRPr lang="en-US" dirty="0"/>
          </a:p>
          <a:p>
            <a:r>
              <a:rPr lang="en-US" sz="1200" b="1" i="0" u="none" strike="noStrike" cap="none" dirty="0">
                <a:solidFill>
                  <a:schemeClr val="dk1"/>
                </a:solidFill>
                <a:effectLst/>
                <a:latin typeface="Calibri"/>
                <a:ea typeface="Calibri"/>
                <a:cs typeface="Calibri"/>
                <a:sym typeface="Calibri"/>
              </a:rPr>
              <a:t>Empowerment, Voice, and Choice-</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Recognizing that every person’s experience is unique and requires an individualized approach. Opportunities to empower </a:t>
            </a:r>
            <a:r>
              <a:rPr lang="en-US" sz="1200" b="0" i="1" u="none" strike="noStrike" cap="none" dirty="0">
                <a:solidFill>
                  <a:schemeClr val="dk1"/>
                </a:solidFill>
                <a:effectLst/>
                <a:latin typeface="Calibri"/>
                <a:ea typeface="Calibri"/>
                <a:cs typeface="Calibri"/>
                <a:sym typeface="Calibri"/>
              </a:rPr>
              <a:t>all</a:t>
            </a:r>
            <a:r>
              <a:rPr lang="en-US" sz="1200" b="0" i="0" u="none" strike="noStrike" cap="none" dirty="0">
                <a:solidFill>
                  <a:schemeClr val="dk1"/>
                </a:solidFill>
                <a:effectLst/>
                <a:latin typeface="Calibri"/>
                <a:ea typeface="Calibri"/>
                <a:cs typeface="Calibri"/>
                <a:sym typeface="Calibri"/>
              </a:rPr>
              <a:t> individual’s voice and choice is provided. Listen deeply to all voices and use their input responsibly and honestly. Seek staff and customer input.</a:t>
            </a: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Resiliency-</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Resiliency is defined as an opportunity to promote recovery, and the ability to bounce back from adverse conditions.  The single most common factor for children who </a:t>
            </a:r>
            <a:r>
              <a:rPr lang="en-US" sz="1200" b="1" i="1" u="none" strike="noStrike" cap="none" dirty="0">
                <a:solidFill>
                  <a:schemeClr val="dk1"/>
                </a:solidFill>
                <a:effectLst/>
                <a:latin typeface="Calibri"/>
                <a:ea typeface="Calibri"/>
                <a:cs typeface="Calibri"/>
                <a:sym typeface="Calibri"/>
              </a:rPr>
              <a:t>develop resilience</a:t>
            </a:r>
            <a:r>
              <a:rPr lang="en-US" sz="1200" b="0" i="0" u="none" strike="noStrike" cap="none" dirty="0">
                <a:solidFill>
                  <a:schemeClr val="dk1"/>
                </a:solidFill>
                <a:effectLst/>
                <a:latin typeface="Calibri"/>
                <a:ea typeface="Calibri"/>
                <a:cs typeface="Calibri"/>
                <a:sym typeface="Calibri"/>
              </a:rPr>
              <a:t> is at least one </a:t>
            </a:r>
            <a:r>
              <a:rPr lang="en-US" sz="1200" b="1" i="1" u="none" strike="noStrike" cap="none" dirty="0">
                <a:solidFill>
                  <a:schemeClr val="dk1"/>
                </a:solidFill>
                <a:effectLst/>
                <a:latin typeface="Calibri"/>
                <a:ea typeface="Calibri"/>
                <a:cs typeface="Calibri"/>
                <a:sym typeface="Calibri"/>
              </a:rPr>
              <a:t>stable</a:t>
            </a:r>
            <a:r>
              <a:rPr lang="en-US" sz="1200" b="0" i="0" u="none" strike="noStrike" cap="none" dirty="0">
                <a:solidFill>
                  <a:schemeClr val="dk1"/>
                </a:solidFill>
                <a:effectLst/>
                <a:latin typeface="Calibri"/>
                <a:ea typeface="Calibri"/>
                <a:cs typeface="Calibri"/>
                <a:sym typeface="Calibri"/>
              </a:rPr>
              <a:t> and committed </a:t>
            </a:r>
            <a:r>
              <a:rPr lang="en-US" sz="1200" b="1" i="1" u="none" strike="noStrike" cap="none" dirty="0">
                <a:solidFill>
                  <a:schemeClr val="dk1"/>
                </a:solidFill>
                <a:effectLst/>
                <a:latin typeface="Calibri"/>
                <a:ea typeface="Calibri"/>
                <a:cs typeface="Calibri"/>
                <a:sym typeface="Calibri"/>
              </a:rPr>
              <a:t>relationship</a:t>
            </a:r>
            <a:r>
              <a:rPr lang="en-US" sz="1200" b="0" i="0" u="none" strike="noStrike" cap="none" dirty="0">
                <a:solidFill>
                  <a:schemeClr val="dk1"/>
                </a:solidFill>
                <a:effectLst/>
                <a:latin typeface="Calibri"/>
                <a:ea typeface="Calibri"/>
                <a:cs typeface="Calibri"/>
                <a:sym typeface="Calibri"/>
              </a:rPr>
              <a:t> with a supportive parent, caregiver, or other </a:t>
            </a:r>
            <a:r>
              <a:rPr lang="en-US" sz="1200" b="1" i="1" u="none" strike="noStrike" cap="none" dirty="0">
                <a:solidFill>
                  <a:schemeClr val="dk1"/>
                </a:solidFill>
                <a:effectLst/>
                <a:latin typeface="Calibri"/>
                <a:ea typeface="Calibri"/>
                <a:cs typeface="Calibri"/>
                <a:sym typeface="Calibri"/>
              </a:rPr>
              <a:t>adult</a:t>
            </a:r>
            <a:r>
              <a:rPr lang="en-US" sz="1200" b="0" i="0" u="none" strike="noStrike" cap="none" dirty="0">
                <a:solidFill>
                  <a:schemeClr val="dk1"/>
                </a:solidFill>
                <a:effectLst/>
                <a:latin typeface="Calibri"/>
                <a:ea typeface="Calibri"/>
                <a:cs typeface="Calibri"/>
                <a:sym typeface="Calibri"/>
              </a:rPr>
              <a:t>. These </a:t>
            </a:r>
            <a:r>
              <a:rPr lang="en-US" sz="1200" b="1" i="1" u="none" strike="noStrike" cap="none" dirty="0">
                <a:solidFill>
                  <a:schemeClr val="dk1"/>
                </a:solidFill>
                <a:effectLst/>
                <a:latin typeface="Calibri"/>
                <a:ea typeface="Calibri"/>
                <a:cs typeface="Calibri"/>
                <a:sym typeface="Calibri"/>
              </a:rPr>
              <a:t>relationships</a:t>
            </a:r>
            <a:r>
              <a:rPr lang="en-US" sz="1200" b="0" i="0" u="none" strike="noStrike" cap="none" dirty="0">
                <a:solidFill>
                  <a:schemeClr val="dk1"/>
                </a:solidFill>
                <a:effectLst/>
                <a:latin typeface="Calibri"/>
                <a:ea typeface="Calibri"/>
                <a:cs typeface="Calibri"/>
                <a:sym typeface="Calibri"/>
              </a:rPr>
              <a:t> provide the personalized responsiveness, scaffolding, and protection that buffer children from developmental disruption. Resilience is made up of five pillars: </a:t>
            </a:r>
            <a:r>
              <a:rPr lang="en-US" sz="1200" b="1" i="0" u="none" strike="noStrike" cap="none" dirty="0">
                <a:solidFill>
                  <a:schemeClr val="dk1"/>
                </a:solidFill>
                <a:effectLst/>
                <a:latin typeface="Calibri"/>
                <a:ea typeface="Calibri"/>
                <a:cs typeface="Calibri"/>
                <a:sym typeface="Calibri"/>
              </a:rPr>
              <a:t>self-awareness</a:t>
            </a:r>
            <a:r>
              <a:rPr lang="en-US" sz="1200" b="0" i="0" u="none" strike="noStrike" cap="none" dirty="0">
                <a:solidFill>
                  <a:schemeClr val="dk1"/>
                </a:solidFill>
                <a:effectLst/>
                <a:latin typeface="Calibri"/>
                <a:ea typeface="Calibri"/>
                <a:cs typeface="Calibri"/>
                <a:sym typeface="Calibri"/>
              </a:rPr>
              <a:t>, mindfulness, </a:t>
            </a:r>
            <a:r>
              <a:rPr lang="en-US" sz="1200" b="1" i="0" u="none" strike="noStrike" cap="none" dirty="0">
                <a:solidFill>
                  <a:schemeClr val="dk1"/>
                </a:solidFill>
                <a:effectLst/>
                <a:latin typeface="Calibri"/>
                <a:ea typeface="Calibri"/>
                <a:cs typeface="Calibri"/>
                <a:sym typeface="Calibri"/>
              </a:rPr>
              <a:t>self</a:t>
            </a:r>
            <a:r>
              <a:rPr lang="en-US" sz="1200" b="0" i="0" u="none" strike="noStrike" cap="none" dirty="0">
                <a:solidFill>
                  <a:schemeClr val="dk1"/>
                </a:solidFill>
                <a:effectLst/>
                <a:latin typeface="Calibri"/>
                <a:ea typeface="Calibri"/>
                <a:cs typeface="Calibri"/>
                <a:sym typeface="Calibri"/>
              </a:rPr>
              <a:t>-care, positive relationships &amp; purpose. By strengthening these pillars, we in turn, become more resilient.</a:t>
            </a: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Cultural, Historical, Gender issues-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This is a critical principle. This is Incorporating a competency lens of cultural, historical, and gender issues in your daily work. It’s about being open minded, being an ally, and having a growth mind set for continued learning. This work is also about appreciating and getting to each person’s our values, and unique experiences.</a:t>
            </a:r>
          </a:p>
          <a:p>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4661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-10 min </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b="1" dirty="0">
                <a:effectLst/>
                <a:latin typeface="Calibri" panose="020F0502020204030204" pitchFamily="34" charset="0"/>
                <a:ea typeface="Calibri" panose="020F0502020204030204" pitchFamily="34" charset="0"/>
              </a:rPr>
              <a:t>Trauma Organized</a:t>
            </a:r>
            <a:r>
              <a:rPr lang="en-US" sz="900" dirty="0">
                <a:effectLst/>
                <a:latin typeface="Calibri" panose="020F0502020204030204" pitchFamily="34" charset="0"/>
                <a:ea typeface="Calibri" panose="020F0502020204030204" pitchFamily="34" charset="0"/>
              </a:rPr>
              <a:t>-Organizations impacted by stress, operating in silos, avoidant of issues and isolated in their practices or service delivery. These organizations can be trauma inducing</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Trauma Informed </a:t>
            </a:r>
            <a:r>
              <a:rPr lang="en-US" sz="1200" dirty="0">
                <a:effectLst/>
                <a:latin typeface="Calibri" panose="020F0502020204030204" pitchFamily="34" charset="0"/>
                <a:ea typeface="Calibri" panose="020F0502020204030204" pitchFamily="34" charset="0"/>
              </a:rPr>
              <a:t>-these are organizations that develop a shared language to define, normalize and address the impact of trauma on clients and workforce. They operate from a foundational understanding of the nature and impact of trauma.</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Healing Organizations </a:t>
            </a:r>
            <a:r>
              <a:rPr lang="en-US" sz="1200" dirty="0">
                <a:effectLst/>
                <a:latin typeface="Calibri" panose="020F0502020204030204" pitchFamily="34" charset="0"/>
                <a:ea typeface="Calibri" panose="020F0502020204030204" pitchFamily="34" charset="0"/>
              </a:rPr>
              <a:t>-Organizations where staff policies, procedures, services and treatment models apply an understanding of trauma embedded within them. Their approaches to providing services are trauma-shielding or trauma-reducing.</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100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Liza-5 min </a:t>
            </a:r>
          </a:p>
          <a:p>
            <a:r>
              <a:rPr lang="en-US" sz="1200" b="0" i="0" u="none" strike="noStrike" cap="none" dirty="0">
                <a:solidFill>
                  <a:schemeClr val="dk1"/>
                </a:solidFill>
                <a:effectLst/>
                <a:latin typeface="Calibri"/>
                <a:ea typeface="Calibri"/>
                <a:cs typeface="Calibri"/>
                <a:sym typeface="Calibri"/>
              </a:rPr>
              <a:t>Read each bubble slide and notes </a:t>
            </a:r>
          </a:p>
          <a:p>
            <a:pPr lvl="0"/>
            <a:r>
              <a:rPr lang="en-US" sz="1200" b="0" i="0" u="none" strike="noStrike" cap="none" dirty="0">
                <a:solidFill>
                  <a:schemeClr val="dk1"/>
                </a:solidFill>
                <a:effectLst/>
                <a:latin typeface="Calibri"/>
                <a:ea typeface="Calibri"/>
                <a:cs typeface="Calibri"/>
                <a:sym typeface="Calibri"/>
              </a:rPr>
              <a:t>There are work conditions that can lead to organizational level stress---Do any of these seem familiar to you?</a:t>
            </a:r>
          </a:p>
          <a:p>
            <a:pPr lvl="0"/>
            <a:r>
              <a:rPr lang="en-US" sz="1200" b="0" i="0" u="none" strike="noStrike" cap="none" dirty="0">
                <a:solidFill>
                  <a:schemeClr val="dk1"/>
                </a:solidFill>
                <a:effectLst/>
                <a:latin typeface="Calibri"/>
                <a:ea typeface="Calibri"/>
                <a:cs typeface="Calibri"/>
                <a:sym typeface="Calibri"/>
              </a:rPr>
              <a:t>These stresses may impact your organizations differently, but usually we can all relate to a few…..What do you see or notice? Feel free to add in the chat box.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05" name="Google Shape;40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i="1" dirty="0"/>
              <a:t>Liza 5 min </a:t>
            </a:r>
            <a:endParaRPr dirty="0"/>
          </a:p>
          <a:p>
            <a:r>
              <a:rPr lang="en-US" sz="1200" b="1" i="0" u="none" strike="noStrike" cap="none" dirty="0">
                <a:solidFill>
                  <a:schemeClr val="dk1"/>
                </a:solidFill>
                <a:effectLst/>
                <a:latin typeface="Calibri"/>
                <a:ea typeface="Calibri"/>
                <a:cs typeface="Calibri"/>
                <a:sym typeface="Calibri"/>
              </a:rPr>
              <a:t>Targeted universalism</a:t>
            </a:r>
            <a:r>
              <a:rPr lang="en-US" sz="1200" b="0" i="0" u="none" strike="noStrike" cap="none" dirty="0">
                <a:solidFill>
                  <a:schemeClr val="dk1"/>
                </a:solidFill>
                <a:effectLst/>
                <a:latin typeface="Calibri"/>
                <a:ea typeface="Calibri"/>
                <a:cs typeface="Calibri"/>
                <a:sym typeface="Calibri"/>
              </a:rPr>
              <a:t> means setting universal goals and using </a:t>
            </a:r>
            <a:r>
              <a:rPr lang="en-US" sz="1200" b="1" i="0" u="none" strike="noStrike" cap="none" dirty="0">
                <a:solidFill>
                  <a:schemeClr val="dk1"/>
                </a:solidFill>
                <a:effectLst/>
                <a:latin typeface="Calibri"/>
                <a:ea typeface="Calibri"/>
                <a:cs typeface="Calibri"/>
                <a:sym typeface="Calibri"/>
              </a:rPr>
              <a:t>targeted</a:t>
            </a:r>
            <a:r>
              <a:rPr lang="en-US" sz="1200" b="0" i="0" u="none" strike="noStrike" cap="none" dirty="0">
                <a:solidFill>
                  <a:schemeClr val="dk1"/>
                </a:solidFill>
                <a:effectLst/>
                <a:latin typeface="Calibri"/>
                <a:ea typeface="Calibri"/>
                <a:cs typeface="Calibri"/>
                <a:sym typeface="Calibri"/>
              </a:rPr>
              <a:t> processes to achieve those goals. Within a </a:t>
            </a:r>
            <a:r>
              <a:rPr lang="en-US" sz="1200" b="1" i="0" u="none" strike="noStrike" cap="none" dirty="0">
                <a:solidFill>
                  <a:schemeClr val="dk1"/>
                </a:solidFill>
                <a:effectLst/>
                <a:latin typeface="Calibri"/>
                <a:ea typeface="Calibri"/>
                <a:cs typeface="Calibri"/>
                <a:sym typeface="Calibri"/>
              </a:rPr>
              <a:t>targeted universalism</a:t>
            </a:r>
            <a:r>
              <a:rPr lang="en-US" sz="1200" b="0" i="0" u="none" strike="noStrike" cap="none" dirty="0">
                <a:solidFill>
                  <a:schemeClr val="dk1"/>
                </a:solidFill>
                <a:effectLst/>
                <a:latin typeface="Calibri"/>
                <a:ea typeface="Calibri"/>
                <a:cs typeface="Calibri"/>
                <a:sym typeface="Calibri"/>
              </a:rPr>
              <a:t> framework, an organization or system sets universal goals for all groups concerned.</a:t>
            </a:r>
          </a:p>
          <a:p>
            <a:pPr lvl="0"/>
            <a:r>
              <a:rPr lang="en-US" sz="1200" b="0" i="0" u="none" strike="noStrike" cap="none" dirty="0">
                <a:solidFill>
                  <a:schemeClr val="dk1"/>
                </a:solidFill>
                <a:effectLst/>
                <a:latin typeface="Calibri"/>
                <a:ea typeface="Calibri"/>
                <a:cs typeface="Calibri"/>
                <a:sym typeface="Calibri"/>
              </a:rPr>
              <a:t>Organizational resilience is set by these cultural structures that promotes these practices</a:t>
            </a:r>
          </a:p>
          <a:p>
            <a:pPr lvl="0"/>
            <a:r>
              <a:rPr lang="en-US" sz="1200" b="0" i="0" u="none" strike="noStrike" cap="none" dirty="0">
                <a:solidFill>
                  <a:schemeClr val="dk1"/>
                </a:solidFill>
                <a:effectLst/>
                <a:latin typeface="Calibri"/>
                <a:ea typeface="Calibri"/>
                <a:cs typeface="Calibri"/>
                <a:sym typeface="Calibri"/>
              </a:rPr>
              <a:t>Just like when we have organizational stressors, we also have organizational resiliencies.</a:t>
            </a:r>
          </a:p>
          <a:p>
            <a:pPr lvl="0"/>
            <a:r>
              <a:rPr lang="en-US" sz="1200" b="0" i="0" u="none" strike="noStrike" cap="none" dirty="0">
                <a:solidFill>
                  <a:schemeClr val="dk1"/>
                </a:solidFill>
                <a:effectLst/>
                <a:latin typeface="Calibri"/>
                <a:ea typeface="Calibri"/>
                <a:cs typeface="Calibri"/>
                <a:sym typeface="Calibri"/>
              </a:rPr>
              <a:t>Just like individuals, when organizations are up against enough stress, organizational buffers and resiliencies are forgotten or can be lost. It is important to have these practices in place to mitigate the adversity.</a:t>
            </a:r>
          </a:p>
        </p:txBody>
      </p:sp>
      <p:sp>
        <p:nvSpPr>
          <p:cNvPr id="558" name="Google Shape;558;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sz="1100">
                <a:solidFill>
                  <a:srgbClr val="000000"/>
                </a:solidFill>
                <a:latin typeface="Calibri"/>
                <a:ea typeface="Calibri"/>
                <a:cs typeface="Calibri"/>
                <a:sym typeface="Calibri"/>
              </a:rPr>
              <a:t>35</a:t>
            </a:fld>
            <a:endParaRPr sz="1100">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Liza- 5 min </a:t>
            </a:r>
          </a:p>
          <a:p>
            <a:endParaRPr lang="en-US" dirty="0"/>
          </a:p>
          <a:p>
            <a:r>
              <a:rPr lang="en-US" sz="1200" b="0" i="0" u="none" strike="noStrike" cap="none" dirty="0">
                <a:solidFill>
                  <a:schemeClr val="dk1"/>
                </a:solidFill>
                <a:effectLst/>
                <a:latin typeface="Calibri"/>
                <a:ea typeface="Calibri"/>
                <a:cs typeface="Calibri"/>
                <a:sym typeface="Calibri"/>
              </a:rPr>
              <a:t>It is important to remember that change will take time and that when you leave this training you do not have to be the “expert” of know everything. The learning collaboratives will help give you the support you need and help guide your work. </a:t>
            </a:r>
          </a:p>
          <a:p>
            <a:r>
              <a:rPr lang="en-US" sz="1200" b="0" i="0" u="none" strike="noStrike" cap="none" dirty="0">
                <a:solidFill>
                  <a:schemeClr val="dk1"/>
                </a:solidFill>
                <a:effectLst/>
                <a:latin typeface="Calibri"/>
                <a:ea typeface="Calibri"/>
                <a:cs typeface="Calibri"/>
                <a:sym typeface="Calibri"/>
              </a:rPr>
              <a:t>One strategy though for folks are your workplace that are a nay </a:t>
            </a:r>
            <a:r>
              <a:rPr lang="en-US" sz="1200" b="0" i="0" u="none" strike="noStrike" cap="none" dirty="0" err="1">
                <a:solidFill>
                  <a:schemeClr val="dk1"/>
                </a:solidFill>
                <a:effectLst/>
                <a:latin typeface="Calibri"/>
                <a:ea typeface="Calibri"/>
                <a:cs typeface="Calibri"/>
                <a:sym typeface="Calibri"/>
              </a:rPr>
              <a:t>sayer</a:t>
            </a:r>
            <a:r>
              <a:rPr lang="en-US" sz="1200" b="0" i="0" u="none" strike="noStrike" cap="none" dirty="0">
                <a:solidFill>
                  <a:schemeClr val="dk1"/>
                </a:solidFill>
                <a:effectLst/>
                <a:latin typeface="Calibri"/>
                <a:ea typeface="Calibri"/>
                <a:cs typeface="Calibri"/>
                <a:sym typeface="Calibri"/>
              </a:rPr>
              <a:t> is to keep them close, invite them to be a part of your TILT, help them understand the why…</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5885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 Liza</a:t>
            </a:r>
          </a:p>
          <a:p>
            <a:r>
              <a:rPr lang="en-US" dirty="0"/>
              <a:t>Read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8135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r>
              <a:rPr lang="en-US" dirty="0"/>
              <a:t>Liza</a:t>
            </a:r>
          </a:p>
          <a:p>
            <a:r>
              <a:rPr lang="en-US" dirty="0"/>
              <a:t> (60 min 11:30)</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847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5BCDB-C88F-904A-8877-67E7183042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60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Laura- 1 min </a:t>
            </a:r>
          </a:p>
          <a:p>
            <a:r>
              <a:rPr lang="en-US" dirty="0"/>
              <a:t>Laura title and work</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7160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Laura- 5 min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693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Laura- 5 min </a:t>
            </a:r>
          </a:p>
          <a:p>
            <a:endParaRPr lang="en-US" dirty="0"/>
          </a:p>
          <a:p>
            <a:r>
              <a:rPr lang="en-US" sz="1200" b="0" i="0" u="none" strike="noStrike" cap="none" dirty="0">
                <a:solidFill>
                  <a:schemeClr val="dk1"/>
                </a:solidFill>
                <a:effectLst/>
                <a:latin typeface="Calibri"/>
                <a:ea typeface="Calibri"/>
                <a:cs typeface="Calibri"/>
                <a:sym typeface="Calibri"/>
              </a:rPr>
              <a:t>Now lets take a look at what a community with a trauma informed lens looks like: Notice the differences?  How about Power With rather than Power Over.  Transparency and Predictability rather than Info shared on a need to know basis.   You might ask why these trauma informed practices are so important?</a:t>
            </a:r>
          </a:p>
          <a:p>
            <a:r>
              <a:rPr lang="en-US" sz="1200" b="0" i="0" u="none" strike="noStrike" cap="none" dirty="0">
                <a:solidFill>
                  <a:schemeClr val="dk1"/>
                </a:solidFill>
                <a:effectLst/>
                <a:latin typeface="Calibri"/>
                <a:ea typeface="Calibri"/>
                <a:cs typeface="Calibri"/>
                <a:sym typeface="Calibri"/>
              </a:rPr>
              <a:t>When we use a Trauma Informed lens, we provide opportunities to connect, heal, and thrive. </a:t>
            </a:r>
          </a:p>
          <a:p>
            <a:pPr lvl="0"/>
            <a:r>
              <a:rPr lang="en-US" sz="1200" b="0" i="0" u="none" strike="noStrike" cap="none" dirty="0">
                <a:solidFill>
                  <a:schemeClr val="dk1"/>
                </a:solidFill>
                <a:effectLst/>
                <a:latin typeface="Calibri"/>
                <a:ea typeface="Calibri"/>
                <a:cs typeface="Calibri"/>
                <a:sym typeface="Calibri"/>
              </a:rPr>
              <a:t>Our lens shifts away from traditional practices built on punishment and blame, to practices that teach, empower and build on mutual collaboration.</a:t>
            </a:r>
          </a:p>
          <a:p>
            <a:pPr lvl="0"/>
            <a:r>
              <a:rPr lang="en-US" sz="1200" b="0" i="0" u="none" strike="noStrike" cap="none" dirty="0">
                <a:solidFill>
                  <a:schemeClr val="dk1"/>
                </a:solidFill>
                <a:effectLst/>
                <a:latin typeface="Calibri"/>
                <a:ea typeface="Calibri"/>
                <a:cs typeface="Calibri"/>
                <a:sym typeface="Calibri"/>
              </a:rPr>
              <a:t>By embracing a strengths-based approach we are able to blend accountability with empathy and curiosity.</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1698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Laura- 5 min </a:t>
            </a:r>
          </a:p>
          <a:p>
            <a:endParaRPr lang="en-US" dirty="0"/>
          </a:p>
          <a:p>
            <a:r>
              <a:rPr lang="en-US" sz="1200" b="0" i="0" u="none" strike="noStrike" cap="none" dirty="0">
                <a:solidFill>
                  <a:schemeClr val="dk1"/>
                </a:solidFill>
                <a:effectLst/>
                <a:latin typeface="Calibri"/>
                <a:ea typeface="Calibri"/>
                <a:cs typeface="Calibri"/>
                <a:sym typeface="Calibri"/>
              </a:rPr>
              <a:t>Now lets take a look at what a community with a trauma informed lens looks like: Notice the differences?  How about Power With rather than Power Over.  Transparency and Predictability rather than Info shared on a need to know basis.   You might ask why these trauma informed practices are so important?</a:t>
            </a:r>
          </a:p>
          <a:p>
            <a:r>
              <a:rPr lang="en-US" sz="1200" b="0" i="0" u="none" strike="noStrike" cap="none" dirty="0">
                <a:solidFill>
                  <a:schemeClr val="dk1"/>
                </a:solidFill>
                <a:effectLst/>
                <a:latin typeface="Calibri"/>
                <a:ea typeface="Calibri"/>
                <a:cs typeface="Calibri"/>
                <a:sym typeface="Calibri"/>
              </a:rPr>
              <a:t>When we use a Trauma Informed lens, we provide opportunities to connect, heal, and thrive. </a:t>
            </a:r>
          </a:p>
          <a:p>
            <a:pPr lvl="0"/>
            <a:r>
              <a:rPr lang="en-US" sz="1200" b="0" i="0" u="none" strike="noStrike" cap="none" dirty="0">
                <a:solidFill>
                  <a:schemeClr val="dk1"/>
                </a:solidFill>
                <a:effectLst/>
                <a:latin typeface="Calibri"/>
                <a:ea typeface="Calibri"/>
                <a:cs typeface="Calibri"/>
                <a:sym typeface="Calibri"/>
              </a:rPr>
              <a:t>Our lens shifts away from traditional practices built on punishment and blame, to practices that teach, empower and build on mutual collaboration.</a:t>
            </a:r>
          </a:p>
          <a:p>
            <a:pPr lvl="0"/>
            <a:r>
              <a:rPr lang="en-US" sz="1200" b="0" i="0" u="none" strike="noStrike" cap="none" dirty="0">
                <a:solidFill>
                  <a:schemeClr val="dk1"/>
                </a:solidFill>
                <a:effectLst/>
                <a:latin typeface="Calibri"/>
                <a:ea typeface="Calibri"/>
                <a:cs typeface="Calibri"/>
                <a:sym typeface="Calibri"/>
              </a:rPr>
              <a:t>By embracing a strengths-based approach we are able to blend accountability with empathy and curiosity.</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1058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r>
              <a:rPr lang="en-US" dirty="0"/>
              <a:t>Liza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2065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Liza </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FFFFFF"/>
                </a:solidFill>
              </a:rPr>
              <a:t>https://www.youtube.com/watch?v=oSBL7Gk_9QU</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7903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 3 min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3509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Liza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73059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 Liza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962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3 min</a:t>
            </a:r>
          </a:p>
          <a:p>
            <a:r>
              <a:rPr lang="en-US" dirty="0"/>
              <a:t>Each night we will send you a reflection opportunity for the training and the next training link</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951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Liza- 3 min </a:t>
            </a:r>
          </a:p>
          <a:p>
            <a:endParaRPr lang="en-US" dirty="0"/>
          </a:p>
          <a:p>
            <a:r>
              <a:rPr lang="en-US" dirty="0"/>
              <a:t>Read </a:t>
            </a:r>
            <a:r>
              <a:rPr lang="en-US" dirty="0" err="1"/>
              <a:t>outloud</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538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Liza- 3 min </a:t>
            </a:r>
          </a:p>
          <a:p>
            <a:endParaRPr lang="en-US" dirty="0"/>
          </a:p>
          <a:p>
            <a:r>
              <a:rPr lang="en-US" dirty="0"/>
              <a:t>Read </a:t>
            </a:r>
            <a:r>
              <a:rPr lang="en-US" dirty="0" err="1"/>
              <a:t>outloud</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101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3 min</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51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3 min</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078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b="1">
                <a:solidFill>
                  <a:srgbClr val="397F6F"/>
                </a:solidFill>
                <a:latin typeface="Avenir Book" panose="02000503020000020003"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solidFill>
                  <a:srgbClr val="034F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 name="Google Shape;18;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68D8-81C0-47FD-8AEB-422F1A1B8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095DD-CF1D-4FA3-B58C-B2291FA00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D3E73-FE8B-4E9E-909C-5DB3FC28DE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1E436C6-51D6-4355-A954-C0E6E41AB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688D8-D800-4C9D-B211-E0C7BC5ECF2B}"/>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359748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A2A4-AEBF-4E84-B29B-266BFC7312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7C03F4-7C31-4C6D-AB82-AAB516058D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65C06-0CB5-4EE2-8E73-735C017430A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958833-B165-4DA5-B098-917E28481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EA3A9-6579-4667-AF9A-C074AC4BAE5D}"/>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128071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146E-C253-4CC5-B640-1DAA4A8AA2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96288-F458-4F73-B867-62165DB5640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864B33-02B9-495D-BFFD-C296F1EE7EF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858A0A-DB1F-40AE-AAC1-6F3BF7177E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8FBA0D-6CE6-42C7-8D59-E746E201C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78E80-8598-4A1F-B12F-84F847795A5A}"/>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97405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009E-FAA6-4424-84B8-5EDDFE4CDDE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3AF1BA-0058-46AC-9EFE-7312658E208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169C52D-AF7E-4333-98C7-3148F970803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C49604-158E-49B7-8836-365C4DA7A7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CDADF-C1B6-4CA2-9FEB-EA39BDECB9D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009AF5-9C99-4EF1-A131-917482F2E2B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DD96221-338E-4387-8958-BDBA57FA9F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14730-7BAF-4757-AC88-F5DB5B8D0AC2}"/>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1562809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C455-DED0-4FF7-B790-47881B9A14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67EA00-2D42-4E56-9C14-704D8483BBF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63F3A54-E5D6-487A-BFEB-BD11836441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AA917B-DA77-453B-BCEF-4C460CF17369}"/>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3606220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166A6-E5E6-4C09-BCD2-5051E035E9B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5654BD8-0D88-49B8-ACB4-2E04CA98CA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D77390-600E-4F42-8CDF-8B149758E3DC}"/>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3575988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3AD7-B009-4284-AFDF-438BED96E7D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2E1F3B6-CD73-43B0-A15D-5510678E321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E20588-0E6B-4568-AB4D-08ACD4D990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CEDC9DC-04F1-4D2F-8733-360882AA03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8EFCD7D-6ADF-4DFD-8B38-4697B5F7C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42617-1087-4998-8D00-D7FA637FED0C}"/>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156541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C4B4-A36F-4F08-8505-9F9C5F1AD72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FC993FA-8A36-4E22-98BF-212ED6FA545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9352DF5-D6B8-4349-8AD0-BD9EF53386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CAE19C5-CC62-49C4-8071-9AFE560045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FFF6C16-1350-4966-8902-04C86D8B1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6FC4F-132E-43F4-AC77-89691D3CB5CA}"/>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3881392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32B1-ACF5-408C-B901-795B42D00E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D7272F-4552-494D-AE5F-17A0B8FF41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A9537-29E1-4F94-B120-B396AA45FA3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FC850E-6B70-44C4-9567-2BB4FA0ED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742E6-DE17-4E7E-920A-89277AACEA71}"/>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2845521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5B398-CF43-4016-B2D0-208153F7B88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CEF91-C007-46F1-BF2E-32BEAC9F3BF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A9E7E-1014-4FD5-A00A-EE9BC07132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94A235-8474-4C43-B17B-F6905F63D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95F40-A7CE-4C19-828B-2817B9B2BF55}"/>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46907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b="1">
                <a:solidFill>
                  <a:srgbClr val="397F6F"/>
                </a:solidFill>
                <a:latin typeface="Avenir Book" panose="02000503020000020003"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solidFill>
                  <a:srgbClr val="034F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 name="Google Shape;18;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0877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5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4676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331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5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5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30678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84633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3772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648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3458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900"/>
              <a:buFont typeface="Calibri"/>
              <a:buNone/>
              <a:defRPr/>
            </a:lvl1pPr>
            <a:lvl2pPr marL="0" lvl="1" indent="0" algn="ctr">
              <a:spcBef>
                <a:spcPts val="0"/>
              </a:spcBef>
              <a:spcAft>
                <a:spcPts val="0"/>
              </a:spcAft>
              <a:buClr>
                <a:srgbClr val="888888"/>
              </a:buClr>
              <a:buSzPts val="900"/>
              <a:buFont typeface="Calibri"/>
              <a:buNone/>
              <a:defRPr/>
            </a:lvl2pPr>
            <a:lvl3pPr marL="0" lvl="2" indent="0" algn="ctr">
              <a:spcBef>
                <a:spcPts val="0"/>
              </a:spcBef>
              <a:spcAft>
                <a:spcPts val="0"/>
              </a:spcAft>
              <a:buClr>
                <a:srgbClr val="888888"/>
              </a:buClr>
              <a:buSzPts val="900"/>
              <a:buFont typeface="Calibri"/>
              <a:buNone/>
              <a:defRPr/>
            </a:lvl3pPr>
            <a:lvl4pPr marL="0" lvl="3" indent="0" algn="ctr">
              <a:spcBef>
                <a:spcPts val="0"/>
              </a:spcBef>
              <a:spcAft>
                <a:spcPts val="0"/>
              </a:spcAft>
              <a:buClr>
                <a:srgbClr val="888888"/>
              </a:buClr>
              <a:buSzPts val="900"/>
              <a:buFont typeface="Calibri"/>
              <a:buNone/>
              <a:defRPr/>
            </a:lvl4pPr>
            <a:lvl5pPr marL="0" lvl="4" indent="0" algn="ctr">
              <a:spcBef>
                <a:spcPts val="0"/>
              </a:spcBef>
              <a:spcAft>
                <a:spcPts val="0"/>
              </a:spcAft>
              <a:buClr>
                <a:srgbClr val="888888"/>
              </a:buClr>
              <a:buSzPts val="900"/>
              <a:buFont typeface="Calibri"/>
              <a:buNone/>
              <a:defRPr/>
            </a:lvl5pPr>
            <a:lvl6pPr marL="0" lvl="5" indent="0" algn="ctr">
              <a:spcBef>
                <a:spcPts val="0"/>
              </a:spcBef>
              <a:spcAft>
                <a:spcPts val="0"/>
              </a:spcAft>
              <a:buClr>
                <a:srgbClr val="888888"/>
              </a:buClr>
              <a:buSzPts val="900"/>
              <a:buFont typeface="Calibri"/>
              <a:buNone/>
              <a:defRPr/>
            </a:lvl6pPr>
            <a:lvl7pPr marL="0" lvl="6" indent="0" algn="ctr">
              <a:spcBef>
                <a:spcPts val="0"/>
              </a:spcBef>
              <a:spcAft>
                <a:spcPts val="0"/>
              </a:spcAft>
              <a:buClr>
                <a:srgbClr val="888888"/>
              </a:buClr>
              <a:buSzPts val="900"/>
              <a:buFont typeface="Calibri"/>
              <a:buNone/>
              <a:defRPr/>
            </a:lvl7pPr>
            <a:lvl8pPr marL="0" lvl="7" indent="0" algn="ctr">
              <a:spcBef>
                <a:spcPts val="0"/>
              </a:spcBef>
              <a:spcAft>
                <a:spcPts val="0"/>
              </a:spcAft>
              <a:buClr>
                <a:srgbClr val="888888"/>
              </a:buClr>
              <a:buSzPts val="900"/>
              <a:buFont typeface="Calibri"/>
              <a:buNone/>
              <a:defRPr/>
            </a:lvl8pPr>
            <a:lvl9pPr marL="0" lvl="8" indent="0" algn="ctr">
              <a:spcBef>
                <a:spcPts val="0"/>
              </a:spcBef>
              <a:spcAft>
                <a:spcPts val="0"/>
              </a:spcAft>
              <a:buClr>
                <a:srgbClr val="888888"/>
              </a:buClr>
              <a:buSzPts val="9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2135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B5D7-5B0E-4622-AD98-B416DC905B0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17F3A9F-5E7D-4FED-A510-4DC8FB755B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110E29A-212A-4DAC-B878-F8DD1EF6E7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6EE49C-1457-4D9A-B520-C450EFEDB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95B41-FFEB-4D0C-A64D-CFA5C771C2D8}"/>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327476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5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5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B5D7-5B0E-4622-AD98-B416DC905B0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17F3A9F-5E7D-4FED-A510-4DC8FB755B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110E29A-212A-4DAC-B878-F8DD1EF6E7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6EE49C-1457-4D9A-B520-C450EFEDB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95B41-FFEB-4D0C-A64D-CFA5C771C2D8}"/>
              </a:ext>
            </a:extLst>
          </p:cNvPr>
          <p:cNvSpPr>
            <a:spLocks noGrp="1"/>
          </p:cNvSpPr>
          <p:nvPr>
            <p:ph type="sldNum" sz="quarter" idx="12"/>
          </p:nvPr>
        </p:nvSpPr>
        <p:spPr/>
        <p:txBody>
          <a:bodyPr/>
          <a:lstStyle/>
          <a:p>
            <a:fld id="{59A00A51-1432-4E3F-BEAA-20E905513AF3}" type="slidenum">
              <a:rPr lang="en-US" smtClean="0"/>
              <a:t>‹#›</a:t>
            </a:fld>
            <a:endParaRPr lang="en-US"/>
          </a:p>
        </p:txBody>
      </p:sp>
    </p:spTree>
    <p:extLst>
      <p:ext uri="{BB962C8B-B14F-4D97-AF65-F5344CB8AC3E}">
        <p14:creationId xmlns:p14="http://schemas.microsoft.com/office/powerpoint/2010/main" val="90957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A03313-6387-45A5-A96F-3BDE654CCB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3972B1-DB65-45ED-B55E-80ED8E8DD4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960DC-EEBD-4E0A-BA1D-136EC9BCC1D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8DCE46E-EDFC-4F06-8F15-EDC8B7D3F21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80F505-6509-413D-8702-94B3716793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A00A51-1432-4E3F-BEAA-20E905513AF3}" type="slidenum">
              <a:rPr lang="en-US" smtClean="0"/>
              <a:t>‹#›</a:t>
            </a:fld>
            <a:endParaRPr lang="en-US"/>
          </a:p>
        </p:txBody>
      </p:sp>
    </p:spTree>
    <p:extLst>
      <p:ext uri="{BB962C8B-B14F-4D97-AF65-F5344CB8AC3E}">
        <p14:creationId xmlns:p14="http://schemas.microsoft.com/office/powerpoint/2010/main" val="17774389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871798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5.png"/><Relationship Id="rId7"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nativegov.org/a-guide-to-indigenous-land-acknowledgment/"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arcg.is/01CSfW"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1.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 Id="rId9"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dF20FaQzYUI?feature=oembed" TargetMode="External"/><Relationship Id="rId5" Type="http://schemas.openxmlformats.org/officeDocument/2006/relationships/image" Target="../media/image23.jpe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ideo" Target="https://www.youtube.com/embed/oSBL7Gk_9QU?feature=oembed" TargetMode="External"/><Relationship Id="rId5" Type="http://schemas.openxmlformats.org/officeDocument/2006/relationships/image" Target="../media/image34.jpeg"/><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hyperlink" Target="https://www.ncbi.nlm.nih.gov/pmc/articles/PMC5048572/" TargetMode="External"/><Relationship Id="rId3" Type="http://schemas.openxmlformats.org/officeDocument/2006/relationships/image" Target="../media/image1.jpg"/><Relationship Id="rId7" Type="http://schemas.openxmlformats.org/officeDocument/2006/relationships/hyperlink" Target="https://kathleennaltyconsulting.com/wp-content/uploads/2016/05/Strategies-for-Confronting-Unconscious-Bias-The-Colorado-Lawyer-May-2016.pdf"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www.researchgate.net/publication/276455324_Organizational_Prevention_of_Vicarious_Trauma" TargetMode="External"/><Relationship Id="rId11" Type="http://schemas.openxmlformats.org/officeDocument/2006/relationships/hyperlink" Target="http://www.shawnginwright.com/books" TargetMode="External"/><Relationship Id="rId5" Type="http://schemas.openxmlformats.org/officeDocument/2006/relationships/hyperlink" Target="https://ginwright.medium.com/the-future-of-healing-shifting-from-trauma-informed-care-to-healing-centered-engagement-634f557ce69c" TargetMode="External"/><Relationship Id="rId10" Type="http://schemas.openxmlformats.org/officeDocument/2006/relationships/hyperlink" Target="https://edmondsbookshop.indielite.org/book/9780143127741" TargetMode="External"/><Relationship Id="rId4" Type="http://schemas.openxmlformats.org/officeDocument/2006/relationships/hyperlink" Target="https://connectingparadigms.org/wp-content/uploads/2019/05/21360-Organizational_Stress_as_a_Barrier_to_Trauma-Informed-Bloom.pdf" TargetMode="External"/><Relationship Id="rId9" Type="http://schemas.openxmlformats.org/officeDocument/2006/relationships/hyperlink" Target="https://edmondsbookshop.indielite.org/book/978125022318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hyperlink" Target="http://www.desertsojourn.com/thankful-in-all-times/" TargetMode="External"/><Relationship Id="rId4" Type="http://schemas.openxmlformats.org/officeDocument/2006/relationships/image" Target="../media/image35.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1"/>
          <p:cNvSpPr/>
          <p:nvPr/>
        </p:nvSpPr>
        <p:spPr>
          <a:xfrm>
            <a:off x="4058184" y="1377777"/>
            <a:ext cx="1909494" cy="1409753"/>
          </a:xfrm>
          <a:prstGeom prst="roundRect">
            <a:avLst>
              <a:gd name="adj" fmla="val 16667"/>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68569" tIns="34275" rIns="68569" bIns="34275" anchor="ctr" anchorCtr="0">
            <a:noAutofit/>
          </a:bodyPr>
          <a:lstStyle/>
          <a:p>
            <a:pPr algn="ctr"/>
            <a:r>
              <a:rPr lang="en-US" sz="2000" b="1" dirty="0">
                <a:solidFill>
                  <a:schemeClr val="bg1"/>
                </a:solidFill>
                <a:latin typeface="+mj-lt"/>
                <a:ea typeface="Calibri"/>
                <a:cs typeface="Calibri"/>
                <a:sym typeface="Calibri"/>
              </a:rPr>
              <a:t>Safety</a:t>
            </a:r>
            <a:endParaRPr sz="2000" b="1" dirty="0">
              <a:solidFill>
                <a:schemeClr val="bg1"/>
              </a:solidFill>
              <a:latin typeface="+mj-lt"/>
            </a:endParaRPr>
          </a:p>
        </p:txBody>
      </p:sp>
      <p:sp>
        <p:nvSpPr>
          <p:cNvPr id="166" name="Google Shape;166;p1"/>
          <p:cNvSpPr/>
          <p:nvPr/>
        </p:nvSpPr>
        <p:spPr>
          <a:xfrm>
            <a:off x="6344214" y="1383954"/>
            <a:ext cx="1909496" cy="1508536"/>
          </a:xfrm>
          <a:prstGeom prst="roundRect">
            <a:avLst>
              <a:gd name="adj" fmla="val 16667"/>
            </a:avLst>
          </a:prstGeom>
          <a:solidFill>
            <a:schemeClr val="accent4">
              <a:lumMod val="40000"/>
              <a:lumOff val="60000"/>
            </a:schemeClr>
          </a:solidFill>
          <a:ln>
            <a:noFill/>
          </a:ln>
        </p:spPr>
        <p:txBody>
          <a:bodyPr spcFirstLastPara="1" wrap="square" lIns="68569" tIns="34275" rIns="68569" bIns="34275" anchor="ctr" anchorCtr="0">
            <a:noAutofit/>
          </a:bodyPr>
          <a:lstStyle/>
          <a:p>
            <a:pPr algn="ctr"/>
            <a:r>
              <a:rPr lang="en-US" sz="1800" b="1" dirty="0">
                <a:solidFill>
                  <a:schemeClr val="tx1">
                    <a:lumMod val="65000"/>
                    <a:lumOff val="35000"/>
                  </a:schemeClr>
                </a:solidFill>
                <a:latin typeface="+mj-lt"/>
                <a:cs typeface="Calibri"/>
                <a:sym typeface="Calibri"/>
              </a:rPr>
              <a:t>Empowerment and Choice  </a:t>
            </a:r>
            <a:endParaRPr sz="1800" b="1" dirty="0">
              <a:solidFill>
                <a:schemeClr val="tx1">
                  <a:lumMod val="65000"/>
                  <a:lumOff val="35000"/>
                </a:schemeClr>
              </a:solidFill>
              <a:latin typeface="+mj-lt"/>
              <a:cs typeface="Calibri"/>
            </a:endParaRPr>
          </a:p>
        </p:txBody>
      </p:sp>
      <p:sp>
        <p:nvSpPr>
          <p:cNvPr id="167" name="Google Shape;167;p1"/>
          <p:cNvSpPr/>
          <p:nvPr/>
        </p:nvSpPr>
        <p:spPr>
          <a:xfrm>
            <a:off x="4058184" y="3170086"/>
            <a:ext cx="1909495" cy="1420575"/>
          </a:xfrm>
          <a:prstGeom prst="roundRect">
            <a:avLst>
              <a:gd name="adj" fmla="val 16667"/>
            </a:avLst>
          </a:prstGeom>
          <a:solidFill>
            <a:schemeClr val="tx1">
              <a:lumMod val="50000"/>
              <a:lumOff val="50000"/>
            </a:schemeClr>
          </a:solidFill>
          <a:ln>
            <a:noFill/>
          </a:ln>
        </p:spPr>
        <p:txBody>
          <a:bodyPr spcFirstLastPara="1" wrap="square" lIns="68569" tIns="34275" rIns="68569" bIns="34275" anchor="ctr" anchorCtr="0">
            <a:noAutofit/>
          </a:bodyPr>
          <a:lstStyle/>
          <a:p>
            <a:pPr algn="ctr"/>
            <a:r>
              <a:rPr lang="en-US" sz="1800" b="1" dirty="0">
                <a:solidFill>
                  <a:schemeClr val="bg1"/>
                </a:solidFill>
                <a:latin typeface="+mj-lt"/>
                <a:cs typeface="Calibri"/>
                <a:sym typeface="Calibri"/>
              </a:rPr>
              <a:t>Cultural, Historical and Gender Issues </a:t>
            </a:r>
            <a:endParaRPr sz="1800" b="1" dirty="0">
              <a:solidFill>
                <a:schemeClr val="bg1"/>
              </a:solidFill>
              <a:latin typeface="+mj-lt"/>
              <a:cs typeface="Calibri"/>
            </a:endParaRPr>
          </a:p>
        </p:txBody>
      </p:sp>
      <p:sp>
        <p:nvSpPr>
          <p:cNvPr id="168" name="Google Shape;168;p1"/>
          <p:cNvSpPr/>
          <p:nvPr/>
        </p:nvSpPr>
        <p:spPr>
          <a:xfrm>
            <a:off x="6344214" y="4973215"/>
            <a:ext cx="1909496" cy="1340579"/>
          </a:xfrm>
          <a:prstGeom prst="roundRect">
            <a:avLst>
              <a:gd name="adj" fmla="val 16667"/>
            </a:avLst>
          </a:prstGeom>
          <a:solidFill>
            <a:schemeClr val="tx2">
              <a:lumMod val="25000"/>
            </a:schemeClr>
          </a:solidFill>
          <a:ln>
            <a:noFill/>
          </a:ln>
        </p:spPr>
        <p:txBody>
          <a:bodyPr spcFirstLastPara="1" wrap="square" lIns="68569" tIns="34275" rIns="68569" bIns="34275" anchor="ctr" anchorCtr="0">
            <a:noAutofit/>
          </a:bodyPr>
          <a:lstStyle/>
          <a:p>
            <a:pPr algn="ctr"/>
            <a:r>
              <a:rPr lang="en-US" sz="2000" b="1" dirty="0">
                <a:solidFill>
                  <a:schemeClr val="bg1"/>
                </a:solidFill>
                <a:latin typeface="+mj-lt"/>
                <a:cs typeface="Calibri"/>
                <a:sym typeface="Calibri"/>
              </a:rPr>
              <a:t>Peer Support</a:t>
            </a:r>
            <a:endParaRPr sz="2000" b="1" dirty="0">
              <a:solidFill>
                <a:schemeClr val="bg1"/>
              </a:solidFill>
              <a:latin typeface="+mj-lt"/>
              <a:cs typeface="Calibri"/>
            </a:endParaRPr>
          </a:p>
        </p:txBody>
      </p:sp>
      <p:sp>
        <p:nvSpPr>
          <p:cNvPr id="169" name="Google Shape;169;p1"/>
          <p:cNvSpPr/>
          <p:nvPr/>
        </p:nvSpPr>
        <p:spPr>
          <a:xfrm>
            <a:off x="4058184" y="4973216"/>
            <a:ext cx="1909496" cy="1340579"/>
          </a:xfrm>
          <a:prstGeom prst="roundRect">
            <a:avLst>
              <a:gd name="adj" fmla="val 16667"/>
            </a:avLst>
          </a:prstGeom>
          <a:solidFill>
            <a:srgbClr val="61D9C3"/>
          </a:solidFill>
          <a:ln>
            <a:noFill/>
          </a:ln>
        </p:spPr>
        <p:txBody>
          <a:bodyPr spcFirstLastPara="1" wrap="square" lIns="68569" tIns="34275" rIns="68569" bIns="34275" anchor="ctr" anchorCtr="0">
            <a:noAutofit/>
          </a:bodyPr>
          <a:lstStyle/>
          <a:p>
            <a:pPr algn="ctr"/>
            <a:r>
              <a:rPr lang="en-US" sz="2000" b="1" dirty="0">
                <a:solidFill>
                  <a:schemeClr val="tx1">
                    <a:lumMod val="65000"/>
                    <a:lumOff val="35000"/>
                  </a:schemeClr>
                </a:solidFill>
                <a:latin typeface="+mj-lt"/>
                <a:cs typeface="Calibri"/>
                <a:sym typeface="Calibri"/>
              </a:rPr>
              <a:t>Collaboration &amp; Mutuality </a:t>
            </a:r>
            <a:endParaRPr sz="2000" b="1" dirty="0">
              <a:solidFill>
                <a:schemeClr val="tx1">
                  <a:lumMod val="65000"/>
                  <a:lumOff val="35000"/>
                </a:schemeClr>
              </a:solidFill>
              <a:latin typeface="+mj-lt"/>
              <a:cs typeface="Calibri"/>
            </a:endParaRPr>
          </a:p>
        </p:txBody>
      </p:sp>
      <p:sp>
        <p:nvSpPr>
          <p:cNvPr id="170" name="Google Shape;170;p1"/>
          <p:cNvSpPr/>
          <p:nvPr/>
        </p:nvSpPr>
        <p:spPr>
          <a:xfrm>
            <a:off x="6344214" y="3170086"/>
            <a:ext cx="1909496" cy="1420574"/>
          </a:xfrm>
          <a:prstGeom prst="roundRect">
            <a:avLst>
              <a:gd name="adj" fmla="val 16667"/>
            </a:avLst>
          </a:prstGeom>
          <a:solidFill>
            <a:srgbClr val="69B6C9"/>
          </a:solidFill>
          <a:ln>
            <a:noFill/>
          </a:ln>
        </p:spPr>
        <p:txBody>
          <a:bodyPr spcFirstLastPara="1" wrap="square" lIns="68569" tIns="34275" rIns="68569" bIns="34275" anchor="ctr" anchorCtr="0">
            <a:noAutofit/>
          </a:bodyPr>
          <a:lstStyle/>
          <a:p>
            <a:pPr algn="ctr"/>
            <a:r>
              <a:rPr lang="en-US" sz="1600" b="1" dirty="0">
                <a:solidFill>
                  <a:schemeClr val="bg1"/>
                </a:solidFill>
                <a:latin typeface="+mj-lt"/>
                <a:cs typeface="Calibri"/>
                <a:sym typeface="Calibri"/>
              </a:rPr>
              <a:t>Trustworthiness &amp; Transparency</a:t>
            </a:r>
            <a:endParaRPr sz="1600" b="1" dirty="0">
              <a:solidFill>
                <a:schemeClr val="bg1"/>
              </a:solidFill>
              <a:latin typeface="+mj-lt"/>
              <a:cs typeface="Calibri"/>
            </a:endParaRPr>
          </a:p>
        </p:txBody>
      </p:sp>
      <p:sp>
        <p:nvSpPr>
          <p:cNvPr id="173" name="Google Shape;173;p1"/>
          <p:cNvSpPr txBox="1"/>
          <p:nvPr/>
        </p:nvSpPr>
        <p:spPr>
          <a:xfrm>
            <a:off x="336331" y="1226391"/>
            <a:ext cx="3721853" cy="2377544"/>
          </a:xfrm>
          <a:prstGeom prst="rect">
            <a:avLst/>
          </a:prstGeom>
          <a:noFill/>
          <a:ln>
            <a:noFill/>
          </a:ln>
        </p:spPr>
        <p:txBody>
          <a:bodyPr spcFirstLastPara="1" wrap="square" lIns="68569" tIns="34275" rIns="68569" bIns="34275" anchor="t" anchorCtr="0">
            <a:spAutoFit/>
          </a:bodyPr>
          <a:lstStyle/>
          <a:p>
            <a:pPr algn="ctr"/>
            <a:r>
              <a:rPr lang="en-US" sz="3000" b="1" dirty="0">
                <a:solidFill>
                  <a:srgbClr val="7ABEC5"/>
                </a:solidFill>
                <a:latin typeface="Avenir Medium"/>
                <a:ea typeface="Calibri"/>
                <a:cs typeface="Avenir Medium"/>
                <a:sym typeface="Calibri"/>
              </a:rPr>
              <a:t>Welcome to the Snohomish County CARE Trauma Informed Care Train the Trainer Training</a:t>
            </a:r>
            <a:endParaRPr sz="3000" b="1" dirty="0">
              <a:solidFill>
                <a:srgbClr val="7ABEC5"/>
              </a:solidFill>
              <a:latin typeface="Avenir Medium"/>
              <a:ea typeface="Calibri"/>
              <a:cs typeface="Avenir Medium"/>
              <a:sym typeface="Calibri"/>
            </a:endParaRPr>
          </a:p>
        </p:txBody>
      </p:sp>
      <p:sp>
        <p:nvSpPr>
          <p:cNvPr id="174" name="Google Shape;174;p1"/>
          <p:cNvSpPr txBox="1"/>
          <p:nvPr/>
        </p:nvSpPr>
        <p:spPr>
          <a:xfrm>
            <a:off x="1264026" y="2322854"/>
            <a:ext cx="60511" cy="346218"/>
          </a:xfrm>
          <a:prstGeom prst="rect">
            <a:avLst/>
          </a:prstGeom>
          <a:noFill/>
          <a:ln>
            <a:noFill/>
          </a:ln>
        </p:spPr>
        <p:txBody>
          <a:bodyPr spcFirstLastPara="1" wrap="square" lIns="68569" tIns="34275" rIns="68569" bIns="34275" anchor="t" anchorCtr="0">
            <a:spAutoFit/>
          </a:bodyPr>
          <a:lstStyle/>
          <a:p>
            <a:r>
              <a:rPr lang="en-US" sz="1800" b="1" dirty="0">
                <a:solidFill>
                  <a:srgbClr val="034F59"/>
                </a:solidFill>
                <a:latin typeface="Avenir"/>
                <a:ea typeface="Avenir"/>
                <a:cs typeface="Avenir"/>
                <a:sym typeface="Avenir"/>
              </a:rPr>
              <a:t>	</a:t>
            </a:r>
            <a:endParaRPr sz="1800" dirty="0">
              <a:solidFill>
                <a:schemeClr val="dk1"/>
              </a:solidFill>
              <a:latin typeface="Calibri"/>
              <a:ea typeface="Calibri"/>
              <a:cs typeface="Calibri"/>
              <a:sym typeface="Calibri"/>
            </a:endParaRPr>
          </a:p>
        </p:txBody>
      </p:sp>
      <p:pic>
        <p:nvPicPr>
          <p:cNvPr id="3" name="Picture 2" descr="A picture containing drawing&#10;&#10;Description automatically generated">
            <a:extLst>
              <a:ext uri="{FF2B5EF4-FFF2-40B4-BE49-F238E27FC236}">
                <a16:creationId xmlns:a16="http://schemas.microsoft.com/office/drawing/2014/main" id="{18D0300A-260F-4F61-9FA7-A5A93803DA4B}"/>
              </a:ext>
            </a:extLst>
          </p:cNvPr>
          <p:cNvPicPr>
            <a:picLocks noChangeAspect="1"/>
          </p:cNvPicPr>
          <p:nvPr/>
        </p:nvPicPr>
        <p:blipFill>
          <a:blip r:embed="rId3"/>
          <a:stretch>
            <a:fillRect/>
          </a:stretch>
        </p:blipFill>
        <p:spPr>
          <a:xfrm>
            <a:off x="680723" y="5205175"/>
            <a:ext cx="3000926" cy="1247528"/>
          </a:xfrm>
          <a:prstGeom prst="rect">
            <a:avLst/>
          </a:prstGeom>
        </p:spPr>
      </p:pic>
      <p:sp>
        <p:nvSpPr>
          <p:cNvPr id="2" name="TextBox 1">
            <a:extLst>
              <a:ext uri="{FF2B5EF4-FFF2-40B4-BE49-F238E27FC236}">
                <a16:creationId xmlns:a16="http://schemas.microsoft.com/office/drawing/2014/main" id="{18371BEF-DCE4-4E63-9532-5D147C311F17}"/>
              </a:ext>
            </a:extLst>
          </p:cNvPr>
          <p:cNvSpPr txBox="1"/>
          <p:nvPr/>
        </p:nvSpPr>
        <p:spPr>
          <a:xfrm>
            <a:off x="680723" y="299258"/>
            <a:ext cx="322346" cy="307777"/>
          </a:xfrm>
          <a:prstGeom prst="rect">
            <a:avLst/>
          </a:prstGeom>
          <a:noFill/>
        </p:spPr>
        <p:txBody>
          <a:bodyPr wrap="square" rtlCol="0">
            <a:spAutoFit/>
          </a:bodyPr>
          <a:lstStyle/>
          <a:p>
            <a:r>
              <a:rPr lang="en-US"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094FD02-234C-459B-898C-B18213E03AC1}"/>
              </a:ext>
            </a:extLst>
          </p:cNvPr>
          <p:cNvSpPr txBox="1"/>
          <p:nvPr/>
        </p:nvSpPr>
        <p:spPr>
          <a:xfrm>
            <a:off x="931025" y="2116974"/>
            <a:ext cx="7204364" cy="3046988"/>
          </a:xfrm>
          <a:prstGeom prst="rect">
            <a:avLst/>
          </a:prstGeom>
          <a:noFill/>
        </p:spPr>
        <p:txBody>
          <a:bodyPr wrap="square" rtlCol="0">
            <a:spAutoFit/>
          </a:bodyPr>
          <a:lstStyle/>
          <a:p>
            <a:pPr marL="342900" indent="-342900">
              <a:buClr>
                <a:srgbClr val="7ABEC5"/>
              </a:buClr>
              <a:buFont typeface="Wingdings" panose="05000000000000000000" pitchFamily="2" charset="2"/>
              <a:buChar char="Ø"/>
            </a:pPr>
            <a:r>
              <a:rPr lang="en-US" sz="2400" dirty="0">
                <a:solidFill>
                  <a:srgbClr val="002060"/>
                </a:solidFill>
                <a:latin typeface="Avenir Medium"/>
              </a:rPr>
              <a:t>Take a deep breath</a:t>
            </a:r>
          </a:p>
          <a:p>
            <a:pPr>
              <a:buClr>
                <a:srgbClr val="7ABEC5"/>
              </a:buClr>
            </a:pPr>
            <a:r>
              <a:rPr lang="en-US" sz="2400" dirty="0">
                <a:solidFill>
                  <a:srgbClr val="002060"/>
                </a:solidFill>
                <a:latin typeface="Avenir Medium"/>
              </a:rPr>
              <a:t>     (Inhale slow, Hold, Exhale slow)</a:t>
            </a:r>
          </a:p>
          <a:p>
            <a:pPr marL="342900" indent="-342900">
              <a:buClr>
                <a:srgbClr val="7ABEC5"/>
              </a:buClr>
              <a:buFont typeface="Wingdings" panose="05000000000000000000" pitchFamily="2" charset="2"/>
              <a:buChar char="Ø"/>
            </a:pPr>
            <a:endParaRPr lang="en-US" sz="2400" dirty="0">
              <a:solidFill>
                <a:srgbClr val="002060"/>
              </a:solidFill>
              <a:latin typeface="Avenir Medium"/>
            </a:endParaRPr>
          </a:p>
          <a:p>
            <a:pPr marL="342900" indent="-342900">
              <a:buClr>
                <a:srgbClr val="7ABEC5"/>
              </a:buClr>
              <a:buFont typeface="Wingdings" panose="05000000000000000000" pitchFamily="2" charset="2"/>
              <a:buChar char="Ø"/>
            </a:pPr>
            <a:r>
              <a:rPr lang="en-US" sz="2400" dirty="0">
                <a:solidFill>
                  <a:srgbClr val="002060"/>
                </a:solidFill>
                <a:latin typeface="Avenir Medium"/>
              </a:rPr>
              <a:t>Notice any sensations in your body</a:t>
            </a:r>
          </a:p>
          <a:p>
            <a:pPr marL="342900" indent="-342900">
              <a:buClr>
                <a:srgbClr val="7ABEC5"/>
              </a:buClr>
              <a:buFont typeface="Wingdings" panose="05000000000000000000" pitchFamily="2" charset="2"/>
              <a:buChar char="Ø"/>
            </a:pPr>
            <a:endParaRPr lang="en-US" sz="2400" dirty="0">
              <a:solidFill>
                <a:srgbClr val="002060"/>
              </a:solidFill>
              <a:latin typeface="Avenir Medium"/>
            </a:endParaRPr>
          </a:p>
          <a:p>
            <a:pPr marL="342900" indent="-342900">
              <a:buClr>
                <a:srgbClr val="7ABEC5"/>
              </a:buClr>
              <a:buFont typeface="Wingdings" panose="05000000000000000000" pitchFamily="2" charset="2"/>
              <a:buChar char="Ø"/>
            </a:pPr>
            <a:r>
              <a:rPr lang="en-US" sz="2400" dirty="0">
                <a:solidFill>
                  <a:srgbClr val="002060"/>
                </a:solidFill>
                <a:latin typeface="Avenir Medium"/>
              </a:rPr>
              <a:t>Try to name what you are feeling in the moment</a:t>
            </a:r>
          </a:p>
          <a:p>
            <a:pPr marL="342900" indent="-342900">
              <a:buClr>
                <a:srgbClr val="7ABEC5"/>
              </a:buClr>
              <a:buFont typeface="Wingdings" panose="05000000000000000000" pitchFamily="2" charset="2"/>
              <a:buChar char="Ø"/>
            </a:pPr>
            <a:endParaRPr lang="en-US" sz="2400" dirty="0">
              <a:solidFill>
                <a:srgbClr val="002060"/>
              </a:solidFill>
              <a:latin typeface="Avenir Medium"/>
            </a:endParaRPr>
          </a:p>
          <a:p>
            <a:pPr marL="342900" indent="-342900">
              <a:buClr>
                <a:srgbClr val="7ABEC5"/>
              </a:buClr>
              <a:buFont typeface="Wingdings" panose="05000000000000000000" pitchFamily="2" charset="2"/>
              <a:buChar char="Ø"/>
            </a:pPr>
            <a:r>
              <a:rPr lang="en-US" sz="2400" dirty="0">
                <a:solidFill>
                  <a:srgbClr val="002060"/>
                </a:solidFill>
                <a:latin typeface="Avenir Medium"/>
              </a:rPr>
              <a:t>Thank yourself for this moment and your strength</a:t>
            </a:r>
          </a:p>
        </p:txBody>
      </p:sp>
      <p:sp>
        <p:nvSpPr>
          <p:cNvPr id="4" name="TextBox 3">
            <a:extLst>
              <a:ext uri="{FF2B5EF4-FFF2-40B4-BE49-F238E27FC236}">
                <a16:creationId xmlns:a16="http://schemas.microsoft.com/office/drawing/2014/main" id="{021BF10D-4CC5-4C88-BC4E-BDC160B8EAE6}"/>
              </a:ext>
            </a:extLst>
          </p:cNvPr>
          <p:cNvSpPr txBox="1"/>
          <p:nvPr/>
        </p:nvSpPr>
        <p:spPr>
          <a:xfrm>
            <a:off x="4533207" y="154482"/>
            <a:ext cx="4799214" cy="1015663"/>
          </a:xfrm>
          <a:prstGeom prst="rect">
            <a:avLst/>
          </a:prstGeom>
          <a:noFill/>
        </p:spPr>
        <p:txBody>
          <a:bodyPr wrap="square" rtlCol="0">
            <a:spAutoFit/>
          </a:bodyPr>
          <a:lstStyle/>
          <a:p>
            <a:r>
              <a:rPr lang="en-US" sz="3600" b="1" dirty="0">
                <a:solidFill>
                  <a:srgbClr val="7ABEC5"/>
                </a:solidFill>
                <a:latin typeface="Avenir Medium"/>
              </a:rPr>
              <a:t>Grounding Exercise</a:t>
            </a:r>
          </a:p>
          <a:p>
            <a:r>
              <a:rPr lang="en-US" sz="2400" b="1" dirty="0">
                <a:solidFill>
                  <a:srgbClr val="7ABEC5"/>
                </a:solidFill>
                <a:latin typeface="Avenir Medium"/>
              </a:rPr>
              <a:t>Take a moment to ground yourself </a:t>
            </a:r>
          </a:p>
        </p:txBody>
      </p:sp>
      <p:sp>
        <p:nvSpPr>
          <p:cNvPr id="5" name="TextBox 4">
            <a:extLst>
              <a:ext uri="{FF2B5EF4-FFF2-40B4-BE49-F238E27FC236}">
                <a16:creationId xmlns:a16="http://schemas.microsoft.com/office/drawing/2014/main" id="{39BB7C25-F0FA-4277-BBE3-5C7453714755}"/>
              </a:ext>
            </a:extLst>
          </p:cNvPr>
          <p:cNvSpPr txBox="1"/>
          <p:nvPr/>
        </p:nvSpPr>
        <p:spPr>
          <a:xfrm>
            <a:off x="108917" y="35640"/>
            <a:ext cx="383438" cy="307777"/>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134298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6"/>
          <p:cNvSpPr txBox="1">
            <a:spLocks noGrp="1"/>
          </p:cNvSpPr>
          <p:nvPr>
            <p:ph type="title"/>
          </p:nvPr>
        </p:nvSpPr>
        <p:spPr>
          <a:xfrm>
            <a:off x="3609542" y="306429"/>
            <a:ext cx="5915025" cy="745650"/>
          </a:xfrm>
          <a:prstGeom prst="rect">
            <a:avLst/>
          </a:prstGeom>
          <a:noFill/>
          <a:ln>
            <a:noFill/>
          </a:ln>
        </p:spPr>
        <p:txBody>
          <a:bodyPr spcFirstLastPara="1" vert="horz" wrap="square" lIns="51431" tIns="25706" rIns="51431" bIns="25706" rtlCol="0" anchor="ctr" anchorCtr="0">
            <a:noAutofit/>
          </a:bodyPr>
          <a:lstStyle/>
          <a:p>
            <a:pPr algn="ctr">
              <a:lnSpc>
                <a:spcPct val="90000"/>
              </a:lnSpc>
              <a:buSzPts val="3300"/>
            </a:pPr>
            <a:r>
              <a:rPr lang="en" b="1" dirty="0">
                <a:solidFill>
                  <a:srgbClr val="7ABEC5"/>
                </a:solidFill>
                <a:latin typeface="Avenir"/>
                <a:sym typeface="Poppins"/>
              </a:rPr>
              <a:t>Zoom Tutorial &amp; Norms</a:t>
            </a:r>
            <a:endParaRPr b="1" dirty="0">
              <a:solidFill>
                <a:srgbClr val="7ABEC5"/>
              </a:solidFill>
              <a:latin typeface="Avenir"/>
              <a:sym typeface="Poppins"/>
            </a:endParaRPr>
          </a:p>
        </p:txBody>
      </p:sp>
      <p:sp>
        <p:nvSpPr>
          <p:cNvPr id="21" name="Google Shape;583;p86">
            <a:extLst>
              <a:ext uri="{FF2B5EF4-FFF2-40B4-BE49-F238E27FC236}">
                <a16:creationId xmlns:a16="http://schemas.microsoft.com/office/drawing/2014/main" id="{8DB77771-FE5A-BB46-A515-6D357A5C3BA0}"/>
              </a:ext>
            </a:extLst>
          </p:cNvPr>
          <p:cNvSpPr/>
          <p:nvPr/>
        </p:nvSpPr>
        <p:spPr>
          <a:xfrm>
            <a:off x="1356764" y="3595708"/>
            <a:ext cx="6633866" cy="703818"/>
          </a:xfrm>
          <a:prstGeom prst="roundRect">
            <a:avLst>
              <a:gd name="adj" fmla="val 10000"/>
            </a:avLst>
          </a:prstGeom>
          <a:solidFill>
            <a:schemeClr val="accent6">
              <a:lumMod val="60000"/>
              <a:lumOff val="40000"/>
            </a:schemeClr>
          </a:solidFill>
          <a:ln>
            <a:noFill/>
          </a:ln>
        </p:spPr>
        <p:txBody>
          <a:bodyPr spcFirstLastPara="1" wrap="square" lIns="68569" tIns="68569" rIns="68569" bIns="68569" anchor="ctr" anchorCtr="0">
            <a:noAutofit/>
          </a:bodyPr>
          <a:lstStyle/>
          <a:p>
            <a:pPr>
              <a:buClr>
                <a:srgbClr val="000000"/>
              </a:buClr>
              <a:buSzPts val="1400"/>
            </a:pPr>
            <a:endParaRPr sz="1050" dirty="0">
              <a:highlight>
                <a:srgbClr val="FEA983"/>
              </a:highlight>
              <a:latin typeface="Poppins"/>
              <a:ea typeface="Poppins"/>
              <a:cs typeface="Poppins"/>
              <a:sym typeface="Poppins"/>
            </a:endParaRPr>
          </a:p>
        </p:txBody>
      </p:sp>
      <p:sp>
        <p:nvSpPr>
          <p:cNvPr id="575" name="Google Shape;575;p86"/>
          <p:cNvSpPr/>
          <p:nvPr/>
        </p:nvSpPr>
        <p:spPr>
          <a:xfrm>
            <a:off x="1368817" y="2036264"/>
            <a:ext cx="6633992" cy="596519"/>
          </a:xfrm>
          <a:prstGeom prst="roundRect">
            <a:avLst>
              <a:gd name="adj" fmla="val 10000"/>
            </a:avLst>
          </a:prstGeom>
          <a:solidFill>
            <a:schemeClr val="accent2">
              <a:lumMod val="40000"/>
              <a:lumOff val="60000"/>
            </a:schemeClr>
          </a:solidFill>
          <a:ln>
            <a:noFill/>
          </a:ln>
        </p:spPr>
        <p:txBody>
          <a:bodyPr spcFirstLastPara="1" wrap="square" lIns="68569" tIns="68569" rIns="68569" bIns="68569" anchor="ctr" anchorCtr="0">
            <a:noAutofit/>
          </a:bodyPr>
          <a:lstStyle/>
          <a:p>
            <a:pPr>
              <a:buClr>
                <a:srgbClr val="000000"/>
              </a:buClr>
              <a:buSzPts val="1400"/>
            </a:pPr>
            <a:endParaRPr sz="1050" dirty="0">
              <a:solidFill>
                <a:schemeClr val="accent2">
                  <a:lumMod val="40000"/>
                  <a:lumOff val="60000"/>
                </a:schemeClr>
              </a:solidFill>
              <a:highlight>
                <a:srgbClr val="FEA983"/>
              </a:highlight>
              <a:latin typeface="Poppins"/>
              <a:ea typeface="Poppins"/>
              <a:cs typeface="Poppins"/>
              <a:sym typeface="Poppins"/>
            </a:endParaRPr>
          </a:p>
        </p:txBody>
      </p:sp>
      <p:sp>
        <p:nvSpPr>
          <p:cNvPr id="576" name="Google Shape;576;p86"/>
          <p:cNvSpPr/>
          <p:nvPr/>
        </p:nvSpPr>
        <p:spPr>
          <a:xfrm>
            <a:off x="1734630" y="2118020"/>
            <a:ext cx="487104" cy="512484"/>
          </a:xfrm>
          <a:prstGeom prst="rect">
            <a:avLst/>
          </a:prstGeom>
          <a:blipFill rotWithShape="1">
            <a:blip r:embed="rId3">
              <a:alphaModFix/>
            </a:blip>
            <a:stretch>
              <a:fillRect/>
            </a:stretch>
          </a:blipFill>
          <a:ln>
            <a:noFill/>
          </a:ln>
        </p:spPr>
        <p:txBody>
          <a:bodyPr spcFirstLastPara="1" wrap="square" lIns="68569" tIns="68569" rIns="68569" bIns="68569" anchor="ctr" anchorCtr="0">
            <a:noAutofit/>
          </a:bodyPr>
          <a:lstStyle/>
          <a:p>
            <a:pPr>
              <a:buClr>
                <a:srgbClr val="000000"/>
              </a:buClr>
              <a:buSzPts val="1400"/>
            </a:pPr>
            <a:endParaRPr sz="1050">
              <a:latin typeface="Poppins"/>
              <a:ea typeface="Poppins"/>
              <a:cs typeface="Poppins"/>
              <a:sym typeface="Poppins"/>
            </a:endParaRPr>
          </a:p>
        </p:txBody>
      </p:sp>
      <p:sp>
        <p:nvSpPr>
          <p:cNvPr id="577" name="Google Shape;577;p86"/>
          <p:cNvSpPr/>
          <p:nvPr/>
        </p:nvSpPr>
        <p:spPr>
          <a:xfrm>
            <a:off x="3506814" y="2140268"/>
            <a:ext cx="4484072" cy="639483"/>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latin typeface="Poppins"/>
              <a:ea typeface="Poppins"/>
              <a:cs typeface="Poppins"/>
              <a:sym typeface="Poppins"/>
            </a:endParaRPr>
          </a:p>
        </p:txBody>
      </p:sp>
      <p:sp>
        <p:nvSpPr>
          <p:cNvPr id="578" name="Google Shape;578;p86"/>
          <p:cNvSpPr txBox="1"/>
          <p:nvPr/>
        </p:nvSpPr>
        <p:spPr>
          <a:xfrm flipH="1">
            <a:off x="2221734" y="2250730"/>
            <a:ext cx="5403370" cy="198223"/>
          </a:xfrm>
          <a:prstGeom prst="rect">
            <a:avLst/>
          </a:prstGeom>
          <a:noFill/>
          <a:ln>
            <a:noFill/>
          </a:ln>
        </p:spPr>
        <p:txBody>
          <a:bodyPr spcFirstLastPara="1" wrap="square" lIns="98250" tIns="98250" rIns="98250" bIns="98250" anchor="ctr" anchorCtr="0">
            <a:noAutofit/>
          </a:bodyPr>
          <a:lstStyle/>
          <a:p>
            <a:pPr>
              <a:buClr>
                <a:srgbClr val="000000"/>
              </a:buClr>
              <a:buSzPts val="2000"/>
            </a:pPr>
            <a:r>
              <a:rPr lang="en" sz="1200" dirty="0">
                <a:latin typeface="Poppins"/>
                <a:sym typeface="Poppins"/>
              </a:rPr>
              <a:t>Remember to mute and unmute </a:t>
            </a:r>
            <a:r>
              <a:rPr lang="en-US" sz="1200" dirty="0">
                <a:latin typeface="Poppins"/>
                <a:sym typeface="Poppins"/>
              </a:rPr>
              <a:t>to reduce background noise-</a:t>
            </a:r>
          </a:p>
          <a:p>
            <a:pPr>
              <a:buClr>
                <a:srgbClr val="000000"/>
              </a:buClr>
              <a:buSzPts val="2000"/>
            </a:pPr>
            <a:r>
              <a:rPr lang="en-US" sz="1200" dirty="0">
                <a:latin typeface="Poppins"/>
                <a:sym typeface="Poppins"/>
              </a:rPr>
              <a:t>Please keep camera, on for connection, if you can.</a:t>
            </a:r>
            <a:r>
              <a:rPr lang="en" sz="1200" dirty="0">
                <a:latin typeface="Poppins"/>
                <a:sym typeface="Poppins"/>
              </a:rPr>
              <a:t> </a:t>
            </a:r>
            <a:endParaRPr sz="1200" dirty="0">
              <a:latin typeface="Poppins"/>
              <a:sym typeface="Poppins"/>
            </a:endParaRPr>
          </a:p>
        </p:txBody>
      </p:sp>
      <p:sp>
        <p:nvSpPr>
          <p:cNvPr id="579" name="Google Shape;579;p86"/>
          <p:cNvSpPr/>
          <p:nvPr/>
        </p:nvSpPr>
        <p:spPr>
          <a:xfrm>
            <a:off x="1356764" y="2741339"/>
            <a:ext cx="6633866" cy="743006"/>
          </a:xfrm>
          <a:prstGeom prst="roundRect">
            <a:avLst>
              <a:gd name="adj" fmla="val 10000"/>
            </a:avLst>
          </a:prstGeom>
          <a:solidFill>
            <a:schemeClr val="accent4">
              <a:lumMod val="60000"/>
              <a:lumOff val="40000"/>
            </a:schemeClr>
          </a:solidFill>
          <a:ln>
            <a:noFill/>
          </a:ln>
        </p:spPr>
        <p:txBody>
          <a:bodyPr spcFirstLastPara="1" wrap="square" lIns="68569" tIns="68569" rIns="68569" bIns="68569" anchor="ctr" anchorCtr="0">
            <a:noAutofit/>
          </a:bodyPr>
          <a:lstStyle/>
          <a:p>
            <a:pPr>
              <a:buClr>
                <a:srgbClr val="000000"/>
              </a:buClr>
              <a:buSzPts val="1400"/>
            </a:pPr>
            <a:endParaRPr sz="1050" dirty="0">
              <a:highlight>
                <a:srgbClr val="FEA983"/>
              </a:highlight>
              <a:latin typeface="Poppins"/>
              <a:ea typeface="Poppins"/>
              <a:cs typeface="Poppins"/>
              <a:sym typeface="Poppins"/>
            </a:endParaRPr>
          </a:p>
        </p:txBody>
      </p:sp>
      <p:sp>
        <p:nvSpPr>
          <p:cNvPr id="580" name="Google Shape;580;p86"/>
          <p:cNvSpPr/>
          <p:nvPr/>
        </p:nvSpPr>
        <p:spPr>
          <a:xfrm>
            <a:off x="1663696" y="3647803"/>
            <a:ext cx="597093" cy="639482"/>
          </a:xfrm>
          <a:prstGeom prst="rect">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Clr>
                <a:srgbClr val="000000"/>
              </a:buClr>
              <a:buSzPts val="1400"/>
            </a:pPr>
            <a:endParaRPr sz="1050">
              <a:latin typeface="Poppins"/>
              <a:ea typeface="Poppins"/>
              <a:cs typeface="Poppins"/>
              <a:sym typeface="Poppins"/>
            </a:endParaRPr>
          </a:p>
        </p:txBody>
      </p:sp>
      <p:sp>
        <p:nvSpPr>
          <p:cNvPr id="581" name="Google Shape;581;p86"/>
          <p:cNvSpPr/>
          <p:nvPr/>
        </p:nvSpPr>
        <p:spPr>
          <a:xfrm>
            <a:off x="3506814" y="2939562"/>
            <a:ext cx="4484072" cy="639483"/>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latin typeface="Poppins"/>
              <a:ea typeface="Poppins"/>
              <a:cs typeface="Poppins"/>
              <a:sym typeface="Poppins"/>
            </a:endParaRPr>
          </a:p>
        </p:txBody>
      </p:sp>
      <p:sp>
        <p:nvSpPr>
          <p:cNvPr id="582" name="Google Shape;582;p86"/>
          <p:cNvSpPr txBox="1"/>
          <p:nvPr/>
        </p:nvSpPr>
        <p:spPr>
          <a:xfrm>
            <a:off x="2720664" y="2894950"/>
            <a:ext cx="5167451" cy="528410"/>
          </a:xfrm>
          <a:prstGeom prst="rect">
            <a:avLst/>
          </a:prstGeom>
          <a:noFill/>
          <a:ln>
            <a:noFill/>
          </a:ln>
        </p:spPr>
        <p:txBody>
          <a:bodyPr spcFirstLastPara="1" wrap="square" lIns="98250" tIns="98250" rIns="98250" bIns="98250" anchor="ctr" anchorCtr="0">
            <a:noAutofit/>
          </a:bodyPr>
          <a:lstStyle/>
          <a:p>
            <a:pPr>
              <a:buClr>
                <a:srgbClr val="000000"/>
              </a:buClr>
              <a:buSzPts val="2000"/>
            </a:pPr>
            <a:r>
              <a:rPr lang="en" sz="1800" dirty="0">
                <a:latin typeface="Poppins"/>
                <a:sym typeface="Poppins"/>
              </a:rPr>
              <a:t>Can use chat to write comments or ? for discussion</a:t>
            </a:r>
            <a:endParaRPr sz="1800" dirty="0">
              <a:latin typeface="Poppins"/>
              <a:sym typeface="Poppins"/>
            </a:endParaRPr>
          </a:p>
        </p:txBody>
      </p:sp>
      <p:sp>
        <p:nvSpPr>
          <p:cNvPr id="583" name="Google Shape;583;p86"/>
          <p:cNvSpPr/>
          <p:nvPr/>
        </p:nvSpPr>
        <p:spPr>
          <a:xfrm>
            <a:off x="1356764" y="4378340"/>
            <a:ext cx="6633866" cy="700341"/>
          </a:xfrm>
          <a:prstGeom prst="roundRect">
            <a:avLst>
              <a:gd name="adj" fmla="val 10000"/>
            </a:avLst>
          </a:prstGeom>
          <a:solidFill>
            <a:schemeClr val="accent5">
              <a:lumMod val="60000"/>
              <a:lumOff val="40000"/>
            </a:schemeClr>
          </a:solidFill>
          <a:ln>
            <a:noFill/>
          </a:ln>
        </p:spPr>
        <p:txBody>
          <a:bodyPr spcFirstLastPara="1" wrap="square" lIns="68569" tIns="68569" rIns="68569" bIns="68569" anchor="ctr" anchorCtr="0">
            <a:noAutofit/>
          </a:bodyPr>
          <a:lstStyle/>
          <a:p>
            <a:pPr>
              <a:buClr>
                <a:srgbClr val="000000"/>
              </a:buClr>
              <a:buSzPts val="1400"/>
            </a:pPr>
            <a:endParaRPr sz="1050" dirty="0">
              <a:highlight>
                <a:srgbClr val="FEA983"/>
              </a:highlight>
              <a:latin typeface="Poppins"/>
              <a:ea typeface="Poppins"/>
              <a:cs typeface="Poppins"/>
              <a:sym typeface="Poppins"/>
            </a:endParaRPr>
          </a:p>
        </p:txBody>
      </p:sp>
      <p:sp>
        <p:nvSpPr>
          <p:cNvPr id="584" name="Google Shape;584;p86"/>
          <p:cNvSpPr/>
          <p:nvPr/>
        </p:nvSpPr>
        <p:spPr>
          <a:xfrm>
            <a:off x="1628355" y="4489705"/>
            <a:ext cx="667777" cy="526795"/>
          </a:xfrm>
          <a:prstGeom prst="rect">
            <a:avLst/>
          </a:prstGeom>
          <a:blipFill rotWithShape="1">
            <a:blip r:embed="rId5">
              <a:alphaModFix/>
            </a:blip>
            <a:stretch>
              <a:fillRect/>
            </a:stretch>
          </a:blipFill>
          <a:ln>
            <a:noFill/>
          </a:ln>
        </p:spPr>
        <p:txBody>
          <a:bodyPr spcFirstLastPara="1" wrap="square" lIns="68569" tIns="68569" rIns="68569" bIns="68569" anchor="ctr" anchorCtr="0">
            <a:noAutofit/>
          </a:bodyPr>
          <a:lstStyle/>
          <a:p>
            <a:pPr>
              <a:buClr>
                <a:srgbClr val="000000"/>
              </a:buClr>
              <a:buSzPts val="1400"/>
            </a:pPr>
            <a:endParaRPr sz="1050" dirty="0">
              <a:latin typeface="Poppins"/>
              <a:ea typeface="Poppins"/>
              <a:cs typeface="Poppins"/>
              <a:sym typeface="Poppins"/>
            </a:endParaRPr>
          </a:p>
        </p:txBody>
      </p:sp>
      <p:sp>
        <p:nvSpPr>
          <p:cNvPr id="585" name="Google Shape;585;p86"/>
          <p:cNvSpPr/>
          <p:nvPr/>
        </p:nvSpPr>
        <p:spPr>
          <a:xfrm>
            <a:off x="3506814" y="3738857"/>
            <a:ext cx="4484072" cy="639483"/>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latin typeface="Poppins"/>
              <a:ea typeface="Poppins"/>
              <a:cs typeface="Poppins"/>
              <a:sym typeface="Poppins"/>
            </a:endParaRPr>
          </a:p>
        </p:txBody>
      </p:sp>
      <p:sp>
        <p:nvSpPr>
          <p:cNvPr id="586" name="Google Shape;586;p86"/>
          <p:cNvSpPr txBox="1"/>
          <p:nvPr/>
        </p:nvSpPr>
        <p:spPr>
          <a:xfrm>
            <a:off x="2624784" y="4472981"/>
            <a:ext cx="5000320" cy="526795"/>
          </a:xfrm>
          <a:prstGeom prst="rect">
            <a:avLst/>
          </a:prstGeom>
          <a:noFill/>
          <a:ln>
            <a:noFill/>
          </a:ln>
        </p:spPr>
        <p:txBody>
          <a:bodyPr spcFirstLastPara="1" wrap="square" lIns="98250" tIns="98250" rIns="98250" bIns="98250" anchor="ctr" anchorCtr="0">
            <a:noAutofit/>
          </a:bodyPr>
          <a:lstStyle/>
          <a:p>
            <a:pPr>
              <a:buClr>
                <a:srgbClr val="000000"/>
              </a:buClr>
              <a:buSzPts val="2000"/>
            </a:pPr>
            <a:r>
              <a:rPr lang="en" sz="1800" dirty="0">
                <a:latin typeface="Poppins"/>
                <a:sym typeface="Poppins"/>
              </a:rPr>
              <a:t>“Raise hand” to signal desire to speak </a:t>
            </a:r>
            <a:endParaRPr sz="1800" dirty="0">
              <a:latin typeface="Poppins"/>
              <a:sym typeface="Poppins"/>
            </a:endParaRPr>
          </a:p>
        </p:txBody>
      </p:sp>
      <p:sp>
        <p:nvSpPr>
          <p:cNvPr id="587" name="Google Shape;587;p86"/>
          <p:cNvSpPr/>
          <p:nvPr/>
        </p:nvSpPr>
        <p:spPr>
          <a:xfrm>
            <a:off x="1356764" y="5159587"/>
            <a:ext cx="6633993" cy="688789"/>
          </a:xfrm>
          <a:prstGeom prst="roundRect">
            <a:avLst>
              <a:gd name="adj" fmla="val 10000"/>
            </a:avLst>
          </a:prstGeom>
          <a:solidFill>
            <a:srgbClr val="61D9C3"/>
          </a:solidFill>
          <a:ln>
            <a:noFill/>
          </a:ln>
        </p:spPr>
        <p:txBody>
          <a:bodyPr spcFirstLastPara="1" wrap="square" lIns="68569" tIns="68569" rIns="68569" bIns="68569" anchor="ctr" anchorCtr="0">
            <a:noAutofit/>
          </a:bodyPr>
          <a:lstStyle/>
          <a:p>
            <a:pPr>
              <a:buClr>
                <a:srgbClr val="000000"/>
              </a:buClr>
              <a:buSzPts val="1400"/>
            </a:pPr>
            <a:endParaRPr sz="1050" dirty="0">
              <a:highlight>
                <a:srgbClr val="FEA983"/>
              </a:highlight>
              <a:latin typeface="Poppins"/>
              <a:ea typeface="Poppins"/>
              <a:cs typeface="Poppins"/>
              <a:sym typeface="Poppins"/>
            </a:endParaRPr>
          </a:p>
        </p:txBody>
      </p:sp>
      <p:sp>
        <p:nvSpPr>
          <p:cNvPr id="588" name="Google Shape;588;p86"/>
          <p:cNvSpPr/>
          <p:nvPr/>
        </p:nvSpPr>
        <p:spPr>
          <a:xfrm>
            <a:off x="1602240" y="5232496"/>
            <a:ext cx="667777" cy="604124"/>
          </a:xfrm>
          <a:prstGeom prst="rect">
            <a:avLst/>
          </a:prstGeom>
          <a:blipFill rotWithShape="1">
            <a:blip r:embed="rId6">
              <a:alphaModFix/>
            </a:blip>
            <a:stretch>
              <a:fillRect/>
            </a:stretch>
          </a:blipFill>
          <a:ln>
            <a:noFill/>
          </a:ln>
        </p:spPr>
        <p:txBody>
          <a:bodyPr spcFirstLastPara="1" wrap="square" lIns="68569" tIns="68569" rIns="68569" bIns="68569" anchor="ctr" anchorCtr="0">
            <a:noAutofit/>
          </a:bodyPr>
          <a:lstStyle/>
          <a:p>
            <a:pPr>
              <a:buClr>
                <a:srgbClr val="000000"/>
              </a:buClr>
              <a:buSzPts val="1400"/>
            </a:pPr>
            <a:endParaRPr sz="1050">
              <a:latin typeface="Poppins"/>
              <a:ea typeface="Poppins"/>
              <a:cs typeface="Poppins"/>
              <a:sym typeface="Poppins"/>
            </a:endParaRPr>
          </a:p>
        </p:txBody>
      </p:sp>
      <p:sp>
        <p:nvSpPr>
          <p:cNvPr id="589" name="Google Shape;589;p86"/>
          <p:cNvSpPr/>
          <p:nvPr/>
        </p:nvSpPr>
        <p:spPr>
          <a:xfrm>
            <a:off x="3506814" y="4538152"/>
            <a:ext cx="4484072" cy="639483"/>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latin typeface="Poppins"/>
              <a:ea typeface="Poppins"/>
              <a:cs typeface="Poppins"/>
              <a:sym typeface="Poppins"/>
            </a:endParaRPr>
          </a:p>
        </p:txBody>
      </p:sp>
      <p:sp>
        <p:nvSpPr>
          <p:cNvPr id="590" name="Google Shape;590;p86"/>
          <p:cNvSpPr txBox="1"/>
          <p:nvPr/>
        </p:nvSpPr>
        <p:spPr>
          <a:xfrm>
            <a:off x="2755013" y="5180216"/>
            <a:ext cx="5037223" cy="639483"/>
          </a:xfrm>
          <a:prstGeom prst="rect">
            <a:avLst/>
          </a:prstGeom>
          <a:noFill/>
          <a:ln>
            <a:noFill/>
          </a:ln>
        </p:spPr>
        <p:txBody>
          <a:bodyPr spcFirstLastPara="1" wrap="square" lIns="98250" tIns="98250" rIns="98250" bIns="98250" anchor="ctr" anchorCtr="0">
            <a:noAutofit/>
          </a:bodyPr>
          <a:lstStyle/>
          <a:p>
            <a:pPr>
              <a:buClr>
                <a:srgbClr val="000000"/>
              </a:buClr>
              <a:buSzPts val="2000"/>
            </a:pPr>
            <a:r>
              <a:rPr lang="en" sz="1800" dirty="0">
                <a:latin typeface="Poppins"/>
                <a:ea typeface="Poppins"/>
                <a:cs typeface="Poppins"/>
                <a:sym typeface="Poppins"/>
              </a:rPr>
              <a:t>Patience with the technology</a:t>
            </a:r>
            <a:endParaRPr sz="1800" dirty="0">
              <a:latin typeface="Poppins"/>
              <a:ea typeface="Poppins"/>
              <a:cs typeface="Poppins"/>
              <a:sym typeface="Poppins"/>
            </a:endParaRPr>
          </a:p>
        </p:txBody>
      </p:sp>
      <p:sp>
        <p:nvSpPr>
          <p:cNvPr id="22" name="Google Shape;582;p86">
            <a:extLst>
              <a:ext uri="{FF2B5EF4-FFF2-40B4-BE49-F238E27FC236}">
                <a16:creationId xmlns:a16="http://schemas.microsoft.com/office/drawing/2014/main" id="{C6872B5E-533D-2041-B374-CC9371E89B04}"/>
              </a:ext>
            </a:extLst>
          </p:cNvPr>
          <p:cNvSpPr txBox="1"/>
          <p:nvPr/>
        </p:nvSpPr>
        <p:spPr>
          <a:xfrm>
            <a:off x="2618146" y="3669189"/>
            <a:ext cx="5073995" cy="451045"/>
          </a:xfrm>
          <a:prstGeom prst="rect">
            <a:avLst/>
          </a:prstGeom>
          <a:noFill/>
          <a:ln>
            <a:noFill/>
          </a:ln>
        </p:spPr>
        <p:txBody>
          <a:bodyPr spcFirstLastPara="1" wrap="square" lIns="98250" tIns="98250" rIns="98250" bIns="98250" anchor="ctr" anchorCtr="0">
            <a:noAutofit/>
          </a:bodyPr>
          <a:lstStyle/>
          <a:p>
            <a:pPr>
              <a:buClr>
                <a:srgbClr val="000000"/>
              </a:buClr>
              <a:buSzPts val="2000"/>
            </a:pPr>
            <a:r>
              <a:rPr lang="en-US" sz="1800" dirty="0">
                <a:latin typeface="Poppins"/>
                <a:sym typeface="Poppins"/>
              </a:rPr>
              <a:t>Check name and rename if needed (name, pronouns and organization )</a:t>
            </a:r>
            <a:endParaRPr sz="1800" dirty="0">
              <a:latin typeface="Poppins"/>
              <a:sym typeface="Poppins"/>
            </a:endParaRPr>
          </a:p>
        </p:txBody>
      </p:sp>
      <p:pic>
        <p:nvPicPr>
          <p:cNvPr id="2" name="Picture 1">
            <a:extLst>
              <a:ext uri="{FF2B5EF4-FFF2-40B4-BE49-F238E27FC236}">
                <a16:creationId xmlns:a16="http://schemas.microsoft.com/office/drawing/2014/main" id="{C5B69AEC-1D69-EF44-8ABA-B7452B4C99E1}"/>
              </a:ext>
            </a:extLst>
          </p:cNvPr>
          <p:cNvPicPr>
            <a:picLocks noChangeAspect="1"/>
          </p:cNvPicPr>
          <p:nvPr/>
        </p:nvPicPr>
        <p:blipFill rotWithShape="1">
          <a:blip r:embed="rId7">
            <a:extLst>
              <a:ext uri="{28A0092B-C50C-407E-A947-70E740481C1C}">
                <a14:useLocalDpi xmlns:a14="http://schemas.microsoft.com/office/drawing/2010/main"/>
              </a:ext>
            </a:extLst>
          </a:blip>
          <a:srcRect r="8356" b="9469"/>
          <a:stretch/>
        </p:blipFill>
        <p:spPr>
          <a:xfrm>
            <a:off x="1423804" y="2783876"/>
            <a:ext cx="1194344" cy="639483"/>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8BE6074A-3B17-43B0-AC3B-26287BFB36C6}"/>
              </a:ext>
            </a:extLst>
          </p:cNvPr>
          <p:cNvPicPr>
            <a:picLocks noChangeAspect="1"/>
          </p:cNvPicPr>
          <p:nvPr/>
        </p:nvPicPr>
        <p:blipFill>
          <a:blip r:embed="rId8"/>
          <a:stretch>
            <a:fillRect/>
          </a:stretch>
        </p:blipFill>
        <p:spPr>
          <a:xfrm>
            <a:off x="201283" y="198581"/>
            <a:ext cx="2053087" cy="853498"/>
          </a:xfrm>
          <a:prstGeom prst="rect">
            <a:avLst/>
          </a:prstGeom>
        </p:spPr>
      </p:pic>
      <p:sp>
        <p:nvSpPr>
          <p:cNvPr id="24" name="Rectangle 23">
            <a:extLst>
              <a:ext uri="{FF2B5EF4-FFF2-40B4-BE49-F238E27FC236}">
                <a16:creationId xmlns:a16="http://schemas.microsoft.com/office/drawing/2014/main" id="{5A29FCAA-F580-4BE1-A944-7F6391EA1097}"/>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3074" name="Picture 2" descr="Free Heart Pic, Download Free Heart Pic png images, Free ClipArts on  Clipart Library">
            <a:extLst>
              <a:ext uri="{FF2B5EF4-FFF2-40B4-BE49-F238E27FC236}">
                <a16:creationId xmlns:a16="http://schemas.microsoft.com/office/drawing/2014/main" id="{61BE6A51-F539-4AA8-B25D-6FD6B79279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1182" y="2046863"/>
            <a:ext cx="819448" cy="596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C4A8B4-D902-48C6-9A17-B21FB09DFA97}"/>
              </a:ext>
            </a:extLst>
          </p:cNvPr>
          <p:cNvSpPr txBox="1"/>
          <p:nvPr/>
        </p:nvSpPr>
        <p:spPr>
          <a:xfrm>
            <a:off x="155171" y="105295"/>
            <a:ext cx="383438" cy="307777"/>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375201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8938363F-D1B1-4A61-A281-EB2C22D6843D}"/>
              </a:ext>
            </a:extLst>
          </p:cNvPr>
          <p:cNvSpPr>
            <a:spLocks noGrp="1"/>
          </p:cNvSpPr>
          <p:nvPr>
            <p:ph type="title"/>
          </p:nvPr>
        </p:nvSpPr>
        <p:spPr>
          <a:xfrm>
            <a:off x="4572000" y="94020"/>
            <a:ext cx="3612780" cy="1257452"/>
          </a:xfrm>
        </p:spPr>
        <p:txBody>
          <a:bodyPr>
            <a:normAutofit/>
          </a:bodyPr>
          <a:lstStyle/>
          <a:p>
            <a:r>
              <a:rPr lang="en-US" sz="3200" dirty="0">
                <a:solidFill>
                  <a:srgbClr val="7ABEC5"/>
                </a:solidFill>
              </a:rPr>
              <a:t>Land Acknowledgment</a:t>
            </a:r>
            <a:endParaRPr lang="en-US" sz="3200" dirty="0">
              <a:solidFill>
                <a:srgbClr val="7ABEC5"/>
              </a:solidFill>
              <a:cs typeface="Calibri Light"/>
            </a:endParaRPr>
          </a:p>
        </p:txBody>
      </p:sp>
      <p:sp>
        <p:nvSpPr>
          <p:cNvPr id="20" name="Content Placeholder 2">
            <a:extLst>
              <a:ext uri="{FF2B5EF4-FFF2-40B4-BE49-F238E27FC236}">
                <a16:creationId xmlns:a16="http://schemas.microsoft.com/office/drawing/2014/main" id="{DBF6B716-891A-4C31-AD21-8F1BDA9FB95E}"/>
              </a:ext>
            </a:extLst>
          </p:cNvPr>
          <p:cNvSpPr txBox="1">
            <a:spLocks/>
          </p:cNvSpPr>
          <p:nvPr/>
        </p:nvSpPr>
        <p:spPr>
          <a:xfrm>
            <a:off x="5106602" y="1723314"/>
            <a:ext cx="3677990" cy="3222043"/>
          </a:xfrm>
          <a:prstGeom prst="rect">
            <a:avLst/>
          </a:prstGeom>
          <a:noFill/>
          <a:ln>
            <a:noFill/>
          </a:ln>
        </p:spPr>
        <p:txBody>
          <a:bodyPr spcFirstLastPara="1" vert="horz" wrap="square" lIns="68580" tIns="34290" rIns="68580" bIns="3429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034F59"/>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1400" dirty="0">
                <a:solidFill>
                  <a:srgbClr val="002060"/>
                </a:solidFill>
                <a:latin typeface="Avenir Medium"/>
              </a:rPr>
              <a:t>We acknowledge that we are each residing on tribal lands of those who have lived on this land time immemorial.  We pay respect to their elders past and present.  Please take a moment to consider the many legacies of violence, displacement, migration, and settlement that bring us together today.  We recognize the resilience of those past and present who work to build a strong and sovereign nation where Tribal members live their values and culture.</a:t>
            </a:r>
          </a:p>
          <a:p>
            <a:pPr marL="0" indent="0">
              <a:buFont typeface="Arial"/>
              <a:buNone/>
            </a:pPr>
            <a:endParaRPr lang="en-US" sz="1400" dirty="0">
              <a:solidFill>
                <a:srgbClr val="002060"/>
              </a:solidFill>
              <a:latin typeface="Avenir Medium"/>
            </a:endParaRPr>
          </a:p>
          <a:p>
            <a:pPr marL="0" indent="0">
              <a:buFont typeface="Arial"/>
              <a:buNone/>
            </a:pPr>
            <a:r>
              <a:rPr lang="en-US" sz="1400" dirty="0">
                <a:solidFill>
                  <a:srgbClr val="002060"/>
                </a:solidFill>
                <a:latin typeface="Avenir Medium"/>
              </a:rPr>
              <a:t>We are on the lands of the Tulalip, the Snohomish, the Stillaguamish, and Sauk </a:t>
            </a:r>
            <a:r>
              <a:rPr lang="en-US" sz="1400" dirty="0" err="1">
                <a:solidFill>
                  <a:srgbClr val="002060"/>
                </a:solidFill>
                <a:latin typeface="Avenir Medium"/>
              </a:rPr>
              <a:t>Suiattle</a:t>
            </a:r>
            <a:r>
              <a:rPr lang="en-US" sz="1400" dirty="0">
                <a:solidFill>
                  <a:srgbClr val="002060"/>
                </a:solidFill>
                <a:latin typeface="Avenir Medium"/>
              </a:rPr>
              <a:t> Tribes.</a:t>
            </a:r>
          </a:p>
          <a:p>
            <a:endParaRPr lang="en-US" sz="1125" dirty="0"/>
          </a:p>
        </p:txBody>
      </p:sp>
      <p:pic>
        <p:nvPicPr>
          <p:cNvPr id="21" name="Picture 2">
            <a:extLst>
              <a:ext uri="{FF2B5EF4-FFF2-40B4-BE49-F238E27FC236}">
                <a16:creationId xmlns:a16="http://schemas.microsoft.com/office/drawing/2014/main" id="{0CC973C4-A569-4879-85E4-BFA3D80870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567" y="1723314"/>
            <a:ext cx="4548495" cy="341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A2DB06-359D-41DE-B782-0FC47CF5EF10}"/>
              </a:ext>
            </a:extLst>
          </p:cNvPr>
          <p:cNvSpPr txBox="1"/>
          <p:nvPr/>
        </p:nvSpPr>
        <p:spPr>
          <a:xfrm>
            <a:off x="870095" y="5127844"/>
            <a:ext cx="4120179" cy="523220"/>
          </a:xfrm>
          <a:prstGeom prst="rect">
            <a:avLst/>
          </a:prstGeom>
          <a:noFill/>
        </p:spPr>
        <p:txBody>
          <a:bodyPr wrap="square" rtlCol="0">
            <a:spAutoFit/>
          </a:bodyPr>
          <a:lstStyle/>
          <a:p>
            <a:pPr lvl="0" algn="ctr">
              <a:spcBef>
                <a:spcPts val="640"/>
              </a:spcBef>
              <a:buClr>
                <a:schemeClr val="hlink"/>
              </a:buClr>
              <a:buSzPts val="1400"/>
            </a:pPr>
            <a:r>
              <a:rPr lang="en-US" u="sng" dirty="0">
                <a:solidFill>
                  <a:schemeClr val="hlink"/>
                </a:solidFill>
                <a:hlinkClick r:id="rId5"/>
              </a:rPr>
              <a:t>https://nativegov.org/a-guide-to-indigenous-land-acknowledgment/</a:t>
            </a:r>
            <a:endParaRPr lang="en-US" dirty="0"/>
          </a:p>
        </p:txBody>
      </p:sp>
      <p:sp>
        <p:nvSpPr>
          <p:cNvPr id="4" name="TextBox 3">
            <a:extLst>
              <a:ext uri="{FF2B5EF4-FFF2-40B4-BE49-F238E27FC236}">
                <a16:creationId xmlns:a16="http://schemas.microsoft.com/office/drawing/2014/main" id="{30DEBA6A-A883-4D68-9305-CA7E7ADAFF2F}"/>
              </a:ext>
            </a:extLst>
          </p:cNvPr>
          <p:cNvSpPr txBox="1"/>
          <p:nvPr/>
        </p:nvSpPr>
        <p:spPr>
          <a:xfrm>
            <a:off x="155172" y="98368"/>
            <a:ext cx="188422" cy="523220"/>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180530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FA0CA5-F8E6-4036-9070-1631CB7B6E17}"/>
              </a:ext>
            </a:extLst>
          </p:cNvPr>
          <p:cNvSpPr txBox="1"/>
          <p:nvPr/>
        </p:nvSpPr>
        <p:spPr>
          <a:xfrm>
            <a:off x="4502020" y="238654"/>
            <a:ext cx="6282846" cy="707886"/>
          </a:xfrm>
          <a:prstGeom prst="rect">
            <a:avLst/>
          </a:prstGeom>
          <a:noFill/>
        </p:spPr>
        <p:txBody>
          <a:bodyPr wrap="square" rtlCol="0">
            <a:spAutoFit/>
          </a:bodyPr>
          <a:lstStyle/>
          <a:p>
            <a:r>
              <a:rPr lang="en-US" sz="4000" b="1" dirty="0">
                <a:solidFill>
                  <a:srgbClr val="7ABEC5"/>
                </a:solidFill>
                <a:latin typeface="Avenir Medium"/>
              </a:rPr>
              <a:t>Group Agreements</a:t>
            </a:r>
          </a:p>
        </p:txBody>
      </p:sp>
      <p:sp>
        <p:nvSpPr>
          <p:cNvPr id="5" name="TextBox 4">
            <a:extLst>
              <a:ext uri="{FF2B5EF4-FFF2-40B4-BE49-F238E27FC236}">
                <a16:creationId xmlns:a16="http://schemas.microsoft.com/office/drawing/2014/main" id="{822474A5-5B26-42CF-9318-9647B3CDA292}"/>
              </a:ext>
            </a:extLst>
          </p:cNvPr>
          <p:cNvSpPr txBox="1"/>
          <p:nvPr/>
        </p:nvSpPr>
        <p:spPr>
          <a:xfrm>
            <a:off x="475861" y="1651518"/>
            <a:ext cx="8052319" cy="3416320"/>
          </a:xfrm>
          <a:prstGeom prst="rect">
            <a:avLst/>
          </a:prstGeom>
          <a:noFill/>
        </p:spPr>
        <p:txBody>
          <a:bodyPr wrap="square" rtlCol="0">
            <a:spAutoFit/>
          </a:bodyPr>
          <a:lstStyle/>
          <a:p>
            <a:pPr marL="342900" indent="-342900">
              <a:buClr>
                <a:srgbClr val="7ABEC5"/>
              </a:buClr>
              <a:buFont typeface="Wingdings" panose="05000000000000000000" pitchFamily="2" charset="2"/>
              <a:buChar char="§"/>
            </a:pPr>
            <a:r>
              <a:rPr lang="en-US" sz="2400" dirty="0">
                <a:solidFill>
                  <a:srgbClr val="002060"/>
                </a:solidFill>
                <a:latin typeface="Avenir Book"/>
              </a:rPr>
              <a:t>Address impact over intent</a:t>
            </a:r>
          </a:p>
          <a:p>
            <a:pPr marL="342900" indent="-342900">
              <a:buClr>
                <a:srgbClr val="7ABEC5"/>
              </a:buClr>
              <a:buFont typeface="Wingdings" panose="05000000000000000000" pitchFamily="2" charset="2"/>
              <a:buChar char="§"/>
            </a:pPr>
            <a:r>
              <a:rPr lang="en-US" sz="2400" dirty="0">
                <a:solidFill>
                  <a:srgbClr val="002060"/>
                </a:solidFill>
                <a:latin typeface="Avenir Book"/>
              </a:rPr>
              <a:t>Embrace the power of humble, respectful listening</a:t>
            </a:r>
          </a:p>
          <a:p>
            <a:pPr marL="342900" indent="-342900">
              <a:buClr>
                <a:srgbClr val="7ABEC5"/>
              </a:buClr>
              <a:buFont typeface="Wingdings" panose="05000000000000000000" pitchFamily="2" charset="2"/>
              <a:buChar char="§"/>
            </a:pPr>
            <a:r>
              <a:rPr lang="en-US" sz="2400" dirty="0">
                <a:solidFill>
                  <a:srgbClr val="002060"/>
                </a:solidFill>
                <a:latin typeface="Avenir Book"/>
              </a:rPr>
              <a:t>Create trusting and safe spaces – where a little bit of discomfort is okay.  </a:t>
            </a:r>
          </a:p>
          <a:p>
            <a:pPr marL="342900" indent="-342900">
              <a:buClr>
                <a:srgbClr val="7ABEC5"/>
              </a:buClr>
              <a:buFont typeface="Wingdings" panose="05000000000000000000" pitchFamily="2" charset="2"/>
              <a:buChar char="§"/>
            </a:pPr>
            <a:r>
              <a:rPr lang="en-US" sz="2400" dirty="0">
                <a:solidFill>
                  <a:srgbClr val="002060"/>
                </a:solidFill>
                <a:latin typeface="Avenir Book"/>
              </a:rPr>
              <a:t>Learning leaves – Stories stay</a:t>
            </a:r>
          </a:p>
          <a:p>
            <a:pPr marL="342900" indent="-342900">
              <a:buClr>
                <a:srgbClr val="7ABEC5"/>
              </a:buClr>
              <a:buFont typeface="Wingdings" panose="05000000000000000000" pitchFamily="2" charset="2"/>
              <a:buChar char="§"/>
            </a:pPr>
            <a:r>
              <a:rPr lang="en-US" sz="2400" dirty="0">
                <a:solidFill>
                  <a:srgbClr val="002060"/>
                </a:solidFill>
                <a:latin typeface="Avenir Book"/>
              </a:rPr>
              <a:t>Speak from your own experience instead of generalizing</a:t>
            </a:r>
          </a:p>
          <a:p>
            <a:pPr marL="342900" indent="-342900">
              <a:buClr>
                <a:srgbClr val="7ABEC5"/>
              </a:buClr>
              <a:buFont typeface="Wingdings" panose="05000000000000000000" pitchFamily="2" charset="2"/>
              <a:buChar char="§"/>
            </a:pPr>
            <a:r>
              <a:rPr lang="en-US" sz="2400" dirty="0">
                <a:solidFill>
                  <a:srgbClr val="002060"/>
                </a:solidFill>
                <a:latin typeface="Avenir Book"/>
              </a:rPr>
              <a:t>Participate to the fullest of your ability – community growth depends on the inclusion of every individual voice</a:t>
            </a:r>
          </a:p>
          <a:p>
            <a:pPr marL="342900" indent="-342900">
              <a:buClr>
                <a:srgbClr val="7ABEC5"/>
              </a:buClr>
              <a:buFont typeface="Wingdings" panose="05000000000000000000" pitchFamily="2" charset="2"/>
              <a:buChar char="§"/>
            </a:pPr>
            <a:r>
              <a:rPr lang="en-US" sz="2400" dirty="0">
                <a:solidFill>
                  <a:srgbClr val="002060"/>
                </a:solidFill>
                <a:latin typeface="Avenir Book"/>
              </a:rPr>
              <a:t>We encourage you to lean in, be brave and vulnerable </a:t>
            </a:r>
          </a:p>
        </p:txBody>
      </p:sp>
      <p:sp>
        <p:nvSpPr>
          <p:cNvPr id="6" name="Rectangle 5">
            <a:extLst>
              <a:ext uri="{FF2B5EF4-FFF2-40B4-BE49-F238E27FC236}">
                <a16:creationId xmlns:a16="http://schemas.microsoft.com/office/drawing/2014/main" id="{790ED2F6-8027-41D9-BC3E-C53F1515D496}"/>
              </a:ext>
            </a:extLst>
          </p:cNvPr>
          <p:cNvSpPr/>
          <p:nvPr/>
        </p:nvSpPr>
        <p:spPr>
          <a:xfrm>
            <a:off x="-90119" y="-23713"/>
            <a:ext cx="383438" cy="307777"/>
          </a:xfrm>
          <a:prstGeom prst="rect">
            <a:avLst/>
          </a:prstGeom>
        </p:spPr>
        <p:txBody>
          <a:bodyPr wrap="none">
            <a:spAutoFit/>
          </a:bodyPr>
          <a:lstStyle/>
          <a:p>
            <a:r>
              <a:rPr lang="en-US" dirty="0"/>
              <a:t>13</a:t>
            </a:r>
          </a:p>
        </p:txBody>
      </p:sp>
    </p:spTree>
    <p:extLst>
      <p:ext uri="{BB962C8B-B14F-4D97-AF65-F5344CB8AC3E}">
        <p14:creationId xmlns:p14="http://schemas.microsoft.com/office/powerpoint/2010/main" val="374431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042B99-B23F-463D-8835-77D3A3656724}"/>
              </a:ext>
            </a:extLst>
          </p:cNvPr>
          <p:cNvSpPr txBox="1"/>
          <p:nvPr/>
        </p:nvSpPr>
        <p:spPr>
          <a:xfrm rot="10800000" flipH="1" flipV="1">
            <a:off x="4572000" y="354185"/>
            <a:ext cx="473423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7ABEC5"/>
                </a:solidFill>
                <a:effectLst/>
                <a:uLnTx/>
                <a:uFillTx/>
                <a:latin typeface="Avenir Medium"/>
                <a:cs typeface="Arial"/>
                <a:sym typeface="Arial"/>
              </a:rPr>
              <a:t>Cohort 4 CARE ORGANIZATIONS</a:t>
            </a:r>
          </a:p>
        </p:txBody>
      </p:sp>
      <p:sp>
        <p:nvSpPr>
          <p:cNvPr id="8" name="TextBox 7">
            <a:extLst>
              <a:ext uri="{FF2B5EF4-FFF2-40B4-BE49-F238E27FC236}">
                <a16:creationId xmlns:a16="http://schemas.microsoft.com/office/drawing/2014/main" id="{F701B41B-4978-48E2-8769-63E5D0696292}"/>
              </a:ext>
            </a:extLst>
          </p:cNvPr>
          <p:cNvSpPr txBox="1"/>
          <p:nvPr/>
        </p:nvSpPr>
        <p:spPr>
          <a:xfrm>
            <a:off x="4739719" y="2071832"/>
            <a:ext cx="4296965"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ABEC5"/>
                </a:solidFill>
                <a:effectLst/>
                <a:uLnTx/>
                <a:uFillTx/>
                <a:latin typeface="Avenir Medium"/>
                <a:cs typeface="Arial"/>
                <a:sym typeface="Arial"/>
              </a:rPr>
              <a:t>Fleet  &amp; Family Support Center Everett  Naval Station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ABEC5"/>
                </a:solidFill>
                <a:effectLst/>
                <a:uLnTx/>
                <a:uFillTx/>
                <a:latin typeface="Avenir Medium"/>
                <a:cs typeface="Arial"/>
                <a:sym typeface="Arial"/>
              </a:rPr>
              <a:t>Recovery Café</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ABEC5"/>
                </a:solidFill>
                <a:effectLst/>
                <a:uLnTx/>
                <a:uFillTx/>
                <a:latin typeface="Avenir Medium"/>
                <a:cs typeface="Arial"/>
                <a:sym typeface="Arial"/>
              </a:rPr>
              <a:t>Hand in Hand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7ABEC5"/>
                </a:solidFill>
                <a:effectLst/>
                <a:uLnTx/>
                <a:uFillTx/>
                <a:latin typeface="Avenir Medium"/>
                <a:cs typeface="Arial"/>
                <a:sym typeface="Arial"/>
              </a:rPr>
              <a:t>ChildStrive</a:t>
            </a:r>
            <a:endParaRPr kumimoji="0" lang="en-US" sz="2000" b="0" i="0" u="none" strike="noStrike" kern="0" cap="none" spc="0" normalizeH="0" baseline="0" noProof="0" dirty="0">
              <a:ln>
                <a:noFill/>
              </a:ln>
              <a:solidFill>
                <a:srgbClr val="7ABEC5"/>
              </a:solidFill>
              <a:effectLst/>
              <a:uLnTx/>
              <a:uFillTx/>
              <a:latin typeface="Avenir Mediu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ABEC5"/>
                </a:solidFill>
                <a:effectLst/>
                <a:uLnTx/>
                <a:uFillTx/>
                <a:latin typeface="Avenir Medium"/>
                <a:cs typeface="Arial"/>
                <a:sym typeface="Arial"/>
              </a:rPr>
              <a:t>Housing Hope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ABEC5"/>
                </a:solidFill>
                <a:effectLst/>
                <a:uLnTx/>
                <a:uFillTx/>
                <a:latin typeface="Avenir Medium"/>
                <a:cs typeface="Arial"/>
                <a:sym typeface="Arial"/>
              </a:rPr>
              <a:t>Dawson Place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ABEC5"/>
                </a:solidFill>
                <a:effectLst/>
                <a:uLnTx/>
                <a:uFillTx/>
                <a:latin typeface="Avenir Medium"/>
                <a:cs typeface="Arial"/>
                <a:sym typeface="Arial"/>
              </a:rPr>
              <a:t>Verdant Health Commission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ABEC5"/>
                </a:solidFill>
                <a:effectLst/>
                <a:uLnTx/>
                <a:uFillTx/>
                <a:latin typeface="Avenir Medium"/>
                <a:cs typeface="Arial"/>
                <a:sym typeface="Arial"/>
              </a:rPr>
              <a:t>LINC NW</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ABEC5"/>
                </a:solidFill>
                <a:effectLst/>
                <a:uLnTx/>
                <a:uFillTx/>
                <a:latin typeface="Avenir Medium"/>
                <a:cs typeface="Arial"/>
                <a:sym typeface="Arial"/>
              </a:rPr>
              <a:t>Homage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7ABEC5"/>
                </a:solidFill>
                <a:latin typeface="Avenir Medium"/>
              </a:rPr>
              <a:t>Everett Gospel Mission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ABEC5"/>
                </a:solidFill>
                <a:effectLst/>
                <a:uLnTx/>
                <a:uFillTx/>
                <a:latin typeface="Avenir Medium"/>
                <a:cs typeface="Arial"/>
                <a:sym typeface="Arial"/>
              </a:rPr>
              <a:t>Change the Narrative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7ABEC5"/>
                </a:solidFill>
                <a:latin typeface="Avenir Medium"/>
              </a:rPr>
              <a:t>Imagine </a:t>
            </a:r>
            <a:r>
              <a:rPr lang="en-US" sz="2000">
                <a:solidFill>
                  <a:srgbClr val="7ABEC5"/>
                </a:solidFill>
                <a:latin typeface="Avenir Medium"/>
              </a:rPr>
              <a:t>Children’s Museum</a:t>
            </a:r>
            <a:endParaRPr kumimoji="0" lang="en-US" sz="2000" b="0" i="0" u="none" strike="noStrike" kern="0" cap="none" spc="0" normalizeH="0" baseline="0" noProof="0" dirty="0">
              <a:ln>
                <a:noFill/>
              </a:ln>
              <a:solidFill>
                <a:srgbClr val="7ABEC5"/>
              </a:solidFill>
              <a:effectLst/>
              <a:uLnTx/>
              <a:uFillTx/>
              <a:latin typeface="Avenir Medium"/>
              <a:cs typeface="Arial"/>
              <a:sym typeface="Arial"/>
            </a:endParaRPr>
          </a:p>
        </p:txBody>
      </p:sp>
      <p:pic>
        <p:nvPicPr>
          <p:cNvPr id="3" name="Picture 2" descr="Logo&#10;&#10;Description automatically generated">
            <a:extLst>
              <a:ext uri="{FF2B5EF4-FFF2-40B4-BE49-F238E27FC236}">
                <a16:creationId xmlns:a16="http://schemas.microsoft.com/office/drawing/2014/main" id="{B2E93F1A-C598-4EA6-BE08-2991D56E8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04" y="444754"/>
            <a:ext cx="2121305" cy="1054632"/>
          </a:xfrm>
          <a:prstGeom prst="rect">
            <a:avLst/>
          </a:prstGeom>
        </p:spPr>
      </p:pic>
      <p:sp>
        <p:nvSpPr>
          <p:cNvPr id="9" name="Rectangle 8">
            <a:extLst>
              <a:ext uri="{FF2B5EF4-FFF2-40B4-BE49-F238E27FC236}">
                <a16:creationId xmlns:a16="http://schemas.microsoft.com/office/drawing/2014/main" id="{867EDB72-0B6B-485C-A246-D257BA8A3196}"/>
              </a:ext>
            </a:extLst>
          </p:cNvPr>
          <p:cNvSpPr/>
          <p:nvPr/>
        </p:nvSpPr>
        <p:spPr>
          <a:xfrm>
            <a:off x="4483888" y="6381803"/>
            <a:ext cx="4660112" cy="253916"/>
          </a:xfrm>
          <a:prstGeom prst="rect">
            <a:avLst/>
          </a:prstGeom>
        </p:spPr>
        <p:txBody>
          <a:bodyPr wrap="square">
            <a:spAutoFit/>
          </a:bodyPr>
          <a:lstStyle/>
          <a:p>
            <a:pPr marL="8572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FFFFFF">
                    <a:lumMod val="65000"/>
                  </a:srgbClr>
                </a:solidFill>
                <a:effectLst/>
                <a:uLnTx/>
                <a:uFillTx/>
                <a:latin typeface="Avenir"/>
                <a:cs typeface="Arial"/>
                <a:sym typeface="Arial"/>
              </a:rPr>
              <a:t>COMPASSION, APPRECIATION, RESILIENCE &amp; EMPOWERMENT</a:t>
            </a:r>
          </a:p>
        </p:txBody>
      </p:sp>
      <p:sp>
        <p:nvSpPr>
          <p:cNvPr id="2" name="TextBox 1">
            <a:extLst>
              <a:ext uri="{FF2B5EF4-FFF2-40B4-BE49-F238E27FC236}">
                <a16:creationId xmlns:a16="http://schemas.microsoft.com/office/drawing/2014/main" id="{AF3EDB5B-F8A6-4C4E-B715-C2BB70194380}"/>
              </a:ext>
            </a:extLst>
          </p:cNvPr>
          <p:cNvSpPr txBox="1"/>
          <p:nvPr/>
        </p:nvSpPr>
        <p:spPr>
          <a:xfrm>
            <a:off x="466724" y="2071832"/>
            <a:ext cx="4296965" cy="4093428"/>
          </a:xfrm>
          <a:prstGeom prst="rect">
            <a:avLst/>
          </a:prstGeom>
          <a:noFill/>
        </p:spPr>
        <p:txBody>
          <a:bodyPr wrap="square" rtlCol="0">
            <a:spAutoFit/>
          </a:bodyPr>
          <a:lstStyle/>
          <a:p>
            <a:pPr lvl="0">
              <a:defRPr/>
            </a:pPr>
            <a:r>
              <a:rPr lang="en-US" sz="2000" dirty="0">
                <a:solidFill>
                  <a:srgbClr val="7ABEC5"/>
                </a:solidFill>
                <a:latin typeface="Avenir Medium"/>
              </a:rPr>
              <a:t>Volunteers of America</a:t>
            </a:r>
          </a:p>
          <a:p>
            <a:pPr lvl="0">
              <a:defRPr/>
            </a:pPr>
            <a:r>
              <a:rPr lang="en-US" sz="2000" dirty="0">
                <a:solidFill>
                  <a:srgbClr val="7ABEC5"/>
                </a:solidFill>
                <a:latin typeface="Avenir Medium"/>
              </a:rPr>
              <a:t>Providence Hospital</a:t>
            </a:r>
          </a:p>
          <a:p>
            <a:pPr lvl="0">
              <a:defRPr/>
            </a:pPr>
            <a:r>
              <a:rPr lang="en-US" sz="2000" dirty="0">
                <a:solidFill>
                  <a:srgbClr val="7ABEC5"/>
                </a:solidFill>
                <a:latin typeface="Avenir Medium"/>
              </a:rPr>
              <a:t>YMCA</a:t>
            </a:r>
          </a:p>
          <a:p>
            <a:pPr lvl="0">
              <a:defRPr/>
            </a:pPr>
            <a:r>
              <a:rPr lang="en-US" sz="2000" dirty="0">
                <a:solidFill>
                  <a:srgbClr val="7ABEC5"/>
                </a:solidFill>
                <a:latin typeface="Avenir Medium"/>
              </a:rPr>
              <a:t>Catholic Community Services </a:t>
            </a:r>
          </a:p>
          <a:p>
            <a:pPr lvl="0">
              <a:defRPr/>
            </a:pPr>
            <a:r>
              <a:rPr lang="en-US" sz="2000" dirty="0">
                <a:solidFill>
                  <a:srgbClr val="7ABEC5"/>
                </a:solidFill>
                <a:latin typeface="Avenir Medium"/>
              </a:rPr>
              <a:t>City of Mukilteo </a:t>
            </a:r>
          </a:p>
          <a:p>
            <a:pPr lvl="0">
              <a:defRPr/>
            </a:pPr>
            <a:r>
              <a:rPr lang="en-US" sz="2000" dirty="0">
                <a:solidFill>
                  <a:srgbClr val="7ABEC5"/>
                </a:solidFill>
                <a:latin typeface="Avenir Medium"/>
              </a:rPr>
              <a:t>Farmer Frog</a:t>
            </a:r>
          </a:p>
          <a:p>
            <a:pPr lvl="0">
              <a:defRPr/>
            </a:pPr>
            <a:r>
              <a:rPr lang="en-US" sz="2000" dirty="0">
                <a:solidFill>
                  <a:srgbClr val="7ABEC5"/>
                </a:solidFill>
                <a:latin typeface="Avenir Medium"/>
              </a:rPr>
              <a:t>Northwest Educational District 189</a:t>
            </a:r>
          </a:p>
          <a:p>
            <a:pPr lvl="0">
              <a:defRPr/>
            </a:pPr>
            <a:r>
              <a:rPr lang="en-US" sz="2000" dirty="0">
                <a:solidFill>
                  <a:srgbClr val="7ABEC5"/>
                </a:solidFill>
                <a:latin typeface="Avenir Medium"/>
              </a:rPr>
              <a:t>Hope Works</a:t>
            </a:r>
          </a:p>
          <a:p>
            <a:pPr lvl="0">
              <a:defRPr/>
            </a:pPr>
            <a:r>
              <a:rPr lang="en-US" sz="2000" dirty="0">
                <a:solidFill>
                  <a:srgbClr val="7ABEC5"/>
                </a:solidFill>
                <a:latin typeface="Avenir Medium"/>
              </a:rPr>
              <a:t>Greater Trinity Academy</a:t>
            </a:r>
          </a:p>
          <a:p>
            <a:pPr lvl="0">
              <a:defRPr/>
            </a:pPr>
            <a:r>
              <a:rPr lang="en-US" sz="2000" dirty="0">
                <a:solidFill>
                  <a:srgbClr val="7ABEC5"/>
                </a:solidFill>
                <a:latin typeface="Avenir Medium"/>
              </a:rPr>
              <a:t>Take the Next Step</a:t>
            </a:r>
          </a:p>
          <a:p>
            <a:pPr>
              <a:defRPr/>
            </a:pPr>
            <a:r>
              <a:rPr lang="en-US" sz="2000" dirty="0">
                <a:solidFill>
                  <a:srgbClr val="7ABEC5"/>
                </a:solidFill>
                <a:latin typeface="Avenir Medium"/>
              </a:rPr>
              <a:t>Snohomish County Early Learning Head Start </a:t>
            </a:r>
          </a:p>
          <a:p>
            <a:pPr lvl="0">
              <a:defRPr/>
            </a:pPr>
            <a:r>
              <a:rPr lang="en-US" sz="2000" dirty="0">
                <a:solidFill>
                  <a:srgbClr val="7ABEC5"/>
                </a:solidFill>
                <a:latin typeface="Avenir Medium"/>
              </a:rPr>
              <a:t>Peoria Home</a:t>
            </a:r>
          </a:p>
        </p:txBody>
      </p:sp>
      <p:sp>
        <p:nvSpPr>
          <p:cNvPr id="4" name="TextBox 3">
            <a:extLst>
              <a:ext uri="{FF2B5EF4-FFF2-40B4-BE49-F238E27FC236}">
                <a16:creationId xmlns:a16="http://schemas.microsoft.com/office/drawing/2014/main" id="{9196D650-E73E-4C56-AA0D-512558844A01}"/>
              </a:ext>
            </a:extLst>
          </p:cNvPr>
          <p:cNvSpPr txBox="1"/>
          <p:nvPr/>
        </p:nvSpPr>
        <p:spPr>
          <a:xfrm>
            <a:off x="356836" y="149629"/>
            <a:ext cx="383438" cy="307777"/>
          </a:xfrm>
          <a:prstGeom prst="rect">
            <a:avLst/>
          </a:prstGeom>
          <a:noFill/>
        </p:spPr>
        <p:txBody>
          <a:bodyPr wrap="none" rtlCol="0">
            <a:spAutoFit/>
          </a:bodyPr>
          <a:lstStyle/>
          <a:p>
            <a:r>
              <a:rPr lang="en-US" dirty="0">
                <a:solidFill>
                  <a:schemeClr val="bg1"/>
                </a:solidFill>
              </a:rPr>
              <a:t>14</a:t>
            </a:r>
          </a:p>
        </p:txBody>
      </p:sp>
    </p:spTree>
    <p:extLst>
      <p:ext uri="{BB962C8B-B14F-4D97-AF65-F5344CB8AC3E}">
        <p14:creationId xmlns:p14="http://schemas.microsoft.com/office/powerpoint/2010/main" val="48230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A5C17D-9D67-4377-830E-2C524B5D5595}"/>
              </a:ext>
            </a:extLst>
          </p:cNvPr>
          <p:cNvSpPr txBox="1"/>
          <p:nvPr/>
        </p:nvSpPr>
        <p:spPr>
          <a:xfrm>
            <a:off x="4295035" y="4681242"/>
            <a:ext cx="4848965" cy="1137011"/>
          </a:xfrm>
          <a:prstGeom prst="rect">
            <a:avLst/>
          </a:prstGeom>
        </p:spPr>
        <p:txBody>
          <a:bodyPr vert="horz" lIns="68580" tIns="34290" rIns="68580" bIns="34290" rtlCol="0" anchor="b">
            <a:normAutofit/>
          </a:bodyPr>
          <a:lstStyle/>
          <a:p>
            <a:pPr marL="0" marR="0" lvl="0" indent="0" algn="l" defTabSz="914400" rtl="0" eaLnBrk="1" fontAlgn="auto" latinLnBrk="0" hangingPunct="1">
              <a:lnSpc>
                <a:spcPct val="90000"/>
              </a:lnSpc>
              <a:spcBef>
                <a:spcPct val="0"/>
              </a:spcBef>
              <a:spcAft>
                <a:spcPts val="450"/>
              </a:spcAft>
              <a:buClr>
                <a:srgbClr val="000000"/>
              </a:buClr>
              <a:buSzTx/>
              <a:buFont typeface="Arial"/>
              <a:buNone/>
              <a:tabLst/>
              <a:defRPr/>
            </a:pPr>
            <a:r>
              <a:rPr kumimoji="0" lang="en-US" sz="3600" b="1" i="0" u="none" strike="noStrike" kern="1200" cap="none" spc="0" normalizeH="0" baseline="0" noProof="0" dirty="0">
                <a:ln>
                  <a:noFill/>
                </a:ln>
                <a:solidFill>
                  <a:srgbClr val="7ABEC5"/>
                </a:solidFill>
                <a:effectLst/>
                <a:uLnTx/>
                <a:uFillTx/>
                <a:latin typeface="Avenir Medium"/>
                <a:ea typeface="+mj-ea"/>
                <a:cs typeface="Arial"/>
                <a:sym typeface="Arial"/>
              </a:rPr>
              <a:t>Interactive CARE Map</a:t>
            </a:r>
          </a:p>
        </p:txBody>
      </p:sp>
      <p:pic>
        <p:nvPicPr>
          <p:cNvPr id="4" name="Picture 3">
            <a:hlinkClick r:id="rId3"/>
            <a:extLst>
              <a:ext uri="{FF2B5EF4-FFF2-40B4-BE49-F238E27FC236}">
                <a16:creationId xmlns:a16="http://schemas.microsoft.com/office/drawing/2014/main" id="{C5CB0907-262D-485F-A851-C80C4AEB5B08}"/>
              </a:ext>
            </a:extLst>
          </p:cNvPr>
          <p:cNvPicPr>
            <a:picLocks noChangeAspect="1"/>
          </p:cNvPicPr>
          <p:nvPr/>
        </p:nvPicPr>
        <p:blipFill rotWithShape="1">
          <a:blip r:embed="rId4"/>
          <a:srcRect l="4218" r="38210" b="3"/>
          <a:stretch/>
        </p:blipFill>
        <p:spPr>
          <a:xfrm>
            <a:off x="288103" y="697238"/>
            <a:ext cx="3657672" cy="54635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BD8D079B-36A8-4DAC-A028-4D6A332DF92D}"/>
              </a:ext>
            </a:extLst>
          </p:cNvPr>
          <p:cNvPicPr>
            <a:picLocks noChangeAspect="1"/>
          </p:cNvPicPr>
          <p:nvPr/>
        </p:nvPicPr>
        <p:blipFill rotWithShape="1">
          <a:blip r:embed="rId5"/>
          <a:srcRect r="438" b="2"/>
          <a:stretch/>
        </p:blipFill>
        <p:spPr>
          <a:xfrm>
            <a:off x="4232703" y="1879088"/>
            <a:ext cx="4084943" cy="1702665"/>
          </a:xfrm>
          <a:prstGeom prst="rect">
            <a:avLst/>
          </a:prstGeom>
        </p:spPr>
      </p:pic>
      <p:sp>
        <p:nvSpPr>
          <p:cNvPr id="2" name="TextBox 1">
            <a:extLst>
              <a:ext uri="{FF2B5EF4-FFF2-40B4-BE49-F238E27FC236}">
                <a16:creationId xmlns:a16="http://schemas.microsoft.com/office/drawing/2014/main" id="{0CCC6696-C90A-4DEC-AFC6-316D4C59E360}"/>
              </a:ext>
            </a:extLst>
          </p:cNvPr>
          <p:cNvSpPr txBox="1"/>
          <p:nvPr/>
        </p:nvSpPr>
        <p:spPr>
          <a:xfrm>
            <a:off x="404554" y="232756"/>
            <a:ext cx="383438" cy="307777"/>
          </a:xfrm>
          <a:prstGeom prst="rect">
            <a:avLst/>
          </a:prstGeom>
          <a:noFill/>
        </p:spPr>
        <p:txBody>
          <a:bodyPr wrap="none" rtlCol="0">
            <a:spAutoFit/>
          </a:bodyPr>
          <a:lstStyle/>
          <a:p>
            <a:r>
              <a:rPr lang="en-US" dirty="0">
                <a:solidFill>
                  <a:schemeClr val="tx2"/>
                </a:solidFill>
              </a:rPr>
              <a:t>15</a:t>
            </a:r>
          </a:p>
        </p:txBody>
      </p:sp>
    </p:spTree>
    <p:extLst>
      <p:ext uri="{BB962C8B-B14F-4D97-AF65-F5344CB8AC3E}">
        <p14:creationId xmlns:p14="http://schemas.microsoft.com/office/powerpoint/2010/main" val="57665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63BE1C-1667-4A08-9FB3-CDD707DAB905}"/>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20573" y="121239"/>
            <a:ext cx="3355781" cy="6402223"/>
          </a:xfrm>
          <a:prstGeom prst="rect">
            <a:avLst/>
          </a:prstGeom>
        </p:spPr>
      </p:pic>
      <p:sp>
        <p:nvSpPr>
          <p:cNvPr id="5" name="Rectangle 2">
            <a:extLst>
              <a:ext uri="{FF2B5EF4-FFF2-40B4-BE49-F238E27FC236}">
                <a16:creationId xmlns:a16="http://schemas.microsoft.com/office/drawing/2014/main" id="{84C76CE8-FBFB-4B33-AAE5-F59106C051A7}"/>
              </a:ext>
            </a:extLst>
          </p:cNvPr>
          <p:cNvSpPr>
            <a:spLocks noChangeArrowheads="1"/>
          </p:cNvSpPr>
          <p:nvPr/>
        </p:nvSpPr>
        <p:spPr bwMode="auto">
          <a:xfrm>
            <a:off x="536230" y="2351005"/>
            <a:ext cx="3499540" cy="206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r>
              <a:rPr lang="en-US" altLang="en-US" sz="1200" dirty="0">
                <a:solidFill>
                  <a:srgbClr val="002060"/>
                </a:solidFill>
                <a:latin typeface="Avenir Medium"/>
                <a:ea typeface="Calibri" panose="020F0502020204030204" pitchFamily="34" charset="0"/>
                <a:cs typeface="Calibri" panose="020F0502020204030204" pitchFamily="34" charset="0"/>
              </a:rPr>
              <a:t>Snohomish County is committed to building restorative trauma informed organizations. Over the last three years, we have trained over 45 organizations to become designated Restorative Trauma Informed CARE sites.   The vision for this partnership is for all Snohomish County residents to thrive in an equitable, sustainable environment that cultivates relationships and a strong feeling of belonging.</a:t>
            </a:r>
          </a:p>
          <a:p>
            <a:pPr defTabSz="685800" eaLnBrk="0" fontAlgn="base" hangingPunct="0">
              <a:spcBef>
                <a:spcPct val="0"/>
              </a:spcBef>
              <a:spcAft>
                <a:spcPct val="0"/>
              </a:spcAft>
              <a:buClrTx/>
            </a:pPr>
            <a:endParaRPr lang="en-US" altLang="en-US" sz="825" dirty="0">
              <a:latin typeface="Candara" panose="020E0502030303020204" pitchFamily="34" charset="0"/>
              <a:cs typeface="Calibri" panose="020F0502020204030204" pitchFamily="34" charset="0"/>
            </a:endParaRPr>
          </a:p>
          <a:p>
            <a:pPr defTabSz="685800" eaLnBrk="0" fontAlgn="base" hangingPunct="0">
              <a:spcBef>
                <a:spcPct val="0"/>
              </a:spcBef>
              <a:spcAft>
                <a:spcPct val="0"/>
              </a:spcAft>
              <a:buClrTx/>
            </a:pPr>
            <a:endParaRPr lang="en-US" altLang="en-US" sz="1350" dirty="0">
              <a:solidFill>
                <a:schemeClr val="tx1"/>
              </a:solidFill>
              <a:latin typeface="Arial" panose="020B0604020202020204" pitchFamily="34" charset="0"/>
            </a:endParaRPr>
          </a:p>
        </p:txBody>
      </p:sp>
      <p:sp>
        <p:nvSpPr>
          <p:cNvPr id="8" name="Rectangle 4">
            <a:extLst>
              <a:ext uri="{FF2B5EF4-FFF2-40B4-BE49-F238E27FC236}">
                <a16:creationId xmlns:a16="http://schemas.microsoft.com/office/drawing/2014/main" id="{BC877A99-FAA4-4BF0-84EC-7D24AE2D4558}"/>
              </a:ext>
            </a:extLst>
          </p:cNvPr>
          <p:cNvSpPr>
            <a:spLocks noChangeArrowheads="1"/>
          </p:cNvSpPr>
          <p:nvPr/>
        </p:nvSpPr>
        <p:spPr bwMode="auto">
          <a:xfrm rot="10800000" flipV="1">
            <a:off x="536230" y="4067607"/>
            <a:ext cx="33871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br>
              <a:rPr lang="en-US" altLang="en-US" sz="1350" dirty="0">
                <a:solidFill>
                  <a:schemeClr val="tx1"/>
                </a:solidFill>
                <a:latin typeface="Arial" panose="020B0604020202020204" pitchFamily="34" charset="0"/>
              </a:rPr>
            </a:br>
            <a:r>
              <a:rPr lang="en-US" altLang="en-US" sz="1200" dirty="0">
                <a:solidFill>
                  <a:srgbClr val="002060"/>
                </a:solidFill>
                <a:latin typeface="Avenir Medium"/>
                <a:ea typeface="Calibri" panose="020F0502020204030204" pitchFamily="34" charset="0"/>
                <a:cs typeface="Calibri" panose="020F0502020204030204" pitchFamily="34" charset="0"/>
              </a:rPr>
              <a:t>We have engaged our local organizations from pre-school to older adults. The goal is to build community resiliency, increase collaboration across agency partners and strengthen the overall well-being of our community. </a:t>
            </a:r>
            <a:r>
              <a:rPr lang="en-US" altLang="en-US" sz="1050" dirty="0">
                <a:solidFill>
                  <a:schemeClr val="tx1"/>
                </a:solidFill>
                <a:latin typeface="Candara" panose="020E0502030303020204" pitchFamily="34" charset="0"/>
                <a:ea typeface="Calibri" panose="020F0502020204030204" pitchFamily="34" charset="0"/>
                <a:cs typeface="Calibri" panose="020F0502020204030204" pitchFamily="34" charset="0"/>
              </a:rPr>
              <a:t> </a:t>
            </a:r>
            <a:endParaRPr lang="en-US" altLang="en-US" sz="1050" dirty="0">
              <a:solidFill>
                <a:schemeClr val="tx1"/>
              </a:solidFill>
              <a:latin typeface="Arial" panose="020B0604020202020204" pitchFamily="34" charset="0"/>
            </a:endParaRPr>
          </a:p>
        </p:txBody>
      </p:sp>
      <p:sp>
        <p:nvSpPr>
          <p:cNvPr id="9" name="Rectangle 8">
            <a:extLst>
              <a:ext uri="{FF2B5EF4-FFF2-40B4-BE49-F238E27FC236}">
                <a16:creationId xmlns:a16="http://schemas.microsoft.com/office/drawing/2014/main" id="{2E082658-7097-4A43-8C69-9CEDF6EA0985}"/>
              </a:ext>
            </a:extLst>
          </p:cNvPr>
          <p:cNvSpPr/>
          <p:nvPr/>
        </p:nvSpPr>
        <p:spPr>
          <a:xfrm>
            <a:off x="536230" y="1336518"/>
            <a:ext cx="4572000" cy="608308"/>
          </a:xfrm>
          <a:prstGeom prst="rect">
            <a:avLst/>
          </a:prstGeom>
        </p:spPr>
        <p:txBody>
          <a:bodyPr>
            <a:spAutoFit/>
          </a:bodyPr>
          <a:lstStyle/>
          <a:p>
            <a:pPr fontAlgn="base">
              <a:lnSpc>
                <a:spcPct val="107000"/>
              </a:lnSpc>
            </a:pPr>
            <a:r>
              <a:rPr lang="en-US" sz="2100" b="1" kern="1800" spc="-113" dirty="0">
                <a:solidFill>
                  <a:srgbClr val="7ABEC5"/>
                </a:solidFill>
                <a:latin typeface="Avenir Medium"/>
                <a:ea typeface="Times New Roman" panose="02020603050405020304" pitchFamily="18" charset="0"/>
                <a:cs typeface="Calibri" panose="020F0502020204030204" pitchFamily="34" charset="0"/>
              </a:rPr>
              <a:t>What is the CARE Movement?</a:t>
            </a:r>
            <a:endParaRPr lang="en-US" sz="1050" dirty="0">
              <a:solidFill>
                <a:srgbClr val="7ABEC5"/>
              </a:solidFill>
              <a:latin typeface="Avenir Medium"/>
              <a:ea typeface="Calibri" panose="020F0502020204030204" pitchFamily="34" charset="0"/>
              <a:cs typeface="Times New Roman" panose="02020603050405020304" pitchFamily="18" charset="0"/>
            </a:endParaRPr>
          </a:p>
          <a:p>
            <a:pPr fontAlgn="base">
              <a:lnSpc>
                <a:spcPts val="1350"/>
              </a:lnSpc>
            </a:pPr>
            <a:r>
              <a:rPr lang="en-US" sz="1050" dirty="0">
                <a:solidFill>
                  <a:srgbClr val="002060"/>
                </a:solidFill>
                <a:latin typeface="Avenir Medium"/>
                <a:ea typeface="Times New Roman" panose="02020603050405020304" pitchFamily="18" charset="0"/>
                <a:cs typeface="Calibri" panose="020F0502020204030204" pitchFamily="34" charset="0"/>
              </a:rPr>
              <a:t>CARE stands for: Compassion, Appreciation, Resilience &amp; Empowerment</a:t>
            </a:r>
            <a:endParaRPr lang="en-US" sz="1050" dirty="0">
              <a:solidFill>
                <a:srgbClr val="002060"/>
              </a:solidFill>
              <a:latin typeface="Avenir Medium"/>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591E85D-F1DC-43CB-8EA3-1FD7B069B9B4}"/>
              </a:ext>
            </a:extLst>
          </p:cNvPr>
          <p:cNvSpPr txBox="1"/>
          <p:nvPr/>
        </p:nvSpPr>
        <p:spPr>
          <a:xfrm>
            <a:off x="458847" y="121239"/>
            <a:ext cx="383438" cy="307777"/>
          </a:xfrm>
          <a:prstGeom prst="rect">
            <a:avLst/>
          </a:prstGeom>
          <a:noFill/>
        </p:spPr>
        <p:txBody>
          <a:bodyPr wrap="none" rtlCol="0">
            <a:spAutoFit/>
          </a:bodyPr>
          <a:lstStyle/>
          <a:p>
            <a:r>
              <a:rPr lang="en-US" dirty="0">
                <a:solidFill>
                  <a:schemeClr val="tx1"/>
                </a:solidFill>
              </a:rPr>
              <a:t>16</a:t>
            </a:r>
          </a:p>
        </p:txBody>
      </p:sp>
    </p:spTree>
    <p:extLst>
      <p:ext uri="{BB962C8B-B14F-4D97-AF65-F5344CB8AC3E}">
        <p14:creationId xmlns:p14="http://schemas.microsoft.com/office/powerpoint/2010/main" val="29066581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0" y="209150"/>
            <a:ext cx="88695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1859B"/>
              </a:buClr>
              <a:buSzPts val="4400"/>
              <a:buFont typeface="Calibri"/>
              <a:buNone/>
            </a:pPr>
            <a:r>
              <a:rPr lang="en-US" sz="3800" dirty="0">
                <a:solidFill>
                  <a:srgbClr val="7ABEC5"/>
                </a:solidFill>
                <a:latin typeface="Avenir Medium"/>
              </a:rPr>
              <a:t>Ice Breaker: “Something in Common” </a:t>
            </a:r>
            <a:endParaRPr sz="3800" dirty="0">
              <a:solidFill>
                <a:srgbClr val="7ABEC5"/>
              </a:solidFill>
              <a:latin typeface="Avenir Medium"/>
            </a:endParaRPr>
          </a:p>
        </p:txBody>
      </p:sp>
      <p:sp>
        <p:nvSpPr>
          <p:cNvPr id="188" name="Google Shape;188;p23"/>
          <p:cNvSpPr txBox="1">
            <a:spLocks noGrp="1"/>
          </p:cNvSpPr>
          <p:nvPr>
            <p:ph type="body" idx="1"/>
          </p:nvPr>
        </p:nvSpPr>
        <p:spPr>
          <a:xfrm>
            <a:off x="3049008" y="1609107"/>
            <a:ext cx="5820492" cy="4039483"/>
          </a:xfrm>
          <a:prstGeom prst="rect">
            <a:avLst/>
          </a:prstGeom>
          <a:noFill/>
          <a:ln>
            <a:noFill/>
          </a:ln>
        </p:spPr>
        <p:txBody>
          <a:bodyPr spcFirstLastPara="1" wrap="square" lIns="91425" tIns="45700" rIns="91425" bIns="45700" anchor="t" anchorCtr="0">
            <a:noAutofit/>
          </a:bodyPr>
          <a:lstStyle/>
          <a:p>
            <a:pPr marL="0" lvl="0" indent="0" algn="l" rtl="0">
              <a:lnSpc>
                <a:spcPct val="131666"/>
              </a:lnSpc>
              <a:spcBef>
                <a:spcPts val="0"/>
              </a:spcBef>
              <a:spcAft>
                <a:spcPts val="0"/>
              </a:spcAft>
              <a:buClr>
                <a:schemeClr val="dk1"/>
              </a:buClr>
              <a:buSzPts val="1100"/>
              <a:buFont typeface="Arial"/>
              <a:buNone/>
            </a:pPr>
            <a:r>
              <a:rPr lang="en-US" sz="1800" b="1" dirty="0">
                <a:solidFill>
                  <a:srgbClr val="00447D"/>
                </a:solidFill>
                <a:highlight>
                  <a:srgbClr val="FFFFFF"/>
                </a:highlight>
                <a:latin typeface="Avenir Medium"/>
                <a:ea typeface="Roboto"/>
                <a:cs typeface="Roboto"/>
                <a:sym typeface="Roboto"/>
              </a:rPr>
              <a:t>Something in Common</a:t>
            </a:r>
            <a:endParaRPr sz="1800" b="1" dirty="0">
              <a:solidFill>
                <a:srgbClr val="00447D"/>
              </a:solidFill>
              <a:highlight>
                <a:srgbClr val="FFFFFF"/>
              </a:highlight>
              <a:latin typeface="Avenir Medium"/>
              <a:ea typeface="Roboto"/>
              <a:cs typeface="Roboto"/>
              <a:sym typeface="Roboto"/>
            </a:endParaRPr>
          </a:p>
          <a:p>
            <a:pPr marL="0" lvl="0" indent="0" algn="l" rtl="0">
              <a:lnSpc>
                <a:spcPct val="105000"/>
              </a:lnSpc>
              <a:spcBef>
                <a:spcPts val="800"/>
              </a:spcBef>
              <a:spcAft>
                <a:spcPts val="0"/>
              </a:spcAft>
              <a:buClr>
                <a:schemeClr val="dk1"/>
              </a:buClr>
              <a:buSzPts val="1100"/>
              <a:buFont typeface="Arial"/>
              <a:buNone/>
            </a:pPr>
            <a:r>
              <a:rPr lang="en-US" sz="1800" dirty="0">
                <a:solidFill>
                  <a:srgbClr val="00447D"/>
                </a:solidFill>
                <a:highlight>
                  <a:srgbClr val="FFFFFF"/>
                </a:highlight>
                <a:latin typeface="Avenir Medium"/>
                <a:ea typeface="Roboto"/>
                <a:cs typeface="Roboto"/>
                <a:sym typeface="Roboto"/>
              </a:rPr>
              <a:t>You will be randomly assigned to a room with 5 others</a:t>
            </a:r>
            <a:endParaRPr sz="1800" dirty="0">
              <a:solidFill>
                <a:srgbClr val="00447D"/>
              </a:solidFill>
              <a:highlight>
                <a:srgbClr val="FFFFFF"/>
              </a:highlight>
              <a:latin typeface="Avenir Medium"/>
              <a:ea typeface="Roboto"/>
              <a:cs typeface="Roboto"/>
              <a:sym typeface="Roboto"/>
            </a:endParaRPr>
          </a:p>
          <a:p>
            <a:pPr marL="0" lvl="0" indent="0" algn="l" rtl="0">
              <a:lnSpc>
                <a:spcPct val="105000"/>
              </a:lnSpc>
              <a:spcBef>
                <a:spcPts val="800"/>
              </a:spcBef>
              <a:spcAft>
                <a:spcPts val="0"/>
              </a:spcAft>
              <a:buClr>
                <a:schemeClr val="dk1"/>
              </a:buClr>
              <a:buSzPts val="1100"/>
              <a:buFont typeface="Arial"/>
              <a:buNone/>
            </a:pPr>
            <a:r>
              <a:rPr lang="en-US" sz="1800" b="1" dirty="0">
                <a:solidFill>
                  <a:srgbClr val="00447D"/>
                </a:solidFill>
                <a:highlight>
                  <a:srgbClr val="FFFFFF"/>
                </a:highlight>
                <a:latin typeface="Avenir Medium"/>
                <a:ea typeface="Roboto"/>
                <a:cs typeface="Roboto"/>
                <a:sym typeface="Roboto"/>
              </a:rPr>
              <a:t>Each team has 10 minutes to</a:t>
            </a:r>
            <a:r>
              <a:rPr lang="en-US" sz="1800" dirty="0">
                <a:solidFill>
                  <a:srgbClr val="00447D"/>
                </a:solidFill>
                <a:highlight>
                  <a:srgbClr val="FFFFFF"/>
                </a:highlight>
                <a:latin typeface="Avenir Medium"/>
                <a:ea typeface="Roboto"/>
                <a:cs typeface="Roboto"/>
                <a:sym typeface="Roboto"/>
              </a:rPr>
              <a:t>:</a:t>
            </a:r>
            <a:endParaRPr sz="1800" dirty="0">
              <a:solidFill>
                <a:srgbClr val="00447D"/>
              </a:solidFill>
              <a:highlight>
                <a:srgbClr val="FFFFFF"/>
              </a:highlight>
              <a:latin typeface="Avenir Medium"/>
              <a:ea typeface="Roboto"/>
              <a:cs typeface="Roboto"/>
              <a:sym typeface="Roboto"/>
            </a:endParaRPr>
          </a:p>
          <a:p>
            <a:pPr marL="0" lvl="0" indent="0" algn="l" rtl="0">
              <a:lnSpc>
                <a:spcPct val="105000"/>
              </a:lnSpc>
              <a:spcBef>
                <a:spcPts val="800"/>
              </a:spcBef>
              <a:spcAft>
                <a:spcPts val="0"/>
              </a:spcAft>
              <a:buSzPts val="3200"/>
              <a:buNone/>
            </a:pPr>
            <a:r>
              <a:rPr lang="en-US" sz="1800" dirty="0">
                <a:solidFill>
                  <a:srgbClr val="00447D"/>
                </a:solidFill>
                <a:highlight>
                  <a:schemeClr val="lt1"/>
                </a:highlight>
                <a:latin typeface="Avenir Medium"/>
                <a:ea typeface="Roboto"/>
                <a:cs typeface="Roboto"/>
                <a:sym typeface="Roboto"/>
              </a:rPr>
              <a:t>Choose a person who will write down and report out on the following: </a:t>
            </a:r>
            <a:endParaRPr sz="1800" dirty="0">
              <a:solidFill>
                <a:srgbClr val="00447D"/>
              </a:solidFill>
              <a:highlight>
                <a:srgbClr val="FFFFFF"/>
              </a:highlight>
              <a:latin typeface="Avenir Medium"/>
              <a:ea typeface="Roboto"/>
              <a:cs typeface="Roboto"/>
              <a:sym typeface="Roboto"/>
            </a:endParaRPr>
          </a:p>
          <a:p>
            <a:pPr marL="457200" lvl="0" indent="-352425" algn="l" rtl="0">
              <a:lnSpc>
                <a:spcPct val="105000"/>
              </a:lnSpc>
              <a:spcBef>
                <a:spcPts val="800"/>
              </a:spcBef>
              <a:spcAft>
                <a:spcPts val="0"/>
              </a:spcAft>
              <a:buClr>
                <a:srgbClr val="00447D"/>
              </a:buClr>
              <a:buSzPts val="1950"/>
              <a:buFont typeface="Roboto"/>
              <a:buChar char="•"/>
            </a:pPr>
            <a:r>
              <a:rPr lang="en-US" sz="1800" b="1" dirty="0">
                <a:solidFill>
                  <a:srgbClr val="00447D"/>
                </a:solidFill>
                <a:highlight>
                  <a:srgbClr val="FFFFFF"/>
                </a:highlight>
                <a:latin typeface="Avenir Medium"/>
                <a:ea typeface="Roboto"/>
                <a:cs typeface="Roboto"/>
                <a:sym typeface="Roboto"/>
              </a:rPr>
              <a:t>Find 5 UNIQUE things that your group has in common, within those 5 minutes</a:t>
            </a:r>
            <a:endParaRPr sz="1800" b="1" dirty="0">
              <a:solidFill>
                <a:srgbClr val="00447D"/>
              </a:solidFill>
              <a:highlight>
                <a:srgbClr val="FFFFFF"/>
              </a:highlight>
              <a:latin typeface="Avenir Medium"/>
              <a:ea typeface="Roboto"/>
              <a:cs typeface="Roboto"/>
              <a:sym typeface="Roboto"/>
            </a:endParaRPr>
          </a:p>
          <a:p>
            <a:pPr marL="457200" lvl="0" indent="-352425" algn="l" rtl="0">
              <a:lnSpc>
                <a:spcPct val="105000"/>
              </a:lnSpc>
              <a:spcBef>
                <a:spcPts val="0"/>
              </a:spcBef>
              <a:spcAft>
                <a:spcPts val="0"/>
              </a:spcAft>
              <a:buClr>
                <a:srgbClr val="00447D"/>
              </a:buClr>
              <a:buSzPts val="1950"/>
              <a:buFont typeface="Roboto"/>
              <a:buChar char="•"/>
            </a:pPr>
            <a:r>
              <a:rPr lang="en-US" sz="1800" dirty="0">
                <a:solidFill>
                  <a:srgbClr val="00447D"/>
                </a:solidFill>
                <a:highlight>
                  <a:srgbClr val="FFFFFF"/>
                </a:highlight>
                <a:latin typeface="Avenir Medium"/>
                <a:ea typeface="Roboto"/>
                <a:cs typeface="Roboto"/>
                <a:sym typeface="Roboto"/>
              </a:rPr>
              <a:t>Choose 1 unique thing that you think your group will have in common with the other groups </a:t>
            </a:r>
            <a:endParaRPr sz="1800" dirty="0">
              <a:solidFill>
                <a:srgbClr val="00447D"/>
              </a:solidFill>
              <a:highlight>
                <a:srgbClr val="FFFFFF"/>
              </a:highlight>
              <a:latin typeface="Avenir Medium"/>
              <a:ea typeface="Roboto"/>
              <a:cs typeface="Roboto"/>
              <a:sym typeface="Roboto"/>
            </a:endParaRPr>
          </a:p>
          <a:p>
            <a:pPr marL="457200" lvl="0" indent="-352425" algn="l" rtl="0">
              <a:lnSpc>
                <a:spcPct val="105000"/>
              </a:lnSpc>
              <a:spcBef>
                <a:spcPts val="0"/>
              </a:spcBef>
              <a:spcAft>
                <a:spcPts val="0"/>
              </a:spcAft>
              <a:buClr>
                <a:srgbClr val="00447D"/>
              </a:buClr>
              <a:buSzPts val="1950"/>
              <a:buFont typeface="Roboto"/>
              <a:buChar char="•"/>
            </a:pPr>
            <a:r>
              <a:rPr lang="en-US" sz="1800" dirty="0">
                <a:solidFill>
                  <a:srgbClr val="00447D"/>
                </a:solidFill>
                <a:highlight>
                  <a:srgbClr val="FFFFFF"/>
                </a:highlight>
                <a:latin typeface="Avenir Medium"/>
                <a:ea typeface="Roboto"/>
                <a:cs typeface="Roboto"/>
                <a:sym typeface="Roboto"/>
              </a:rPr>
              <a:t>When we re-join in the main room 1 person for their group will report out what 1 unique thing they think they will have in common with the other groups</a:t>
            </a:r>
            <a:endParaRPr sz="1800" dirty="0">
              <a:solidFill>
                <a:srgbClr val="00447D"/>
              </a:solidFill>
              <a:highlight>
                <a:srgbClr val="FFFFFF"/>
              </a:highlight>
              <a:latin typeface="Avenir Medium"/>
              <a:ea typeface="Roboto"/>
              <a:cs typeface="Roboto"/>
              <a:sym typeface="Roboto"/>
            </a:endParaRPr>
          </a:p>
          <a:p>
            <a:pPr marL="342900" lvl="0" indent="-139700" algn="l" rtl="0">
              <a:lnSpc>
                <a:spcPct val="90000"/>
              </a:lnSpc>
              <a:spcBef>
                <a:spcPts val="800"/>
              </a:spcBef>
              <a:spcAft>
                <a:spcPts val="0"/>
              </a:spcAft>
              <a:buClr>
                <a:srgbClr val="31859B"/>
              </a:buClr>
              <a:buSzPts val="3200"/>
              <a:buNone/>
            </a:pPr>
            <a:endParaRPr sz="2775" dirty="0"/>
          </a:p>
        </p:txBody>
      </p:sp>
      <p:pic>
        <p:nvPicPr>
          <p:cNvPr id="189" name="Google Shape;189;p23"/>
          <p:cNvPicPr preferRelativeResize="0"/>
          <p:nvPr/>
        </p:nvPicPr>
        <p:blipFill rotWithShape="1">
          <a:blip r:embed="rId3">
            <a:alphaModFix/>
          </a:blip>
          <a:srcRect/>
          <a:stretch/>
        </p:blipFill>
        <p:spPr>
          <a:xfrm>
            <a:off x="121468" y="1754251"/>
            <a:ext cx="2813315" cy="1874597"/>
          </a:xfrm>
          <a:prstGeom prst="rect">
            <a:avLst/>
          </a:prstGeom>
          <a:noFill/>
          <a:ln>
            <a:noFill/>
          </a:ln>
        </p:spPr>
      </p:pic>
      <p:pic>
        <p:nvPicPr>
          <p:cNvPr id="6" name="Picture 5" descr="A picture containing drawing&#10;&#10;Description automatically generated">
            <a:extLst>
              <a:ext uri="{FF2B5EF4-FFF2-40B4-BE49-F238E27FC236}">
                <a16:creationId xmlns:a16="http://schemas.microsoft.com/office/drawing/2014/main" id="{5CD06195-E1CA-49BB-87C9-F30AAD2B1DEE}"/>
              </a:ext>
            </a:extLst>
          </p:cNvPr>
          <p:cNvPicPr>
            <a:picLocks noChangeAspect="1"/>
          </p:cNvPicPr>
          <p:nvPr/>
        </p:nvPicPr>
        <p:blipFill>
          <a:blip r:embed="rId4"/>
          <a:stretch>
            <a:fillRect/>
          </a:stretch>
        </p:blipFill>
        <p:spPr>
          <a:xfrm>
            <a:off x="330375" y="5238336"/>
            <a:ext cx="2053087" cy="853498"/>
          </a:xfrm>
          <a:prstGeom prst="rect">
            <a:avLst/>
          </a:prstGeom>
        </p:spPr>
      </p:pic>
      <p:sp>
        <p:nvSpPr>
          <p:cNvPr id="2" name="TextBox 1">
            <a:extLst>
              <a:ext uri="{FF2B5EF4-FFF2-40B4-BE49-F238E27FC236}">
                <a16:creationId xmlns:a16="http://schemas.microsoft.com/office/drawing/2014/main" id="{97B4657C-874C-4F4C-B416-A5CF944B8413}"/>
              </a:ext>
            </a:extLst>
          </p:cNvPr>
          <p:cNvSpPr txBox="1"/>
          <p:nvPr/>
        </p:nvSpPr>
        <p:spPr>
          <a:xfrm>
            <a:off x="415636" y="121920"/>
            <a:ext cx="383438" cy="307777"/>
          </a:xfrm>
          <a:prstGeom prst="rect">
            <a:avLst/>
          </a:prstGeom>
          <a:noFill/>
        </p:spPr>
        <p:txBody>
          <a:bodyPr wrap="none" rtlCol="0">
            <a:spAutoFit/>
          </a:bodyPr>
          <a:lstStyle/>
          <a:p>
            <a:r>
              <a:rPr lang="en-US" dirty="0"/>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ABEC5"/>
        </a:solidFill>
        <a:effectLst/>
      </p:bgPr>
    </p:bg>
    <p:spTree>
      <p:nvGrpSpPr>
        <p:cNvPr id="1" name=""/>
        <p:cNvGrpSpPr/>
        <p:nvPr/>
      </p:nvGrpSpPr>
      <p:grpSpPr>
        <a:xfrm>
          <a:off x="0" y="0"/>
          <a:ext cx="0" cy="0"/>
          <a:chOff x="0" y="0"/>
          <a:chExt cx="0" cy="0"/>
        </a:xfrm>
      </p:grpSpPr>
      <p:pic>
        <p:nvPicPr>
          <p:cNvPr id="11" name="Picture 10" descr="A group of people holding signs&#10;&#10;Description automatically generated">
            <a:extLst>
              <a:ext uri="{FF2B5EF4-FFF2-40B4-BE49-F238E27FC236}">
                <a16:creationId xmlns:a16="http://schemas.microsoft.com/office/drawing/2014/main" id="{A816FDF6-0D88-4325-9645-A908BE504349}"/>
              </a:ext>
            </a:extLst>
          </p:cNvPr>
          <p:cNvPicPr>
            <a:picLocks noChangeAspect="1"/>
          </p:cNvPicPr>
          <p:nvPr/>
        </p:nvPicPr>
        <p:blipFill rotWithShape="1">
          <a:blip r:embed="rId3">
            <a:extLst>
              <a:ext uri="{28A0092B-C50C-407E-A947-70E740481C1C}">
                <a14:useLocalDpi xmlns:a14="http://schemas.microsoft.com/office/drawing/2010/main" val="0"/>
              </a:ext>
            </a:extLst>
          </a:blip>
          <a:srcRect l="9633" r="17277" b="-3"/>
          <a:stretch/>
        </p:blipFill>
        <p:spPr>
          <a:xfrm>
            <a:off x="4" y="852573"/>
            <a:ext cx="2441552" cy="1879092"/>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3" name="Picture 12">
            <a:extLst>
              <a:ext uri="{FF2B5EF4-FFF2-40B4-BE49-F238E27FC236}">
                <a16:creationId xmlns:a16="http://schemas.microsoft.com/office/drawing/2014/main" id="{8CD3F8CC-6EA4-469B-9B86-46DCE6D0DD7B}"/>
              </a:ext>
            </a:extLst>
          </p:cNvPr>
          <p:cNvPicPr>
            <a:picLocks noChangeAspect="1"/>
          </p:cNvPicPr>
          <p:nvPr/>
        </p:nvPicPr>
        <p:blipFill rotWithShape="1">
          <a:blip r:embed="rId4">
            <a:extLst>
              <a:ext uri="{28A0092B-C50C-407E-A947-70E740481C1C}">
                <a14:useLocalDpi xmlns:a14="http://schemas.microsoft.com/office/drawing/2010/main" val="0"/>
              </a:ext>
            </a:extLst>
          </a:blip>
          <a:srcRect l="8011" r="9416" b="-3"/>
          <a:stretch/>
        </p:blipFill>
        <p:spPr>
          <a:xfrm>
            <a:off x="3506655" y="852574"/>
            <a:ext cx="2758363" cy="1879092"/>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5" name="Picture 4">
            <a:extLst>
              <a:ext uri="{FF2B5EF4-FFF2-40B4-BE49-F238E27FC236}">
                <a16:creationId xmlns:a16="http://schemas.microsoft.com/office/drawing/2014/main" id="{27250443-E9BC-472E-BA48-922CCC941A72}"/>
              </a:ext>
            </a:extLst>
          </p:cNvPr>
          <p:cNvPicPr>
            <a:picLocks noChangeAspect="1"/>
          </p:cNvPicPr>
          <p:nvPr/>
        </p:nvPicPr>
        <p:blipFill rotWithShape="1">
          <a:blip r:embed="rId5">
            <a:extLst>
              <a:ext uri="{28A0092B-C50C-407E-A947-70E740481C1C}">
                <a14:useLocalDpi xmlns:a14="http://schemas.microsoft.com/office/drawing/2010/main" val="0"/>
              </a:ext>
            </a:extLst>
          </a:blip>
          <a:srcRect t="3473" r="-3" b="4059"/>
          <a:stretch/>
        </p:blipFill>
        <p:spPr>
          <a:xfrm>
            <a:off x="5536407" y="857251"/>
            <a:ext cx="3607594" cy="1876378"/>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15" name="Picture 14" descr="A group of people holding signs&#10;&#10;Description automatically generated">
            <a:extLst>
              <a:ext uri="{FF2B5EF4-FFF2-40B4-BE49-F238E27FC236}">
                <a16:creationId xmlns:a16="http://schemas.microsoft.com/office/drawing/2014/main" id="{78865D68-7FE7-4C97-9626-54BB79A94549}"/>
              </a:ext>
            </a:extLst>
          </p:cNvPr>
          <p:cNvPicPr>
            <a:picLocks noChangeAspect="1"/>
          </p:cNvPicPr>
          <p:nvPr/>
        </p:nvPicPr>
        <p:blipFill rotWithShape="1">
          <a:blip r:embed="rId6">
            <a:extLst>
              <a:ext uri="{28A0092B-C50C-407E-A947-70E740481C1C}">
                <a14:useLocalDpi xmlns:a14="http://schemas.microsoft.com/office/drawing/2010/main" val="0"/>
              </a:ext>
            </a:extLst>
          </a:blip>
          <a:srcRect l="697" r="9516" b="-3"/>
          <a:stretch/>
        </p:blipFill>
        <p:spPr>
          <a:xfrm>
            <a:off x="15" y="2850957"/>
            <a:ext cx="2828028" cy="3149793"/>
          </a:xfrm>
          <a:custGeom>
            <a:avLst/>
            <a:gdLst/>
            <a:ahLst/>
            <a:cxnLst/>
            <a:rect l="l" t="t" r="r" b="b"/>
            <a:pathLst>
              <a:path w="3770724" h="4199724">
                <a:moveTo>
                  <a:pt x="0" y="0"/>
                </a:moveTo>
                <a:lnTo>
                  <a:pt x="3770724" y="0"/>
                </a:lnTo>
                <a:lnTo>
                  <a:pt x="1824067" y="4199724"/>
                </a:lnTo>
                <a:lnTo>
                  <a:pt x="0" y="4199724"/>
                </a:lnTo>
                <a:close/>
              </a:path>
            </a:pathLst>
          </a:custGeom>
        </p:spPr>
      </p:pic>
      <p:pic>
        <p:nvPicPr>
          <p:cNvPr id="9" name="Picture 8">
            <a:extLst>
              <a:ext uri="{FF2B5EF4-FFF2-40B4-BE49-F238E27FC236}">
                <a16:creationId xmlns:a16="http://schemas.microsoft.com/office/drawing/2014/main" id="{2853EA6D-D9A5-4716-A97E-FFC9519390D3}"/>
              </a:ext>
            </a:extLst>
          </p:cNvPr>
          <p:cNvPicPr>
            <a:picLocks noChangeAspect="1"/>
          </p:cNvPicPr>
          <p:nvPr/>
        </p:nvPicPr>
        <p:blipFill rotWithShape="1">
          <a:blip r:embed="rId7">
            <a:extLst>
              <a:ext uri="{28A0092B-C50C-407E-A947-70E740481C1C}">
                <a14:useLocalDpi xmlns:a14="http://schemas.microsoft.com/office/drawing/2010/main" val="0"/>
              </a:ext>
            </a:extLst>
          </a:blip>
          <a:srcRect l="9316" r="5191" b="-1"/>
          <a:stretch/>
        </p:blipFill>
        <p:spPr>
          <a:xfrm>
            <a:off x="1510347" y="2853676"/>
            <a:ext cx="3831545" cy="3148433"/>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p:spPr>
      </p:pic>
      <p:sp>
        <p:nvSpPr>
          <p:cNvPr id="20"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14787" y="2852317"/>
            <a:ext cx="5129213" cy="3148433"/>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6F60474C-B95B-4332-8967-DE88693F96B5}"/>
              </a:ext>
            </a:extLst>
          </p:cNvPr>
          <p:cNvSpPr>
            <a:spLocks noGrp="1"/>
          </p:cNvSpPr>
          <p:nvPr>
            <p:ph type="ctrTitle"/>
          </p:nvPr>
        </p:nvSpPr>
        <p:spPr>
          <a:xfrm>
            <a:off x="4978216" y="3727207"/>
            <a:ext cx="3748016" cy="1622904"/>
          </a:xfrm>
        </p:spPr>
        <p:txBody>
          <a:bodyPr anchor="t">
            <a:normAutofit/>
          </a:bodyPr>
          <a:lstStyle/>
          <a:p>
            <a:pPr algn="r"/>
            <a:r>
              <a:rPr lang="en-US" b="1" dirty="0">
                <a:solidFill>
                  <a:srgbClr val="7ABEC5"/>
                </a:solidFill>
                <a:latin typeface="Avenir Next LT Pro" panose="020B0504020202020204" pitchFamily="34" charset="0"/>
              </a:rPr>
              <a:t>Systemic Oppression</a:t>
            </a:r>
          </a:p>
        </p:txBody>
      </p:sp>
      <p:pic>
        <p:nvPicPr>
          <p:cNvPr id="7" name="Picture 6" descr="Text&#10;&#10;Description automatically generated">
            <a:extLst>
              <a:ext uri="{FF2B5EF4-FFF2-40B4-BE49-F238E27FC236}">
                <a16:creationId xmlns:a16="http://schemas.microsoft.com/office/drawing/2014/main" id="{30A7BCFF-F743-4A23-8B61-D60FACDA9F32}"/>
              </a:ext>
            </a:extLst>
          </p:cNvPr>
          <p:cNvPicPr>
            <a:picLocks noChangeAspect="1"/>
          </p:cNvPicPr>
          <p:nvPr/>
        </p:nvPicPr>
        <p:blipFill rotWithShape="1">
          <a:blip r:embed="rId8">
            <a:extLst>
              <a:ext uri="{28A0092B-C50C-407E-A947-70E740481C1C}">
                <a14:useLocalDpi xmlns:a14="http://schemas.microsoft.com/office/drawing/2010/main" val="0"/>
              </a:ext>
            </a:extLst>
          </a:blip>
          <a:srcRect l="28997" r="7607" b="-1"/>
          <a:stretch/>
        </p:blipFill>
        <p:spPr>
          <a:xfrm>
            <a:off x="1696477" y="857251"/>
            <a:ext cx="2545457" cy="1877132"/>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10" name="Picture 9" descr="A picture containing drawing&#10;&#10;Description automatically generated">
            <a:extLst>
              <a:ext uri="{FF2B5EF4-FFF2-40B4-BE49-F238E27FC236}">
                <a16:creationId xmlns:a16="http://schemas.microsoft.com/office/drawing/2014/main" id="{3347CA74-7A1A-4085-8C2F-9C0C21ED3B2A}"/>
              </a:ext>
            </a:extLst>
          </p:cNvPr>
          <p:cNvPicPr>
            <a:picLocks noChangeAspect="1"/>
          </p:cNvPicPr>
          <p:nvPr/>
        </p:nvPicPr>
        <p:blipFill>
          <a:blip r:embed="rId9"/>
          <a:stretch>
            <a:fillRect/>
          </a:stretch>
        </p:blipFill>
        <p:spPr>
          <a:xfrm>
            <a:off x="6828185" y="6000749"/>
            <a:ext cx="2053087" cy="853498"/>
          </a:xfrm>
          <a:prstGeom prst="rect">
            <a:avLst/>
          </a:prstGeom>
        </p:spPr>
      </p:pic>
      <p:sp>
        <p:nvSpPr>
          <p:cNvPr id="12" name="TextBox 11">
            <a:extLst>
              <a:ext uri="{FF2B5EF4-FFF2-40B4-BE49-F238E27FC236}">
                <a16:creationId xmlns:a16="http://schemas.microsoft.com/office/drawing/2014/main" id="{C27DAC26-D608-40FA-B606-F0F9E394CFDA}"/>
              </a:ext>
            </a:extLst>
          </p:cNvPr>
          <p:cNvSpPr txBox="1"/>
          <p:nvPr/>
        </p:nvSpPr>
        <p:spPr>
          <a:xfrm>
            <a:off x="404554" y="232756"/>
            <a:ext cx="383438" cy="307777"/>
          </a:xfrm>
          <a:prstGeom prst="rect">
            <a:avLst/>
          </a:prstGeom>
          <a:noFill/>
        </p:spPr>
        <p:txBody>
          <a:bodyPr wrap="none" rtlCol="0">
            <a:spAutoFit/>
          </a:bodyPr>
          <a:lstStyle/>
          <a:p>
            <a:r>
              <a:rPr lang="en-US" dirty="0">
                <a:solidFill>
                  <a:schemeClr val="tx2"/>
                </a:solidFill>
              </a:rPr>
              <a:t>18</a:t>
            </a:r>
          </a:p>
        </p:txBody>
      </p:sp>
    </p:spTree>
    <p:extLst>
      <p:ext uri="{BB962C8B-B14F-4D97-AF65-F5344CB8AC3E}">
        <p14:creationId xmlns:p14="http://schemas.microsoft.com/office/powerpoint/2010/main" val="299373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75116" y="316647"/>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00BEFFB-51B7-4018-8A96-F6625834C7FA}"/>
              </a:ext>
            </a:extLst>
          </p:cNvPr>
          <p:cNvSpPr txBox="1"/>
          <p:nvPr/>
        </p:nvSpPr>
        <p:spPr>
          <a:xfrm>
            <a:off x="1026367" y="1586204"/>
            <a:ext cx="6456784" cy="707886"/>
          </a:xfrm>
          <a:prstGeom prst="rect">
            <a:avLst/>
          </a:prstGeom>
          <a:noFill/>
        </p:spPr>
        <p:txBody>
          <a:bodyPr wrap="square" rtlCol="0">
            <a:spAutoFit/>
          </a:bodyPr>
          <a:lstStyle/>
          <a:p>
            <a:r>
              <a:rPr lang="en-US" sz="2000" dirty="0">
                <a:solidFill>
                  <a:srgbClr val="002060"/>
                </a:solidFill>
                <a:latin typeface="Avenir Medium"/>
              </a:rPr>
              <a:t>Aligning these initiatives is vital to successful organization culture transformation</a:t>
            </a:r>
          </a:p>
        </p:txBody>
      </p:sp>
      <p:sp>
        <p:nvSpPr>
          <p:cNvPr id="6" name="Oval 5">
            <a:extLst>
              <a:ext uri="{FF2B5EF4-FFF2-40B4-BE49-F238E27FC236}">
                <a16:creationId xmlns:a16="http://schemas.microsoft.com/office/drawing/2014/main" id="{8C018703-7A67-4AE9-8578-19790FE9510A}"/>
              </a:ext>
            </a:extLst>
          </p:cNvPr>
          <p:cNvSpPr/>
          <p:nvPr/>
        </p:nvSpPr>
        <p:spPr>
          <a:xfrm>
            <a:off x="3078963" y="3351211"/>
            <a:ext cx="1707502" cy="15611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3BCE10B-6426-46A0-AEE1-EA9B23703DCC}"/>
              </a:ext>
            </a:extLst>
          </p:cNvPr>
          <p:cNvSpPr/>
          <p:nvPr/>
        </p:nvSpPr>
        <p:spPr>
          <a:xfrm>
            <a:off x="3974841" y="4290063"/>
            <a:ext cx="1707502" cy="1561149"/>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1CF38CA-8138-48E4-894F-92457ECB252F}"/>
              </a:ext>
            </a:extLst>
          </p:cNvPr>
          <p:cNvSpPr/>
          <p:nvPr/>
        </p:nvSpPr>
        <p:spPr>
          <a:xfrm>
            <a:off x="4828592" y="3364547"/>
            <a:ext cx="1707502" cy="1561149"/>
          </a:xfrm>
          <a:prstGeom prst="ellipse">
            <a:avLst/>
          </a:prstGeom>
          <a:solidFill>
            <a:srgbClr val="7ABEC5">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E50F91CB-7636-4B51-87F0-4DE0AFD2D0C2}"/>
              </a:ext>
            </a:extLst>
          </p:cNvPr>
          <p:cNvSpPr/>
          <p:nvPr/>
        </p:nvSpPr>
        <p:spPr>
          <a:xfrm>
            <a:off x="4688564" y="2586761"/>
            <a:ext cx="237930" cy="15022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218E5F7-756E-41DC-91E6-F3CDD87271BB}"/>
              </a:ext>
            </a:extLst>
          </p:cNvPr>
          <p:cNvSpPr txBox="1"/>
          <p:nvPr/>
        </p:nvSpPr>
        <p:spPr>
          <a:xfrm>
            <a:off x="3456992" y="3751767"/>
            <a:ext cx="1329473" cy="738664"/>
          </a:xfrm>
          <a:prstGeom prst="rect">
            <a:avLst/>
          </a:prstGeom>
          <a:noFill/>
        </p:spPr>
        <p:txBody>
          <a:bodyPr wrap="square" rtlCol="0">
            <a:spAutoFit/>
          </a:bodyPr>
          <a:lstStyle/>
          <a:p>
            <a:r>
              <a:rPr lang="en-US" dirty="0">
                <a:latin typeface="Avenir Medium"/>
              </a:rPr>
              <a:t>Trauma Informed </a:t>
            </a:r>
          </a:p>
          <a:p>
            <a:r>
              <a:rPr lang="en-US" dirty="0">
                <a:latin typeface="Avenir Medium"/>
              </a:rPr>
              <a:t>Care</a:t>
            </a:r>
          </a:p>
        </p:txBody>
      </p:sp>
      <p:sp>
        <p:nvSpPr>
          <p:cNvPr id="14" name="TextBox 13">
            <a:extLst>
              <a:ext uri="{FF2B5EF4-FFF2-40B4-BE49-F238E27FC236}">
                <a16:creationId xmlns:a16="http://schemas.microsoft.com/office/drawing/2014/main" id="{4AD2A5F1-440E-49EF-BFA3-283B209ED899}"/>
              </a:ext>
            </a:extLst>
          </p:cNvPr>
          <p:cNvSpPr txBox="1"/>
          <p:nvPr/>
        </p:nvSpPr>
        <p:spPr>
          <a:xfrm>
            <a:off x="5162126" y="3768601"/>
            <a:ext cx="1138335" cy="954107"/>
          </a:xfrm>
          <a:prstGeom prst="rect">
            <a:avLst/>
          </a:prstGeom>
          <a:noFill/>
        </p:spPr>
        <p:txBody>
          <a:bodyPr wrap="square" rtlCol="0">
            <a:spAutoFit/>
          </a:bodyPr>
          <a:lstStyle/>
          <a:p>
            <a:r>
              <a:rPr lang="en-US" dirty="0">
                <a:latin typeface="Avenir Medium"/>
              </a:rPr>
              <a:t>Restorative Practices  Relational Healing</a:t>
            </a:r>
          </a:p>
        </p:txBody>
      </p:sp>
      <p:sp>
        <p:nvSpPr>
          <p:cNvPr id="15" name="TextBox 14">
            <a:extLst>
              <a:ext uri="{FF2B5EF4-FFF2-40B4-BE49-F238E27FC236}">
                <a16:creationId xmlns:a16="http://schemas.microsoft.com/office/drawing/2014/main" id="{96328C7E-5031-4B93-8147-A6E065C8579A}"/>
              </a:ext>
            </a:extLst>
          </p:cNvPr>
          <p:cNvSpPr txBox="1"/>
          <p:nvPr/>
        </p:nvSpPr>
        <p:spPr>
          <a:xfrm>
            <a:off x="4264090" y="4810577"/>
            <a:ext cx="1138335" cy="523220"/>
          </a:xfrm>
          <a:prstGeom prst="rect">
            <a:avLst/>
          </a:prstGeom>
          <a:noFill/>
        </p:spPr>
        <p:txBody>
          <a:bodyPr wrap="square" rtlCol="0">
            <a:spAutoFit/>
          </a:bodyPr>
          <a:lstStyle/>
          <a:p>
            <a:r>
              <a:rPr lang="en-US" dirty="0">
                <a:latin typeface="Avenir Medium"/>
              </a:rPr>
              <a:t>Racial Equity and Justice</a:t>
            </a:r>
          </a:p>
        </p:txBody>
      </p:sp>
      <p:pic>
        <p:nvPicPr>
          <p:cNvPr id="16" name="Picture 2" descr="E:\Anu\Projects 2016\Jen Leland\Source\T2_logo_final_color.jpg">
            <a:extLst>
              <a:ext uri="{FF2B5EF4-FFF2-40B4-BE49-F238E27FC236}">
                <a16:creationId xmlns:a16="http://schemas.microsoft.com/office/drawing/2014/main" id="{4D640738-6837-4594-BE14-DA8B2078328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54955" y="5789712"/>
            <a:ext cx="755176" cy="35559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9F7DC3-D4BA-4C01-AE81-138D910783B0}"/>
              </a:ext>
            </a:extLst>
          </p:cNvPr>
          <p:cNvSpPr txBox="1"/>
          <p:nvPr/>
        </p:nvSpPr>
        <p:spPr>
          <a:xfrm>
            <a:off x="4572000" y="292983"/>
            <a:ext cx="4296884" cy="1077218"/>
          </a:xfrm>
          <a:prstGeom prst="rect">
            <a:avLst/>
          </a:prstGeom>
          <a:noFill/>
        </p:spPr>
        <p:txBody>
          <a:bodyPr wrap="square" rtlCol="0">
            <a:spAutoFit/>
          </a:bodyPr>
          <a:lstStyle/>
          <a:p>
            <a:r>
              <a:rPr lang="en-US" sz="3200" b="1" dirty="0">
                <a:solidFill>
                  <a:srgbClr val="7ABEC5"/>
                </a:solidFill>
                <a:latin typeface="Avenir Medium"/>
              </a:rPr>
              <a:t>Why Be Trauma Informed</a:t>
            </a:r>
          </a:p>
        </p:txBody>
      </p:sp>
      <p:sp>
        <p:nvSpPr>
          <p:cNvPr id="7" name="TextBox 6">
            <a:extLst>
              <a:ext uri="{FF2B5EF4-FFF2-40B4-BE49-F238E27FC236}">
                <a16:creationId xmlns:a16="http://schemas.microsoft.com/office/drawing/2014/main" id="{33062753-ED1F-4BF8-A269-6C390E815617}"/>
              </a:ext>
            </a:extLst>
          </p:cNvPr>
          <p:cNvSpPr txBox="1"/>
          <p:nvPr/>
        </p:nvSpPr>
        <p:spPr>
          <a:xfrm>
            <a:off x="275116" y="107776"/>
            <a:ext cx="383438" cy="307777"/>
          </a:xfrm>
          <a:prstGeom prst="rect">
            <a:avLst/>
          </a:prstGeom>
          <a:noFill/>
        </p:spPr>
        <p:txBody>
          <a:bodyPr wrap="none" rtlCol="0">
            <a:spAutoFit/>
          </a:bodyPr>
          <a:lstStyle/>
          <a:p>
            <a:r>
              <a:rPr lang="en-US" dirty="0"/>
              <a:t>19</a:t>
            </a:r>
          </a:p>
        </p:txBody>
      </p:sp>
      <p:sp>
        <p:nvSpPr>
          <p:cNvPr id="19" name="Star: 5 Points 18">
            <a:extLst>
              <a:ext uri="{FF2B5EF4-FFF2-40B4-BE49-F238E27FC236}">
                <a16:creationId xmlns:a16="http://schemas.microsoft.com/office/drawing/2014/main" id="{EB04BD38-B7FD-43BA-837C-05A724BA598F}"/>
              </a:ext>
            </a:extLst>
          </p:cNvPr>
          <p:cNvSpPr/>
          <p:nvPr/>
        </p:nvSpPr>
        <p:spPr>
          <a:xfrm>
            <a:off x="8325853" y="187734"/>
            <a:ext cx="662871" cy="68645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38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CB430D95-E9D7-40EA-862F-336B57B9E379}"/>
              </a:ext>
            </a:extLst>
          </p:cNvPr>
          <p:cNvPicPr>
            <a:picLocks noChangeAspect="1"/>
          </p:cNvPicPr>
          <p:nvPr/>
        </p:nvPicPr>
        <p:blipFill>
          <a:blip r:embed="rId3"/>
          <a:stretch>
            <a:fillRect/>
          </a:stretch>
        </p:blipFill>
        <p:spPr>
          <a:xfrm>
            <a:off x="2170509" y="2532805"/>
            <a:ext cx="4802982" cy="3233222"/>
          </a:xfrm>
          <a:prstGeom prst="rect">
            <a:avLst/>
          </a:prstGeom>
        </p:spPr>
      </p:pic>
      <p:sp>
        <p:nvSpPr>
          <p:cNvPr id="5" name="Rectangle 4">
            <a:extLst>
              <a:ext uri="{FF2B5EF4-FFF2-40B4-BE49-F238E27FC236}">
                <a16:creationId xmlns:a16="http://schemas.microsoft.com/office/drawing/2014/main" id="{35E62C3A-2808-4AA8-AE94-34627D26B40A}"/>
              </a:ext>
            </a:extLst>
          </p:cNvPr>
          <p:cNvSpPr/>
          <p:nvPr/>
        </p:nvSpPr>
        <p:spPr>
          <a:xfrm>
            <a:off x="261257" y="636409"/>
            <a:ext cx="8780106" cy="1323439"/>
          </a:xfrm>
          <a:prstGeom prst="rect">
            <a:avLst/>
          </a:prstGeom>
        </p:spPr>
        <p:txBody>
          <a:bodyPr wrap="square">
            <a:spAutoFit/>
          </a:bodyPr>
          <a:lstStyle/>
          <a:p>
            <a:r>
              <a:rPr lang="en-US" sz="4000" dirty="0">
                <a:solidFill>
                  <a:srgbClr val="7ABEC5"/>
                </a:solidFill>
                <a:latin typeface="Avenir Book"/>
                <a:cs typeface="Calibri Light"/>
              </a:rPr>
              <a:t>Building a</a:t>
            </a:r>
            <a:r>
              <a:rPr lang="en-US" sz="4000" i="1" dirty="0">
                <a:solidFill>
                  <a:srgbClr val="7ABEC5"/>
                </a:solidFill>
                <a:latin typeface="Avenir Book"/>
                <a:cs typeface="Calibri Light"/>
              </a:rPr>
              <a:t> </a:t>
            </a:r>
            <a:r>
              <a:rPr lang="en-US" sz="4000" dirty="0">
                <a:solidFill>
                  <a:srgbClr val="7ABEC5"/>
                </a:solidFill>
                <a:latin typeface="Avenir Book"/>
                <a:cs typeface="Calibri Light"/>
              </a:rPr>
              <a:t>Restorative Trauma Informed Community in Snohomish County</a:t>
            </a:r>
            <a:r>
              <a:rPr lang="en-US" sz="4000" dirty="0">
                <a:solidFill>
                  <a:srgbClr val="7ABEC5"/>
                </a:solidFill>
                <a:latin typeface="Avenir Book"/>
                <a:ea typeface="+mj-lt"/>
                <a:cs typeface="+mj-lt"/>
              </a:rPr>
              <a:t> </a:t>
            </a:r>
            <a:endParaRPr lang="en-US" sz="4000" dirty="0">
              <a:solidFill>
                <a:srgbClr val="7ABEC5"/>
              </a:solidFill>
              <a:latin typeface="Avenir Book"/>
            </a:endParaRPr>
          </a:p>
        </p:txBody>
      </p:sp>
      <p:sp>
        <p:nvSpPr>
          <p:cNvPr id="7" name="Rectangle 6">
            <a:extLst>
              <a:ext uri="{FF2B5EF4-FFF2-40B4-BE49-F238E27FC236}">
                <a16:creationId xmlns:a16="http://schemas.microsoft.com/office/drawing/2014/main" id="{9B241CB9-4C1A-4B87-8BCB-6DA15C0AC0A1}"/>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sp>
        <p:nvSpPr>
          <p:cNvPr id="2" name="TextBox 1">
            <a:extLst>
              <a:ext uri="{FF2B5EF4-FFF2-40B4-BE49-F238E27FC236}">
                <a16:creationId xmlns:a16="http://schemas.microsoft.com/office/drawing/2014/main" id="{517AB1E2-4F17-4A6A-8896-421DD9FA01D2}"/>
              </a:ext>
            </a:extLst>
          </p:cNvPr>
          <p:cNvSpPr txBox="1"/>
          <p:nvPr/>
        </p:nvSpPr>
        <p:spPr>
          <a:xfrm>
            <a:off x="681644" y="249381"/>
            <a:ext cx="284052" cy="307777"/>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297501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FAA9A8FF-7AEA-4C91-8476-2795040D7F03}"/>
              </a:ext>
            </a:extLst>
          </p:cNvPr>
          <p:cNvPicPr>
            <a:picLocks noChangeAspect="1"/>
          </p:cNvPicPr>
          <p:nvPr/>
        </p:nvPicPr>
        <p:blipFill>
          <a:blip r:embed="rId4"/>
          <a:stretch>
            <a:fillRect/>
          </a:stretch>
        </p:blipFill>
        <p:spPr>
          <a:xfrm>
            <a:off x="201283" y="198581"/>
            <a:ext cx="2053087" cy="853498"/>
          </a:xfrm>
          <a:prstGeom prst="rect">
            <a:avLst/>
          </a:prstGeom>
        </p:spPr>
      </p:pic>
      <p:pic>
        <p:nvPicPr>
          <p:cNvPr id="3" name="Online Media 2" title="The &quot;life-changing&quot; story Oprah reports this week">
            <a:hlinkClick r:id="" action="ppaction://media"/>
            <a:extLst>
              <a:ext uri="{FF2B5EF4-FFF2-40B4-BE49-F238E27FC236}">
                <a16:creationId xmlns:a16="http://schemas.microsoft.com/office/drawing/2014/main" id="{EB90C568-E9F7-4C2F-AA8A-D094F614AEAA}"/>
              </a:ext>
            </a:extLst>
          </p:cNvPr>
          <p:cNvPicPr>
            <a:picLocks noRot="1" noChangeAspect="1"/>
          </p:cNvPicPr>
          <p:nvPr>
            <a:videoFile r:link="rId1"/>
          </p:nvPr>
        </p:nvPicPr>
        <p:blipFill>
          <a:blip r:embed="rId5"/>
          <a:stretch>
            <a:fillRect/>
          </a:stretch>
        </p:blipFill>
        <p:spPr>
          <a:xfrm>
            <a:off x="201283" y="1561926"/>
            <a:ext cx="8583995" cy="4849957"/>
          </a:xfrm>
          <a:prstGeom prst="rect">
            <a:avLst/>
          </a:prstGeom>
        </p:spPr>
      </p:pic>
      <p:sp>
        <p:nvSpPr>
          <p:cNvPr id="2" name="TextBox 1">
            <a:extLst>
              <a:ext uri="{FF2B5EF4-FFF2-40B4-BE49-F238E27FC236}">
                <a16:creationId xmlns:a16="http://schemas.microsoft.com/office/drawing/2014/main" id="{36CDDF1D-7C57-4A57-AD97-AE7B05E24076}"/>
              </a:ext>
            </a:extLst>
          </p:cNvPr>
          <p:cNvSpPr txBox="1"/>
          <p:nvPr/>
        </p:nvSpPr>
        <p:spPr>
          <a:xfrm>
            <a:off x="108917" y="44692"/>
            <a:ext cx="383438" cy="307777"/>
          </a:xfrm>
          <a:prstGeom prst="rect">
            <a:avLst/>
          </a:prstGeom>
          <a:noFill/>
        </p:spPr>
        <p:txBody>
          <a:bodyPr wrap="none" rtlCol="0">
            <a:spAutoFit/>
          </a:bodyPr>
          <a:lstStyle/>
          <a:p>
            <a:r>
              <a:rPr lang="en-US" dirty="0"/>
              <a:t>20</a:t>
            </a:r>
          </a:p>
        </p:txBody>
      </p:sp>
    </p:spTree>
    <p:extLst>
      <p:ext uri="{BB962C8B-B14F-4D97-AF65-F5344CB8AC3E}">
        <p14:creationId xmlns:p14="http://schemas.microsoft.com/office/powerpoint/2010/main" val="165201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D7229230-F5AA-41CF-894F-B1EEE295B8BF}"/>
              </a:ext>
            </a:extLst>
          </p:cNvPr>
          <p:cNvSpPr>
            <a:spLocks noGrp="1"/>
          </p:cNvSpPr>
          <p:nvPr>
            <p:ph type="body" idx="1"/>
          </p:nvPr>
        </p:nvSpPr>
        <p:spPr>
          <a:xfrm>
            <a:off x="1906832" y="2814089"/>
            <a:ext cx="5167736" cy="922080"/>
          </a:xfrm>
        </p:spPr>
        <p:txBody>
          <a:bodyPr>
            <a:noAutofit/>
          </a:bodyPr>
          <a:lstStyle/>
          <a:p>
            <a:pPr marL="114300" indent="0">
              <a:buNone/>
            </a:pPr>
            <a:r>
              <a:rPr lang="en-US" sz="3600" b="1" dirty="0">
                <a:solidFill>
                  <a:srgbClr val="7ABEC5"/>
                </a:solidFill>
                <a:latin typeface="Avenir Medium"/>
              </a:rPr>
              <a:t>Identify any highlights?</a:t>
            </a:r>
          </a:p>
        </p:txBody>
      </p:sp>
      <p:sp>
        <p:nvSpPr>
          <p:cNvPr id="7" name="Content Placeholder 2">
            <a:extLst>
              <a:ext uri="{FF2B5EF4-FFF2-40B4-BE49-F238E27FC236}">
                <a16:creationId xmlns:a16="http://schemas.microsoft.com/office/drawing/2014/main" id="{C19BD8B0-022B-4099-B6D1-1C327079E7BA}"/>
              </a:ext>
            </a:extLst>
          </p:cNvPr>
          <p:cNvSpPr txBox="1">
            <a:spLocks/>
          </p:cNvSpPr>
          <p:nvPr/>
        </p:nvSpPr>
        <p:spPr>
          <a:xfrm>
            <a:off x="201283" y="1409946"/>
            <a:ext cx="8326898" cy="3941599"/>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solidFill>
                <a:schemeClr val="tx1">
                  <a:lumMod val="75000"/>
                  <a:lumOff val="25000"/>
                </a:schemeClr>
              </a:solidFill>
            </a:endParaRPr>
          </a:p>
        </p:txBody>
      </p:sp>
      <p:sp>
        <p:nvSpPr>
          <p:cNvPr id="3" name="TextBox 2">
            <a:extLst>
              <a:ext uri="{FF2B5EF4-FFF2-40B4-BE49-F238E27FC236}">
                <a16:creationId xmlns:a16="http://schemas.microsoft.com/office/drawing/2014/main" id="{72CB7414-E24C-45C4-A051-C821EE67F18B}"/>
              </a:ext>
            </a:extLst>
          </p:cNvPr>
          <p:cNvSpPr txBox="1"/>
          <p:nvPr/>
        </p:nvSpPr>
        <p:spPr>
          <a:xfrm>
            <a:off x="108917" y="44692"/>
            <a:ext cx="383438" cy="307777"/>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271073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D7229230-F5AA-41CF-894F-B1EEE295B8BF}"/>
              </a:ext>
            </a:extLst>
          </p:cNvPr>
          <p:cNvSpPr>
            <a:spLocks noGrp="1"/>
          </p:cNvSpPr>
          <p:nvPr>
            <p:ph type="body" idx="1"/>
          </p:nvPr>
        </p:nvSpPr>
        <p:spPr>
          <a:xfrm>
            <a:off x="4638001" y="-9965"/>
            <a:ext cx="4304716" cy="922080"/>
          </a:xfrm>
        </p:spPr>
        <p:txBody>
          <a:bodyPr>
            <a:noAutofit/>
          </a:bodyPr>
          <a:lstStyle/>
          <a:p>
            <a:pPr marL="114300" indent="0">
              <a:buNone/>
            </a:pPr>
            <a:r>
              <a:rPr lang="en-US" sz="3600" b="1" dirty="0">
                <a:solidFill>
                  <a:srgbClr val="7ABEC5"/>
                </a:solidFill>
                <a:latin typeface="Avenir Medium"/>
              </a:rPr>
              <a:t>What is Trauma Informed Care?</a:t>
            </a:r>
          </a:p>
        </p:txBody>
      </p:sp>
      <p:sp>
        <p:nvSpPr>
          <p:cNvPr id="7" name="Content Placeholder 2">
            <a:extLst>
              <a:ext uri="{FF2B5EF4-FFF2-40B4-BE49-F238E27FC236}">
                <a16:creationId xmlns:a16="http://schemas.microsoft.com/office/drawing/2014/main" id="{C19BD8B0-022B-4099-B6D1-1C327079E7BA}"/>
              </a:ext>
            </a:extLst>
          </p:cNvPr>
          <p:cNvSpPr txBox="1">
            <a:spLocks/>
          </p:cNvSpPr>
          <p:nvPr/>
        </p:nvSpPr>
        <p:spPr>
          <a:xfrm>
            <a:off x="201283" y="1409946"/>
            <a:ext cx="8326898" cy="3941599"/>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rgbClr val="002060"/>
                </a:solidFill>
                <a:latin typeface="Avenir Medium"/>
                <a:cs typeface="Calibri"/>
              </a:rPr>
              <a:t>Trauma Informed Care is a strengths-based framework that is grounded in an understanding of and responsiveness to the impact of trauma…that emphasizes relationships, being curious, non-judgmental, and creates space for  physical, psychological, and emotional safety for all. This paradigm shift builds and allows for opportunities to rebuild and keep a sense of empowerment and resiliency. </a:t>
            </a:r>
            <a:endParaRPr lang="en-US" sz="2000" dirty="0">
              <a:solidFill>
                <a:srgbClr val="002060"/>
              </a:solidFill>
              <a:latin typeface="Avenir Medium"/>
              <a:cs typeface="Calibri" panose="020F0502020204030204" pitchFamily="34" charset="0"/>
            </a:endParaRPr>
          </a:p>
          <a:p>
            <a:endParaRPr lang="en-US" dirty="0">
              <a:solidFill>
                <a:schemeClr val="tx1">
                  <a:lumMod val="75000"/>
                  <a:lumOff val="25000"/>
                </a:schemeClr>
              </a:solidFill>
            </a:endParaRPr>
          </a:p>
        </p:txBody>
      </p:sp>
      <p:sp>
        <p:nvSpPr>
          <p:cNvPr id="3" name="TextBox 2">
            <a:extLst>
              <a:ext uri="{FF2B5EF4-FFF2-40B4-BE49-F238E27FC236}">
                <a16:creationId xmlns:a16="http://schemas.microsoft.com/office/drawing/2014/main" id="{72CB7414-E24C-45C4-A051-C821EE67F18B}"/>
              </a:ext>
            </a:extLst>
          </p:cNvPr>
          <p:cNvSpPr txBox="1"/>
          <p:nvPr/>
        </p:nvSpPr>
        <p:spPr>
          <a:xfrm>
            <a:off x="108917" y="44692"/>
            <a:ext cx="383438" cy="307777"/>
          </a:xfrm>
          <a:prstGeom prst="rect">
            <a:avLst/>
          </a:prstGeom>
          <a:noFill/>
        </p:spPr>
        <p:txBody>
          <a:bodyPr wrap="none" rtlCol="0">
            <a:spAutoFit/>
          </a:bodyPr>
          <a:lstStyle/>
          <a:p>
            <a:r>
              <a:rPr lang="en-US" dirty="0"/>
              <a:t>22</a:t>
            </a:r>
          </a:p>
        </p:txBody>
      </p:sp>
      <p:sp>
        <p:nvSpPr>
          <p:cNvPr id="8" name="Star: 5 Points 7">
            <a:extLst>
              <a:ext uri="{FF2B5EF4-FFF2-40B4-BE49-F238E27FC236}">
                <a16:creationId xmlns:a16="http://schemas.microsoft.com/office/drawing/2014/main" id="{3E9B4A2D-6CEF-4084-A631-3E1E2AFF4E0D}"/>
              </a:ext>
            </a:extLst>
          </p:cNvPr>
          <p:cNvSpPr/>
          <p:nvPr/>
        </p:nvSpPr>
        <p:spPr>
          <a:xfrm>
            <a:off x="8313515" y="168861"/>
            <a:ext cx="675209" cy="6044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670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183124D-0B2F-4B06-9157-BE25774AA71A}"/>
              </a:ext>
            </a:extLst>
          </p:cNvPr>
          <p:cNvSpPr txBox="1"/>
          <p:nvPr/>
        </p:nvSpPr>
        <p:spPr>
          <a:xfrm>
            <a:off x="4572000" y="53126"/>
            <a:ext cx="4370717" cy="1200329"/>
          </a:xfrm>
          <a:prstGeom prst="rect">
            <a:avLst/>
          </a:prstGeom>
          <a:noFill/>
        </p:spPr>
        <p:txBody>
          <a:bodyPr wrap="square" rtlCol="0">
            <a:spAutoFit/>
          </a:bodyPr>
          <a:lstStyle/>
          <a:p>
            <a:r>
              <a:rPr lang="en-US" sz="3600" b="1" dirty="0">
                <a:solidFill>
                  <a:srgbClr val="7ABEC5"/>
                </a:solidFill>
                <a:latin typeface="Avenir Medium"/>
                <a:cs typeface="Calibri"/>
              </a:rPr>
              <a:t>What is a Trauma Informed System?</a:t>
            </a:r>
          </a:p>
        </p:txBody>
      </p:sp>
      <p:sp>
        <p:nvSpPr>
          <p:cNvPr id="3" name="Rectangle 2">
            <a:extLst>
              <a:ext uri="{FF2B5EF4-FFF2-40B4-BE49-F238E27FC236}">
                <a16:creationId xmlns:a16="http://schemas.microsoft.com/office/drawing/2014/main" id="{A2B46A46-94B4-4B2E-AD72-A3FEC59B9056}"/>
              </a:ext>
            </a:extLst>
          </p:cNvPr>
          <p:cNvSpPr/>
          <p:nvPr/>
        </p:nvSpPr>
        <p:spPr>
          <a:xfrm>
            <a:off x="345233" y="2197894"/>
            <a:ext cx="8425543" cy="2246769"/>
          </a:xfrm>
          <a:prstGeom prst="rect">
            <a:avLst/>
          </a:prstGeom>
        </p:spPr>
        <p:txBody>
          <a:bodyPr wrap="square">
            <a:spAutoFit/>
          </a:bodyPr>
          <a:lstStyle/>
          <a:p>
            <a:pPr marL="0" indent="0">
              <a:buNone/>
            </a:pPr>
            <a:r>
              <a:rPr lang="en-US" sz="2000" dirty="0">
                <a:solidFill>
                  <a:srgbClr val="002060"/>
                </a:solidFill>
                <a:latin typeface="Avenir Medium"/>
              </a:rPr>
              <a:t>A trauma-informed system is a </a:t>
            </a:r>
            <a:r>
              <a:rPr lang="en-US" sz="2000" dirty="0">
                <a:solidFill>
                  <a:srgbClr val="002060"/>
                </a:solidFill>
                <a:latin typeface="Avenir Medium"/>
                <a:cs typeface="Calibri"/>
              </a:rPr>
              <a:t>strengths-based framework that is grounded in an understanding of and responsiveness to the impact of trauma </a:t>
            </a:r>
            <a:r>
              <a:rPr lang="en-US" sz="2000" dirty="0">
                <a:solidFill>
                  <a:srgbClr val="002060"/>
                </a:solidFill>
                <a:latin typeface="Avenir Medium"/>
              </a:rPr>
              <a:t>on those who have contact with the system, and service providers. The entire organization embeds and sustains trauma awareness, knowledge, and skills into their organizational cultures, practices, and policies. They act in collaboration with all those involved using the best available modalities to maximize physical and psychological safety, facilitate healing , and support their ability to thrive.</a:t>
            </a:r>
          </a:p>
        </p:txBody>
      </p:sp>
      <p:sp>
        <p:nvSpPr>
          <p:cNvPr id="4" name="TextBox 3">
            <a:extLst>
              <a:ext uri="{FF2B5EF4-FFF2-40B4-BE49-F238E27FC236}">
                <a16:creationId xmlns:a16="http://schemas.microsoft.com/office/drawing/2014/main" id="{45FC64DC-DF02-4C78-95A6-E7CEA3A63E03}"/>
              </a:ext>
            </a:extLst>
          </p:cNvPr>
          <p:cNvSpPr txBox="1"/>
          <p:nvPr/>
        </p:nvSpPr>
        <p:spPr>
          <a:xfrm>
            <a:off x="201283" y="53126"/>
            <a:ext cx="383438" cy="307777"/>
          </a:xfrm>
          <a:prstGeom prst="rect">
            <a:avLst/>
          </a:prstGeom>
          <a:noFill/>
        </p:spPr>
        <p:txBody>
          <a:bodyPr wrap="none" rtlCol="0">
            <a:spAutoFit/>
          </a:bodyPr>
          <a:lstStyle/>
          <a:p>
            <a:r>
              <a:rPr lang="en-US" dirty="0"/>
              <a:t>23</a:t>
            </a:r>
          </a:p>
        </p:txBody>
      </p:sp>
      <p:sp>
        <p:nvSpPr>
          <p:cNvPr id="7" name="Star: 5 Points 6">
            <a:extLst>
              <a:ext uri="{FF2B5EF4-FFF2-40B4-BE49-F238E27FC236}">
                <a16:creationId xmlns:a16="http://schemas.microsoft.com/office/drawing/2014/main" id="{8BD0CAAF-D11D-4125-B629-DE5056E5252C}"/>
              </a:ext>
            </a:extLst>
          </p:cNvPr>
          <p:cNvSpPr/>
          <p:nvPr/>
        </p:nvSpPr>
        <p:spPr>
          <a:xfrm>
            <a:off x="8542420" y="53126"/>
            <a:ext cx="601579" cy="5394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503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B807ADB-DD54-41C2-9DA1-0B01A4A91D89}"/>
              </a:ext>
            </a:extLst>
          </p:cNvPr>
          <p:cNvSpPr/>
          <p:nvPr/>
        </p:nvSpPr>
        <p:spPr>
          <a:xfrm>
            <a:off x="4572000" y="257154"/>
            <a:ext cx="4370717" cy="707886"/>
          </a:xfrm>
          <a:prstGeom prst="rect">
            <a:avLst/>
          </a:prstGeom>
        </p:spPr>
        <p:txBody>
          <a:bodyPr wrap="square">
            <a:spAutoFit/>
          </a:bodyPr>
          <a:lstStyle/>
          <a:p>
            <a:pPr marL="0" indent="0">
              <a:buNone/>
            </a:pPr>
            <a:r>
              <a:rPr lang="en-US" sz="4000" dirty="0">
                <a:solidFill>
                  <a:srgbClr val="7ABEC5"/>
                </a:solidFill>
                <a:latin typeface="Avenir Medium"/>
                <a:cs typeface="Calibri" panose="020F0502020204030204" pitchFamily="34" charset="0"/>
              </a:rPr>
              <a:t>Josh Shipp Video</a:t>
            </a:r>
            <a:endParaRPr lang="en-US" sz="4000" dirty="0">
              <a:solidFill>
                <a:srgbClr val="7ABEC5"/>
              </a:solidFill>
              <a:latin typeface="Avenir Medium"/>
              <a:cs typeface="Calibri"/>
            </a:endParaRPr>
          </a:p>
        </p:txBody>
      </p:sp>
      <p:pic>
        <p:nvPicPr>
          <p:cNvPr id="6" name="Picture 5" descr="A picture containing person, person, posing&#10;&#10;Description automatically generated">
            <a:extLst>
              <a:ext uri="{FF2B5EF4-FFF2-40B4-BE49-F238E27FC236}">
                <a16:creationId xmlns:a16="http://schemas.microsoft.com/office/drawing/2014/main" id="{0E9E87FF-6B19-4190-994C-D9A33C96D2E1}"/>
              </a:ext>
            </a:extLst>
          </p:cNvPr>
          <p:cNvPicPr>
            <a:picLocks noChangeAspect="1"/>
          </p:cNvPicPr>
          <p:nvPr/>
        </p:nvPicPr>
        <p:blipFill>
          <a:blip r:embed="rId4"/>
          <a:stretch>
            <a:fillRect/>
          </a:stretch>
        </p:blipFill>
        <p:spPr>
          <a:xfrm>
            <a:off x="2254370" y="1831169"/>
            <a:ext cx="3810000" cy="3810000"/>
          </a:xfrm>
          <a:prstGeom prst="rect">
            <a:avLst/>
          </a:prstGeom>
        </p:spPr>
      </p:pic>
      <p:sp>
        <p:nvSpPr>
          <p:cNvPr id="4" name="TextBox 3">
            <a:extLst>
              <a:ext uri="{FF2B5EF4-FFF2-40B4-BE49-F238E27FC236}">
                <a16:creationId xmlns:a16="http://schemas.microsoft.com/office/drawing/2014/main" id="{1661FD86-36C0-4AAC-80E5-3453EBAC5322}"/>
              </a:ext>
            </a:extLst>
          </p:cNvPr>
          <p:cNvSpPr txBox="1"/>
          <p:nvPr/>
        </p:nvSpPr>
        <p:spPr>
          <a:xfrm>
            <a:off x="108917" y="44692"/>
            <a:ext cx="383438" cy="307777"/>
          </a:xfrm>
          <a:prstGeom prst="rect">
            <a:avLst/>
          </a:prstGeom>
          <a:noFill/>
        </p:spPr>
        <p:txBody>
          <a:bodyPr wrap="none" rtlCol="0">
            <a:spAutoFit/>
          </a:bodyPr>
          <a:lstStyle/>
          <a:p>
            <a:r>
              <a:rPr lang="en-US" dirty="0"/>
              <a:t>24</a:t>
            </a:r>
          </a:p>
        </p:txBody>
      </p:sp>
    </p:spTree>
    <p:extLst>
      <p:ext uri="{BB962C8B-B14F-4D97-AF65-F5344CB8AC3E}">
        <p14:creationId xmlns:p14="http://schemas.microsoft.com/office/powerpoint/2010/main" val="203438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314CD83-E88C-45F1-9C58-9DECC209A694}"/>
              </a:ext>
            </a:extLst>
          </p:cNvPr>
          <p:cNvSpPr>
            <a:spLocks noGrp="1"/>
          </p:cNvSpPr>
          <p:nvPr>
            <p:ph type="title"/>
          </p:nvPr>
        </p:nvSpPr>
        <p:spPr>
          <a:xfrm>
            <a:off x="986118" y="735106"/>
            <a:ext cx="7540322" cy="2928470"/>
          </a:xfrm>
        </p:spPr>
        <p:txBody>
          <a:bodyPr vert="horz" lIns="91440" tIns="45720" rIns="91440" bIns="45720" rtlCol="0" anchor="t">
            <a:normAutofit fontScale="90000"/>
          </a:bodyPr>
          <a:lstStyle/>
          <a:p>
            <a:pPr>
              <a:spcBef>
                <a:spcPct val="0"/>
              </a:spcBef>
            </a:pPr>
            <a:r>
              <a:rPr lang="en-US" sz="2200" b="1" dirty="0">
                <a:solidFill>
                  <a:srgbClr val="7ABEC5"/>
                </a:solidFill>
                <a:latin typeface="Avenir Medium"/>
              </a:rPr>
              <a:t>Self- Reflection Question: 5 min </a:t>
            </a:r>
            <a:br>
              <a:rPr lang="en-US" sz="2200" b="1" dirty="0">
                <a:solidFill>
                  <a:srgbClr val="7ABEC5"/>
                </a:solidFill>
                <a:latin typeface="Avenir Medium"/>
              </a:rPr>
            </a:br>
            <a:r>
              <a:rPr lang="en-US" sz="2200" b="1" dirty="0">
                <a:solidFill>
                  <a:srgbClr val="7ABEC5"/>
                </a:solidFill>
                <a:latin typeface="Avenir Medium"/>
              </a:rPr>
              <a:t>When you think about trauma informed care or trauma informed systems what have you learned or surprised you?</a:t>
            </a:r>
            <a:br>
              <a:rPr lang="en-US" sz="2200" b="1" dirty="0">
                <a:solidFill>
                  <a:srgbClr val="7ABEC5"/>
                </a:solidFill>
                <a:latin typeface="Avenir Medium"/>
              </a:rPr>
            </a:br>
            <a:br>
              <a:rPr lang="en-US" sz="2200" b="1" dirty="0">
                <a:solidFill>
                  <a:srgbClr val="7ABEC5"/>
                </a:solidFill>
                <a:latin typeface="Avenir Medium"/>
              </a:rPr>
            </a:br>
            <a:r>
              <a:rPr lang="en-US" sz="2200" b="1" dirty="0">
                <a:solidFill>
                  <a:srgbClr val="7ABEC5"/>
                </a:solidFill>
                <a:latin typeface="Avenir Medium"/>
              </a:rPr>
              <a:t>Breakout Rooms -10 min 2-3 in a group</a:t>
            </a:r>
            <a:br>
              <a:rPr lang="en-US" sz="2200" b="1" dirty="0">
                <a:solidFill>
                  <a:srgbClr val="7ABEC5"/>
                </a:solidFill>
                <a:latin typeface="Avenir Medium"/>
              </a:rPr>
            </a:br>
            <a:r>
              <a:rPr lang="en-US" sz="2200" b="1" dirty="0">
                <a:solidFill>
                  <a:srgbClr val="7ABEC5"/>
                </a:solidFill>
                <a:latin typeface="Avenir Medium"/>
              </a:rPr>
              <a:t>When you think of trauma informed care, how does it connect with your personal values?</a:t>
            </a:r>
            <a:br>
              <a:rPr lang="en-US" sz="2200" dirty="0">
                <a:solidFill>
                  <a:srgbClr val="7ABEC5"/>
                </a:solidFill>
                <a:latin typeface="Avenir Medium"/>
              </a:rPr>
            </a:br>
            <a:br>
              <a:rPr lang="en-US" sz="2200" dirty="0">
                <a:solidFill>
                  <a:srgbClr val="7ABEC5"/>
                </a:solidFill>
                <a:latin typeface="Avenir Medium"/>
              </a:rPr>
            </a:br>
            <a:r>
              <a:rPr lang="en-US" sz="2200" b="1" dirty="0">
                <a:solidFill>
                  <a:srgbClr val="7ABEC5"/>
                </a:solidFill>
                <a:latin typeface="Avenir Medium"/>
              </a:rPr>
              <a:t>Any Questions?</a:t>
            </a:r>
            <a:br>
              <a:rPr lang="en-US" sz="4200" kern="1200" dirty="0">
                <a:solidFill>
                  <a:srgbClr val="7ABEC5"/>
                </a:solidFill>
                <a:latin typeface="Avenir Medium"/>
                <a:ea typeface="+mj-ea"/>
                <a:cs typeface="+mj-cs"/>
              </a:rPr>
            </a:br>
            <a:br>
              <a:rPr lang="en-US" sz="4200" kern="1200" dirty="0">
                <a:solidFill>
                  <a:srgbClr val="7ABEC5"/>
                </a:solidFill>
                <a:latin typeface="Avenir Medium"/>
                <a:ea typeface="+mj-ea"/>
                <a:cs typeface="+mj-cs"/>
              </a:rPr>
            </a:br>
            <a:endParaRPr lang="en-US" sz="4200" kern="1200" dirty="0">
              <a:solidFill>
                <a:srgbClr val="7ABEC5"/>
              </a:solidFill>
              <a:latin typeface="Avenir Medium"/>
              <a:ea typeface="+mj-ea"/>
              <a:cs typeface="+mj-cs"/>
            </a:endParaRPr>
          </a:p>
        </p:txBody>
      </p:sp>
      <p:pic>
        <p:nvPicPr>
          <p:cNvPr id="10" name="Picture 9" descr="A picture containing drawing&#10;&#10;Description automatically generated">
            <a:extLst>
              <a:ext uri="{FF2B5EF4-FFF2-40B4-BE49-F238E27FC236}">
                <a16:creationId xmlns:a16="http://schemas.microsoft.com/office/drawing/2014/main" id="{B42D9E94-6E80-44B0-A1FF-59C1548F5910}"/>
              </a:ext>
            </a:extLst>
          </p:cNvPr>
          <p:cNvPicPr>
            <a:picLocks noChangeAspect="1"/>
          </p:cNvPicPr>
          <p:nvPr/>
        </p:nvPicPr>
        <p:blipFill>
          <a:blip r:embed="rId3"/>
          <a:stretch>
            <a:fillRect/>
          </a:stretch>
        </p:blipFill>
        <p:spPr>
          <a:xfrm>
            <a:off x="341640" y="5793264"/>
            <a:ext cx="2053087" cy="853498"/>
          </a:xfrm>
          <a:prstGeom prst="rect">
            <a:avLst/>
          </a:prstGeom>
        </p:spPr>
      </p:pic>
      <p:sp>
        <p:nvSpPr>
          <p:cNvPr id="12" name="Rectangle 11">
            <a:extLst>
              <a:ext uri="{FF2B5EF4-FFF2-40B4-BE49-F238E27FC236}">
                <a16:creationId xmlns:a16="http://schemas.microsoft.com/office/drawing/2014/main" id="{360571F6-28BA-4CCB-ACD1-D39BE9199C3E}"/>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sp>
        <p:nvSpPr>
          <p:cNvPr id="4" name="TextBox 3">
            <a:extLst>
              <a:ext uri="{FF2B5EF4-FFF2-40B4-BE49-F238E27FC236}">
                <a16:creationId xmlns:a16="http://schemas.microsoft.com/office/drawing/2014/main" id="{554E40BF-3968-4FF1-9F64-878733A5B398}"/>
              </a:ext>
            </a:extLst>
          </p:cNvPr>
          <p:cNvSpPr txBox="1"/>
          <p:nvPr/>
        </p:nvSpPr>
        <p:spPr>
          <a:xfrm>
            <a:off x="705206" y="127462"/>
            <a:ext cx="425325" cy="307777"/>
          </a:xfrm>
          <a:prstGeom prst="rect">
            <a:avLst/>
          </a:prstGeom>
          <a:noFill/>
        </p:spPr>
        <p:txBody>
          <a:bodyPr wrap="square" rtlCol="0">
            <a:spAutoFit/>
          </a:bodyPr>
          <a:lstStyle/>
          <a:p>
            <a:r>
              <a:rPr lang="en-US" dirty="0">
                <a:solidFill>
                  <a:schemeClr val="bg1"/>
                </a:solidFill>
              </a:rPr>
              <a:t>25</a:t>
            </a:r>
          </a:p>
        </p:txBody>
      </p:sp>
    </p:spTree>
    <p:extLst>
      <p:ext uri="{BB962C8B-B14F-4D97-AF65-F5344CB8AC3E}">
        <p14:creationId xmlns:p14="http://schemas.microsoft.com/office/powerpoint/2010/main" val="3385288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Saturday – Sanctuary-In-Place"/>
          <p:cNvPicPr>
            <a:picLocks noChangeAspect="1" noChangeArrowheads="1"/>
          </p:cNvPicPr>
          <p:nvPr/>
        </p:nvPicPr>
        <p:blipFill rotWithShape="1">
          <a:blip r:embed="rId3">
            <a:extLst>
              <a:ext uri="{28A0092B-C50C-407E-A947-70E740481C1C}">
                <a14:useLocalDpi xmlns:a14="http://schemas.microsoft.com/office/drawing/2010/main" val="0"/>
              </a:ext>
            </a:extLst>
          </a:blip>
          <a:srcRect r="2" b="8917"/>
          <a:stretch/>
        </p:blipFill>
        <p:spPr bwMode="auto">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Need a Stretch Break? Stretch FIT starts January 29th - Texas Today: UT  Events &amp; Announcements Calendar"/>
          <p:cNvPicPr>
            <a:picLocks noChangeAspect="1" noChangeArrowheads="1"/>
          </p:cNvPicPr>
          <p:nvPr/>
        </p:nvPicPr>
        <p:blipFill rotWithShape="1">
          <a:blip r:embed="rId4">
            <a:extLst>
              <a:ext uri="{28A0092B-C50C-407E-A947-70E740481C1C}">
                <a14:useLocalDpi xmlns:a14="http://schemas.microsoft.com/office/drawing/2010/main" val="0"/>
              </a:ext>
            </a:extLst>
          </a:blip>
          <a:srcRect r="-4" b="5711"/>
          <a:stretch/>
        </p:blipFill>
        <p:spPr bwMode="auto">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Dog Body Language and Calming Signals"/>
          <p:cNvPicPr>
            <a:picLocks noChangeAspect="1" noChangeArrowheads="1"/>
          </p:cNvPicPr>
          <p:nvPr/>
        </p:nvPicPr>
        <p:blipFill rotWithShape="1">
          <a:blip r:embed="rId5">
            <a:extLst>
              <a:ext uri="{28A0092B-C50C-407E-A947-70E740481C1C}">
                <a14:useLocalDpi xmlns:a14="http://schemas.microsoft.com/office/drawing/2010/main" val="0"/>
              </a:ext>
            </a:extLst>
          </a:blip>
          <a:srcRect l="19775" r="7958" b="1"/>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93" name="Freeform: Shape 192">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4" name="Freeform: Shape 193">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86773FA-7FF2-4448-A9AC-DF83314B66B3}"/>
              </a:ext>
            </a:extLst>
          </p:cNvPr>
          <p:cNvSpPr txBox="1"/>
          <p:nvPr/>
        </p:nvSpPr>
        <p:spPr>
          <a:xfrm>
            <a:off x="10289" y="2935214"/>
            <a:ext cx="2952502" cy="3922776"/>
          </a:xfrm>
          <a:prstGeom prst="rect">
            <a:avLst/>
          </a:prstGeom>
        </p:spPr>
        <p:txBody>
          <a:bodyPr vert="horz" lIns="91440" tIns="45720" rIns="91440" bIns="45720" rtlCol="0">
            <a:normAutofit/>
          </a:bodyPr>
          <a:lstStyle/>
          <a:p>
            <a:pPr indent="-228600">
              <a:lnSpc>
                <a:spcPct val="90000"/>
              </a:lnSpc>
              <a:spcBef>
                <a:spcPct val="0"/>
              </a:spcBef>
              <a:spcAft>
                <a:spcPts val="450"/>
              </a:spcAft>
              <a:buClrTx/>
              <a:buFont typeface="Arial" panose="020B0604020202020204" pitchFamily="34" charset="0"/>
              <a:buChar char="•"/>
            </a:pPr>
            <a:r>
              <a:rPr lang="en-US" sz="2400" kern="1200" dirty="0">
                <a:solidFill>
                  <a:srgbClr val="7ABEC5"/>
                </a:solidFill>
                <a:latin typeface="Avenir Medium"/>
                <a:ea typeface="+mn-ea"/>
                <a:cs typeface="+mn-cs"/>
              </a:rPr>
              <a:t>10 Minute Break</a:t>
            </a:r>
          </a:p>
          <a:p>
            <a:pPr indent="-228600">
              <a:lnSpc>
                <a:spcPct val="90000"/>
              </a:lnSpc>
              <a:spcBef>
                <a:spcPct val="0"/>
              </a:spcBef>
              <a:spcAft>
                <a:spcPts val="450"/>
              </a:spcAft>
              <a:buClrTx/>
              <a:buFont typeface="Arial" panose="020B0604020202020204" pitchFamily="34" charset="0"/>
              <a:buChar char="•"/>
            </a:pPr>
            <a:r>
              <a:rPr lang="en-US" sz="2400" kern="1200" dirty="0">
                <a:solidFill>
                  <a:srgbClr val="7ABEC5"/>
                </a:solidFill>
                <a:latin typeface="Avenir Medium"/>
                <a:ea typeface="+mn-ea"/>
                <a:cs typeface="+mn-cs"/>
              </a:rPr>
              <a:t>Take time to stretch</a:t>
            </a:r>
          </a:p>
          <a:p>
            <a:pPr indent="-228600">
              <a:lnSpc>
                <a:spcPct val="90000"/>
              </a:lnSpc>
              <a:spcBef>
                <a:spcPct val="0"/>
              </a:spcBef>
              <a:spcAft>
                <a:spcPts val="450"/>
              </a:spcAft>
              <a:buClrTx/>
              <a:buFont typeface="Arial" panose="020B0604020202020204" pitchFamily="34" charset="0"/>
              <a:buChar char="•"/>
            </a:pPr>
            <a:r>
              <a:rPr lang="en-US" sz="2400" kern="1200" dirty="0">
                <a:solidFill>
                  <a:srgbClr val="7ABEC5"/>
                </a:solidFill>
                <a:latin typeface="Avenir Medium"/>
                <a:ea typeface="+mn-ea"/>
                <a:cs typeface="+mn-cs"/>
              </a:rPr>
              <a:t>Get something to   drink and breathe!</a:t>
            </a:r>
          </a:p>
        </p:txBody>
      </p:sp>
      <p:pic>
        <p:nvPicPr>
          <p:cNvPr id="2052" name="Picture 4" descr="Daily Afternoon Randomness (46 Photos) | Dancing animals, Animals, Cute  animals"/>
          <p:cNvPicPr>
            <a:picLocks noChangeAspect="1" noChangeArrowheads="1"/>
          </p:cNvPicPr>
          <p:nvPr/>
        </p:nvPicPr>
        <p:blipFill rotWithShape="1">
          <a:blip r:embed="rId6">
            <a:extLst>
              <a:ext uri="{28A0092B-C50C-407E-A947-70E740481C1C}">
                <a14:useLocalDpi xmlns:a14="http://schemas.microsoft.com/office/drawing/2010/main" val="0"/>
              </a:ext>
            </a:extLst>
          </a:blip>
          <a:srcRect t="4362" r="2" b="20456"/>
          <a:stretch/>
        </p:blipFill>
        <p:spPr bwMode="auto">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pic>
        <p:nvPicPr>
          <p:cNvPr id="17" name="Picture 16" descr="A picture containing drawing&#10;&#10;Description automatically generated">
            <a:extLst>
              <a:ext uri="{FF2B5EF4-FFF2-40B4-BE49-F238E27FC236}">
                <a16:creationId xmlns:a16="http://schemas.microsoft.com/office/drawing/2014/main" id="{084B598A-0D29-47E3-8F51-513EDDFFAA8D}"/>
              </a:ext>
            </a:extLst>
          </p:cNvPr>
          <p:cNvPicPr>
            <a:picLocks noChangeAspect="1"/>
          </p:cNvPicPr>
          <p:nvPr/>
        </p:nvPicPr>
        <p:blipFill>
          <a:blip r:embed="rId7"/>
          <a:stretch>
            <a:fillRect/>
          </a:stretch>
        </p:blipFill>
        <p:spPr>
          <a:xfrm>
            <a:off x="0" y="906042"/>
            <a:ext cx="2053087" cy="853498"/>
          </a:xfrm>
          <a:prstGeom prst="rect">
            <a:avLst/>
          </a:prstGeom>
        </p:spPr>
      </p:pic>
      <p:sp>
        <p:nvSpPr>
          <p:cNvPr id="3" name="TextBox 2">
            <a:extLst>
              <a:ext uri="{FF2B5EF4-FFF2-40B4-BE49-F238E27FC236}">
                <a16:creationId xmlns:a16="http://schemas.microsoft.com/office/drawing/2014/main" id="{44CB8730-5AE0-4D2A-9BAB-9B0A268EF916}"/>
              </a:ext>
            </a:extLst>
          </p:cNvPr>
          <p:cNvSpPr txBox="1"/>
          <p:nvPr/>
        </p:nvSpPr>
        <p:spPr>
          <a:xfrm>
            <a:off x="199504" y="332509"/>
            <a:ext cx="770313" cy="307777"/>
          </a:xfrm>
          <a:prstGeom prst="rect">
            <a:avLst/>
          </a:prstGeom>
          <a:noFill/>
        </p:spPr>
        <p:txBody>
          <a:bodyPr wrap="square" rtlCol="0">
            <a:spAutoFit/>
          </a:bodyPr>
          <a:lstStyle/>
          <a:p>
            <a:r>
              <a:rPr lang="en-US" dirty="0">
                <a:solidFill>
                  <a:schemeClr val="bg1"/>
                </a:solidFill>
              </a:rPr>
              <a:t>26</a:t>
            </a:r>
          </a:p>
        </p:txBody>
      </p:sp>
    </p:spTree>
    <p:extLst>
      <p:ext uri="{BB962C8B-B14F-4D97-AF65-F5344CB8AC3E}">
        <p14:creationId xmlns:p14="http://schemas.microsoft.com/office/powerpoint/2010/main" val="1166097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51159" y="402257"/>
            <a:ext cx="2053087" cy="731775"/>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B807ADB-DD54-41C2-9DA1-0B01A4A91D89}"/>
              </a:ext>
            </a:extLst>
          </p:cNvPr>
          <p:cNvSpPr/>
          <p:nvPr/>
        </p:nvSpPr>
        <p:spPr>
          <a:xfrm>
            <a:off x="201283" y="3059668"/>
            <a:ext cx="8787441" cy="1938992"/>
          </a:xfrm>
          <a:prstGeom prst="rect">
            <a:avLst/>
          </a:prstGeom>
        </p:spPr>
        <p:txBody>
          <a:bodyPr wrap="square">
            <a:spAutoFit/>
          </a:bodyPr>
          <a:lstStyle/>
          <a:p>
            <a:pPr marL="0" indent="0" algn="ctr">
              <a:buNone/>
            </a:pPr>
            <a:r>
              <a:rPr lang="en-US" sz="4000" dirty="0">
                <a:solidFill>
                  <a:srgbClr val="7ABEC5"/>
                </a:solidFill>
                <a:latin typeface="Avenir Medium"/>
                <a:cs typeface="Calibri" panose="020F0502020204030204" pitchFamily="34" charset="0"/>
              </a:rPr>
              <a:t>Building an Equitable Restorative Trauma Informed Workplace:</a:t>
            </a:r>
          </a:p>
          <a:p>
            <a:pPr marL="0" indent="0" algn="ctr">
              <a:buNone/>
            </a:pPr>
            <a:r>
              <a:rPr lang="en-US" sz="4000" dirty="0">
                <a:solidFill>
                  <a:srgbClr val="7ABEC5"/>
                </a:solidFill>
                <a:latin typeface="Avenir Medium"/>
                <a:cs typeface="Calibri" panose="020F0502020204030204" pitchFamily="34" charset="0"/>
              </a:rPr>
              <a:t>A Culture of Connection and Belonging</a:t>
            </a:r>
            <a:endParaRPr lang="en-US" sz="4000" dirty="0">
              <a:solidFill>
                <a:srgbClr val="7ABEC5"/>
              </a:solidFill>
              <a:latin typeface="Avenir Medium"/>
              <a:cs typeface="Calibri"/>
            </a:endParaRPr>
          </a:p>
        </p:txBody>
      </p:sp>
      <p:sp>
        <p:nvSpPr>
          <p:cNvPr id="4" name="TextBox 3">
            <a:extLst>
              <a:ext uri="{FF2B5EF4-FFF2-40B4-BE49-F238E27FC236}">
                <a16:creationId xmlns:a16="http://schemas.microsoft.com/office/drawing/2014/main" id="{0721F282-4433-40B5-AE8C-8396A1F33CB3}"/>
              </a:ext>
            </a:extLst>
          </p:cNvPr>
          <p:cNvSpPr txBox="1"/>
          <p:nvPr/>
        </p:nvSpPr>
        <p:spPr>
          <a:xfrm>
            <a:off x="251159" y="94480"/>
            <a:ext cx="383438" cy="307777"/>
          </a:xfrm>
          <a:prstGeom prst="rect">
            <a:avLst/>
          </a:prstGeom>
          <a:noFill/>
        </p:spPr>
        <p:txBody>
          <a:bodyPr wrap="none" rtlCol="0">
            <a:spAutoFit/>
          </a:bodyPr>
          <a:lstStyle/>
          <a:p>
            <a:r>
              <a:rPr lang="en-US" dirty="0">
                <a:solidFill>
                  <a:schemeClr val="tx2"/>
                </a:solidFill>
              </a:rPr>
              <a:t>27</a:t>
            </a:r>
          </a:p>
        </p:txBody>
      </p:sp>
    </p:spTree>
    <p:extLst>
      <p:ext uri="{BB962C8B-B14F-4D97-AF65-F5344CB8AC3E}">
        <p14:creationId xmlns:p14="http://schemas.microsoft.com/office/powerpoint/2010/main" val="3269742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321460"/>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102B54-2E82-4940-A460-203D6DAF151B}"/>
              </a:ext>
            </a:extLst>
          </p:cNvPr>
          <p:cNvSpPr/>
          <p:nvPr/>
        </p:nvSpPr>
        <p:spPr>
          <a:xfrm>
            <a:off x="373224" y="1597729"/>
            <a:ext cx="8472196" cy="4001095"/>
          </a:xfrm>
          <a:prstGeom prst="rect">
            <a:avLst/>
          </a:prstGeom>
        </p:spPr>
        <p:txBody>
          <a:bodyPr wrap="square">
            <a:spAutoFit/>
          </a:bodyPr>
          <a:lstStyle/>
          <a:p>
            <a:endParaRPr lang="en-US" dirty="0">
              <a:solidFill>
                <a:srgbClr val="33DDD9"/>
              </a:solidFill>
              <a:latin typeface="Lucida Handwriting" panose="03010101010101010101" pitchFamily="66" charset="0"/>
            </a:endParaRPr>
          </a:p>
          <a:p>
            <a:r>
              <a:rPr lang="en-US" sz="2000" dirty="0">
                <a:solidFill>
                  <a:srgbClr val="00B050"/>
                </a:solidFill>
                <a:latin typeface="Avenir Book"/>
              </a:rPr>
              <a:t>Why be a CARE Designated Organization?</a:t>
            </a:r>
          </a:p>
          <a:p>
            <a:endParaRPr lang="en-US" sz="2000" dirty="0">
              <a:solidFill>
                <a:srgbClr val="002060"/>
              </a:solidFill>
              <a:latin typeface="Avenir Book"/>
            </a:endParaRPr>
          </a:p>
          <a:p>
            <a:pPr marL="285750" indent="-285750">
              <a:buFont typeface="Arial" panose="020B0604020202020204" pitchFamily="34" charset="0"/>
              <a:buChar char="•"/>
            </a:pPr>
            <a:r>
              <a:rPr lang="en-US" sz="2000" dirty="0">
                <a:solidFill>
                  <a:srgbClr val="002060"/>
                </a:solidFill>
                <a:latin typeface="Avenir Book"/>
              </a:rPr>
              <a:t>Building relationships, a sense of belonging, trust and connection creates a workplace culture of healing.</a:t>
            </a:r>
          </a:p>
          <a:p>
            <a:endParaRPr lang="en-US" sz="2000" dirty="0">
              <a:solidFill>
                <a:srgbClr val="002060"/>
              </a:solidFill>
              <a:latin typeface="Avenir Book"/>
            </a:endParaRPr>
          </a:p>
          <a:p>
            <a:pPr marL="285750" indent="-285750">
              <a:buFont typeface="Arial" panose="020B0604020202020204" pitchFamily="34" charset="0"/>
              <a:buChar char="•"/>
            </a:pPr>
            <a:r>
              <a:rPr lang="en-US" sz="2000" dirty="0">
                <a:solidFill>
                  <a:srgbClr val="002060"/>
                </a:solidFill>
                <a:latin typeface="Avenir Book"/>
              </a:rPr>
              <a:t>The paradigm shift becomes not what is wrong with you but what has happened to you.</a:t>
            </a:r>
          </a:p>
          <a:p>
            <a:endParaRPr lang="en-US" sz="2000" dirty="0">
              <a:solidFill>
                <a:srgbClr val="002060"/>
              </a:solidFill>
              <a:latin typeface="Avenir Book"/>
            </a:endParaRPr>
          </a:p>
          <a:p>
            <a:pPr marL="285750" indent="-285750">
              <a:buFont typeface="Arial" panose="020B0604020202020204" pitchFamily="34" charset="0"/>
              <a:buChar char="•"/>
            </a:pPr>
            <a:r>
              <a:rPr lang="en-US" sz="2000" dirty="0">
                <a:solidFill>
                  <a:srgbClr val="002060"/>
                </a:solidFill>
                <a:latin typeface="Avenir Book"/>
              </a:rPr>
              <a:t>Trauma informed, restorative principles that are equitable aim at insuring environments and services are accessible welcoming, healing and provides a sense of belonging to all particularly those impacted by the inequities in our community.</a:t>
            </a:r>
          </a:p>
        </p:txBody>
      </p:sp>
      <p:sp>
        <p:nvSpPr>
          <p:cNvPr id="4" name="Rectangle 3">
            <a:extLst>
              <a:ext uri="{FF2B5EF4-FFF2-40B4-BE49-F238E27FC236}">
                <a16:creationId xmlns:a16="http://schemas.microsoft.com/office/drawing/2014/main" id="{B15D272C-453F-4A95-852B-3A9775E84C75}"/>
              </a:ext>
            </a:extLst>
          </p:cNvPr>
          <p:cNvSpPr/>
          <p:nvPr/>
        </p:nvSpPr>
        <p:spPr>
          <a:xfrm>
            <a:off x="4533207" y="97740"/>
            <a:ext cx="4409510" cy="1077218"/>
          </a:xfrm>
          <a:prstGeom prst="rect">
            <a:avLst/>
          </a:prstGeom>
        </p:spPr>
        <p:txBody>
          <a:bodyPr wrap="square">
            <a:spAutoFit/>
          </a:bodyPr>
          <a:lstStyle/>
          <a:p>
            <a:r>
              <a:rPr lang="en-US" sz="3200" b="1" dirty="0">
                <a:solidFill>
                  <a:srgbClr val="7ABEC5"/>
                </a:solidFill>
                <a:latin typeface="Avenir Medium"/>
              </a:rPr>
              <a:t>So Why Be a Trauma Informed Organization?</a:t>
            </a:r>
          </a:p>
        </p:txBody>
      </p:sp>
      <p:sp>
        <p:nvSpPr>
          <p:cNvPr id="5" name="TextBox 4">
            <a:extLst>
              <a:ext uri="{FF2B5EF4-FFF2-40B4-BE49-F238E27FC236}">
                <a16:creationId xmlns:a16="http://schemas.microsoft.com/office/drawing/2014/main" id="{30F00C26-6D06-49E2-BD3D-616A0B62CB53}"/>
              </a:ext>
            </a:extLst>
          </p:cNvPr>
          <p:cNvSpPr txBox="1"/>
          <p:nvPr/>
        </p:nvSpPr>
        <p:spPr>
          <a:xfrm>
            <a:off x="121921" y="41427"/>
            <a:ext cx="589284" cy="307777"/>
          </a:xfrm>
          <a:prstGeom prst="rect">
            <a:avLst/>
          </a:prstGeom>
          <a:noFill/>
        </p:spPr>
        <p:txBody>
          <a:bodyPr wrap="square" rtlCol="0">
            <a:spAutoFit/>
          </a:bodyPr>
          <a:lstStyle/>
          <a:p>
            <a:r>
              <a:rPr lang="en-US" dirty="0"/>
              <a:t>28</a:t>
            </a:r>
          </a:p>
        </p:txBody>
      </p:sp>
      <p:sp>
        <p:nvSpPr>
          <p:cNvPr id="12" name="Star: 5 Points 11">
            <a:extLst>
              <a:ext uri="{FF2B5EF4-FFF2-40B4-BE49-F238E27FC236}">
                <a16:creationId xmlns:a16="http://schemas.microsoft.com/office/drawing/2014/main" id="{D875AFB3-50C1-464F-AFCF-5F4F7D15DDAD}"/>
              </a:ext>
            </a:extLst>
          </p:cNvPr>
          <p:cNvSpPr/>
          <p:nvPr/>
        </p:nvSpPr>
        <p:spPr>
          <a:xfrm>
            <a:off x="8456554" y="179148"/>
            <a:ext cx="486163" cy="4572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861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2FA7326-CCED-4633-8DAA-1A2A24FA640E}"/>
              </a:ext>
            </a:extLst>
          </p:cNvPr>
          <p:cNvPicPr>
            <a:picLocks noChangeAspect="1"/>
          </p:cNvPicPr>
          <p:nvPr/>
        </p:nvPicPr>
        <p:blipFill rotWithShape="1">
          <a:blip r:embed="rId4"/>
          <a:srcRect l="23200" r="25479" b="1"/>
          <a:stretch/>
        </p:blipFill>
        <p:spPr>
          <a:xfrm>
            <a:off x="222966" y="1449647"/>
            <a:ext cx="4062807" cy="4452944"/>
          </a:xfrm>
          <a:prstGeom prst="rect">
            <a:avLst/>
          </a:prstGeom>
        </p:spPr>
      </p:pic>
      <p:sp>
        <p:nvSpPr>
          <p:cNvPr id="3" name="Rectangle 2">
            <a:extLst>
              <a:ext uri="{FF2B5EF4-FFF2-40B4-BE49-F238E27FC236}">
                <a16:creationId xmlns:a16="http://schemas.microsoft.com/office/drawing/2014/main" id="{CA36AE8A-9BF0-42A3-B930-A87511BB1BEA}"/>
              </a:ext>
            </a:extLst>
          </p:cNvPr>
          <p:cNvSpPr/>
          <p:nvPr/>
        </p:nvSpPr>
        <p:spPr>
          <a:xfrm>
            <a:off x="4416724" y="2011102"/>
            <a:ext cx="4572000" cy="3305520"/>
          </a:xfrm>
          <a:prstGeom prst="rect">
            <a:avLst/>
          </a:prstGeom>
        </p:spPr>
        <p:txBody>
          <a:bodyPr>
            <a:spAutoFit/>
          </a:bodyPr>
          <a:lstStyle/>
          <a:p>
            <a:pPr marL="285750" indent="-285750">
              <a:lnSpc>
                <a:spcPct val="90000"/>
              </a:lnSpc>
              <a:buFont typeface="Arial" panose="020B0604020202020204" pitchFamily="34" charset="0"/>
              <a:buChar char="•"/>
            </a:pPr>
            <a:r>
              <a:rPr lang="en-US" sz="1800" dirty="0">
                <a:solidFill>
                  <a:srgbClr val="002060"/>
                </a:solidFill>
                <a:latin typeface="Avenir Medium"/>
                <a:cs typeface="Calibri"/>
              </a:rPr>
              <a:t>Staff become more regulated, flexible and resilient. A better sense of wellbeing for all</a:t>
            </a:r>
          </a:p>
          <a:p>
            <a:pPr marL="285750" indent="-285750">
              <a:buFont typeface="Arial" panose="020B0604020202020204" pitchFamily="34" charset="0"/>
              <a:buChar char="•"/>
            </a:pPr>
            <a:r>
              <a:rPr lang="en-US" sz="1800" dirty="0">
                <a:solidFill>
                  <a:srgbClr val="002060"/>
                </a:solidFill>
                <a:latin typeface="Avenir Medium"/>
                <a:cs typeface="Calibri"/>
              </a:rPr>
              <a:t>A trauma Informed  workplace is calmer, and staff have deeper relationships</a:t>
            </a:r>
          </a:p>
          <a:p>
            <a:pPr marL="285750" indent="-285750">
              <a:buFont typeface="Arial" panose="020B0604020202020204" pitchFamily="34" charset="0"/>
              <a:buChar char="•"/>
            </a:pPr>
            <a:r>
              <a:rPr lang="en-US" sz="1800" dirty="0">
                <a:solidFill>
                  <a:srgbClr val="002060"/>
                </a:solidFill>
                <a:latin typeface="Avenir Medium"/>
                <a:cs typeface="Calibri"/>
              </a:rPr>
              <a:t>Staff and customers feel like they belong and are heard </a:t>
            </a:r>
          </a:p>
          <a:p>
            <a:pPr marL="285750" indent="-285750">
              <a:lnSpc>
                <a:spcPct val="90000"/>
              </a:lnSpc>
              <a:buFont typeface="Arial" panose="020B0604020202020204" pitchFamily="34" charset="0"/>
              <a:buChar char="•"/>
            </a:pPr>
            <a:r>
              <a:rPr lang="en-US" sz="1800" dirty="0">
                <a:solidFill>
                  <a:srgbClr val="002060"/>
                </a:solidFill>
                <a:latin typeface="Avenir Medium"/>
                <a:cs typeface="Calibri"/>
              </a:rPr>
              <a:t>We prioritize human over tasks</a:t>
            </a:r>
          </a:p>
          <a:p>
            <a:pPr marL="285750" indent="-285750">
              <a:buFont typeface="Arial" panose="020B0604020202020204" pitchFamily="34" charset="0"/>
              <a:buChar char="•"/>
            </a:pPr>
            <a:r>
              <a:rPr lang="en-US" sz="1800" dirty="0">
                <a:solidFill>
                  <a:srgbClr val="002060"/>
                </a:solidFill>
                <a:latin typeface="Avenir Medium"/>
                <a:cs typeface="Calibri"/>
              </a:rPr>
              <a:t>We find out the real story and do not make judgements or assumptions</a:t>
            </a:r>
          </a:p>
          <a:p>
            <a:pPr marL="285750" indent="-285750">
              <a:buFont typeface="Arial" panose="020B0604020202020204" pitchFamily="34" charset="0"/>
              <a:buChar char="•"/>
            </a:pPr>
            <a:r>
              <a:rPr lang="en-US" sz="1800" dirty="0">
                <a:solidFill>
                  <a:srgbClr val="002060"/>
                </a:solidFill>
                <a:latin typeface="Avenir Medium"/>
                <a:cs typeface="Calibri"/>
              </a:rPr>
              <a:t>Mental health days are supported instead of absenteeism</a:t>
            </a:r>
          </a:p>
          <a:p>
            <a:pPr marL="285750" indent="-285750">
              <a:lnSpc>
                <a:spcPct val="90000"/>
              </a:lnSpc>
              <a:buFont typeface="Arial" panose="020B0604020202020204" pitchFamily="34" charset="0"/>
              <a:buChar char="•"/>
            </a:pPr>
            <a:r>
              <a:rPr lang="en-US" sz="1800" dirty="0">
                <a:solidFill>
                  <a:srgbClr val="002060"/>
                </a:solidFill>
                <a:latin typeface="Avenir Medium"/>
              </a:rPr>
              <a:t>Increased productivity and retention</a:t>
            </a:r>
          </a:p>
        </p:txBody>
      </p:sp>
      <p:sp>
        <p:nvSpPr>
          <p:cNvPr id="4" name="Rectangle 3">
            <a:extLst>
              <a:ext uri="{FF2B5EF4-FFF2-40B4-BE49-F238E27FC236}">
                <a16:creationId xmlns:a16="http://schemas.microsoft.com/office/drawing/2014/main" id="{310DA9F0-1326-4DC9-8540-8FA0FDC62DE3}"/>
              </a:ext>
            </a:extLst>
          </p:cNvPr>
          <p:cNvSpPr/>
          <p:nvPr/>
        </p:nvSpPr>
        <p:spPr>
          <a:xfrm>
            <a:off x="4572000" y="163665"/>
            <a:ext cx="4416724" cy="1077218"/>
          </a:xfrm>
          <a:prstGeom prst="rect">
            <a:avLst/>
          </a:prstGeom>
        </p:spPr>
        <p:txBody>
          <a:bodyPr wrap="square">
            <a:spAutoFit/>
          </a:bodyPr>
          <a:lstStyle/>
          <a:p>
            <a:r>
              <a:rPr lang="en-US" sz="3200" b="1" dirty="0">
                <a:solidFill>
                  <a:srgbClr val="7ABEC5"/>
                </a:solidFill>
                <a:latin typeface="Avenir Medium"/>
                <a:cs typeface="Calibri"/>
              </a:rPr>
              <a:t>The benefits and importance of this work</a:t>
            </a:r>
            <a:endParaRPr lang="en-US" sz="3200" b="1" dirty="0">
              <a:solidFill>
                <a:srgbClr val="7ABEC5"/>
              </a:solidFill>
              <a:latin typeface="Avenir Medium"/>
            </a:endParaRPr>
          </a:p>
        </p:txBody>
      </p:sp>
      <p:sp>
        <p:nvSpPr>
          <p:cNvPr id="5" name="TextBox 4">
            <a:extLst>
              <a:ext uri="{FF2B5EF4-FFF2-40B4-BE49-F238E27FC236}">
                <a16:creationId xmlns:a16="http://schemas.microsoft.com/office/drawing/2014/main" id="{7B218C9D-A946-4C81-A2D2-C291B5ED28B1}"/>
              </a:ext>
            </a:extLst>
          </p:cNvPr>
          <p:cNvSpPr txBox="1"/>
          <p:nvPr/>
        </p:nvSpPr>
        <p:spPr>
          <a:xfrm>
            <a:off x="65912" y="-46575"/>
            <a:ext cx="676691" cy="307777"/>
          </a:xfrm>
          <a:prstGeom prst="rect">
            <a:avLst/>
          </a:prstGeom>
          <a:noFill/>
        </p:spPr>
        <p:txBody>
          <a:bodyPr wrap="square" rtlCol="0">
            <a:spAutoFit/>
          </a:bodyPr>
          <a:lstStyle/>
          <a:p>
            <a:r>
              <a:rPr lang="en-US" dirty="0"/>
              <a:t>29</a:t>
            </a:r>
          </a:p>
        </p:txBody>
      </p:sp>
      <p:sp>
        <p:nvSpPr>
          <p:cNvPr id="13" name="Star: 5 Points 12">
            <a:extLst>
              <a:ext uri="{FF2B5EF4-FFF2-40B4-BE49-F238E27FC236}">
                <a16:creationId xmlns:a16="http://schemas.microsoft.com/office/drawing/2014/main" id="{D4A01ED6-062A-43DA-8F46-AE366045F3B6}"/>
              </a:ext>
            </a:extLst>
          </p:cNvPr>
          <p:cNvSpPr/>
          <p:nvPr/>
        </p:nvSpPr>
        <p:spPr>
          <a:xfrm>
            <a:off x="8360737" y="151093"/>
            <a:ext cx="581980" cy="4773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933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1B563AB-60CD-4091-9FB9-87F2EA518E3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8321" y="1976910"/>
            <a:ext cx="3558113" cy="2558905"/>
          </a:xfrm>
          <a:prstGeom prst="rect">
            <a:avLst/>
          </a:prstGeom>
          <a:noFill/>
          <a:ln>
            <a:noFill/>
          </a:ln>
        </p:spPr>
      </p:pic>
      <p:sp>
        <p:nvSpPr>
          <p:cNvPr id="13" name="Title 1">
            <a:extLst>
              <a:ext uri="{FF2B5EF4-FFF2-40B4-BE49-F238E27FC236}">
                <a16:creationId xmlns:a16="http://schemas.microsoft.com/office/drawing/2014/main" id="{E79A8403-99A7-45EC-B7EA-4D843E829B75}"/>
              </a:ext>
            </a:extLst>
          </p:cNvPr>
          <p:cNvSpPr txBox="1">
            <a:spLocks/>
          </p:cNvSpPr>
          <p:nvPr/>
        </p:nvSpPr>
        <p:spPr>
          <a:xfrm>
            <a:off x="2520185" y="1408312"/>
            <a:ext cx="6422532" cy="1143000"/>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4000" kern="1200">
                <a:solidFill>
                  <a:srgbClr val="7ABEC5"/>
                </a:solidFill>
                <a:latin typeface="Lucida Handwriting" panose="03010101010101010101" pitchFamily="66" charset="0"/>
                <a:ea typeface="+mj-ea"/>
                <a:cs typeface="+mj-cs"/>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effectLst/>
                <a:uLnTx/>
                <a:uFillTx/>
                <a:latin typeface="Avenir Medium"/>
              </a:rPr>
              <a:t>Liza Patchen-Short, </a:t>
            </a:r>
            <a:r>
              <a:rPr kumimoji="0" lang="en-US" sz="1800" b="0" i="0" u="none" strike="noStrike" kern="1200" cap="none" spc="0" normalizeH="0" baseline="0" noProof="0" dirty="0">
                <a:ln>
                  <a:noFill/>
                </a:ln>
                <a:effectLst/>
                <a:uLnTx/>
                <a:uFillTx/>
                <a:latin typeface="Avenir Medium"/>
              </a:rPr>
              <a:t>MA, LMHCA, MHP, CMHS</a:t>
            </a:r>
          </a:p>
        </p:txBody>
      </p:sp>
      <p:sp>
        <p:nvSpPr>
          <p:cNvPr id="14" name="TextBox 13">
            <a:extLst>
              <a:ext uri="{FF2B5EF4-FFF2-40B4-BE49-F238E27FC236}">
                <a16:creationId xmlns:a16="http://schemas.microsoft.com/office/drawing/2014/main" id="{23F73788-3B4B-4919-8A66-9F8E1C3E33CD}"/>
              </a:ext>
            </a:extLst>
          </p:cNvPr>
          <p:cNvSpPr txBox="1"/>
          <p:nvPr/>
        </p:nvSpPr>
        <p:spPr>
          <a:xfrm>
            <a:off x="2969475" y="2447003"/>
            <a:ext cx="5675675" cy="2677656"/>
          </a:xfrm>
          <a:prstGeom prst="rect">
            <a:avLst/>
          </a:prstGeom>
          <a:noFill/>
        </p:spPr>
        <p:txBody>
          <a:bodyPr wrap="square" rtlCol="0">
            <a:spAutoFit/>
          </a:bodyPr>
          <a:lstStyle/>
          <a:p>
            <a:pPr algn="just"/>
            <a:r>
              <a:rPr lang="en-US" dirty="0">
                <a:solidFill>
                  <a:srgbClr val="002060"/>
                </a:solidFill>
                <a:latin typeface="Avenir Medium"/>
              </a:rPr>
              <a:t>Liza Patchen-Short works at Snohomish County in the Human Services Behavioral Health Division as the Children’s Mental Health Liaison. Liza has a Bachelor’s Degree in Social Work and Master’s Degree in Human Services with a focus on resiliency. Liza has over thirty years working in the non-profit sector advocating for youth and families. She is the co-chair of the Snohomish County Children’s Wellness Coalition and Youth Suicide Prevention Taskforce, and is leading the charge by supporting schools, community organizations and the community at large in building a Restorative Trauma Informed Community. Liza is co-facilitating the initial cohorts learning collaboratives to build a strong foundation for a trauma informed community. Liza is married and has two wonderful sons and three great stepsons. </a:t>
            </a:r>
          </a:p>
        </p:txBody>
      </p:sp>
      <p:sp>
        <p:nvSpPr>
          <p:cNvPr id="3" name="TextBox 2">
            <a:extLst>
              <a:ext uri="{FF2B5EF4-FFF2-40B4-BE49-F238E27FC236}">
                <a16:creationId xmlns:a16="http://schemas.microsoft.com/office/drawing/2014/main" id="{D221DA3C-590D-4C89-A180-350821173B6E}"/>
              </a:ext>
            </a:extLst>
          </p:cNvPr>
          <p:cNvSpPr txBox="1"/>
          <p:nvPr/>
        </p:nvSpPr>
        <p:spPr>
          <a:xfrm flipH="1">
            <a:off x="72044" y="138545"/>
            <a:ext cx="271549" cy="307777"/>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024149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A981-17DB-4954-8F64-E393AB76916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AFD9331-00DC-489E-9934-C9A30B4C4F96}"/>
              </a:ext>
            </a:extLst>
          </p:cNvPr>
          <p:cNvSpPr>
            <a:spLocks noGrp="1"/>
          </p:cNvSpPr>
          <p:nvPr>
            <p:ph type="body" idx="1"/>
          </p:nvPr>
        </p:nvSpPr>
        <p:spPr/>
        <p:txBody>
          <a:bodyPr/>
          <a:lstStyle/>
          <a:p>
            <a:endParaRPr lang="en-US"/>
          </a:p>
        </p:txBody>
      </p:sp>
      <p:pic>
        <p:nvPicPr>
          <p:cNvPr id="2050" name="Picture 2" descr="Family Engagement Tip Archives - Quality Start Los Angeles">
            <a:extLst>
              <a:ext uri="{FF2B5EF4-FFF2-40B4-BE49-F238E27FC236}">
                <a16:creationId xmlns:a16="http://schemas.microsoft.com/office/drawing/2014/main" id="{E0C58CAC-C564-4E7A-80DD-7E594FD84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2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FFB196-F4CB-41DF-BB02-2AF242D0238C}"/>
              </a:ext>
            </a:extLst>
          </p:cNvPr>
          <p:cNvPicPr>
            <a:picLocks noChangeAspect="1"/>
          </p:cNvPicPr>
          <p:nvPr/>
        </p:nvPicPr>
        <p:blipFill>
          <a:blip r:embed="rId4"/>
          <a:stretch>
            <a:fillRect/>
          </a:stretch>
        </p:blipFill>
        <p:spPr>
          <a:xfrm>
            <a:off x="7064812" y="5938292"/>
            <a:ext cx="1673799" cy="758584"/>
          </a:xfrm>
          <a:prstGeom prst="rect">
            <a:avLst/>
          </a:prstGeom>
        </p:spPr>
      </p:pic>
      <p:sp>
        <p:nvSpPr>
          <p:cNvPr id="4" name="TextBox 3">
            <a:extLst>
              <a:ext uri="{FF2B5EF4-FFF2-40B4-BE49-F238E27FC236}">
                <a16:creationId xmlns:a16="http://schemas.microsoft.com/office/drawing/2014/main" id="{FEE996F5-B8D9-4137-9A5C-A6A10F2996B9}"/>
              </a:ext>
            </a:extLst>
          </p:cNvPr>
          <p:cNvSpPr txBox="1"/>
          <p:nvPr/>
        </p:nvSpPr>
        <p:spPr>
          <a:xfrm>
            <a:off x="86331" y="161124"/>
            <a:ext cx="537557" cy="307777"/>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3818574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CB19E09F-DA0E-446F-B90D-10D7052B6584}"/>
              </a:ext>
            </a:extLst>
          </p:cNvPr>
          <p:cNvSpPr>
            <a:spLocks noGrp="1"/>
          </p:cNvSpPr>
          <p:nvPr>
            <p:ph type="title"/>
          </p:nvPr>
        </p:nvSpPr>
        <p:spPr>
          <a:xfrm>
            <a:off x="4572000" y="198581"/>
            <a:ext cx="4572000" cy="999775"/>
          </a:xfrm>
        </p:spPr>
        <p:txBody>
          <a:bodyPr>
            <a:noAutofit/>
          </a:bodyPr>
          <a:lstStyle/>
          <a:p>
            <a:r>
              <a:rPr lang="en-US" sz="2800" dirty="0">
                <a:solidFill>
                  <a:srgbClr val="7ABEC5"/>
                </a:solidFill>
                <a:latin typeface="Avenir Medium"/>
              </a:rPr>
              <a:t>What does a Trauma Informed Organization </a:t>
            </a:r>
            <a:br>
              <a:rPr lang="en-US" sz="2800" dirty="0">
                <a:solidFill>
                  <a:srgbClr val="7ABEC5"/>
                </a:solidFill>
                <a:latin typeface="Avenir Medium"/>
              </a:rPr>
            </a:br>
            <a:r>
              <a:rPr lang="en-US" sz="2800" dirty="0">
                <a:solidFill>
                  <a:srgbClr val="7ABEC5"/>
                </a:solidFill>
                <a:latin typeface="Avenir Medium"/>
              </a:rPr>
              <a:t>look like?</a:t>
            </a:r>
          </a:p>
        </p:txBody>
      </p:sp>
      <p:sp>
        <p:nvSpPr>
          <p:cNvPr id="7" name="Content Placeholder 3">
            <a:extLst>
              <a:ext uri="{FF2B5EF4-FFF2-40B4-BE49-F238E27FC236}">
                <a16:creationId xmlns:a16="http://schemas.microsoft.com/office/drawing/2014/main" id="{1D357346-3115-4DB8-AC67-FF17796A4B2C}"/>
              </a:ext>
            </a:extLst>
          </p:cNvPr>
          <p:cNvSpPr txBox="1">
            <a:spLocks/>
          </p:cNvSpPr>
          <p:nvPr/>
        </p:nvSpPr>
        <p:spPr>
          <a:xfrm>
            <a:off x="188314" y="1145581"/>
            <a:ext cx="8787442" cy="5104704"/>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034F59"/>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1800" b="1" dirty="0">
                <a:solidFill>
                  <a:srgbClr val="002060"/>
                </a:solidFill>
                <a:latin typeface="Avenir Medium"/>
              </a:rPr>
              <a:t>Workplace Principles</a:t>
            </a:r>
          </a:p>
          <a:p>
            <a:pPr marL="0" indent="0">
              <a:buFont typeface="Arial"/>
              <a:buNone/>
            </a:pPr>
            <a:r>
              <a:rPr lang="en-US" sz="1400" b="1" dirty="0">
                <a:solidFill>
                  <a:srgbClr val="002060"/>
                </a:solidFill>
                <a:latin typeface="Avenir Medium"/>
              </a:rPr>
              <a:t>Safety –</a:t>
            </a:r>
            <a:endParaRPr lang="en-US" sz="1400" dirty="0">
              <a:solidFill>
                <a:srgbClr val="002060"/>
              </a:solidFill>
              <a:latin typeface="Avenir Medium"/>
            </a:endParaRPr>
          </a:p>
          <a:p>
            <a:pPr marL="0" indent="0">
              <a:buFont typeface="Arial"/>
              <a:buNone/>
            </a:pPr>
            <a:r>
              <a:rPr lang="en-US" sz="1400" dirty="0">
                <a:solidFill>
                  <a:srgbClr val="002060"/>
                </a:solidFill>
                <a:latin typeface="Avenir Medium"/>
              </a:rPr>
              <a:t>Building relationships with others based on mutual respect and inclusion of all individuals. The goal is to promote a secure, safe, physically and emotionally, environment by building positive relationships that build resiliency for all in each interaction.</a:t>
            </a:r>
          </a:p>
          <a:p>
            <a:pPr marL="0" indent="0">
              <a:buFont typeface="Arial"/>
              <a:buNone/>
            </a:pPr>
            <a:endParaRPr lang="en-US" sz="1400" b="1" dirty="0">
              <a:solidFill>
                <a:srgbClr val="002060"/>
              </a:solidFill>
              <a:latin typeface="Avenir Medium"/>
            </a:endParaRPr>
          </a:p>
          <a:p>
            <a:pPr marL="0" indent="0">
              <a:buFont typeface="Arial"/>
              <a:buNone/>
            </a:pPr>
            <a:r>
              <a:rPr lang="en-US" sz="1400" b="1" dirty="0">
                <a:solidFill>
                  <a:srgbClr val="002060"/>
                </a:solidFill>
                <a:latin typeface="Avenir Medium"/>
              </a:rPr>
              <a:t>Trustworthiness &amp; Transparency-</a:t>
            </a:r>
            <a:endParaRPr lang="en-US" sz="1400" dirty="0">
              <a:solidFill>
                <a:srgbClr val="002060"/>
              </a:solidFill>
              <a:latin typeface="Avenir Medium"/>
            </a:endParaRPr>
          </a:p>
          <a:p>
            <a:pPr marL="0" indent="0">
              <a:buFont typeface="Arial"/>
              <a:buNone/>
            </a:pPr>
            <a:r>
              <a:rPr lang="en-US" sz="1400" dirty="0">
                <a:solidFill>
                  <a:srgbClr val="002060"/>
                </a:solidFill>
                <a:latin typeface="Avenir Medium"/>
              </a:rPr>
              <a:t>Fostering positive relationships based on trust</a:t>
            </a:r>
            <a:r>
              <a:rPr lang="en-US" sz="1400" b="1" i="1" dirty="0">
                <a:solidFill>
                  <a:srgbClr val="002060"/>
                </a:solidFill>
                <a:latin typeface="Avenir Medium"/>
              </a:rPr>
              <a:t> </a:t>
            </a:r>
            <a:r>
              <a:rPr lang="en-US" sz="1400" dirty="0">
                <a:solidFill>
                  <a:srgbClr val="002060"/>
                </a:solidFill>
                <a:latin typeface="Avenir Medium"/>
              </a:rPr>
              <a:t>and honesty. Share as much information as possible, relational.</a:t>
            </a:r>
            <a:endParaRPr lang="en-US" sz="1400" b="1" dirty="0">
              <a:solidFill>
                <a:srgbClr val="002060"/>
              </a:solidFill>
              <a:latin typeface="Avenir Medium"/>
            </a:endParaRPr>
          </a:p>
          <a:p>
            <a:pPr marL="0" indent="0">
              <a:buFont typeface="Arial"/>
              <a:buNone/>
            </a:pPr>
            <a:endParaRPr lang="en-US" sz="1400" b="1" dirty="0">
              <a:solidFill>
                <a:srgbClr val="002060"/>
              </a:solidFill>
              <a:latin typeface="Avenir Medium"/>
            </a:endParaRPr>
          </a:p>
          <a:p>
            <a:pPr marL="0" indent="0">
              <a:buFont typeface="Arial"/>
              <a:buNone/>
            </a:pPr>
            <a:r>
              <a:rPr lang="en-US" sz="1400" b="1" dirty="0">
                <a:solidFill>
                  <a:srgbClr val="002060"/>
                </a:solidFill>
                <a:latin typeface="Avenir Medium"/>
              </a:rPr>
              <a:t>Peer Support-</a:t>
            </a:r>
            <a:endParaRPr lang="en-US" sz="1400" dirty="0">
              <a:solidFill>
                <a:srgbClr val="002060"/>
              </a:solidFill>
              <a:latin typeface="Avenir Medium"/>
            </a:endParaRPr>
          </a:p>
          <a:p>
            <a:pPr marL="0" indent="0">
              <a:buFont typeface="Arial"/>
              <a:buNone/>
            </a:pPr>
            <a:r>
              <a:rPr lang="en-US" sz="1400" dirty="0">
                <a:solidFill>
                  <a:srgbClr val="002060"/>
                </a:solidFill>
                <a:latin typeface="Avenir Medium"/>
              </a:rPr>
              <a:t>Identifying common concerns within the community and engaging in collective problem solving. This means recognizing and actively working towards solving the needs of every individual.</a:t>
            </a:r>
            <a:endParaRPr lang="en-US" sz="1400" b="1" dirty="0">
              <a:solidFill>
                <a:srgbClr val="002060"/>
              </a:solidFill>
              <a:latin typeface="Avenir Medium"/>
            </a:endParaRPr>
          </a:p>
          <a:p>
            <a:pPr marL="0" indent="0">
              <a:buFont typeface="Arial"/>
              <a:buNone/>
            </a:pPr>
            <a:endParaRPr lang="en-US" sz="1400" b="1" dirty="0">
              <a:solidFill>
                <a:srgbClr val="002060"/>
              </a:solidFill>
              <a:latin typeface="Avenir Medium"/>
            </a:endParaRPr>
          </a:p>
          <a:p>
            <a:pPr marL="0" indent="0">
              <a:buFont typeface="Arial"/>
              <a:buNone/>
            </a:pPr>
            <a:r>
              <a:rPr lang="en-US" sz="1400" b="1" dirty="0">
                <a:solidFill>
                  <a:srgbClr val="002060"/>
                </a:solidFill>
                <a:latin typeface="Avenir Medium"/>
              </a:rPr>
              <a:t>Collaboration and Mutuality-</a:t>
            </a:r>
            <a:endParaRPr lang="en-US" sz="1400" dirty="0">
              <a:solidFill>
                <a:srgbClr val="002060"/>
              </a:solidFill>
              <a:latin typeface="Avenir Medium"/>
            </a:endParaRPr>
          </a:p>
          <a:p>
            <a:pPr marL="0" indent="0">
              <a:buFont typeface="Arial"/>
              <a:buNone/>
            </a:pPr>
            <a:r>
              <a:rPr lang="en-US" sz="1400" dirty="0">
                <a:solidFill>
                  <a:srgbClr val="002060"/>
                </a:solidFill>
                <a:latin typeface="Avenir Medium"/>
              </a:rPr>
              <a:t>Recognizing the importance of all roles within the organization and developing equal opportunities for decision making. Best practice is to collaborate with community members, families, and organizations within Snohomish County to promote trauma informed principles and systems of care. Allow time for social interaction for staff to stay in touch with family and team members during COVID times.</a:t>
            </a:r>
          </a:p>
          <a:p>
            <a:pPr marL="0" indent="0">
              <a:buFont typeface="Arial"/>
              <a:buNone/>
            </a:pPr>
            <a:endParaRPr lang="en-US" dirty="0"/>
          </a:p>
        </p:txBody>
      </p:sp>
      <p:sp>
        <p:nvSpPr>
          <p:cNvPr id="3" name="TextBox 2">
            <a:extLst>
              <a:ext uri="{FF2B5EF4-FFF2-40B4-BE49-F238E27FC236}">
                <a16:creationId xmlns:a16="http://schemas.microsoft.com/office/drawing/2014/main" id="{A1E30657-1F22-4AD3-813D-2615AB15F2C9}"/>
              </a:ext>
            </a:extLst>
          </p:cNvPr>
          <p:cNvSpPr txBox="1"/>
          <p:nvPr/>
        </p:nvSpPr>
        <p:spPr>
          <a:xfrm>
            <a:off x="0" y="-26099"/>
            <a:ext cx="576349" cy="307777"/>
          </a:xfrm>
          <a:prstGeom prst="rect">
            <a:avLst/>
          </a:prstGeom>
          <a:noFill/>
        </p:spPr>
        <p:txBody>
          <a:bodyPr wrap="square" rtlCol="0">
            <a:spAutoFit/>
          </a:bodyPr>
          <a:lstStyle/>
          <a:p>
            <a:r>
              <a:rPr lang="en-US" dirty="0"/>
              <a:t>31</a:t>
            </a:r>
          </a:p>
        </p:txBody>
      </p:sp>
      <p:sp>
        <p:nvSpPr>
          <p:cNvPr id="5" name="Star: 5 Points 4">
            <a:extLst>
              <a:ext uri="{FF2B5EF4-FFF2-40B4-BE49-F238E27FC236}">
                <a16:creationId xmlns:a16="http://schemas.microsoft.com/office/drawing/2014/main" id="{5A22AA1A-11C2-46C2-8BE6-4AADF2C18685}"/>
              </a:ext>
            </a:extLst>
          </p:cNvPr>
          <p:cNvSpPr/>
          <p:nvPr/>
        </p:nvSpPr>
        <p:spPr>
          <a:xfrm>
            <a:off x="8364067" y="184105"/>
            <a:ext cx="578650" cy="582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35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399957"/>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A266FF7-B944-46B4-8A56-09E72F25D4D9}"/>
              </a:ext>
            </a:extLst>
          </p:cNvPr>
          <p:cNvSpPr txBox="1">
            <a:spLocks/>
          </p:cNvSpPr>
          <p:nvPr/>
        </p:nvSpPr>
        <p:spPr>
          <a:xfrm>
            <a:off x="117667" y="1230195"/>
            <a:ext cx="8871057" cy="4753548"/>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034F59"/>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1400" b="1" dirty="0">
                <a:solidFill>
                  <a:srgbClr val="002060"/>
                </a:solidFill>
                <a:latin typeface="Avenir Medium"/>
              </a:rPr>
              <a:t>Empowerment, Voice, and Choice-</a:t>
            </a:r>
            <a:endParaRPr lang="en-US" sz="1400" dirty="0">
              <a:solidFill>
                <a:srgbClr val="002060"/>
              </a:solidFill>
              <a:latin typeface="Avenir Medium"/>
            </a:endParaRPr>
          </a:p>
          <a:p>
            <a:pPr marL="0" indent="0">
              <a:buFont typeface="Arial"/>
              <a:buNone/>
            </a:pPr>
            <a:r>
              <a:rPr lang="en-US" sz="1400" dirty="0">
                <a:solidFill>
                  <a:srgbClr val="002060"/>
                </a:solidFill>
                <a:latin typeface="Avenir Medium"/>
              </a:rPr>
              <a:t>Recognizing that every person’s experience is unique and requires an individualized approach. Create opportunities and systems that empower </a:t>
            </a:r>
            <a:r>
              <a:rPr lang="en-US" sz="1400" i="1" dirty="0">
                <a:solidFill>
                  <a:srgbClr val="002060"/>
                </a:solidFill>
                <a:latin typeface="Avenir Medium"/>
              </a:rPr>
              <a:t>all</a:t>
            </a:r>
            <a:r>
              <a:rPr lang="en-US" sz="1400" dirty="0">
                <a:solidFill>
                  <a:srgbClr val="002060"/>
                </a:solidFill>
                <a:latin typeface="Avenir Medium"/>
              </a:rPr>
              <a:t> individual’s voice and choice. Seek staff and consumers input.</a:t>
            </a:r>
          </a:p>
          <a:p>
            <a:pPr marL="0" indent="0">
              <a:buFont typeface="Arial"/>
              <a:buNone/>
            </a:pPr>
            <a:endParaRPr lang="en-US" sz="1400" dirty="0">
              <a:solidFill>
                <a:srgbClr val="002060"/>
              </a:solidFill>
              <a:latin typeface="Avenir Medium"/>
            </a:endParaRPr>
          </a:p>
          <a:p>
            <a:pPr marL="0" indent="0">
              <a:buFont typeface="Arial"/>
              <a:buNone/>
            </a:pPr>
            <a:r>
              <a:rPr lang="en-US" sz="1400" b="1" dirty="0">
                <a:solidFill>
                  <a:srgbClr val="002060"/>
                </a:solidFill>
                <a:latin typeface="Avenir Medium"/>
              </a:rPr>
              <a:t>Resiliency-</a:t>
            </a:r>
            <a:endParaRPr lang="en-US" sz="1400" dirty="0">
              <a:solidFill>
                <a:srgbClr val="002060"/>
              </a:solidFill>
              <a:latin typeface="Avenir Medium"/>
            </a:endParaRPr>
          </a:p>
          <a:p>
            <a:pPr marL="0" indent="0">
              <a:buFont typeface="Arial"/>
              <a:buNone/>
            </a:pPr>
            <a:r>
              <a:rPr lang="en-US" sz="1400" dirty="0">
                <a:solidFill>
                  <a:srgbClr val="002060"/>
                </a:solidFill>
                <a:latin typeface="Avenir Medium"/>
              </a:rPr>
              <a:t>Building resiliency by modeling compassion and regulation with each interaction and by providing skills and protective factors. Providing the opportunity to promote recovery and the ability to bounce back from adverse conditions. </a:t>
            </a:r>
          </a:p>
          <a:p>
            <a:pPr marL="0" indent="0">
              <a:buFont typeface="Arial"/>
              <a:buNone/>
            </a:pPr>
            <a:endParaRPr lang="en-US" sz="1400" dirty="0">
              <a:solidFill>
                <a:srgbClr val="002060"/>
              </a:solidFill>
              <a:latin typeface="Avenir Medium"/>
              <a:cs typeface="Calibri" panose="020F0502020204030204" pitchFamily="34" charset="0"/>
            </a:endParaRPr>
          </a:p>
          <a:p>
            <a:pPr marL="0" indent="0">
              <a:buFont typeface="Arial"/>
              <a:buNone/>
            </a:pPr>
            <a:r>
              <a:rPr lang="en-US" sz="1400" b="1" dirty="0">
                <a:solidFill>
                  <a:srgbClr val="002060"/>
                </a:solidFill>
                <a:latin typeface="Avenir Medium"/>
              </a:rPr>
              <a:t>Cultural, Historical, Race, Class, Gender issues-</a:t>
            </a:r>
            <a:endParaRPr lang="en-US" sz="1400" dirty="0">
              <a:solidFill>
                <a:srgbClr val="002060"/>
              </a:solidFill>
              <a:latin typeface="Avenir Medium"/>
            </a:endParaRPr>
          </a:p>
          <a:p>
            <a:pPr marL="0" indent="0">
              <a:buFont typeface="Arial"/>
              <a:buNone/>
            </a:pPr>
            <a:r>
              <a:rPr lang="en-US" sz="1400" dirty="0">
                <a:solidFill>
                  <a:srgbClr val="002060"/>
                </a:solidFill>
                <a:latin typeface="Avenir Medium"/>
              </a:rPr>
              <a:t>Appreciating and celebrating the differences and each individual’s unique experiences by practicing cultural competency.  Implementing a competency lens of cultural, historical and gender issues in your daily work.</a:t>
            </a:r>
            <a:endParaRPr lang="en-US" sz="1400" b="1" dirty="0">
              <a:solidFill>
                <a:srgbClr val="002060"/>
              </a:solidFill>
              <a:latin typeface="Avenir Medium"/>
              <a:cs typeface="Calibri" panose="020F0502020204030204" pitchFamily="34" charset="0"/>
            </a:endParaRPr>
          </a:p>
          <a:p>
            <a:endParaRPr lang="en-US" dirty="0"/>
          </a:p>
        </p:txBody>
      </p:sp>
      <p:sp>
        <p:nvSpPr>
          <p:cNvPr id="3" name="TextBox 2">
            <a:extLst>
              <a:ext uri="{FF2B5EF4-FFF2-40B4-BE49-F238E27FC236}">
                <a16:creationId xmlns:a16="http://schemas.microsoft.com/office/drawing/2014/main" id="{F63D23A7-B7F7-4F8C-AC76-0BAC01A3D62A}"/>
              </a:ext>
            </a:extLst>
          </p:cNvPr>
          <p:cNvSpPr txBox="1"/>
          <p:nvPr/>
        </p:nvSpPr>
        <p:spPr>
          <a:xfrm>
            <a:off x="201283" y="96507"/>
            <a:ext cx="399011" cy="307777"/>
          </a:xfrm>
          <a:prstGeom prst="rect">
            <a:avLst/>
          </a:prstGeom>
          <a:noFill/>
        </p:spPr>
        <p:txBody>
          <a:bodyPr wrap="square" rtlCol="0">
            <a:spAutoFit/>
          </a:bodyPr>
          <a:lstStyle/>
          <a:p>
            <a:r>
              <a:rPr lang="en-US" dirty="0"/>
              <a:t>32</a:t>
            </a:r>
          </a:p>
        </p:txBody>
      </p:sp>
      <p:sp>
        <p:nvSpPr>
          <p:cNvPr id="5" name="Star: 5 Points 4">
            <a:extLst>
              <a:ext uri="{FF2B5EF4-FFF2-40B4-BE49-F238E27FC236}">
                <a16:creationId xmlns:a16="http://schemas.microsoft.com/office/drawing/2014/main" id="{EF2DE751-FDEC-45D4-84E3-3863CD4A48A9}"/>
              </a:ext>
            </a:extLst>
          </p:cNvPr>
          <p:cNvSpPr/>
          <p:nvPr/>
        </p:nvSpPr>
        <p:spPr>
          <a:xfrm>
            <a:off x="8289758" y="211239"/>
            <a:ext cx="652959" cy="5699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717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54FA1E29-989E-4395-948D-784A0415FF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 t="4041" r="1"/>
          <a:stretch/>
        </p:blipFill>
        <p:spPr bwMode="auto">
          <a:xfrm>
            <a:off x="662473" y="1484496"/>
            <a:ext cx="7464489" cy="46608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F586D8-156B-4748-B61F-CAE4E8DFB028}"/>
              </a:ext>
            </a:extLst>
          </p:cNvPr>
          <p:cNvSpPr txBox="1"/>
          <p:nvPr/>
        </p:nvSpPr>
        <p:spPr>
          <a:xfrm>
            <a:off x="301036" y="44692"/>
            <a:ext cx="383438" cy="307777"/>
          </a:xfrm>
          <a:prstGeom prst="rect">
            <a:avLst/>
          </a:prstGeom>
          <a:noFill/>
        </p:spPr>
        <p:txBody>
          <a:bodyPr wrap="none" rtlCol="0">
            <a:spAutoFit/>
          </a:bodyPr>
          <a:lstStyle/>
          <a:p>
            <a:r>
              <a:rPr lang="en-US" dirty="0"/>
              <a:t>33</a:t>
            </a:r>
          </a:p>
        </p:txBody>
      </p:sp>
    </p:spTree>
    <p:extLst>
      <p:ext uri="{BB962C8B-B14F-4D97-AF65-F5344CB8AC3E}">
        <p14:creationId xmlns:p14="http://schemas.microsoft.com/office/powerpoint/2010/main" val="2498295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5"/>
          <p:cNvSpPr txBox="1">
            <a:spLocks noGrp="1"/>
          </p:cNvSpPr>
          <p:nvPr>
            <p:ph type="title"/>
          </p:nvPr>
        </p:nvSpPr>
        <p:spPr>
          <a:xfrm>
            <a:off x="879235" y="593910"/>
            <a:ext cx="7290054" cy="4308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7BE43"/>
              </a:buClr>
              <a:buSzPts val="4000"/>
              <a:buFont typeface="Calibri"/>
              <a:buNone/>
            </a:pPr>
            <a:r>
              <a:rPr lang="en-US" sz="4000" dirty="0">
                <a:solidFill>
                  <a:srgbClr val="7ABEC5"/>
                </a:solidFill>
                <a:latin typeface="Avenir Medium"/>
                <a:sym typeface="Calibri"/>
              </a:rPr>
              <a:t>Organizational Stressors</a:t>
            </a:r>
            <a:endParaRPr sz="4000" dirty="0">
              <a:solidFill>
                <a:srgbClr val="7ABEC5"/>
              </a:solidFill>
              <a:latin typeface="Avenir Medium"/>
              <a:sym typeface="Calibri"/>
            </a:endParaRPr>
          </a:p>
        </p:txBody>
      </p:sp>
      <p:sp>
        <p:nvSpPr>
          <p:cNvPr id="408" name="Google Shape;408;p25"/>
          <p:cNvSpPr txBox="1">
            <a:spLocks noGrp="1"/>
          </p:cNvSpPr>
          <p:nvPr>
            <p:ph type="body" idx="1"/>
          </p:nvPr>
        </p:nvSpPr>
        <p:spPr>
          <a:xfrm>
            <a:off x="734920" y="1394445"/>
            <a:ext cx="7906002" cy="66157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96D6C"/>
              </a:buClr>
              <a:buSzPts val="2000"/>
              <a:buNone/>
            </a:pPr>
            <a:r>
              <a:rPr lang="en-US" sz="2000" dirty="0">
                <a:solidFill>
                  <a:srgbClr val="76BD1D"/>
                </a:solidFill>
              </a:rPr>
              <a:t>Providers are unable to deliver quality care in an organizational culture defined by chronic stressors and collective traumas.</a:t>
            </a:r>
            <a:endParaRPr dirty="0">
              <a:solidFill>
                <a:srgbClr val="76BD1D"/>
              </a:solidFill>
            </a:endParaRPr>
          </a:p>
        </p:txBody>
      </p:sp>
      <p:grpSp>
        <p:nvGrpSpPr>
          <p:cNvPr id="409" name="Google Shape;409;p25"/>
          <p:cNvGrpSpPr/>
          <p:nvPr/>
        </p:nvGrpSpPr>
        <p:grpSpPr>
          <a:xfrm>
            <a:off x="292100" y="2296922"/>
            <a:ext cx="8589753" cy="4284668"/>
            <a:chOff x="1293243" y="196002"/>
            <a:chExt cx="10824478" cy="6432461"/>
          </a:xfrm>
        </p:grpSpPr>
        <p:grpSp>
          <p:nvGrpSpPr>
            <p:cNvPr id="410" name="Google Shape;410;p25"/>
            <p:cNvGrpSpPr/>
            <p:nvPr/>
          </p:nvGrpSpPr>
          <p:grpSpPr>
            <a:xfrm>
              <a:off x="1293243" y="196002"/>
              <a:ext cx="10824478" cy="6432461"/>
              <a:chOff x="172894" y="723819"/>
              <a:chExt cx="8589382" cy="3974133"/>
            </a:xfrm>
          </p:grpSpPr>
          <p:grpSp>
            <p:nvGrpSpPr>
              <p:cNvPr id="411" name="Google Shape;411;p25"/>
              <p:cNvGrpSpPr/>
              <p:nvPr/>
            </p:nvGrpSpPr>
            <p:grpSpPr>
              <a:xfrm>
                <a:off x="172894" y="723819"/>
                <a:ext cx="8589382" cy="3974133"/>
                <a:chOff x="172894" y="723819"/>
                <a:chExt cx="8589382" cy="3974133"/>
              </a:xfrm>
            </p:grpSpPr>
            <p:sp>
              <p:nvSpPr>
                <p:cNvPr id="412" name="Google Shape;412;p25"/>
                <p:cNvSpPr/>
                <p:nvPr/>
              </p:nvSpPr>
              <p:spPr>
                <a:xfrm>
                  <a:off x="578598" y="1324432"/>
                  <a:ext cx="7986808" cy="2635696"/>
                </a:xfrm>
                <a:custGeom>
                  <a:avLst/>
                  <a:gdLst/>
                  <a:ahLst/>
                  <a:cxnLst/>
                  <a:rect l="l" t="t" r="r" b="b"/>
                  <a:pathLst>
                    <a:path w="7986808" h="2635696" extrusionOk="0">
                      <a:moveTo>
                        <a:pt x="3993404" y="0"/>
                      </a:moveTo>
                      <a:cubicBezTo>
                        <a:pt x="5700282" y="0"/>
                        <a:pt x="7177399" y="983723"/>
                        <a:pt x="7888735" y="2415149"/>
                      </a:cubicBezTo>
                      <a:lnTo>
                        <a:pt x="7986808" y="2635696"/>
                      </a:lnTo>
                      <a:lnTo>
                        <a:pt x="7818006" y="2635696"/>
                      </a:lnTo>
                      <a:lnTo>
                        <a:pt x="7746650" y="2475230"/>
                      </a:lnTo>
                      <a:cubicBezTo>
                        <a:pt x="7061261" y="1096017"/>
                        <a:pt x="5638023" y="148176"/>
                        <a:pt x="3993404" y="148176"/>
                      </a:cubicBezTo>
                      <a:cubicBezTo>
                        <a:pt x="2348786" y="148176"/>
                        <a:pt x="925549" y="1096017"/>
                        <a:pt x="240159" y="2475230"/>
                      </a:cubicBezTo>
                      <a:lnTo>
                        <a:pt x="168802" y="2635696"/>
                      </a:lnTo>
                      <a:lnTo>
                        <a:pt x="0" y="2635696"/>
                      </a:lnTo>
                      <a:lnTo>
                        <a:pt x="98073" y="2415149"/>
                      </a:lnTo>
                      <a:cubicBezTo>
                        <a:pt x="809410" y="983723"/>
                        <a:pt x="2286526" y="0"/>
                        <a:pt x="3993404" y="0"/>
                      </a:cubicBezTo>
                      <a:close/>
                    </a:path>
                  </a:pathLst>
                </a:custGeom>
                <a:solidFill>
                  <a:srgbClr val="77BE43"/>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25"/>
                <p:cNvSpPr/>
                <p:nvPr/>
              </p:nvSpPr>
              <p:spPr>
                <a:xfrm>
                  <a:off x="1294556" y="1766354"/>
                  <a:ext cx="6554704" cy="2931598"/>
                </a:xfrm>
                <a:custGeom>
                  <a:avLst/>
                  <a:gdLst/>
                  <a:ahLst/>
                  <a:cxnLst/>
                  <a:rect l="l" t="t" r="r" b="b"/>
                  <a:pathLst>
                    <a:path w="6400905" h="2660563" extrusionOk="0">
                      <a:moveTo>
                        <a:pt x="3200452" y="0"/>
                      </a:moveTo>
                      <a:cubicBezTo>
                        <a:pt x="4774661" y="0"/>
                        <a:pt x="6088066" y="1116629"/>
                        <a:pt x="6391820" y="2601040"/>
                      </a:cubicBezTo>
                      <a:lnTo>
                        <a:pt x="6400905" y="2660563"/>
                      </a:lnTo>
                      <a:lnTo>
                        <a:pt x="6002283" y="2660563"/>
                      </a:lnTo>
                      <a:lnTo>
                        <a:pt x="5936717" y="2405566"/>
                      </a:lnTo>
                      <a:cubicBezTo>
                        <a:pt x="5573966" y="1239285"/>
                        <a:pt x="4486100" y="392478"/>
                        <a:pt x="3200452" y="392478"/>
                      </a:cubicBezTo>
                      <a:cubicBezTo>
                        <a:pt x="1914805" y="392478"/>
                        <a:pt x="826939" y="1239285"/>
                        <a:pt x="464188" y="2405566"/>
                      </a:cubicBezTo>
                      <a:lnTo>
                        <a:pt x="398621" y="2660563"/>
                      </a:lnTo>
                      <a:lnTo>
                        <a:pt x="0" y="2660563"/>
                      </a:lnTo>
                      <a:lnTo>
                        <a:pt x="9084" y="2601040"/>
                      </a:lnTo>
                      <a:cubicBezTo>
                        <a:pt x="312839" y="1116629"/>
                        <a:pt x="1626244" y="0"/>
                        <a:pt x="3200452" y="0"/>
                      </a:cubicBezTo>
                      <a:close/>
                    </a:path>
                  </a:pathLst>
                </a:custGeom>
                <a:solidFill>
                  <a:srgbClr val="77BE43"/>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25"/>
                <p:cNvSpPr/>
                <p:nvPr/>
              </p:nvSpPr>
              <p:spPr>
                <a:xfrm>
                  <a:off x="7390210" y="3171262"/>
                  <a:ext cx="1372066" cy="1221561"/>
                </a:xfrm>
                <a:prstGeom prst="ellipse">
                  <a:avLst/>
                </a:prstGeom>
                <a:solidFill>
                  <a:srgbClr val="C5F0FF"/>
                </a:solidFill>
                <a:ln w="12700" cap="flat" cmpd="sng">
                  <a:solidFill>
                    <a:srgbClr val="E7E0C3"/>
                  </a:solidFill>
                  <a:prstDash val="solid"/>
                  <a:miter lim="800000"/>
                  <a:headEnd type="none" w="sm" len="sm"/>
                  <a:tailEnd type="none" w="sm" len="sm"/>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15" name="Google Shape;415;p25"/>
                <p:cNvSpPr/>
                <p:nvPr/>
              </p:nvSpPr>
              <p:spPr>
                <a:xfrm>
                  <a:off x="6954556" y="1943824"/>
                  <a:ext cx="1372066" cy="1221561"/>
                </a:xfrm>
                <a:prstGeom prst="ellipse">
                  <a:avLst/>
                </a:prstGeom>
                <a:solidFill>
                  <a:srgbClr val="C5F0FF"/>
                </a:solidFill>
                <a:ln w="12700" cap="flat" cmpd="sng">
                  <a:solidFill>
                    <a:srgbClr val="E7E0C3"/>
                  </a:solidFill>
                  <a:prstDash val="solid"/>
                  <a:miter lim="800000"/>
                  <a:headEnd type="none" w="sm" len="sm"/>
                  <a:tailEnd type="none" w="sm" len="sm"/>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5"/>
                <p:cNvSpPr/>
                <p:nvPr/>
              </p:nvSpPr>
              <p:spPr>
                <a:xfrm>
                  <a:off x="5945850" y="1160905"/>
                  <a:ext cx="1325059" cy="1221561"/>
                </a:xfrm>
                <a:prstGeom prst="ellipse">
                  <a:avLst/>
                </a:prstGeom>
                <a:solidFill>
                  <a:srgbClr val="C5F0FF"/>
                </a:solidFill>
                <a:ln w="12700" cap="flat" cmpd="sng">
                  <a:solidFill>
                    <a:srgbClr val="E7E0C3"/>
                  </a:solidFill>
                  <a:prstDash val="solid"/>
                  <a:miter lim="800000"/>
                  <a:headEnd type="none" w="sm" len="sm"/>
                  <a:tailEnd type="none" w="sm" len="sm"/>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5"/>
                <p:cNvSpPr/>
                <p:nvPr/>
              </p:nvSpPr>
              <p:spPr>
                <a:xfrm>
                  <a:off x="3301591" y="723819"/>
                  <a:ext cx="1325059" cy="1221561"/>
                </a:xfrm>
                <a:prstGeom prst="ellipse">
                  <a:avLst/>
                </a:prstGeom>
                <a:solidFill>
                  <a:srgbClr val="C5F0FF"/>
                </a:solidFill>
                <a:ln w="12700" cap="flat" cmpd="sng">
                  <a:solidFill>
                    <a:srgbClr val="E7E0C3"/>
                  </a:solidFill>
                  <a:prstDash val="solid"/>
                  <a:miter lim="800000"/>
                  <a:headEnd type="none" w="sm" len="sm"/>
                  <a:tailEnd type="none" w="sm" len="sm"/>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25"/>
                <p:cNvSpPr/>
                <p:nvPr/>
              </p:nvSpPr>
              <p:spPr>
                <a:xfrm>
                  <a:off x="4666266" y="733822"/>
                  <a:ext cx="1367656" cy="1221561"/>
                </a:xfrm>
                <a:prstGeom prst="ellipse">
                  <a:avLst/>
                </a:prstGeom>
                <a:solidFill>
                  <a:srgbClr val="C5F0FF"/>
                </a:solidFill>
                <a:ln w="12700" cap="flat" cmpd="sng">
                  <a:solidFill>
                    <a:srgbClr val="E7E0C3"/>
                  </a:solidFill>
                  <a:prstDash val="solid"/>
                  <a:miter lim="800000"/>
                  <a:headEnd type="none" w="sm" len="sm"/>
                  <a:tailEnd type="none" w="sm" len="sm"/>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5"/>
                <p:cNvSpPr/>
                <p:nvPr/>
              </p:nvSpPr>
              <p:spPr>
                <a:xfrm>
                  <a:off x="172894" y="3014074"/>
                  <a:ext cx="1431011" cy="1221561"/>
                </a:xfrm>
                <a:prstGeom prst="ellipse">
                  <a:avLst/>
                </a:prstGeom>
                <a:solidFill>
                  <a:srgbClr val="C5F0FF"/>
                </a:solidFill>
                <a:ln w="12700" cap="flat" cmpd="sng">
                  <a:solidFill>
                    <a:srgbClr val="E7E0C3"/>
                  </a:solidFill>
                  <a:prstDash val="solid"/>
                  <a:miter lim="800000"/>
                  <a:headEnd type="none" w="sm" len="sm"/>
                  <a:tailEnd type="none" w="sm" len="sm"/>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5"/>
                <p:cNvSpPr/>
                <p:nvPr/>
              </p:nvSpPr>
              <p:spPr>
                <a:xfrm>
                  <a:off x="1015541" y="1992655"/>
                  <a:ext cx="1239247" cy="1096643"/>
                </a:xfrm>
                <a:prstGeom prst="ellipse">
                  <a:avLst/>
                </a:prstGeom>
                <a:solidFill>
                  <a:srgbClr val="C5F0FF"/>
                </a:solidFill>
                <a:ln w="12700" cap="flat" cmpd="sng">
                  <a:solidFill>
                    <a:srgbClr val="E7E0C3"/>
                  </a:solidFill>
                  <a:prstDash val="solid"/>
                  <a:miter lim="800000"/>
                  <a:headEnd type="none" w="sm" len="sm"/>
                  <a:tailEnd type="none" w="sm" len="sm"/>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5"/>
                <p:cNvSpPr/>
                <p:nvPr/>
              </p:nvSpPr>
              <p:spPr>
                <a:xfrm>
                  <a:off x="1987501" y="1111112"/>
                  <a:ext cx="1325059" cy="1221561"/>
                </a:xfrm>
                <a:prstGeom prst="ellipse">
                  <a:avLst/>
                </a:prstGeom>
                <a:solidFill>
                  <a:srgbClr val="C5F0FF"/>
                </a:solidFill>
                <a:ln w="12700" cap="flat" cmpd="sng">
                  <a:solidFill>
                    <a:srgbClr val="E7E0C3"/>
                  </a:solidFill>
                  <a:prstDash val="solid"/>
                  <a:miter lim="800000"/>
                  <a:headEnd type="none" w="sm" len="sm"/>
                  <a:tailEnd type="none" w="sm" len="sm"/>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2" name="Google Shape;422;p25"/>
              <p:cNvSpPr txBox="1"/>
              <p:nvPr/>
            </p:nvSpPr>
            <p:spPr>
              <a:xfrm>
                <a:off x="444728" y="3699821"/>
                <a:ext cx="998310" cy="1186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70C0"/>
                  </a:buClr>
                  <a:buSzPts val="900"/>
                  <a:buFont typeface="Helvetica Neue"/>
                  <a:buNone/>
                </a:pPr>
                <a:endParaRPr sz="900" b="0">
                  <a:solidFill>
                    <a:srgbClr val="262626"/>
                  </a:solidFill>
                  <a:latin typeface="Calibri"/>
                  <a:ea typeface="Calibri"/>
                  <a:cs typeface="Calibri"/>
                  <a:sym typeface="Calibri"/>
                </a:endParaRPr>
              </a:p>
            </p:txBody>
          </p:sp>
          <p:sp>
            <p:nvSpPr>
              <p:cNvPr id="423" name="Google Shape;423;p25"/>
              <p:cNvSpPr txBox="1"/>
              <p:nvPr/>
            </p:nvSpPr>
            <p:spPr>
              <a:xfrm>
                <a:off x="3252943" y="3922063"/>
                <a:ext cx="2648434" cy="204933"/>
              </a:xfrm>
              <a:prstGeom prst="rect">
                <a:avLst/>
              </a:prstGeom>
              <a:noFill/>
              <a:ln>
                <a:noFill/>
              </a:ln>
            </p:spPr>
            <p:txBody>
              <a:bodyPr spcFirstLastPara="1" wrap="square" lIns="0" tIns="0" rIns="0" bIns="0" anchor="t" anchorCtr="0">
                <a:spAutoFit/>
              </a:bodyPr>
              <a:lstStyle/>
              <a:p>
                <a:pPr marL="0" marR="0" lvl="0" indent="0" algn="ctr" rtl="0">
                  <a:lnSpc>
                    <a:spcPct val="200000"/>
                  </a:lnSpc>
                  <a:spcBef>
                    <a:spcPts val="0"/>
                  </a:spcBef>
                  <a:spcAft>
                    <a:spcPts val="0"/>
                  </a:spcAft>
                  <a:buClr>
                    <a:srgbClr val="0070C0"/>
                  </a:buClr>
                  <a:buSzPts val="900"/>
                  <a:buFont typeface="Helvetica Neue"/>
                  <a:buNone/>
                </a:pPr>
                <a:endParaRPr sz="900" b="1">
                  <a:solidFill>
                    <a:srgbClr val="262626"/>
                  </a:solidFill>
                  <a:latin typeface="Calibri"/>
                  <a:ea typeface="Calibri"/>
                  <a:cs typeface="Calibri"/>
                  <a:sym typeface="Calibri"/>
                </a:endParaRPr>
              </a:p>
            </p:txBody>
          </p:sp>
          <p:sp>
            <p:nvSpPr>
              <p:cNvPr id="424" name="Google Shape;424;p25"/>
              <p:cNvSpPr txBox="1"/>
              <p:nvPr/>
            </p:nvSpPr>
            <p:spPr>
              <a:xfrm>
                <a:off x="7618259" y="3515439"/>
                <a:ext cx="998310" cy="585794"/>
              </a:xfrm>
              <a:prstGeom prst="rect">
                <a:avLst/>
              </a:prstGeom>
              <a:noFill/>
              <a:ln>
                <a:noFill/>
              </a:ln>
            </p:spPr>
            <p:txBody>
              <a:bodyPr spcFirstLastPara="1" wrap="square" lIns="0" tIns="0" rIns="0" bIns="0" anchor="ctr" anchorCtr="0">
                <a:spAutoFit/>
              </a:bodyPr>
              <a:lstStyle/>
              <a:p>
                <a:pPr marL="0" marR="0" lvl="0" indent="0" algn="ctr" rtl="0">
                  <a:lnSpc>
                    <a:spcPct val="80357"/>
                  </a:lnSpc>
                  <a:spcBef>
                    <a:spcPts val="0"/>
                  </a:spcBef>
                  <a:spcAft>
                    <a:spcPts val="0"/>
                  </a:spcAft>
                  <a:buClr>
                    <a:srgbClr val="262626"/>
                  </a:buClr>
                  <a:buSzPts val="1400"/>
                  <a:buFont typeface="Calibri"/>
                  <a:buNone/>
                </a:pPr>
                <a:r>
                  <a:rPr lang="en-US" sz="1400" b="0">
                    <a:solidFill>
                      <a:srgbClr val="262626"/>
                    </a:solidFill>
                    <a:latin typeface="Calibri"/>
                    <a:ea typeface="Calibri"/>
                    <a:cs typeface="Calibri"/>
                    <a:sym typeface="Calibri"/>
                  </a:rPr>
                  <a:t>Direct and indirect trauma exposure</a:t>
                </a:r>
                <a:endParaRPr/>
              </a:p>
            </p:txBody>
          </p:sp>
          <p:sp>
            <p:nvSpPr>
              <p:cNvPr id="425" name="Google Shape;425;p25"/>
              <p:cNvSpPr txBox="1"/>
              <p:nvPr/>
            </p:nvSpPr>
            <p:spPr>
              <a:xfrm>
                <a:off x="1136009" y="2349849"/>
                <a:ext cx="998310" cy="440781"/>
              </a:xfrm>
              <a:prstGeom prst="rect">
                <a:avLst/>
              </a:prstGeom>
              <a:noFill/>
              <a:ln>
                <a:noFill/>
              </a:ln>
            </p:spPr>
            <p:txBody>
              <a:bodyPr spcFirstLastPara="1" wrap="square" lIns="0" tIns="0" rIns="0" bIns="0" anchor="ctr" anchorCtr="0">
                <a:spAutoFit/>
              </a:bodyPr>
              <a:lstStyle/>
              <a:p>
                <a:pPr marL="0" marR="0" lvl="0" indent="0" algn="ctr" rtl="0">
                  <a:lnSpc>
                    <a:spcPct val="80357"/>
                  </a:lnSpc>
                  <a:spcBef>
                    <a:spcPts val="0"/>
                  </a:spcBef>
                  <a:spcAft>
                    <a:spcPts val="0"/>
                  </a:spcAft>
                  <a:buClr>
                    <a:srgbClr val="262626"/>
                  </a:buClr>
                  <a:buSzPts val="1400"/>
                  <a:buFont typeface="Calibri"/>
                  <a:buNone/>
                </a:pPr>
                <a:r>
                  <a:rPr lang="en-US" sz="1400" b="0">
                    <a:solidFill>
                      <a:srgbClr val="262626"/>
                    </a:solidFill>
                    <a:latin typeface="Calibri"/>
                    <a:ea typeface="Calibri"/>
                    <a:cs typeface="Calibri"/>
                    <a:sym typeface="Calibri"/>
                  </a:rPr>
                  <a:t>Staff and budget cuts</a:t>
                </a:r>
                <a:endParaRPr/>
              </a:p>
            </p:txBody>
          </p:sp>
          <p:sp>
            <p:nvSpPr>
              <p:cNvPr id="426" name="Google Shape;426;p25"/>
              <p:cNvSpPr txBox="1"/>
              <p:nvPr/>
            </p:nvSpPr>
            <p:spPr>
              <a:xfrm>
                <a:off x="2178636" y="1718255"/>
                <a:ext cx="998310" cy="1186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70C0"/>
                  </a:buClr>
                  <a:buSzPts val="900"/>
                  <a:buFont typeface="Helvetica Neue"/>
                  <a:buNone/>
                </a:pPr>
                <a:endParaRPr sz="900" b="0">
                  <a:solidFill>
                    <a:srgbClr val="262626"/>
                  </a:solidFill>
                  <a:latin typeface="Calibri"/>
                  <a:ea typeface="Calibri"/>
                  <a:cs typeface="Calibri"/>
                  <a:sym typeface="Calibri"/>
                </a:endParaRPr>
              </a:p>
            </p:txBody>
          </p:sp>
          <p:sp>
            <p:nvSpPr>
              <p:cNvPr id="427" name="Google Shape;427;p25"/>
              <p:cNvSpPr txBox="1"/>
              <p:nvPr/>
            </p:nvSpPr>
            <p:spPr>
              <a:xfrm>
                <a:off x="3459275" y="1080742"/>
                <a:ext cx="1057193" cy="585794"/>
              </a:xfrm>
              <a:prstGeom prst="rect">
                <a:avLst/>
              </a:prstGeom>
              <a:noFill/>
              <a:ln>
                <a:noFill/>
              </a:ln>
            </p:spPr>
            <p:txBody>
              <a:bodyPr spcFirstLastPara="1" wrap="square" lIns="0" tIns="0" rIns="0" bIns="0" anchor="ctr" anchorCtr="0">
                <a:spAutoFit/>
              </a:bodyPr>
              <a:lstStyle/>
              <a:p>
                <a:pPr marL="0" marR="0" lvl="0" indent="0" algn="ctr" rtl="0">
                  <a:lnSpc>
                    <a:spcPct val="80357"/>
                  </a:lnSpc>
                  <a:spcBef>
                    <a:spcPts val="0"/>
                  </a:spcBef>
                  <a:spcAft>
                    <a:spcPts val="0"/>
                  </a:spcAft>
                  <a:buClr>
                    <a:srgbClr val="262626"/>
                  </a:buClr>
                  <a:buSzPts val="1400"/>
                  <a:buFont typeface="Calibri"/>
                  <a:buNone/>
                </a:pPr>
                <a:r>
                  <a:rPr lang="en-US" sz="1400" b="0">
                    <a:solidFill>
                      <a:srgbClr val="262626"/>
                    </a:solidFill>
                    <a:latin typeface="Calibri"/>
                    <a:ea typeface="Calibri"/>
                    <a:cs typeface="Calibri"/>
                    <a:sym typeface="Calibri"/>
                  </a:rPr>
                  <a:t>Technology and paperwork demands</a:t>
                </a:r>
                <a:endParaRPr/>
              </a:p>
            </p:txBody>
          </p:sp>
          <p:sp>
            <p:nvSpPr>
              <p:cNvPr id="428" name="Google Shape;428;p25"/>
              <p:cNvSpPr txBox="1"/>
              <p:nvPr/>
            </p:nvSpPr>
            <p:spPr>
              <a:xfrm>
                <a:off x="4766841" y="1124211"/>
                <a:ext cx="1172446" cy="440781"/>
              </a:xfrm>
              <a:prstGeom prst="rect">
                <a:avLst/>
              </a:prstGeom>
              <a:noFill/>
              <a:ln>
                <a:noFill/>
              </a:ln>
            </p:spPr>
            <p:txBody>
              <a:bodyPr spcFirstLastPara="1" wrap="square" lIns="0" tIns="0" rIns="0" bIns="0" anchor="ctr" anchorCtr="0">
                <a:spAutoFit/>
              </a:bodyPr>
              <a:lstStyle/>
              <a:p>
                <a:pPr marL="0" marR="0" lvl="0" indent="0" algn="ctr" rtl="0">
                  <a:lnSpc>
                    <a:spcPct val="80357"/>
                  </a:lnSpc>
                  <a:spcBef>
                    <a:spcPts val="0"/>
                  </a:spcBef>
                  <a:spcAft>
                    <a:spcPts val="0"/>
                  </a:spcAft>
                  <a:buClr>
                    <a:srgbClr val="262626"/>
                  </a:buClr>
                  <a:buSzPts val="1400"/>
                  <a:buFont typeface="Calibri"/>
                  <a:buNone/>
                </a:pPr>
                <a:r>
                  <a:rPr lang="en-US" sz="1400" b="0">
                    <a:solidFill>
                      <a:srgbClr val="262626"/>
                    </a:solidFill>
                    <a:latin typeface="Calibri"/>
                    <a:ea typeface="Calibri"/>
                    <a:cs typeface="Calibri"/>
                    <a:sym typeface="Calibri"/>
                  </a:rPr>
                  <a:t>Legislation, reforms, task focus</a:t>
                </a:r>
                <a:endParaRPr/>
              </a:p>
            </p:txBody>
          </p:sp>
          <p:sp>
            <p:nvSpPr>
              <p:cNvPr id="429" name="Google Shape;429;p25"/>
              <p:cNvSpPr txBox="1"/>
              <p:nvPr/>
            </p:nvSpPr>
            <p:spPr>
              <a:xfrm>
                <a:off x="6110120" y="1376075"/>
                <a:ext cx="998310" cy="875826"/>
              </a:xfrm>
              <a:prstGeom prst="rect">
                <a:avLst/>
              </a:prstGeom>
              <a:noFill/>
              <a:ln>
                <a:noFill/>
              </a:ln>
            </p:spPr>
            <p:txBody>
              <a:bodyPr spcFirstLastPara="1" wrap="square" lIns="0" tIns="0" rIns="0" bIns="0" anchor="ctr" anchorCtr="0">
                <a:spAutoFit/>
              </a:bodyPr>
              <a:lstStyle/>
              <a:p>
                <a:pPr marL="0" marR="0" lvl="0" indent="0" algn="ctr" rtl="0">
                  <a:lnSpc>
                    <a:spcPct val="80357"/>
                  </a:lnSpc>
                  <a:spcBef>
                    <a:spcPts val="0"/>
                  </a:spcBef>
                  <a:spcAft>
                    <a:spcPts val="0"/>
                  </a:spcAft>
                  <a:buClr>
                    <a:srgbClr val="262626"/>
                  </a:buClr>
                  <a:buSzPts val="1400"/>
                  <a:buFont typeface="Calibri"/>
                  <a:buNone/>
                </a:pPr>
                <a:r>
                  <a:rPr lang="en-US" sz="1400" b="0">
                    <a:solidFill>
                      <a:srgbClr val="262626"/>
                    </a:solidFill>
                    <a:latin typeface="Calibri"/>
                    <a:ea typeface="Calibri"/>
                    <a:cs typeface="Calibri"/>
                    <a:sym typeface="Calibri"/>
                  </a:rPr>
                  <a:t>Feeling unsafe with </a:t>
                </a:r>
                <a:endParaRPr/>
              </a:p>
              <a:p>
                <a:pPr marL="0" marR="0" lvl="0" indent="0" algn="ctr" rtl="0">
                  <a:lnSpc>
                    <a:spcPct val="80357"/>
                  </a:lnSpc>
                  <a:spcBef>
                    <a:spcPts val="0"/>
                  </a:spcBef>
                  <a:spcAft>
                    <a:spcPts val="0"/>
                  </a:spcAft>
                  <a:buClr>
                    <a:srgbClr val="262626"/>
                  </a:buClr>
                  <a:buSzPts val="1400"/>
                  <a:buFont typeface="Calibri"/>
                  <a:buNone/>
                </a:pPr>
                <a:r>
                  <a:rPr lang="en-US" sz="1400" b="0">
                    <a:solidFill>
                      <a:srgbClr val="262626"/>
                    </a:solidFill>
                    <a:latin typeface="Calibri"/>
                    <a:ea typeface="Calibri"/>
                    <a:cs typeface="Calibri"/>
                    <a:sym typeface="Calibri"/>
                  </a:rPr>
                  <a:t>co-workers or clients</a:t>
                </a:r>
                <a:endParaRPr/>
              </a:p>
            </p:txBody>
          </p:sp>
          <p:sp>
            <p:nvSpPr>
              <p:cNvPr id="430" name="Google Shape;430;p25"/>
              <p:cNvSpPr txBox="1"/>
              <p:nvPr/>
            </p:nvSpPr>
            <p:spPr>
              <a:xfrm>
                <a:off x="7033403" y="2261707"/>
                <a:ext cx="1221561" cy="585794"/>
              </a:xfrm>
              <a:prstGeom prst="rect">
                <a:avLst/>
              </a:prstGeom>
              <a:noFill/>
              <a:ln>
                <a:noFill/>
              </a:ln>
            </p:spPr>
            <p:txBody>
              <a:bodyPr spcFirstLastPara="1" wrap="square" lIns="0" tIns="0" rIns="0" bIns="0" anchor="ctr" anchorCtr="0">
                <a:spAutoFit/>
              </a:bodyPr>
              <a:lstStyle/>
              <a:p>
                <a:pPr marL="0" marR="0" lvl="0" indent="0" algn="ctr" rtl="0">
                  <a:lnSpc>
                    <a:spcPct val="80357"/>
                  </a:lnSpc>
                  <a:spcBef>
                    <a:spcPts val="0"/>
                  </a:spcBef>
                  <a:spcAft>
                    <a:spcPts val="0"/>
                  </a:spcAft>
                  <a:buClr>
                    <a:srgbClr val="262626"/>
                  </a:buClr>
                  <a:buSzPts val="1400"/>
                  <a:buFont typeface="Calibri"/>
                  <a:buNone/>
                </a:pPr>
                <a:r>
                  <a:rPr lang="en-US" sz="1400" b="0">
                    <a:solidFill>
                      <a:srgbClr val="262626"/>
                    </a:solidFill>
                    <a:latin typeface="Calibri"/>
                    <a:ea typeface="Calibri"/>
                    <a:cs typeface="Calibri"/>
                    <a:sym typeface="Calibri"/>
                  </a:rPr>
                  <a:t>Staff turnover, vacancies, understaffing</a:t>
                </a:r>
                <a:endParaRPr/>
              </a:p>
            </p:txBody>
          </p:sp>
        </p:grpSp>
        <p:sp>
          <p:nvSpPr>
            <p:cNvPr id="431" name="Google Shape;431;p25"/>
            <p:cNvSpPr txBox="1"/>
            <p:nvPr/>
          </p:nvSpPr>
          <p:spPr>
            <a:xfrm>
              <a:off x="1426962" y="4457911"/>
              <a:ext cx="1539431" cy="948158"/>
            </a:xfrm>
            <a:prstGeom prst="rect">
              <a:avLst/>
            </a:prstGeom>
            <a:noFill/>
            <a:ln>
              <a:noFill/>
            </a:ln>
          </p:spPr>
          <p:txBody>
            <a:bodyPr spcFirstLastPara="1" wrap="square" lIns="0" tIns="0" rIns="0" bIns="0" anchor="ctr" anchorCtr="0">
              <a:spAutoFit/>
            </a:bodyPr>
            <a:lstStyle/>
            <a:p>
              <a:pPr marL="0" marR="0" lvl="0" indent="0" algn="ctr" rtl="0">
                <a:lnSpc>
                  <a:spcPct val="80357"/>
                </a:lnSpc>
                <a:spcBef>
                  <a:spcPts val="0"/>
                </a:spcBef>
                <a:spcAft>
                  <a:spcPts val="0"/>
                </a:spcAft>
                <a:buClr>
                  <a:srgbClr val="262626"/>
                </a:buClr>
                <a:buSzPts val="1400"/>
                <a:buFont typeface="Calibri"/>
                <a:buNone/>
              </a:pPr>
              <a:r>
                <a:rPr lang="en-US" sz="1400" b="0">
                  <a:solidFill>
                    <a:srgbClr val="262626"/>
                  </a:solidFill>
                  <a:latin typeface="Calibri"/>
                  <a:ea typeface="Calibri"/>
                  <a:cs typeface="Calibri"/>
                  <a:sym typeface="Calibri"/>
                </a:rPr>
                <a:t>No time for collaboration or supervision</a:t>
              </a:r>
              <a:endParaRPr/>
            </a:p>
          </p:txBody>
        </p:sp>
        <p:sp>
          <p:nvSpPr>
            <p:cNvPr id="432" name="Google Shape;432;p25"/>
            <p:cNvSpPr txBox="1"/>
            <p:nvPr/>
          </p:nvSpPr>
          <p:spPr>
            <a:xfrm>
              <a:off x="3710470" y="1536278"/>
              <a:ext cx="1443297" cy="713440"/>
            </a:xfrm>
            <a:prstGeom prst="rect">
              <a:avLst/>
            </a:prstGeom>
            <a:noFill/>
            <a:ln>
              <a:noFill/>
            </a:ln>
          </p:spPr>
          <p:txBody>
            <a:bodyPr spcFirstLastPara="1" wrap="square" lIns="0" tIns="0" rIns="0" bIns="0" anchor="ctr" anchorCtr="0">
              <a:spAutoFit/>
            </a:bodyPr>
            <a:lstStyle/>
            <a:p>
              <a:pPr marL="0" marR="0" lvl="0" indent="0" algn="ctr" rtl="0">
                <a:lnSpc>
                  <a:spcPct val="80357"/>
                </a:lnSpc>
                <a:spcBef>
                  <a:spcPts val="0"/>
                </a:spcBef>
                <a:spcAft>
                  <a:spcPts val="0"/>
                </a:spcAft>
                <a:buClr>
                  <a:srgbClr val="262626"/>
                </a:buClr>
                <a:buSzPts val="1400"/>
                <a:buFont typeface="Calibri"/>
                <a:buNone/>
              </a:pPr>
              <a:r>
                <a:rPr lang="en-US" sz="1400" b="0">
                  <a:solidFill>
                    <a:srgbClr val="262626"/>
                  </a:solidFill>
                  <a:latin typeface="Calibri"/>
                  <a:ea typeface="Calibri"/>
                  <a:cs typeface="Calibri"/>
                  <a:sym typeface="Calibri"/>
                </a:rPr>
                <a:t>Client needs</a:t>
              </a:r>
              <a:endParaRPr/>
            </a:p>
            <a:p>
              <a:pPr marL="0" marR="0" lvl="0" indent="0" algn="ctr" rtl="0">
                <a:lnSpc>
                  <a:spcPct val="80357"/>
                </a:lnSpc>
                <a:spcBef>
                  <a:spcPts val="0"/>
                </a:spcBef>
                <a:spcAft>
                  <a:spcPts val="0"/>
                </a:spcAft>
                <a:buClr>
                  <a:srgbClr val="262626"/>
                </a:buClr>
                <a:buSzPts val="1400"/>
                <a:buFont typeface="Calibri"/>
                <a:buNone/>
              </a:pPr>
              <a:r>
                <a:rPr lang="en-US" sz="1400" b="0">
                  <a:solidFill>
                    <a:srgbClr val="262626"/>
                  </a:solidFill>
                  <a:latin typeface="Calibri"/>
                  <a:ea typeface="Calibri"/>
                  <a:cs typeface="Calibri"/>
                  <a:sym typeface="Calibri"/>
                </a:rPr>
                <a:t> vs. Regulations </a:t>
              </a:r>
              <a:endParaRPr/>
            </a:p>
          </p:txBody>
        </p:sp>
      </p:grpSp>
      <p:pic>
        <p:nvPicPr>
          <p:cNvPr id="28" name="Picture 27">
            <a:extLst>
              <a:ext uri="{FF2B5EF4-FFF2-40B4-BE49-F238E27FC236}">
                <a16:creationId xmlns:a16="http://schemas.microsoft.com/office/drawing/2014/main" id="{769F44E7-EFD2-496A-BD71-04FFBE20874E}"/>
              </a:ext>
            </a:extLst>
          </p:cNvPr>
          <p:cNvPicPr>
            <a:picLocks noChangeAspect="1"/>
          </p:cNvPicPr>
          <p:nvPr/>
        </p:nvPicPr>
        <p:blipFill>
          <a:blip r:embed="rId3"/>
          <a:stretch>
            <a:fillRect/>
          </a:stretch>
        </p:blipFill>
        <p:spPr>
          <a:xfrm>
            <a:off x="3591146" y="4305673"/>
            <a:ext cx="2180936" cy="1736452"/>
          </a:xfrm>
          <a:prstGeom prst="rect">
            <a:avLst/>
          </a:prstGeom>
          <a:ln>
            <a:noFill/>
          </a:ln>
          <a:effectLst>
            <a:outerShdw blurRad="292100" dist="139700" dir="2700000" algn="tl" rotWithShape="0">
              <a:srgbClr val="333333">
                <a:alpha val="65000"/>
              </a:srgbClr>
            </a:outerShdw>
          </a:effectLst>
        </p:spPr>
      </p:pic>
      <p:sp>
        <p:nvSpPr>
          <p:cNvPr id="29" name="TextBox 28">
            <a:extLst>
              <a:ext uri="{FF2B5EF4-FFF2-40B4-BE49-F238E27FC236}">
                <a16:creationId xmlns:a16="http://schemas.microsoft.com/office/drawing/2014/main" id="{8784A796-681B-46B6-B350-C96957DA8C8B}"/>
              </a:ext>
            </a:extLst>
          </p:cNvPr>
          <p:cNvSpPr txBox="1"/>
          <p:nvPr/>
        </p:nvSpPr>
        <p:spPr>
          <a:xfrm>
            <a:off x="3636811" y="6095994"/>
            <a:ext cx="2089606" cy="253916"/>
          </a:xfrm>
          <a:prstGeom prst="rect">
            <a:avLst/>
          </a:prstGeom>
          <a:noFill/>
        </p:spPr>
        <p:txBody>
          <a:bodyPr wrap="square" rtlCol="0">
            <a:spAutoFit/>
          </a:bodyPr>
          <a:lstStyle/>
          <a:p>
            <a:pPr algn="ctr" fontAlgn="base">
              <a:spcBef>
                <a:spcPct val="0"/>
              </a:spcBef>
              <a:spcAft>
                <a:spcPct val="0"/>
              </a:spcAft>
              <a:buClrTx/>
              <a:buFontTx/>
              <a:buNone/>
              <a:defRPr/>
            </a:pPr>
            <a:r>
              <a:rPr lang="en-US" sz="1050" dirty="0">
                <a:solidFill>
                  <a:srgbClr val="034F59"/>
                </a:solidFill>
                <a:latin typeface="Arial" panose="020B0604020202020204" pitchFamily="34" charset="0"/>
                <a:ea typeface="ＭＳ Ｐゴシック" pitchFamily="-102" charset="-128"/>
                <a:cs typeface="Arial" panose="020B0604020202020204" pitchFamily="34" charset="0"/>
              </a:rPr>
              <a:t>(Bloom &amp; </a:t>
            </a:r>
            <a:r>
              <a:rPr lang="en-US" sz="1050" dirty="0" err="1">
                <a:solidFill>
                  <a:srgbClr val="034F59"/>
                </a:solidFill>
                <a:latin typeface="Arial" panose="020B0604020202020204" pitchFamily="34" charset="0"/>
                <a:ea typeface="ＭＳ Ｐゴシック" pitchFamily="-102" charset="-128"/>
                <a:cs typeface="Arial" panose="020B0604020202020204" pitchFamily="34" charset="0"/>
              </a:rPr>
              <a:t>Farragher</a:t>
            </a:r>
            <a:r>
              <a:rPr lang="en-US" sz="1050" dirty="0">
                <a:solidFill>
                  <a:srgbClr val="034F59"/>
                </a:solidFill>
                <a:latin typeface="Arial" panose="020B0604020202020204" pitchFamily="34" charset="0"/>
                <a:ea typeface="ＭＳ Ｐゴシック" pitchFamily="-102" charset="-128"/>
                <a:cs typeface="Arial" panose="020B0604020202020204" pitchFamily="34" charset="0"/>
              </a:rPr>
              <a:t>, 2013)</a:t>
            </a:r>
          </a:p>
        </p:txBody>
      </p:sp>
      <p:pic>
        <p:nvPicPr>
          <p:cNvPr id="30" name="Picture 2" descr="E:\Anu\Projects 2016\Jen Leland\Source\T2_logo_final_color.jpg">
            <a:extLst>
              <a:ext uri="{FF2B5EF4-FFF2-40B4-BE49-F238E27FC236}">
                <a16:creationId xmlns:a16="http://schemas.microsoft.com/office/drawing/2014/main" id="{EEB07716-B4CD-4977-9A32-0E85E8B9832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16042" y="6458477"/>
            <a:ext cx="539248" cy="25391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FFFCB8-270A-482A-9B0C-CA489BA45503}"/>
              </a:ext>
            </a:extLst>
          </p:cNvPr>
          <p:cNvSpPr txBox="1"/>
          <p:nvPr/>
        </p:nvSpPr>
        <p:spPr>
          <a:xfrm>
            <a:off x="309448" y="286133"/>
            <a:ext cx="388374" cy="307777"/>
          </a:xfrm>
          <a:prstGeom prst="rect">
            <a:avLst/>
          </a:prstGeom>
          <a:noFill/>
        </p:spPr>
        <p:txBody>
          <a:bodyPr wrap="square" rtlCol="0">
            <a:spAutoFit/>
          </a:bodyPr>
          <a:lstStyle/>
          <a:p>
            <a:r>
              <a:rPr lang="en-US" dirty="0"/>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560" name="Google Shape;560;p72"/>
          <p:cNvGrpSpPr/>
          <p:nvPr/>
        </p:nvGrpSpPr>
        <p:grpSpPr>
          <a:xfrm>
            <a:off x="-1" y="1262380"/>
            <a:ext cx="9144001" cy="4909820"/>
            <a:chOff x="209299" y="723819"/>
            <a:chExt cx="8688119" cy="3974711"/>
          </a:xfrm>
        </p:grpSpPr>
        <p:grpSp>
          <p:nvGrpSpPr>
            <p:cNvPr id="561" name="Google Shape;561;p72"/>
            <p:cNvGrpSpPr/>
            <p:nvPr/>
          </p:nvGrpSpPr>
          <p:grpSpPr>
            <a:xfrm>
              <a:off x="209299" y="723819"/>
              <a:ext cx="8688119" cy="3974711"/>
              <a:chOff x="209299" y="723819"/>
              <a:chExt cx="8688119" cy="3974711"/>
            </a:xfrm>
          </p:grpSpPr>
          <p:sp>
            <p:nvSpPr>
              <p:cNvPr id="562" name="Google Shape;562;p72"/>
              <p:cNvSpPr/>
              <p:nvPr/>
            </p:nvSpPr>
            <p:spPr>
              <a:xfrm>
                <a:off x="578598" y="1324432"/>
                <a:ext cx="7986808" cy="2635696"/>
              </a:xfrm>
              <a:custGeom>
                <a:avLst/>
                <a:gdLst/>
                <a:ahLst/>
                <a:cxnLst/>
                <a:rect l="l" t="t" r="r" b="b"/>
                <a:pathLst>
                  <a:path w="7986808" h="2635696" extrusionOk="0">
                    <a:moveTo>
                      <a:pt x="3993404" y="0"/>
                    </a:moveTo>
                    <a:cubicBezTo>
                      <a:pt x="5700282" y="0"/>
                      <a:pt x="7177399" y="983723"/>
                      <a:pt x="7888735" y="2415149"/>
                    </a:cubicBezTo>
                    <a:lnTo>
                      <a:pt x="7986808" y="2635696"/>
                    </a:lnTo>
                    <a:lnTo>
                      <a:pt x="7818006" y="2635696"/>
                    </a:lnTo>
                    <a:lnTo>
                      <a:pt x="7746650" y="2475230"/>
                    </a:lnTo>
                    <a:cubicBezTo>
                      <a:pt x="7061261" y="1096017"/>
                      <a:pt x="5638023" y="148176"/>
                      <a:pt x="3993404" y="148176"/>
                    </a:cubicBezTo>
                    <a:cubicBezTo>
                      <a:pt x="2348786" y="148176"/>
                      <a:pt x="925549" y="1096017"/>
                      <a:pt x="240159" y="2475230"/>
                    </a:cubicBezTo>
                    <a:lnTo>
                      <a:pt x="168802" y="2635696"/>
                    </a:lnTo>
                    <a:lnTo>
                      <a:pt x="0" y="2635696"/>
                    </a:lnTo>
                    <a:lnTo>
                      <a:pt x="98073" y="2415149"/>
                    </a:lnTo>
                    <a:cubicBezTo>
                      <a:pt x="809410" y="983723"/>
                      <a:pt x="2286526" y="0"/>
                      <a:pt x="3993404" y="0"/>
                    </a:cubicBezTo>
                    <a:close/>
                  </a:path>
                </a:pathLst>
              </a:custGeom>
              <a:solidFill>
                <a:srgbClr val="77BE43"/>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4750"/>
                  </a:solidFill>
                  <a:latin typeface="Calibri"/>
                  <a:ea typeface="Calibri"/>
                  <a:cs typeface="Calibri"/>
                  <a:sym typeface="Calibri"/>
                </a:endParaRPr>
              </a:p>
            </p:txBody>
          </p:sp>
          <p:sp>
            <p:nvSpPr>
              <p:cNvPr id="563" name="Google Shape;563;p72"/>
              <p:cNvSpPr/>
              <p:nvPr/>
            </p:nvSpPr>
            <p:spPr>
              <a:xfrm>
                <a:off x="1328207" y="1766932"/>
                <a:ext cx="6554704" cy="2931598"/>
              </a:xfrm>
              <a:custGeom>
                <a:avLst/>
                <a:gdLst/>
                <a:ahLst/>
                <a:cxnLst/>
                <a:rect l="l" t="t" r="r" b="b"/>
                <a:pathLst>
                  <a:path w="6400905" h="2660563" extrusionOk="0">
                    <a:moveTo>
                      <a:pt x="3200452" y="0"/>
                    </a:moveTo>
                    <a:cubicBezTo>
                      <a:pt x="4774661" y="0"/>
                      <a:pt x="6088066" y="1116629"/>
                      <a:pt x="6391820" y="2601040"/>
                    </a:cubicBezTo>
                    <a:lnTo>
                      <a:pt x="6400905" y="2660563"/>
                    </a:lnTo>
                    <a:lnTo>
                      <a:pt x="6002283" y="2660563"/>
                    </a:lnTo>
                    <a:lnTo>
                      <a:pt x="5936717" y="2405566"/>
                    </a:lnTo>
                    <a:cubicBezTo>
                      <a:pt x="5573966" y="1239285"/>
                      <a:pt x="4486100" y="392478"/>
                      <a:pt x="3200452" y="392478"/>
                    </a:cubicBezTo>
                    <a:cubicBezTo>
                      <a:pt x="1914805" y="392478"/>
                      <a:pt x="826939" y="1239285"/>
                      <a:pt x="464188" y="2405566"/>
                    </a:cubicBezTo>
                    <a:lnTo>
                      <a:pt x="398621" y="2660563"/>
                    </a:lnTo>
                    <a:lnTo>
                      <a:pt x="0" y="2660563"/>
                    </a:lnTo>
                    <a:lnTo>
                      <a:pt x="9084" y="2601040"/>
                    </a:lnTo>
                    <a:cubicBezTo>
                      <a:pt x="312839" y="1116629"/>
                      <a:pt x="1626244" y="0"/>
                      <a:pt x="3200452" y="0"/>
                    </a:cubicBezTo>
                    <a:close/>
                  </a:path>
                </a:pathLst>
              </a:custGeom>
              <a:solidFill>
                <a:srgbClr val="77BE43"/>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4750"/>
                  </a:solidFill>
                  <a:latin typeface="Calibri"/>
                  <a:ea typeface="Calibri"/>
                  <a:cs typeface="Calibri"/>
                  <a:sym typeface="Calibri"/>
                </a:endParaRPr>
              </a:p>
            </p:txBody>
          </p:sp>
          <p:sp>
            <p:nvSpPr>
              <p:cNvPr id="564" name="Google Shape;564;p72"/>
              <p:cNvSpPr/>
              <p:nvPr/>
            </p:nvSpPr>
            <p:spPr>
              <a:xfrm>
                <a:off x="209299" y="3124143"/>
                <a:ext cx="1345364" cy="1221561"/>
              </a:xfrm>
              <a:prstGeom prst="ellipse">
                <a:avLst/>
              </a:prstGeom>
              <a:solidFill>
                <a:srgbClr val="D8D8D8"/>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4750"/>
                  </a:solidFill>
                  <a:latin typeface="Calibri"/>
                  <a:ea typeface="Calibri"/>
                  <a:cs typeface="Calibri"/>
                  <a:sym typeface="Calibri"/>
                </a:endParaRPr>
              </a:p>
            </p:txBody>
          </p:sp>
          <p:sp>
            <p:nvSpPr>
              <p:cNvPr id="565" name="Google Shape;565;p72"/>
              <p:cNvSpPr/>
              <p:nvPr/>
            </p:nvSpPr>
            <p:spPr>
              <a:xfrm>
                <a:off x="7552054" y="3124143"/>
                <a:ext cx="1345364" cy="1221561"/>
              </a:xfrm>
              <a:prstGeom prst="ellipse">
                <a:avLst/>
              </a:prstGeom>
              <a:solidFill>
                <a:srgbClr val="D8D8D8"/>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4750"/>
                  </a:solidFill>
                  <a:latin typeface="Calibri"/>
                  <a:ea typeface="Calibri"/>
                  <a:cs typeface="Calibri"/>
                  <a:sym typeface="Calibri"/>
                </a:endParaRPr>
              </a:p>
            </p:txBody>
          </p:sp>
          <p:sp>
            <p:nvSpPr>
              <p:cNvPr id="566" name="Google Shape;566;p72"/>
              <p:cNvSpPr/>
              <p:nvPr/>
            </p:nvSpPr>
            <p:spPr>
              <a:xfrm>
                <a:off x="794383" y="1945380"/>
                <a:ext cx="1345364" cy="1221561"/>
              </a:xfrm>
              <a:prstGeom prst="ellipse">
                <a:avLst/>
              </a:prstGeom>
              <a:solidFill>
                <a:srgbClr val="D8D8D8"/>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4750"/>
                  </a:solidFill>
                  <a:latin typeface="Calibri"/>
                  <a:ea typeface="Calibri"/>
                  <a:cs typeface="Calibri"/>
                  <a:sym typeface="Calibri"/>
                </a:endParaRPr>
              </a:p>
            </p:txBody>
          </p:sp>
          <p:sp>
            <p:nvSpPr>
              <p:cNvPr id="567" name="Google Shape;567;p72"/>
              <p:cNvSpPr/>
              <p:nvPr/>
            </p:nvSpPr>
            <p:spPr>
              <a:xfrm>
                <a:off x="6854754" y="1945380"/>
                <a:ext cx="1345364" cy="1221561"/>
              </a:xfrm>
              <a:prstGeom prst="ellipse">
                <a:avLst/>
              </a:prstGeom>
              <a:solidFill>
                <a:srgbClr val="D8D8D8"/>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4750"/>
                  </a:solidFill>
                  <a:latin typeface="Calibri"/>
                  <a:ea typeface="Calibri"/>
                  <a:cs typeface="Calibri"/>
                  <a:sym typeface="Calibri"/>
                </a:endParaRPr>
              </a:p>
            </p:txBody>
          </p:sp>
          <p:sp>
            <p:nvSpPr>
              <p:cNvPr id="568" name="Google Shape;568;p72"/>
              <p:cNvSpPr/>
              <p:nvPr/>
            </p:nvSpPr>
            <p:spPr>
              <a:xfrm>
                <a:off x="1940842" y="1204244"/>
                <a:ext cx="1345364" cy="1221561"/>
              </a:xfrm>
              <a:prstGeom prst="ellipse">
                <a:avLst/>
              </a:prstGeom>
              <a:solidFill>
                <a:srgbClr val="D8D8D8"/>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4750"/>
                  </a:solidFill>
                  <a:latin typeface="Calibri"/>
                  <a:ea typeface="Calibri"/>
                  <a:cs typeface="Calibri"/>
                  <a:sym typeface="Calibri"/>
                </a:endParaRPr>
              </a:p>
            </p:txBody>
          </p:sp>
          <p:sp>
            <p:nvSpPr>
              <p:cNvPr id="569" name="Google Shape;569;p72"/>
              <p:cNvSpPr/>
              <p:nvPr/>
            </p:nvSpPr>
            <p:spPr>
              <a:xfrm>
                <a:off x="5772414" y="1204244"/>
                <a:ext cx="1345364" cy="1221561"/>
              </a:xfrm>
              <a:prstGeom prst="ellipse">
                <a:avLst/>
              </a:prstGeom>
              <a:solidFill>
                <a:srgbClr val="D8D8D8"/>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4750"/>
                  </a:solidFill>
                  <a:latin typeface="Calibri"/>
                  <a:ea typeface="Calibri"/>
                  <a:cs typeface="Calibri"/>
                  <a:sym typeface="Calibri"/>
                </a:endParaRPr>
              </a:p>
            </p:txBody>
          </p:sp>
          <p:sp>
            <p:nvSpPr>
              <p:cNvPr id="570" name="Google Shape;570;p72"/>
              <p:cNvSpPr/>
              <p:nvPr/>
            </p:nvSpPr>
            <p:spPr>
              <a:xfrm>
                <a:off x="3188756" y="723819"/>
                <a:ext cx="1345364" cy="1221561"/>
              </a:xfrm>
              <a:prstGeom prst="ellipse">
                <a:avLst/>
              </a:prstGeom>
              <a:solidFill>
                <a:srgbClr val="D8D8D8"/>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4750"/>
                  </a:solidFill>
                  <a:latin typeface="Calibri"/>
                  <a:ea typeface="Calibri"/>
                  <a:cs typeface="Calibri"/>
                  <a:sym typeface="Calibri"/>
                </a:endParaRPr>
              </a:p>
            </p:txBody>
          </p:sp>
          <p:sp>
            <p:nvSpPr>
              <p:cNvPr id="571" name="Google Shape;571;p72"/>
              <p:cNvSpPr/>
              <p:nvPr/>
            </p:nvSpPr>
            <p:spPr>
              <a:xfrm>
                <a:off x="4524499" y="723819"/>
                <a:ext cx="1345364" cy="1221561"/>
              </a:xfrm>
              <a:prstGeom prst="ellipse">
                <a:avLst/>
              </a:prstGeom>
              <a:solidFill>
                <a:srgbClr val="D8D8D8"/>
              </a:solidFill>
              <a:ln>
                <a:noFill/>
              </a:ln>
              <a:effectLst>
                <a:outerShdw blurRad="635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4750"/>
                  </a:solidFill>
                  <a:latin typeface="Calibri"/>
                  <a:ea typeface="Calibri"/>
                  <a:cs typeface="Calibri"/>
                  <a:sym typeface="Calibri"/>
                </a:endParaRPr>
              </a:p>
            </p:txBody>
          </p:sp>
        </p:grpSp>
        <p:sp>
          <p:nvSpPr>
            <p:cNvPr id="572" name="Google Shape;572;p72"/>
            <p:cNvSpPr txBox="1"/>
            <p:nvPr/>
          </p:nvSpPr>
          <p:spPr>
            <a:xfrm>
              <a:off x="444728" y="3693711"/>
              <a:ext cx="998310" cy="13086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70C0"/>
                </a:buClr>
                <a:buSzPts val="1200"/>
                <a:buFont typeface="Helvetica Neue"/>
                <a:buNone/>
              </a:pPr>
              <a:endParaRPr sz="1200" b="0">
                <a:solidFill>
                  <a:srgbClr val="0B4750"/>
                </a:solidFill>
                <a:latin typeface="Calibri"/>
                <a:ea typeface="Calibri"/>
                <a:cs typeface="Calibri"/>
                <a:sym typeface="Calibri"/>
              </a:endParaRPr>
            </a:p>
          </p:txBody>
        </p:sp>
        <p:sp>
          <p:nvSpPr>
            <p:cNvPr id="573" name="Google Shape;573;p72"/>
            <p:cNvSpPr txBox="1"/>
            <p:nvPr/>
          </p:nvSpPr>
          <p:spPr>
            <a:xfrm>
              <a:off x="3252943" y="3922063"/>
              <a:ext cx="2648434" cy="227677"/>
            </a:xfrm>
            <a:prstGeom prst="rect">
              <a:avLst/>
            </a:prstGeom>
            <a:noFill/>
            <a:ln>
              <a:noFill/>
            </a:ln>
          </p:spPr>
          <p:txBody>
            <a:bodyPr spcFirstLastPara="1" wrap="square" lIns="0" tIns="0" rIns="0" bIns="0" anchor="t" anchorCtr="0">
              <a:spAutoFit/>
            </a:bodyPr>
            <a:lstStyle/>
            <a:p>
              <a:pPr marL="0" marR="0" lvl="0" indent="0" algn="ctr" rtl="0">
                <a:lnSpc>
                  <a:spcPct val="200000"/>
                </a:lnSpc>
                <a:spcBef>
                  <a:spcPts val="0"/>
                </a:spcBef>
                <a:spcAft>
                  <a:spcPts val="0"/>
                </a:spcAft>
                <a:buClr>
                  <a:srgbClr val="0070C0"/>
                </a:buClr>
                <a:buSzPts val="1200"/>
                <a:buFont typeface="Helvetica Neue"/>
                <a:buNone/>
              </a:pPr>
              <a:endParaRPr sz="1200" b="1">
                <a:solidFill>
                  <a:srgbClr val="0B4750"/>
                </a:solidFill>
                <a:latin typeface="Calibri"/>
                <a:ea typeface="Calibri"/>
                <a:cs typeface="Calibri"/>
                <a:sym typeface="Calibri"/>
              </a:endParaRPr>
            </a:p>
          </p:txBody>
        </p:sp>
        <p:sp>
          <p:nvSpPr>
            <p:cNvPr id="574" name="Google Shape;574;p72"/>
            <p:cNvSpPr/>
            <p:nvPr/>
          </p:nvSpPr>
          <p:spPr>
            <a:xfrm rot="-1800000">
              <a:off x="4590068" y="3544599"/>
              <a:ext cx="71465" cy="71465"/>
            </a:xfrm>
            <a:custGeom>
              <a:avLst/>
              <a:gdLst/>
              <a:ahLst/>
              <a:cxnLst/>
              <a:rect l="l" t="t" r="r" b="b"/>
              <a:pathLst>
                <a:path w="560" h="562" extrusionOk="0">
                  <a:moveTo>
                    <a:pt x="280" y="0"/>
                  </a:moveTo>
                  <a:lnTo>
                    <a:pt x="337" y="6"/>
                  </a:lnTo>
                  <a:lnTo>
                    <a:pt x="389" y="23"/>
                  </a:lnTo>
                  <a:lnTo>
                    <a:pt x="436" y="50"/>
                  </a:lnTo>
                  <a:lnTo>
                    <a:pt x="478" y="82"/>
                  </a:lnTo>
                  <a:lnTo>
                    <a:pt x="513" y="124"/>
                  </a:lnTo>
                  <a:lnTo>
                    <a:pt x="539" y="172"/>
                  </a:lnTo>
                  <a:lnTo>
                    <a:pt x="555" y="225"/>
                  </a:lnTo>
                  <a:lnTo>
                    <a:pt x="560" y="282"/>
                  </a:lnTo>
                  <a:lnTo>
                    <a:pt x="555" y="337"/>
                  </a:lnTo>
                  <a:lnTo>
                    <a:pt x="539" y="391"/>
                  </a:lnTo>
                  <a:lnTo>
                    <a:pt x="513" y="438"/>
                  </a:lnTo>
                  <a:lnTo>
                    <a:pt x="478" y="480"/>
                  </a:lnTo>
                  <a:lnTo>
                    <a:pt x="436" y="515"/>
                  </a:lnTo>
                  <a:lnTo>
                    <a:pt x="389" y="539"/>
                  </a:lnTo>
                  <a:lnTo>
                    <a:pt x="337" y="557"/>
                  </a:lnTo>
                  <a:lnTo>
                    <a:pt x="280" y="562"/>
                  </a:lnTo>
                  <a:lnTo>
                    <a:pt x="223" y="557"/>
                  </a:lnTo>
                  <a:lnTo>
                    <a:pt x="171" y="539"/>
                  </a:lnTo>
                  <a:lnTo>
                    <a:pt x="124" y="515"/>
                  </a:lnTo>
                  <a:lnTo>
                    <a:pt x="82" y="480"/>
                  </a:lnTo>
                  <a:lnTo>
                    <a:pt x="47" y="438"/>
                  </a:lnTo>
                  <a:lnTo>
                    <a:pt x="21" y="391"/>
                  </a:lnTo>
                  <a:lnTo>
                    <a:pt x="5" y="337"/>
                  </a:lnTo>
                  <a:lnTo>
                    <a:pt x="0" y="282"/>
                  </a:lnTo>
                  <a:lnTo>
                    <a:pt x="5" y="225"/>
                  </a:lnTo>
                  <a:lnTo>
                    <a:pt x="21" y="172"/>
                  </a:lnTo>
                  <a:lnTo>
                    <a:pt x="47" y="124"/>
                  </a:lnTo>
                  <a:lnTo>
                    <a:pt x="82" y="82"/>
                  </a:lnTo>
                  <a:lnTo>
                    <a:pt x="124" y="50"/>
                  </a:lnTo>
                  <a:lnTo>
                    <a:pt x="171" y="23"/>
                  </a:lnTo>
                  <a:lnTo>
                    <a:pt x="223" y="6"/>
                  </a:lnTo>
                  <a:lnTo>
                    <a:pt x="280" y="0"/>
                  </a:lnTo>
                  <a:close/>
                </a:path>
              </a:pathLst>
            </a:custGeom>
            <a:solidFill>
              <a:srgbClr val="5CC8E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B4750"/>
                </a:solidFill>
                <a:latin typeface="Calibri"/>
                <a:ea typeface="Calibri"/>
                <a:cs typeface="Calibri"/>
                <a:sym typeface="Calibri"/>
              </a:endParaRPr>
            </a:p>
          </p:txBody>
        </p:sp>
        <p:sp>
          <p:nvSpPr>
            <p:cNvPr id="575" name="Google Shape;575;p72"/>
            <p:cNvSpPr txBox="1"/>
            <p:nvPr/>
          </p:nvSpPr>
          <p:spPr>
            <a:xfrm>
              <a:off x="7721941" y="3485139"/>
              <a:ext cx="1099619" cy="545285"/>
            </a:xfrm>
            <a:prstGeom prst="rect">
              <a:avLst/>
            </a:prstGeom>
            <a:noFill/>
            <a:ln>
              <a:noFill/>
            </a:ln>
          </p:spPr>
          <p:txBody>
            <a:bodyPr spcFirstLastPara="1" wrap="square" lIns="0" tIns="0" rIns="0" bIns="0" anchor="ctr" anchorCtr="0">
              <a:spAutoFit/>
            </a:bodyPr>
            <a:lstStyle/>
            <a:p>
              <a:pPr marL="0" marR="0" lvl="0" indent="0" algn="ctr" rtl="0">
                <a:lnSpc>
                  <a:spcPct val="85714"/>
                </a:lnSpc>
                <a:spcBef>
                  <a:spcPts val="0"/>
                </a:spcBef>
                <a:spcAft>
                  <a:spcPts val="0"/>
                </a:spcAft>
                <a:buClr>
                  <a:srgbClr val="0B4750"/>
                </a:buClr>
                <a:buSzPts val="1400"/>
                <a:buFont typeface="Calibri"/>
                <a:buNone/>
              </a:pPr>
              <a:r>
                <a:rPr lang="en-US" sz="1400" b="1">
                  <a:solidFill>
                    <a:srgbClr val="0B4750"/>
                  </a:solidFill>
                  <a:latin typeface="Calibri"/>
                  <a:ea typeface="Calibri"/>
                  <a:cs typeface="Calibri"/>
                  <a:sym typeface="Calibri"/>
                </a:rPr>
                <a:t>Staff </a:t>
              </a:r>
              <a:endParaRPr/>
            </a:p>
            <a:p>
              <a:pPr marL="0" marR="0" lvl="0" indent="0" algn="ctr" rtl="0">
                <a:lnSpc>
                  <a:spcPct val="85714"/>
                </a:lnSpc>
                <a:spcBef>
                  <a:spcPts val="200"/>
                </a:spcBef>
                <a:spcAft>
                  <a:spcPts val="0"/>
                </a:spcAft>
                <a:buClr>
                  <a:srgbClr val="0B4750"/>
                </a:buClr>
                <a:buSzPts val="1400"/>
                <a:buFont typeface="Calibri"/>
                <a:buNone/>
              </a:pPr>
              <a:r>
                <a:rPr lang="en-US" sz="1400" b="1">
                  <a:solidFill>
                    <a:srgbClr val="0B4750"/>
                  </a:solidFill>
                  <a:latin typeface="Calibri"/>
                  <a:ea typeface="Calibri"/>
                  <a:cs typeface="Calibri"/>
                  <a:sym typeface="Calibri"/>
                </a:rPr>
                <a:t>Committed to Organization’s Mission</a:t>
              </a:r>
              <a:endParaRPr/>
            </a:p>
          </p:txBody>
        </p:sp>
        <p:sp>
          <p:nvSpPr>
            <p:cNvPr id="576" name="Google Shape;576;p72"/>
            <p:cNvSpPr txBox="1"/>
            <p:nvPr/>
          </p:nvSpPr>
          <p:spPr>
            <a:xfrm>
              <a:off x="953765" y="2347010"/>
              <a:ext cx="998310" cy="394683"/>
            </a:xfrm>
            <a:prstGeom prst="rect">
              <a:avLst/>
            </a:prstGeom>
            <a:noFill/>
            <a:ln>
              <a:noFill/>
            </a:ln>
          </p:spPr>
          <p:txBody>
            <a:bodyPr spcFirstLastPara="1" wrap="square" lIns="0" tIns="0" rIns="0" bIns="0" anchor="ctr" anchorCtr="0">
              <a:spAutoFit/>
            </a:bodyPr>
            <a:lstStyle/>
            <a:p>
              <a:pPr marL="0" marR="0" lvl="0" indent="0" algn="ctr" rtl="0">
                <a:lnSpc>
                  <a:spcPct val="85714"/>
                </a:lnSpc>
                <a:spcBef>
                  <a:spcPts val="0"/>
                </a:spcBef>
                <a:spcAft>
                  <a:spcPts val="0"/>
                </a:spcAft>
                <a:buClr>
                  <a:srgbClr val="0B4750"/>
                </a:buClr>
                <a:buSzPts val="1400"/>
                <a:buFont typeface="Calibri"/>
                <a:buNone/>
              </a:pPr>
              <a:r>
                <a:rPr lang="en-US" sz="1400" b="1">
                  <a:solidFill>
                    <a:srgbClr val="0B4750"/>
                  </a:solidFill>
                  <a:latin typeface="Calibri"/>
                  <a:ea typeface="Calibri"/>
                  <a:cs typeface="Calibri"/>
                  <a:sym typeface="Calibri"/>
                </a:rPr>
                <a:t>Centering relational practices</a:t>
              </a:r>
              <a:endParaRPr/>
            </a:p>
          </p:txBody>
        </p:sp>
        <p:sp>
          <p:nvSpPr>
            <p:cNvPr id="577" name="Google Shape;577;p72"/>
            <p:cNvSpPr txBox="1"/>
            <p:nvPr/>
          </p:nvSpPr>
          <p:spPr>
            <a:xfrm>
              <a:off x="2178636" y="1712147"/>
              <a:ext cx="998310" cy="13086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70C0"/>
                </a:buClr>
                <a:buSzPts val="1200"/>
                <a:buFont typeface="Helvetica Neue"/>
                <a:buNone/>
              </a:pPr>
              <a:endParaRPr sz="1200" b="0">
                <a:solidFill>
                  <a:srgbClr val="0B4750"/>
                </a:solidFill>
                <a:latin typeface="Calibri"/>
                <a:ea typeface="Calibri"/>
                <a:cs typeface="Calibri"/>
                <a:sym typeface="Calibri"/>
              </a:endParaRPr>
            </a:p>
          </p:txBody>
        </p:sp>
        <p:sp>
          <p:nvSpPr>
            <p:cNvPr id="578" name="Google Shape;578;p72"/>
            <p:cNvSpPr txBox="1"/>
            <p:nvPr/>
          </p:nvSpPr>
          <p:spPr>
            <a:xfrm>
              <a:off x="3333111" y="1062547"/>
              <a:ext cx="998310" cy="523770"/>
            </a:xfrm>
            <a:prstGeom prst="rect">
              <a:avLst/>
            </a:prstGeom>
            <a:noFill/>
            <a:ln>
              <a:noFill/>
            </a:ln>
          </p:spPr>
          <p:txBody>
            <a:bodyPr spcFirstLastPara="1" wrap="square" lIns="0" tIns="0" rIns="0" bIns="0" anchor="ctr" anchorCtr="0">
              <a:spAutoFit/>
            </a:bodyPr>
            <a:lstStyle/>
            <a:p>
              <a:pPr marL="0" marR="0" lvl="0" indent="0" algn="ctr" rtl="0">
                <a:lnSpc>
                  <a:spcPct val="85714"/>
                </a:lnSpc>
                <a:spcBef>
                  <a:spcPts val="0"/>
                </a:spcBef>
                <a:spcAft>
                  <a:spcPts val="0"/>
                </a:spcAft>
                <a:buClr>
                  <a:srgbClr val="0B4750"/>
                </a:buClr>
                <a:buSzPts val="1400"/>
                <a:buFont typeface="Calibri"/>
                <a:buNone/>
              </a:pPr>
              <a:r>
                <a:rPr lang="en-US" sz="1400" b="1">
                  <a:solidFill>
                    <a:srgbClr val="0B4750"/>
                  </a:solidFill>
                  <a:latin typeface="Calibri"/>
                  <a:ea typeface="Calibri"/>
                  <a:cs typeface="Calibri"/>
                  <a:sym typeface="Calibri"/>
                </a:rPr>
                <a:t>Capacity to Adapt to Changing Environment</a:t>
              </a:r>
              <a:endParaRPr/>
            </a:p>
          </p:txBody>
        </p:sp>
        <p:sp>
          <p:nvSpPr>
            <p:cNvPr id="579" name="Google Shape;579;p72"/>
            <p:cNvSpPr txBox="1"/>
            <p:nvPr/>
          </p:nvSpPr>
          <p:spPr>
            <a:xfrm>
              <a:off x="4668854" y="1126500"/>
              <a:ext cx="998310" cy="416197"/>
            </a:xfrm>
            <a:prstGeom prst="rect">
              <a:avLst/>
            </a:prstGeom>
            <a:noFill/>
            <a:ln>
              <a:noFill/>
            </a:ln>
          </p:spPr>
          <p:txBody>
            <a:bodyPr spcFirstLastPara="1" wrap="square" lIns="0" tIns="0" rIns="0" bIns="0" anchor="ctr" anchorCtr="0">
              <a:spAutoFit/>
            </a:bodyPr>
            <a:lstStyle/>
            <a:p>
              <a:pPr marL="0" marR="0" lvl="0" indent="0" algn="ctr" rtl="0">
                <a:lnSpc>
                  <a:spcPct val="85714"/>
                </a:lnSpc>
                <a:spcBef>
                  <a:spcPts val="0"/>
                </a:spcBef>
                <a:spcAft>
                  <a:spcPts val="0"/>
                </a:spcAft>
                <a:buClr>
                  <a:srgbClr val="0B4750"/>
                </a:buClr>
                <a:buSzPts val="1400"/>
                <a:buFont typeface="Calibri"/>
                <a:buNone/>
              </a:pPr>
              <a:r>
                <a:rPr lang="en-US" sz="1400" b="1" dirty="0">
                  <a:solidFill>
                    <a:srgbClr val="0B4750"/>
                  </a:solidFill>
                  <a:latin typeface="Calibri"/>
                  <a:ea typeface="Calibri"/>
                  <a:cs typeface="Calibri"/>
                  <a:sym typeface="Calibri"/>
                </a:rPr>
                <a:t>Employee</a:t>
              </a:r>
              <a:endParaRPr dirty="0"/>
            </a:p>
            <a:p>
              <a:pPr marL="0" marR="0" lvl="0" indent="0" algn="ctr" rtl="0">
                <a:lnSpc>
                  <a:spcPct val="85714"/>
                </a:lnSpc>
                <a:spcBef>
                  <a:spcPts val="200"/>
                </a:spcBef>
                <a:spcAft>
                  <a:spcPts val="0"/>
                </a:spcAft>
                <a:buClr>
                  <a:srgbClr val="0B4750"/>
                </a:buClr>
                <a:buSzPts val="1400"/>
                <a:buFont typeface="Calibri"/>
                <a:buNone/>
              </a:pPr>
              <a:r>
                <a:rPr lang="en-US" sz="1400" b="1" dirty="0">
                  <a:solidFill>
                    <a:srgbClr val="0B4750"/>
                  </a:solidFill>
                  <a:latin typeface="Calibri"/>
                  <a:ea typeface="Calibri"/>
                  <a:cs typeface="Calibri"/>
                  <a:sym typeface="Calibri"/>
                </a:rPr>
                <a:t> Well-Being is Prioritized</a:t>
              </a:r>
              <a:endParaRPr dirty="0"/>
            </a:p>
          </p:txBody>
        </p:sp>
        <p:sp>
          <p:nvSpPr>
            <p:cNvPr id="580" name="Google Shape;580;p72"/>
            <p:cNvSpPr txBox="1"/>
            <p:nvPr/>
          </p:nvSpPr>
          <p:spPr>
            <a:xfrm>
              <a:off x="6004404" y="1669786"/>
              <a:ext cx="998310" cy="265596"/>
            </a:xfrm>
            <a:prstGeom prst="rect">
              <a:avLst/>
            </a:prstGeom>
            <a:noFill/>
            <a:ln>
              <a:noFill/>
            </a:ln>
          </p:spPr>
          <p:txBody>
            <a:bodyPr spcFirstLastPara="1" wrap="square" lIns="0" tIns="0" rIns="0" bIns="0" anchor="ctr" anchorCtr="0">
              <a:spAutoFit/>
            </a:bodyPr>
            <a:lstStyle/>
            <a:p>
              <a:pPr marL="0" marR="0" lvl="0" indent="0" algn="ctr" rtl="0">
                <a:lnSpc>
                  <a:spcPct val="85714"/>
                </a:lnSpc>
                <a:spcBef>
                  <a:spcPts val="0"/>
                </a:spcBef>
                <a:spcAft>
                  <a:spcPts val="0"/>
                </a:spcAft>
                <a:buClr>
                  <a:srgbClr val="0B4750"/>
                </a:buClr>
                <a:buSzPts val="1400"/>
                <a:buFont typeface="Calibri"/>
                <a:buNone/>
              </a:pPr>
              <a:r>
                <a:rPr lang="en-US" sz="1400" b="1">
                  <a:solidFill>
                    <a:srgbClr val="0B4750"/>
                  </a:solidFill>
                  <a:latin typeface="Calibri"/>
                  <a:ea typeface="Calibri"/>
                  <a:cs typeface="Calibri"/>
                  <a:sym typeface="Calibri"/>
                </a:rPr>
                <a:t>Succession Planning</a:t>
              </a:r>
              <a:endParaRPr/>
            </a:p>
          </p:txBody>
        </p:sp>
        <p:sp>
          <p:nvSpPr>
            <p:cNvPr id="581" name="Google Shape;581;p72"/>
            <p:cNvSpPr txBox="1"/>
            <p:nvPr/>
          </p:nvSpPr>
          <p:spPr>
            <a:xfrm>
              <a:off x="7068352" y="2166188"/>
              <a:ext cx="998310" cy="824972"/>
            </a:xfrm>
            <a:prstGeom prst="rect">
              <a:avLst/>
            </a:prstGeom>
            <a:noFill/>
            <a:ln>
              <a:noFill/>
            </a:ln>
          </p:spPr>
          <p:txBody>
            <a:bodyPr spcFirstLastPara="1" wrap="square" lIns="0" tIns="0" rIns="0" bIns="0" anchor="ctr" anchorCtr="0">
              <a:spAutoFit/>
            </a:bodyPr>
            <a:lstStyle/>
            <a:p>
              <a:pPr marL="0" marR="0" lvl="0" indent="0" algn="ctr" rtl="0">
                <a:lnSpc>
                  <a:spcPct val="85714"/>
                </a:lnSpc>
                <a:spcBef>
                  <a:spcPts val="0"/>
                </a:spcBef>
                <a:spcAft>
                  <a:spcPts val="0"/>
                </a:spcAft>
                <a:buClr>
                  <a:srgbClr val="0B4750"/>
                </a:buClr>
                <a:buSzPts val="1400"/>
                <a:buFont typeface="Calibri"/>
                <a:buNone/>
              </a:pPr>
              <a:r>
                <a:rPr lang="en-US" sz="1400" b="1">
                  <a:solidFill>
                    <a:srgbClr val="0B4750"/>
                  </a:solidFill>
                  <a:latin typeface="Calibri"/>
                  <a:ea typeface="Calibri"/>
                  <a:cs typeface="Calibri"/>
                  <a:sym typeface="Calibri"/>
                </a:rPr>
                <a:t>Antiracist policies and practices</a:t>
              </a:r>
              <a:endParaRPr/>
            </a:p>
            <a:p>
              <a:pPr marL="0" marR="0" lvl="0" indent="0" algn="ctr" rtl="0">
                <a:lnSpc>
                  <a:spcPct val="85714"/>
                </a:lnSpc>
                <a:spcBef>
                  <a:spcPts val="200"/>
                </a:spcBef>
                <a:spcAft>
                  <a:spcPts val="0"/>
                </a:spcAft>
                <a:buClr>
                  <a:srgbClr val="0070C0"/>
                </a:buClr>
                <a:buSzPts val="1400"/>
                <a:buFont typeface="Helvetica Neue"/>
                <a:buNone/>
              </a:pPr>
              <a:endParaRPr sz="1400" b="1">
                <a:solidFill>
                  <a:srgbClr val="0B4750"/>
                </a:solidFill>
                <a:latin typeface="Calibri"/>
                <a:ea typeface="Calibri"/>
                <a:cs typeface="Calibri"/>
                <a:sym typeface="Calibri"/>
              </a:endParaRPr>
            </a:p>
            <a:p>
              <a:pPr marL="0" marR="0" lvl="0" indent="0" algn="ctr" rtl="0">
                <a:lnSpc>
                  <a:spcPct val="85714"/>
                </a:lnSpc>
                <a:spcBef>
                  <a:spcPts val="200"/>
                </a:spcBef>
                <a:spcAft>
                  <a:spcPts val="0"/>
                </a:spcAft>
                <a:buClr>
                  <a:srgbClr val="0B4750"/>
                </a:buClr>
                <a:buSzPts val="1400"/>
                <a:buFont typeface="Calibri"/>
                <a:buNone/>
              </a:pPr>
              <a:r>
                <a:rPr lang="en-US" sz="1400" b="1">
                  <a:solidFill>
                    <a:srgbClr val="0B4750"/>
                  </a:solidFill>
                  <a:latin typeface="Calibri"/>
                  <a:ea typeface="Calibri"/>
                  <a:cs typeface="Calibri"/>
                  <a:sym typeface="Calibri"/>
                </a:rPr>
                <a:t>Targeted universalism</a:t>
              </a:r>
              <a:endParaRPr/>
            </a:p>
          </p:txBody>
        </p:sp>
      </p:grpSp>
      <p:sp>
        <p:nvSpPr>
          <p:cNvPr id="582" name="Google Shape;582;p72"/>
          <p:cNvSpPr txBox="1"/>
          <p:nvPr/>
        </p:nvSpPr>
        <p:spPr>
          <a:xfrm>
            <a:off x="162039" y="4728319"/>
            <a:ext cx="941378" cy="316625"/>
          </a:xfrm>
          <a:prstGeom prst="rect">
            <a:avLst/>
          </a:prstGeom>
          <a:noFill/>
          <a:ln>
            <a:noFill/>
          </a:ln>
        </p:spPr>
        <p:txBody>
          <a:bodyPr spcFirstLastPara="1" wrap="square" lIns="0" tIns="0" rIns="0" bIns="0" anchor="ctr" anchorCtr="0">
            <a:spAutoFit/>
          </a:bodyPr>
          <a:lstStyle/>
          <a:p>
            <a:pPr marL="0" marR="0" lvl="0" indent="0" algn="ctr" rtl="0">
              <a:lnSpc>
                <a:spcPct val="85714"/>
              </a:lnSpc>
              <a:spcBef>
                <a:spcPts val="0"/>
              </a:spcBef>
              <a:spcAft>
                <a:spcPts val="0"/>
              </a:spcAft>
              <a:buClr>
                <a:srgbClr val="0B4750"/>
              </a:buClr>
              <a:buSzPts val="1400"/>
              <a:buFont typeface="Calibri"/>
              <a:buNone/>
            </a:pPr>
            <a:r>
              <a:rPr lang="en-US" sz="1400" b="1">
                <a:solidFill>
                  <a:srgbClr val="0B4750"/>
                </a:solidFill>
                <a:latin typeface="Calibri"/>
                <a:ea typeface="Calibri"/>
                <a:cs typeface="Calibri"/>
                <a:sym typeface="Calibri"/>
              </a:rPr>
              <a:t>Sense of Humor</a:t>
            </a:r>
            <a:endParaRPr/>
          </a:p>
        </p:txBody>
      </p:sp>
      <p:sp>
        <p:nvSpPr>
          <p:cNvPr id="583" name="Google Shape;583;p72"/>
          <p:cNvSpPr txBox="1"/>
          <p:nvPr/>
        </p:nvSpPr>
        <p:spPr>
          <a:xfrm>
            <a:off x="1880170" y="2204235"/>
            <a:ext cx="1259736" cy="807913"/>
          </a:xfrm>
          <a:prstGeom prst="rect">
            <a:avLst/>
          </a:prstGeom>
          <a:noFill/>
          <a:ln>
            <a:noFill/>
          </a:ln>
        </p:spPr>
        <p:txBody>
          <a:bodyPr spcFirstLastPara="1" wrap="square" lIns="0" tIns="0" rIns="0" bIns="0" anchor="ctr" anchorCtr="0">
            <a:spAutoFit/>
          </a:bodyPr>
          <a:lstStyle/>
          <a:p>
            <a:pPr marL="0" marR="0" lvl="0" indent="0" algn="ctr" rtl="0">
              <a:lnSpc>
                <a:spcPct val="85714"/>
              </a:lnSpc>
              <a:spcBef>
                <a:spcPts val="0"/>
              </a:spcBef>
              <a:spcAft>
                <a:spcPts val="0"/>
              </a:spcAft>
              <a:buClr>
                <a:srgbClr val="0B4750"/>
              </a:buClr>
              <a:buSzPts val="1400"/>
              <a:buFont typeface="Calibri"/>
              <a:buNone/>
            </a:pPr>
            <a:r>
              <a:rPr lang="en-US" sz="1400" b="1">
                <a:solidFill>
                  <a:srgbClr val="0B4750"/>
                </a:solidFill>
                <a:latin typeface="Calibri"/>
                <a:ea typeface="Calibri"/>
                <a:cs typeface="Calibri"/>
                <a:sym typeface="Calibri"/>
              </a:rPr>
              <a:t>Leadership Commitment to equity and organizational wellness</a:t>
            </a:r>
            <a:endParaRPr/>
          </a:p>
        </p:txBody>
      </p:sp>
      <p:sp>
        <p:nvSpPr>
          <p:cNvPr id="584" name="Google Shape;584;p72"/>
          <p:cNvSpPr txBox="1"/>
          <p:nvPr/>
        </p:nvSpPr>
        <p:spPr>
          <a:xfrm>
            <a:off x="1494734" y="207604"/>
            <a:ext cx="621779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7ABEC5"/>
                </a:solidFill>
                <a:latin typeface="Avenir Medium"/>
                <a:ea typeface="Calibri"/>
                <a:cs typeface="Calibri"/>
                <a:sym typeface="Calibri"/>
              </a:rPr>
              <a:t>Organizational Resilience</a:t>
            </a:r>
            <a:endParaRPr b="1" dirty="0">
              <a:solidFill>
                <a:srgbClr val="7ABEC5"/>
              </a:solidFill>
              <a:latin typeface="Avenir Medium"/>
            </a:endParaRPr>
          </a:p>
        </p:txBody>
      </p:sp>
      <p:sp>
        <p:nvSpPr>
          <p:cNvPr id="585" name="Google Shape;585;p72"/>
          <p:cNvSpPr txBox="1"/>
          <p:nvPr/>
        </p:nvSpPr>
        <p:spPr>
          <a:xfrm>
            <a:off x="2848213" y="6054443"/>
            <a:ext cx="329438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(Bloom &amp; Farragher, 2013)</a:t>
            </a:r>
            <a:endParaRPr/>
          </a:p>
        </p:txBody>
      </p:sp>
      <p:sp>
        <p:nvSpPr>
          <p:cNvPr id="586" name="Google Shape;586;p72"/>
          <p:cNvSpPr/>
          <p:nvPr/>
        </p:nvSpPr>
        <p:spPr>
          <a:xfrm>
            <a:off x="2528673" y="3273624"/>
            <a:ext cx="4220634" cy="240601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7" name="Google Shape;587;p72"/>
          <p:cNvSpPr txBox="1"/>
          <p:nvPr/>
        </p:nvSpPr>
        <p:spPr>
          <a:xfrm>
            <a:off x="2514486" y="3800141"/>
            <a:ext cx="4163184"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dirty="0">
                <a:solidFill>
                  <a:schemeClr val="accent5">
                    <a:lumMod val="75000"/>
                  </a:schemeClr>
                </a:solidFill>
                <a:latin typeface="Calibri"/>
                <a:ea typeface="Calibri"/>
                <a:cs typeface="Calibri"/>
                <a:sym typeface="Calibri"/>
              </a:rPr>
              <a:t>“A resilient organization is able to adapt and thrive in times of uncertainty, pressure and ambiguity.</a:t>
            </a:r>
            <a:endParaRPr dirty="0">
              <a:solidFill>
                <a:schemeClr val="accent5">
                  <a:lumMod val="75000"/>
                </a:schemeClr>
              </a:solidFill>
            </a:endParaRPr>
          </a:p>
          <a:p>
            <a:pPr marL="0" marR="0" lvl="0" indent="0" algn="ctr" rtl="0">
              <a:spcBef>
                <a:spcPts val="0"/>
              </a:spcBef>
              <a:spcAft>
                <a:spcPts val="0"/>
              </a:spcAft>
              <a:buNone/>
            </a:pPr>
            <a:r>
              <a:rPr lang="en-US" sz="1800" i="1" dirty="0">
                <a:solidFill>
                  <a:schemeClr val="accent5">
                    <a:lumMod val="75000"/>
                  </a:schemeClr>
                </a:solidFill>
                <a:latin typeface="Calibri"/>
                <a:ea typeface="Calibri"/>
                <a:cs typeface="Calibri"/>
                <a:sym typeface="Calibri"/>
              </a:rPr>
              <a:t>Succeeding as an organization is much more likely when we build resilience into our strategy, culture and day-day practices. A resilient organization enables individual resilience.”</a:t>
            </a:r>
            <a:endParaRPr dirty="0">
              <a:solidFill>
                <a:schemeClr val="accent5">
                  <a:lumMod val="75000"/>
                </a:schemeClr>
              </a:solidFill>
            </a:endParaRPr>
          </a:p>
        </p:txBody>
      </p:sp>
      <p:pic>
        <p:nvPicPr>
          <p:cNvPr id="30" name="Picture 2" descr="E:\Anu\Projects 2016\Jen Leland\Source\T2_logo_final_color.jpg">
            <a:extLst>
              <a:ext uri="{FF2B5EF4-FFF2-40B4-BE49-F238E27FC236}">
                <a16:creationId xmlns:a16="http://schemas.microsoft.com/office/drawing/2014/main" id="{BA6929A3-1E45-4CCA-A6E9-2CCC78C05A7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92864" y="6438173"/>
            <a:ext cx="510755" cy="240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6AE88A-2E55-495E-8B2E-9063FD06EC06}"/>
              </a:ext>
            </a:extLst>
          </p:cNvPr>
          <p:cNvSpPr txBox="1"/>
          <p:nvPr/>
        </p:nvSpPr>
        <p:spPr>
          <a:xfrm>
            <a:off x="324540" y="253770"/>
            <a:ext cx="383438" cy="307777"/>
          </a:xfrm>
          <a:prstGeom prst="rect">
            <a:avLst/>
          </a:prstGeom>
          <a:noFill/>
        </p:spPr>
        <p:txBody>
          <a:bodyPr wrap="none" rtlCol="0">
            <a:spAutoFit/>
          </a:bodyPr>
          <a:lstStyle/>
          <a:p>
            <a:r>
              <a:rPr lang="en-US" dirty="0"/>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321210" y="37023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C6D978BA-6348-4F93-A2FE-28E38A7CE727}"/>
              </a:ext>
            </a:extLst>
          </p:cNvPr>
          <p:cNvSpPr>
            <a:spLocks noGrp="1"/>
          </p:cNvSpPr>
          <p:nvPr>
            <p:ph type="title"/>
          </p:nvPr>
        </p:nvSpPr>
        <p:spPr>
          <a:xfrm>
            <a:off x="2494224" y="105834"/>
            <a:ext cx="6448494" cy="1147621"/>
          </a:xfrm>
        </p:spPr>
        <p:txBody>
          <a:bodyPr>
            <a:normAutofit/>
          </a:bodyPr>
          <a:lstStyle/>
          <a:p>
            <a:r>
              <a:rPr lang="en-US" sz="3600" dirty="0">
                <a:solidFill>
                  <a:srgbClr val="7ABEC5"/>
                </a:solidFill>
                <a:latin typeface="Avenir Medium"/>
              </a:rPr>
              <a:t>Challenges to Implementing </a:t>
            </a:r>
            <a:br>
              <a:rPr lang="en-US" sz="3600" dirty="0">
                <a:solidFill>
                  <a:srgbClr val="7ABEC5"/>
                </a:solidFill>
                <a:latin typeface="Avenir Medium"/>
              </a:rPr>
            </a:br>
            <a:r>
              <a:rPr lang="en-US" sz="3600" dirty="0">
                <a:solidFill>
                  <a:srgbClr val="7ABEC5"/>
                </a:solidFill>
                <a:latin typeface="Avenir Medium"/>
              </a:rPr>
              <a:t>Trauma Informed CARE </a:t>
            </a:r>
          </a:p>
        </p:txBody>
      </p:sp>
      <p:sp>
        <p:nvSpPr>
          <p:cNvPr id="3" name="Rectangle 2">
            <a:extLst>
              <a:ext uri="{FF2B5EF4-FFF2-40B4-BE49-F238E27FC236}">
                <a16:creationId xmlns:a16="http://schemas.microsoft.com/office/drawing/2014/main" id="{9CE8F70E-3281-47C5-9ECD-6A43045ACB87}"/>
              </a:ext>
            </a:extLst>
          </p:cNvPr>
          <p:cNvSpPr/>
          <p:nvPr/>
        </p:nvSpPr>
        <p:spPr>
          <a:xfrm>
            <a:off x="201283" y="1982449"/>
            <a:ext cx="8741435" cy="3785652"/>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2060"/>
                </a:solidFill>
                <a:latin typeface="Avenir Medium"/>
              </a:rPr>
              <a:t>Getting buy in from the whole organization can be hard</a:t>
            </a:r>
          </a:p>
          <a:p>
            <a:pPr marL="285750" indent="-285750">
              <a:buFont typeface="Arial" panose="020B0604020202020204" pitchFamily="34" charset="0"/>
              <a:buChar char="•"/>
            </a:pPr>
            <a:r>
              <a:rPr lang="en-US" sz="2400" dirty="0">
                <a:solidFill>
                  <a:srgbClr val="002060"/>
                </a:solidFill>
                <a:latin typeface="Avenir Medium"/>
              </a:rPr>
              <a:t>Inconsistent understanding of what it means to be trauma informed</a:t>
            </a:r>
          </a:p>
          <a:p>
            <a:pPr marL="285750" indent="-285750">
              <a:buFont typeface="Arial" panose="020B0604020202020204" pitchFamily="34" charset="0"/>
              <a:buChar char="•"/>
            </a:pPr>
            <a:r>
              <a:rPr lang="en-US" sz="2400" dirty="0">
                <a:solidFill>
                  <a:srgbClr val="002060"/>
                </a:solidFill>
                <a:latin typeface="Avenir Medium"/>
              </a:rPr>
              <a:t>Most view this work as more work or just a training rather than a culture shift</a:t>
            </a:r>
          </a:p>
          <a:p>
            <a:pPr marL="285750" indent="-285750">
              <a:buFont typeface="Arial" panose="020B0604020202020204" pitchFamily="34" charset="0"/>
              <a:buChar char="•"/>
            </a:pPr>
            <a:r>
              <a:rPr lang="en-US" sz="2400" dirty="0">
                <a:solidFill>
                  <a:srgbClr val="002060"/>
                </a:solidFill>
                <a:latin typeface="Avenir Medium"/>
              </a:rPr>
              <a:t>Understanding this is complex system change work. It will take the whole organizations commitment, and dedication</a:t>
            </a:r>
          </a:p>
          <a:p>
            <a:pPr marL="285750" indent="-285750">
              <a:buFont typeface="Arial" panose="020B0604020202020204" pitchFamily="34" charset="0"/>
              <a:buChar char="•"/>
            </a:pPr>
            <a:r>
              <a:rPr lang="en-US" sz="2400" dirty="0">
                <a:solidFill>
                  <a:srgbClr val="002060"/>
                </a:solidFill>
                <a:latin typeface="Avenir Medium"/>
              </a:rPr>
              <a:t>Evaluating measures of trauma informed change is difficult</a:t>
            </a:r>
          </a:p>
          <a:p>
            <a:pPr marL="285750" indent="-285750">
              <a:buFont typeface="Arial" panose="020B0604020202020204" pitchFamily="34" charset="0"/>
              <a:buChar char="•"/>
            </a:pPr>
            <a:r>
              <a:rPr lang="en-US" sz="2400" dirty="0">
                <a:solidFill>
                  <a:srgbClr val="002060"/>
                </a:solidFill>
                <a:latin typeface="Avenir Medium"/>
              </a:rPr>
              <a:t>Workplaces not prioritizing the work </a:t>
            </a:r>
          </a:p>
          <a:p>
            <a:pPr marL="285750" indent="-285750">
              <a:buFont typeface="Arial" panose="020B0604020202020204" pitchFamily="34" charset="0"/>
              <a:buChar char="•"/>
            </a:pPr>
            <a:r>
              <a:rPr lang="en-US" sz="2400" dirty="0">
                <a:solidFill>
                  <a:srgbClr val="002060"/>
                </a:solidFill>
                <a:latin typeface="Avenir Medium"/>
              </a:rPr>
              <a:t>Building sustainable methods and systems</a:t>
            </a:r>
          </a:p>
        </p:txBody>
      </p:sp>
      <p:sp>
        <p:nvSpPr>
          <p:cNvPr id="4" name="TextBox 3">
            <a:extLst>
              <a:ext uri="{FF2B5EF4-FFF2-40B4-BE49-F238E27FC236}">
                <a16:creationId xmlns:a16="http://schemas.microsoft.com/office/drawing/2014/main" id="{3399B7B5-AEAE-442C-8267-037C79ACDA38}"/>
              </a:ext>
            </a:extLst>
          </p:cNvPr>
          <p:cNvSpPr txBox="1"/>
          <p:nvPr/>
        </p:nvSpPr>
        <p:spPr>
          <a:xfrm flipH="1">
            <a:off x="275204" y="105834"/>
            <a:ext cx="465513" cy="307777"/>
          </a:xfrm>
          <a:prstGeom prst="rect">
            <a:avLst/>
          </a:prstGeom>
          <a:noFill/>
        </p:spPr>
        <p:txBody>
          <a:bodyPr wrap="square" rtlCol="0">
            <a:spAutoFit/>
          </a:bodyPr>
          <a:lstStyle/>
          <a:p>
            <a:r>
              <a:rPr lang="en-US" dirty="0"/>
              <a:t>36</a:t>
            </a:r>
          </a:p>
        </p:txBody>
      </p:sp>
    </p:spTree>
    <p:extLst>
      <p:ext uri="{BB962C8B-B14F-4D97-AF65-F5344CB8AC3E}">
        <p14:creationId xmlns:p14="http://schemas.microsoft.com/office/powerpoint/2010/main" val="28137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0" y="353438"/>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B0F52A1-0950-4ABD-97BD-FA4062CCE9B4}"/>
              </a:ext>
            </a:extLst>
          </p:cNvPr>
          <p:cNvSpPr/>
          <p:nvPr/>
        </p:nvSpPr>
        <p:spPr>
          <a:xfrm>
            <a:off x="308344" y="2589604"/>
            <a:ext cx="8452884" cy="2492990"/>
          </a:xfrm>
          <a:prstGeom prst="rect">
            <a:avLst/>
          </a:prstGeom>
        </p:spPr>
        <p:txBody>
          <a:bodyPr wrap="square">
            <a:spAutoFit/>
          </a:bodyPr>
          <a:lstStyle/>
          <a:p>
            <a:r>
              <a:rPr lang="en-US" sz="2800" dirty="0">
                <a:solidFill>
                  <a:srgbClr val="7ABEC5"/>
                </a:solidFill>
                <a:latin typeface="Avenir Medium"/>
              </a:rPr>
              <a:t>“Trying to implement trauma-specific clinical practices without first implementing trauma-informed organizational culture change is like throwing seeds on dry land.” </a:t>
            </a:r>
          </a:p>
          <a:p>
            <a:endParaRPr lang="en-US" sz="2800" dirty="0">
              <a:solidFill>
                <a:srgbClr val="7ABEC5"/>
              </a:solidFill>
              <a:latin typeface="Avenir Medium"/>
            </a:endParaRPr>
          </a:p>
          <a:p>
            <a:r>
              <a:rPr lang="en-US" sz="1600" dirty="0">
                <a:solidFill>
                  <a:srgbClr val="7ABEC5"/>
                </a:solidFill>
                <a:latin typeface="Avenir Medium"/>
              </a:rPr>
              <a:t>Sandra Bloom, MD, Creator of the Sanctuary Model </a:t>
            </a:r>
          </a:p>
        </p:txBody>
      </p:sp>
      <p:sp>
        <p:nvSpPr>
          <p:cNvPr id="4" name="TextBox 3">
            <a:extLst>
              <a:ext uri="{FF2B5EF4-FFF2-40B4-BE49-F238E27FC236}">
                <a16:creationId xmlns:a16="http://schemas.microsoft.com/office/drawing/2014/main" id="{90E38709-24F6-43D1-A64A-091FFADE81F1}"/>
              </a:ext>
            </a:extLst>
          </p:cNvPr>
          <p:cNvSpPr txBox="1"/>
          <p:nvPr/>
        </p:nvSpPr>
        <p:spPr>
          <a:xfrm>
            <a:off x="121920" y="0"/>
            <a:ext cx="455596" cy="306919"/>
          </a:xfrm>
          <a:prstGeom prst="rect">
            <a:avLst/>
          </a:prstGeom>
          <a:noFill/>
        </p:spPr>
        <p:txBody>
          <a:bodyPr wrap="square" rtlCol="0">
            <a:spAutoFit/>
          </a:bodyPr>
          <a:lstStyle/>
          <a:p>
            <a:r>
              <a:rPr lang="en-US" dirty="0">
                <a:solidFill>
                  <a:schemeClr val="tx2"/>
                </a:solidFill>
              </a:rPr>
              <a:t>37</a:t>
            </a:r>
          </a:p>
        </p:txBody>
      </p:sp>
    </p:spTree>
    <p:extLst>
      <p:ext uri="{BB962C8B-B14F-4D97-AF65-F5344CB8AC3E}">
        <p14:creationId xmlns:p14="http://schemas.microsoft.com/office/powerpoint/2010/main" val="79473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314CD83-E88C-45F1-9C58-9DECC209A694}"/>
              </a:ext>
            </a:extLst>
          </p:cNvPr>
          <p:cNvSpPr>
            <a:spLocks noGrp="1"/>
          </p:cNvSpPr>
          <p:nvPr>
            <p:ph type="title"/>
          </p:nvPr>
        </p:nvSpPr>
        <p:spPr>
          <a:xfrm>
            <a:off x="986118" y="735106"/>
            <a:ext cx="7540322" cy="2928470"/>
          </a:xfrm>
        </p:spPr>
        <p:txBody>
          <a:bodyPr vert="horz" lIns="91440" tIns="45720" rIns="91440" bIns="45720" rtlCol="0" anchor="t">
            <a:normAutofit fontScale="90000"/>
          </a:bodyPr>
          <a:lstStyle/>
          <a:p>
            <a:pPr>
              <a:spcBef>
                <a:spcPct val="0"/>
              </a:spcBef>
            </a:pPr>
            <a:r>
              <a:rPr lang="en-US" sz="2200" b="1" dirty="0">
                <a:solidFill>
                  <a:srgbClr val="7ABEC5"/>
                </a:solidFill>
                <a:latin typeface="Avenir Medium"/>
              </a:rPr>
              <a:t>Self- Reflection Question: 5 min </a:t>
            </a:r>
            <a:br>
              <a:rPr lang="en-US" sz="2200" b="1" dirty="0">
                <a:solidFill>
                  <a:srgbClr val="7ABEC5"/>
                </a:solidFill>
                <a:latin typeface="Avenir Medium"/>
              </a:rPr>
            </a:br>
            <a:r>
              <a:rPr lang="en-US" sz="2400" dirty="0">
                <a:solidFill>
                  <a:srgbClr val="7ABEC5"/>
                </a:solidFill>
                <a:latin typeface="Avenir Medium"/>
              </a:rPr>
              <a:t>Where in your life have you experienced a healing organization?  What happened? Were you able to do your job better? Did you feel more connected or in sync with your colleagues?  Did you feel a sense of reward? </a:t>
            </a:r>
            <a:br>
              <a:rPr lang="en-US" sz="2400" dirty="0">
                <a:solidFill>
                  <a:srgbClr val="7ABEC5"/>
                </a:solidFill>
                <a:latin typeface="Avenir Medium"/>
              </a:rPr>
            </a:br>
            <a:br>
              <a:rPr lang="en-US" sz="2400" dirty="0">
                <a:solidFill>
                  <a:srgbClr val="7ABEC5"/>
                </a:solidFill>
                <a:latin typeface="Avenir Medium"/>
              </a:rPr>
            </a:br>
            <a:r>
              <a:rPr lang="en-US" sz="2400" dirty="0">
                <a:solidFill>
                  <a:srgbClr val="7ABEC5"/>
                </a:solidFill>
                <a:latin typeface="Avenir Medium"/>
              </a:rPr>
              <a:t>Breakout Room - </a:t>
            </a:r>
            <a:r>
              <a:rPr lang="en-US" sz="2400" b="1" dirty="0">
                <a:solidFill>
                  <a:srgbClr val="7ABEC5"/>
                </a:solidFill>
                <a:latin typeface="Avenir Medium"/>
              </a:rPr>
              <a:t>10 min 2-3 in a group</a:t>
            </a:r>
            <a:br>
              <a:rPr lang="en-US" sz="2400" dirty="0">
                <a:solidFill>
                  <a:srgbClr val="7ABEC5"/>
                </a:solidFill>
                <a:latin typeface="Avenir Medium"/>
              </a:rPr>
            </a:br>
            <a:r>
              <a:rPr lang="en-US" sz="2400" dirty="0">
                <a:solidFill>
                  <a:srgbClr val="7ABEC5"/>
                </a:solidFill>
                <a:latin typeface="Avenir Medium"/>
              </a:rPr>
              <a:t>Discuss your experiences from your reflection</a:t>
            </a:r>
            <a:br>
              <a:rPr lang="en-US" sz="2400" dirty="0">
                <a:solidFill>
                  <a:srgbClr val="002060"/>
                </a:solidFill>
                <a:latin typeface="Avenir Medium"/>
              </a:rPr>
            </a:br>
            <a:br>
              <a:rPr lang="en-US" sz="2200" dirty="0">
                <a:solidFill>
                  <a:srgbClr val="7ABEC5"/>
                </a:solidFill>
                <a:latin typeface="Avenir Medium"/>
              </a:rPr>
            </a:br>
            <a:br>
              <a:rPr lang="en-US" sz="2200" dirty="0">
                <a:solidFill>
                  <a:srgbClr val="7ABEC5"/>
                </a:solidFill>
                <a:latin typeface="Avenir Medium"/>
              </a:rPr>
            </a:br>
            <a:r>
              <a:rPr lang="en-US" sz="2200" b="1" dirty="0">
                <a:solidFill>
                  <a:srgbClr val="7ABEC5"/>
                </a:solidFill>
                <a:latin typeface="Avenir Medium"/>
              </a:rPr>
              <a:t>Any Questions?</a:t>
            </a:r>
            <a:br>
              <a:rPr lang="en-US" sz="4200" kern="1200" dirty="0">
                <a:solidFill>
                  <a:srgbClr val="7ABEC5"/>
                </a:solidFill>
                <a:latin typeface="Avenir Medium"/>
                <a:ea typeface="+mj-ea"/>
                <a:cs typeface="+mj-cs"/>
              </a:rPr>
            </a:br>
            <a:br>
              <a:rPr lang="en-US" sz="4200" kern="1200" dirty="0">
                <a:solidFill>
                  <a:srgbClr val="7ABEC5"/>
                </a:solidFill>
                <a:latin typeface="Avenir Medium"/>
                <a:ea typeface="+mj-ea"/>
                <a:cs typeface="+mj-cs"/>
              </a:rPr>
            </a:br>
            <a:endParaRPr lang="en-US" sz="4200" kern="1200" dirty="0">
              <a:solidFill>
                <a:srgbClr val="7ABEC5"/>
              </a:solidFill>
              <a:latin typeface="Avenir Medium"/>
              <a:ea typeface="+mj-ea"/>
              <a:cs typeface="+mj-cs"/>
            </a:endParaRPr>
          </a:p>
        </p:txBody>
      </p:sp>
      <p:pic>
        <p:nvPicPr>
          <p:cNvPr id="10" name="Picture 9" descr="A picture containing drawing&#10;&#10;Description automatically generated">
            <a:extLst>
              <a:ext uri="{FF2B5EF4-FFF2-40B4-BE49-F238E27FC236}">
                <a16:creationId xmlns:a16="http://schemas.microsoft.com/office/drawing/2014/main" id="{B42D9E94-6E80-44B0-A1FF-59C1548F5910}"/>
              </a:ext>
            </a:extLst>
          </p:cNvPr>
          <p:cNvPicPr>
            <a:picLocks noChangeAspect="1"/>
          </p:cNvPicPr>
          <p:nvPr/>
        </p:nvPicPr>
        <p:blipFill>
          <a:blip r:embed="rId3"/>
          <a:stretch>
            <a:fillRect/>
          </a:stretch>
        </p:blipFill>
        <p:spPr>
          <a:xfrm>
            <a:off x="341640" y="5793264"/>
            <a:ext cx="2053087" cy="853498"/>
          </a:xfrm>
          <a:prstGeom prst="rect">
            <a:avLst/>
          </a:prstGeom>
        </p:spPr>
      </p:pic>
      <p:sp>
        <p:nvSpPr>
          <p:cNvPr id="12" name="Rectangle 11">
            <a:extLst>
              <a:ext uri="{FF2B5EF4-FFF2-40B4-BE49-F238E27FC236}">
                <a16:creationId xmlns:a16="http://schemas.microsoft.com/office/drawing/2014/main" id="{360571F6-28BA-4CCB-ACD1-D39BE9199C3E}"/>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sp>
        <p:nvSpPr>
          <p:cNvPr id="3" name="TextBox 2">
            <a:extLst>
              <a:ext uri="{FF2B5EF4-FFF2-40B4-BE49-F238E27FC236}">
                <a16:creationId xmlns:a16="http://schemas.microsoft.com/office/drawing/2014/main" id="{ADD89353-B761-461A-AA4F-A87317EBC361}"/>
              </a:ext>
            </a:extLst>
          </p:cNvPr>
          <p:cNvSpPr txBox="1"/>
          <p:nvPr/>
        </p:nvSpPr>
        <p:spPr>
          <a:xfrm>
            <a:off x="537556" y="160713"/>
            <a:ext cx="620684" cy="307777"/>
          </a:xfrm>
          <a:prstGeom prst="rect">
            <a:avLst/>
          </a:prstGeom>
          <a:noFill/>
        </p:spPr>
        <p:txBody>
          <a:bodyPr wrap="square" rtlCol="0">
            <a:spAutoFit/>
          </a:bodyPr>
          <a:lstStyle/>
          <a:p>
            <a:r>
              <a:rPr lang="en-US" dirty="0">
                <a:solidFill>
                  <a:schemeClr val="bg1"/>
                </a:solidFill>
              </a:rPr>
              <a:t>38</a:t>
            </a:r>
          </a:p>
        </p:txBody>
      </p:sp>
    </p:spTree>
    <p:extLst>
      <p:ext uri="{BB962C8B-B14F-4D97-AF65-F5344CB8AC3E}">
        <p14:creationId xmlns:p14="http://schemas.microsoft.com/office/powerpoint/2010/main" val="966905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Saturday – Sanctuary-In-Place"/>
          <p:cNvPicPr>
            <a:picLocks noChangeAspect="1" noChangeArrowheads="1"/>
          </p:cNvPicPr>
          <p:nvPr/>
        </p:nvPicPr>
        <p:blipFill rotWithShape="1">
          <a:blip r:embed="rId3">
            <a:extLst>
              <a:ext uri="{28A0092B-C50C-407E-A947-70E740481C1C}">
                <a14:useLocalDpi xmlns:a14="http://schemas.microsoft.com/office/drawing/2010/main" val="0"/>
              </a:ext>
            </a:extLst>
          </a:blip>
          <a:srcRect r="2" b="8917"/>
          <a:stretch/>
        </p:blipFill>
        <p:spPr bwMode="auto">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Need a Stretch Break? Stretch FIT starts January 29th - Texas Today: UT  Events &amp; Announcements Calendar"/>
          <p:cNvPicPr>
            <a:picLocks noChangeAspect="1" noChangeArrowheads="1"/>
          </p:cNvPicPr>
          <p:nvPr/>
        </p:nvPicPr>
        <p:blipFill rotWithShape="1">
          <a:blip r:embed="rId4">
            <a:extLst>
              <a:ext uri="{28A0092B-C50C-407E-A947-70E740481C1C}">
                <a14:useLocalDpi xmlns:a14="http://schemas.microsoft.com/office/drawing/2010/main" val="0"/>
              </a:ext>
            </a:extLst>
          </a:blip>
          <a:srcRect r="-4" b="5711"/>
          <a:stretch/>
        </p:blipFill>
        <p:spPr bwMode="auto">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Dog Body Language and Calming Signals"/>
          <p:cNvPicPr>
            <a:picLocks noChangeAspect="1" noChangeArrowheads="1"/>
          </p:cNvPicPr>
          <p:nvPr/>
        </p:nvPicPr>
        <p:blipFill rotWithShape="1">
          <a:blip r:embed="rId5">
            <a:extLst>
              <a:ext uri="{28A0092B-C50C-407E-A947-70E740481C1C}">
                <a14:useLocalDpi xmlns:a14="http://schemas.microsoft.com/office/drawing/2010/main" val="0"/>
              </a:ext>
            </a:extLst>
          </a:blip>
          <a:srcRect l="19775" r="7958" b="1"/>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93" name="Freeform: Shape 192">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4" name="Freeform: Shape 193">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86773FA-7FF2-4448-A9AC-DF83314B66B3}"/>
              </a:ext>
            </a:extLst>
          </p:cNvPr>
          <p:cNvSpPr txBox="1"/>
          <p:nvPr/>
        </p:nvSpPr>
        <p:spPr>
          <a:xfrm>
            <a:off x="10289" y="2935214"/>
            <a:ext cx="2952502" cy="3922776"/>
          </a:xfrm>
          <a:prstGeom prst="rect">
            <a:avLst/>
          </a:prstGeom>
        </p:spPr>
        <p:txBody>
          <a:bodyPr vert="horz" lIns="91440" tIns="45720" rIns="91440" bIns="45720" rtlCol="0">
            <a:normAutofit/>
          </a:bodyPr>
          <a:lstStyle/>
          <a:p>
            <a:pPr indent="-228600">
              <a:lnSpc>
                <a:spcPct val="90000"/>
              </a:lnSpc>
              <a:spcBef>
                <a:spcPct val="0"/>
              </a:spcBef>
              <a:spcAft>
                <a:spcPts val="450"/>
              </a:spcAft>
              <a:buClrTx/>
              <a:buFont typeface="Arial" panose="020B0604020202020204" pitchFamily="34" charset="0"/>
              <a:buChar char="•"/>
            </a:pPr>
            <a:r>
              <a:rPr lang="en-US" sz="2400" kern="1200" dirty="0">
                <a:solidFill>
                  <a:srgbClr val="7ABEC5"/>
                </a:solidFill>
                <a:latin typeface="Avenir Medium"/>
                <a:ea typeface="+mn-ea"/>
                <a:cs typeface="+mn-cs"/>
              </a:rPr>
              <a:t>10 Minute Break</a:t>
            </a:r>
          </a:p>
          <a:p>
            <a:pPr indent="-228600">
              <a:lnSpc>
                <a:spcPct val="90000"/>
              </a:lnSpc>
              <a:spcBef>
                <a:spcPct val="0"/>
              </a:spcBef>
              <a:spcAft>
                <a:spcPts val="450"/>
              </a:spcAft>
              <a:buClrTx/>
              <a:buFont typeface="Arial" panose="020B0604020202020204" pitchFamily="34" charset="0"/>
              <a:buChar char="•"/>
            </a:pPr>
            <a:r>
              <a:rPr lang="en-US" sz="2400" kern="1200" dirty="0">
                <a:solidFill>
                  <a:srgbClr val="7ABEC5"/>
                </a:solidFill>
                <a:latin typeface="Avenir Medium"/>
                <a:ea typeface="+mn-ea"/>
                <a:cs typeface="+mn-cs"/>
              </a:rPr>
              <a:t>Take time to stretch</a:t>
            </a:r>
          </a:p>
          <a:p>
            <a:pPr indent="-228600">
              <a:lnSpc>
                <a:spcPct val="90000"/>
              </a:lnSpc>
              <a:spcBef>
                <a:spcPct val="0"/>
              </a:spcBef>
              <a:spcAft>
                <a:spcPts val="450"/>
              </a:spcAft>
              <a:buClrTx/>
              <a:buFont typeface="Arial" panose="020B0604020202020204" pitchFamily="34" charset="0"/>
              <a:buChar char="•"/>
            </a:pPr>
            <a:r>
              <a:rPr lang="en-US" sz="2400" kern="1200" dirty="0">
                <a:solidFill>
                  <a:srgbClr val="7ABEC5"/>
                </a:solidFill>
                <a:latin typeface="Avenir Medium"/>
                <a:ea typeface="+mn-ea"/>
                <a:cs typeface="+mn-cs"/>
              </a:rPr>
              <a:t>Get something to   drink and breathe!</a:t>
            </a:r>
          </a:p>
        </p:txBody>
      </p:sp>
      <p:pic>
        <p:nvPicPr>
          <p:cNvPr id="2052" name="Picture 4" descr="Daily Afternoon Randomness (46 Photos) | Dancing animals, Animals, Cute  animals"/>
          <p:cNvPicPr>
            <a:picLocks noChangeAspect="1" noChangeArrowheads="1"/>
          </p:cNvPicPr>
          <p:nvPr/>
        </p:nvPicPr>
        <p:blipFill rotWithShape="1">
          <a:blip r:embed="rId6">
            <a:extLst>
              <a:ext uri="{28A0092B-C50C-407E-A947-70E740481C1C}">
                <a14:useLocalDpi xmlns:a14="http://schemas.microsoft.com/office/drawing/2010/main" val="0"/>
              </a:ext>
            </a:extLst>
          </a:blip>
          <a:srcRect t="4362" r="2" b="20456"/>
          <a:stretch/>
        </p:blipFill>
        <p:spPr bwMode="auto">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pic>
        <p:nvPicPr>
          <p:cNvPr id="17" name="Picture 16" descr="A picture containing drawing&#10;&#10;Description automatically generated">
            <a:extLst>
              <a:ext uri="{FF2B5EF4-FFF2-40B4-BE49-F238E27FC236}">
                <a16:creationId xmlns:a16="http://schemas.microsoft.com/office/drawing/2014/main" id="{084B598A-0D29-47E3-8F51-513EDDFFAA8D}"/>
              </a:ext>
            </a:extLst>
          </p:cNvPr>
          <p:cNvPicPr>
            <a:picLocks noChangeAspect="1"/>
          </p:cNvPicPr>
          <p:nvPr/>
        </p:nvPicPr>
        <p:blipFill>
          <a:blip r:embed="rId7"/>
          <a:stretch>
            <a:fillRect/>
          </a:stretch>
        </p:blipFill>
        <p:spPr>
          <a:xfrm>
            <a:off x="0" y="906042"/>
            <a:ext cx="2053087" cy="853498"/>
          </a:xfrm>
          <a:prstGeom prst="rect">
            <a:avLst/>
          </a:prstGeom>
        </p:spPr>
      </p:pic>
      <p:sp>
        <p:nvSpPr>
          <p:cNvPr id="3" name="TextBox 2">
            <a:extLst>
              <a:ext uri="{FF2B5EF4-FFF2-40B4-BE49-F238E27FC236}">
                <a16:creationId xmlns:a16="http://schemas.microsoft.com/office/drawing/2014/main" id="{4FD8B814-460F-4766-AE09-291B56730C5D}"/>
              </a:ext>
            </a:extLst>
          </p:cNvPr>
          <p:cNvSpPr txBox="1"/>
          <p:nvPr/>
        </p:nvSpPr>
        <p:spPr>
          <a:xfrm>
            <a:off x="387927" y="149629"/>
            <a:ext cx="399011" cy="307777"/>
          </a:xfrm>
          <a:prstGeom prst="rect">
            <a:avLst/>
          </a:prstGeom>
          <a:noFill/>
        </p:spPr>
        <p:txBody>
          <a:bodyPr wrap="square" rtlCol="0">
            <a:spAutoFit/>
          </a:bodyPr>
          <a:lstStyle/>
          <a:p>
            <a:r>
              <a:rPr lang="en-US" dirty="0">
                <a:solidFill>
                  <a:schemeClr val="bg1"/>
                </a:solidFill>
              </a:rPr>
              <a:t>39</a:t>
            </a:r>
          </a:p>
        </p:txBody>
      </p:sp>
    </p:spTree>
    <p:extLst>
      <p:ext uri="{BB962C8B-B14F-4D97-AF65-F5344CB8AC3E}">
        <p14:creationId xmlns:p14="http://schemas.microsoft.com/office/powerpoint/2010/main" val="10265059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2D0F547-FA9B-41A7-BC21-5B0FFBB87441}"/>
              </a:ext>
            </a:extLst>
          </p:cNvPr>
          <p:cNvSpPr txBox="1">
            <a:spLocks/>
          </p:cNvSpPr>
          <p:nvPr/>
        </p:nvSpPr>
        <p:spPr>
          <a:xfrm>
            <a:off x="3160800" y="1270838"/>
            <a:ext cx="5827924" cy="1143000"/>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4000" kern="1200">
                <a:solidFill>
                  <a:srgbClr val="7ABEC5"/>
                </a:solidFill>
                <a:latin typeface="Lucida Handwriting" panose="03010101010101010101" pitchFamily="66" charset="0"/>
                <a:ea typeface="+mj-ea"/>
                <a:cs typeface="+mj-cs"/>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effectLst/>
                <a:uLnTx/>
                <a:uFillTx/>
                <a:latin typeface="Avenir Medium"/>
              </a:rPr>
              <a:t>Laura Mote, </a:t>
            </a:r>
            <a:r>
              <a:rPr lang="en-US" sz="1800" dirty="0">
                <a:latin typeface="Avenir Medium"/>
              </a:rPr>
              <a:t>LSWAIC, MHP</a:t>
            </a:r>
            <a:endParaRPr kumimoji="0" lang="en-US" sz="1800" b="0" i="0" u="none" strike="noStrike" kern="1200" cap="none" spc="0" normalizeH="0" baseline="0" noProof="0" dirty="0">
              <a:ln>
                <a:noFill/>
              </a:ln>
              <a:effectLst/>
              <a:uLnTx/>
              <a:uFillTx/>
              <a:latin typeface="Avenir Medium"/>
            </a:endParaRPr>
          </a:p>
        </p:txBody>
      </p:sp>
      <p:sp>
        <p:nvSpPr>
          <p:cNvPr id="16" name="TextBox 15">
            <a:extLst>
              <a:ext uri="{FF2B5EF4-FFF2-40B4-BE49-F238E27FC236}">
                <a16:creationId xmlns:a16="http://schemas.microsoft.com/office/drawing/2014/main" id="{A8C3253A-5E90-4805-8E60-08EE4CAFA212}"/>
              </a:ext>
            </a:extLst>
          </p:cNvPr>
          <p:cNvSpPr txBox="1"/>
          <p:nvPr/>
        </p:nvSpPr>
        <p:spPr>
          <a:xfrm>
            <a:off x="3160800" y="2326587"/>
            <a:ext cx="5700381" cy="2939266"/>
          </a:xfrm>
          <a:prstGeom prst="rect">
            <a:avLst/>
          </a:prstGeom>
          <a:noFill/>
        </p:spPr>
        <p:txBody>
          <a:bodyPr wrap="square" rtlCol="0">
            <a:spAutoFit/>
          </a:bodyPr>
          <a:lstStyle/>
          <a:p>
            <a:pPr algn="just"/>
            <a:r>
              <a:rPr lang="en-US" dirty="0">
                <a:solidFill>
                  <a:srgbClr val="002060"/>
                </a:solidFill>
                <a:latin typeface="Avenir Medium"/>
              </a:rPr>
              <a:t>Laura Mote is the Mental Health Community Support Specialist with Snohomish County Behavioral Health for the Denney Juvenile Justice System. Laura holds a Master of Social Work Degree with a focus in adolescent trauma. Laura has worked with high-risk youth for over ten years. She is the co-chair of the Snohomish County Children’s Wellness Coalition. Laura is a dedicated leader in building a Restorative Trauma Informed Community. Laura is co-facilitating the initial cohorts learning collaboratives to build a strong foundation for a trauma informed community. Laura is devoted to her two dogs.</a:t>
            </a:r>
          </a:p>
          <a:p>
            <a:pPr algn="just"/>
            <a:endParaRPr lang="en-US" dirty="0">
              <a:solidFill>
                <a:srgbClr val="002060"/>
              </a:solidFill>
              <a:latin typeface="Avenir Medium"/>
            </a:endParaRPr>
          </a:p>
          <a:p>
            <a:pPr algn="just"/>
            <a:r>
              <a:rPr lang="en-US" sz="1500" i="1" dirty="0">
                <a:solidFill>
                  <a:srgbClr val="002060"/>
                </a:solidFill>
                <a:latin typeface="Avenir Medium"/>
              </a:rPr>
              <a:t>Together, Laura and Liza work diligently to bring Restorative Trauma Informed CARE in a way that organizations can systemically bring sustainable changes for the community at large. </a:t>
            </a:r>
          </a:p>
        </p:txBody>
      </p:sp>
      <p:pic>
        <p:nvPicPr>
          <p:cNvPr id="17" name="Picture 16">
            <a:extLst>
              <a:ext uri="{FF2B5EF4-FFF2-40B4-BE49-F238E27FC236}">
                <a16:creationId xmlns:a16="http://schemas.microsoft.com/office/drawing/2014/main" id="{5B76E7CC-33CF-481B-A795-4C4F8778DFB7}"/>
              </a:ext>
            </a:extLst>
          </p:cNvPr>
          <p:cNvPicPr>
            <a:picLocks noChangeAspect="1"/>
          </p:cNvPicPr>
          <p:nvPr/>
        </p:nvPicPr>
        <p:blipFill>
          <a:blip r:embed="rId4"/>
          <a:stretch>
            <a:fillRect/>
          </a:stretch>
        </p:blipFill>
        <p:spPr>
          <a:xfrm>
            <a:off x="201283" y="1495539"/>
            <a:ext cx="2857083" cy="4285625"/>
          </a:xfrm>
          <a:prstGeom prst="rect">
            <a:avLst/>
          </a:prstGeom>
        </p:spPr>
      </p:pic>
      <p:sp>
        <p:nvSpPr>
          <p:cNvPr id="3" name="TextBox 2">
            <a:extLst>
              <a:ext uri="{FF2B5EF4-FFF2-40B4-BE49-F238E27FC236}">
                <a16:creationId xmlns:a16="http://schemas.microsoft.com/office/drawing/2014/main" id="{EFACE6D4-0719-4C30-BA3C-C11F4F277FF2}"/>
              </a:ext>
            </a:extLst>
          </p:cNvPr>
          <p:cNvSpPr txBox="1"/>
          <p:nvPr/>
        </p:nvSpPr>
        <p:spPr>
          <a:xfrm>
            <a:off x="201283" y="44692"/>
            <a:ext cx="284052" cy="307777"/>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265869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267163"/>
            <a:ext cx="2053087" cy="986292"/>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FAF269A-0691-4AAF-8F51-8E1DF60ED209}"/>
              </a:ext>
            </a:extLst>
          </p:cNvPr>
          <p:cNvSpPr/>
          <p:nvPr/>
        </p:nvSpPr>
        <p:spPr>
          <a:xfrm>
            <a:off x="155276" y="1408312"/>
            <a:ext cx="8542157" cy="4278094"/>
          </a:xfrm>
          <a:prstGeom prst="rect">
            <a:avLst/>
          </a:prstGeom>
        </p:spPr>
        <p:txBody>
          <a:bodyPr wrap="square">
            <a:spAutoFit/>
          </a:bodyPr>
          <a:lstStyle/>
          <a:p>
            <a:pPr algn="ctr" defTabSz="457200">
              <a:buClrTx/>
              <a:buFontTx/>
              <a:buNone/>
            </a:pPr>
            <a:endParaRPr lang="en-US" sz="2000" b="1" kern="1200" dirty="0">
              <a:solidFill>
                <a:prstClr val="black"/>
              </a:solidFill>
              <a:latin typeface="Calibri" panose="020F0502020204030204"/>
              <a:ea typeface="+mn-ea"/>
              <a:cs typeface="+mn-cs"/>
            </a:endParaRP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Leading and communicating about the transformation process throughout entire agency</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Engaging consumers in organizational planning</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Training clinical as well as non-clinical staff members –common language and mission</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Creating a safe environment</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Preventing secondary traumatic stress in staff </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Hiring a trauma-informed workforce </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Involving consumers in the treatment process </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Screening for trauma and ACEs</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Training staff in trauma-specific treatment approaches </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Engaging referral sources and partnering organizations</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Use reflective supervision </a:t>
            </a:r>
          </a:p>
          <a:p>
            <a:pPr marL="285750" indent="-285750" defTabSz="457200">
              <a:buClrTx/>
              <a:buFont typeface="Wingdings" panose="05000000000000000000" pitchFamily="2" charset="2"/>
              <a:buChar char="§"/>
            </a:pPr>
            <a:r>
              <a:rPr lang="en-US" sz="1800" kern="1200" dirty="0">
                <a:solidFill>
                  <a:srgbClr val="002060"/>
                </a:solidFill>
                <a:latin typeface="Avenir Medium"/>
                <a:ea typeface="+mn-ea"/>
                <a:cs typeface="+mn-cs"/>
              </a:rPr>
              <a:t>Culturally competent staff</a:t>
            </a:r>
          </a:p>
          <a:p>
            <a:pPr defTabSz="457200">
              <a:buClrTx/>
              <a:buFontTx/>
              <a:buNone/>
            </a:pPr>
            <a:endParaRPr lang="en-US" sz="1800" kern="1200" dirty="0">
              <a:solidFill>
                <a:prstClr val="black"/>
              </a:solidFill>
              <a:latin typeface="Calibri" panose="020F0502020204030204"/>
              <a:ea typeface="+mn-ea"/>
              <a:cs typeface="+mn-cs"/>
            </a:endParaRPr>
          </a:p>
        </p:txBody>
      </p:sp>
      <p:sp>
        <p:nvSpPr>
          <p:cNvPr id="3" name="Rectangle 2">
            <a:extLst>
              <a:ext uri="{FF2B5EF4-FFF2-40B4-BE49-F238E27FC236}">
                <a16:creationId xmlns:a16="http://schemas.microsoft.com/office/drawing/2014/main" id="{CF11A003-B72A-4FBE-9C52-621EDEFDFB5B}"/>
              </a:ext>
            </a:extLst>
          </p:cNvPr>
          <p:cNvSpPr/>
          <p:nvPr/>
        </p:nvSpPr>
        <p:spPr>
          <a:xfrm>
            <a:off x="2682240" y="267163"/>
            <a:ext cx="6260476" cy="954107"/>
          </a:xfrm>
          <a:prstGeom prst="rect">
            <a:avLst/>
          </a:prstGeom>
        </p:spPr>
        <p:txBody>
          <a:bodyPr wrap="square">
            <a:spAutoFit/>
          </a:bodyPr>
          <a:lstStyle/>
          <a:p>
            <a:pPr defTabSz="457200">
              <a:buClrTx/>
              <a:buFontTx/>
              <a:buNone/>
            </a:pPr>
            <a:r>
              <a:rPr lang="en-US" sz="3200" b="1" kern="1200" dirty="0">
                <a:solidFill>
                  <a:srgbClr val="7ABEC5"/>
                </a:solidFill>
                <a:latin typeface="Avenir Medium"/>
              </a:rPr>
              <a:t>K</a:t>
            </a:r>
            <a:r>
              <a:rPr lang="en-US" sz="2400" b="1" kern="1200" dirty="0">
                <a:solidFill>
                  <a:srgbClr val="7ABEC5"/>
                </a:solidFill>
                <a:latin typeface="Avenir Medium"/>
              </a:rPr>
              <a:t>ey Ingredients for Creating a Trauma-Informed Approach to an Organization</a:t>
            </a:r>
          </a:p>
        </p:txBody>
      </p:sp>
      <p:sp>
        <p:nvSpPr>
          <p:cNvPr id="4" name="TextBox 3">
            <a:extLst>
              <a:ext uri="{FF2B5EF4-FFF2-40B4-BE49-F238E27FC236}">
                <a16:creationId xmlns:a16="http://schemas.microsoft.com/office/drawing/2014/main" id="{07CCBF3E-4D7A-4BC3-AD57-0367C57054F6}"/>
              </a:ext>
            </a:extLst>
          </p:cNvPr>
          <p:cNvSpPr txBox="1"/>
          <p:nvPr/>
        </p:nvSpPr>
        <p:spPr>
          <a:xfrm>
            <a:off x="201283" y="43724"/>
            <a:ext cx="452652" cy="307777"/>
          </a:xfrm>
          <a:prstGeom prst="rect">
            <a:avLst/>
          </a:prstGeom>
          <a:noFill/>
        </p:spPr>
        <p:txBody>
          <a:bodyPr wrap="square" rtlCol="0">
            <a:spAutoFit/>
          </a:bodyPr>
          <a:lstStyle/>
          <a:p>
            <a:r>
              <a:rPr lang="en-US" dirty="0"/>
              <a:t>40</a:t>
            </a:r>
          </a:p>
        </p:txBody>
      </p:sp>
    </p:spTree>
    <p:extLst>
      <p:ext uri="{BB962C8B-B14F-4D97-AF65-F5344CB8AC3E}">
        <p14:creationId xmlns:p14="http://schemas.microsoft.com/office/powerpoint/2010/main" val="1065775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EFC729C-86B6-4117-9572-1FC00C10BAC0}"/>
              </a:ext>
            </a:extLst>
          </p:cNvPr>
          <p:cNvGraphicFramePr>
            <a:graphicFrameLocks noGrp="1"/>
          </p:cNvGraphicFramePr>
          <p:nvPr>
            <p:extLst>
              <p:ext uri="{D42A27DB-BD31-4B8C-83A1-F6EECF244321}">
                <p14:modId xmlns:p14="http://schemas.microsoft.com/office/powerpoint/2010/main" val="4205145116"/>
              </p:ext>
            </p:extLst>
          </p:nvPr>
        </p:nvGraphicFramePr>
        <p:xfrm>
          <a:off x="387541" y="902088"/>
          <a:ext cx="3004359" cy="5643952"/>
        </p:xfrm>
        <a:graphic>
          <a:graphicData uri="http://schemas.openxmlformats.org/drawingml/2006/table">
            <a:tbl>
              <a:tblPr firstRow="1" bandRow="1">
                <a:effectLst>
                  <a:outerShdw blurRad="76200" dir="18900000" sy="23000" kx="-1200000" algn="bl" rotWithShape="0">
                    <a:prstClr val="black">
                      <a:alpha val="20000"/>
                    </a:prstClr>
                  </a:outerShdw>
                </a:effectLst>
                <a:tableStyleId>{F5AB1C69-6EDB-4FF4-983F-18BD219EF322}</a:tableStyleId>
              </a:tblPr>
              <a:tblGrid>
                <a:gridCol w="3004359">
                  <a:extLst>
                    <a:ext uri="{9D8B030D-6E8A-4147-A177-3AD203B41FA5}">
                      <a16:colId xmlns:a16="http://schemas.microsoft.com/office/drawing/2014/main" val="20000"/>
                    </a:ext>
                  </a:extLst>
                </a:gridCol>
              </a:tblGrid>
              <a:tr h="279472">
                <a:tc>
                  <a:txBody>
                    <a:bodyPr/>
                    <a:lstStyle/>
                    <a:p>
                      <a:pPr algn="ctr"/>
                      <a:r>
                        <a:rPr lang="en-US" sz="1000" dirty="0">
                          <a:latin typeface="Calibri" panose="020F0502020204030204" pitchFamily="34" charset="0"/>
                          <a:cs typeface="Calibri" panose="020F0502020204030204" pitchFamily="34" charset="0"/>
                        </a:rPr>
                        <a:t>NO Equitable &amp; </a:t>
                      </a:r>
                      <a:r>
                        <a:rPr lang="en-US" sz="1000" baseline="0" dirty="0">
                          <a:latin typeface="Calibri" panose="020F0502020204030204" pitchFamily="34" charset="0"/>
                          <a:cs typeface="Calibri" panose="020F0502020204030204" pitchFamily="34" charset="0"/>
                        </a:rPr>
                        <a:t>TRAUMA INFORMED CARE LENS</a:t>
                      </a:r>
                      <a:endParaRPr lang="en-US" sz="1000" dirty="0">
                        <a:latin typeface="Calibri" panose="020F0502020204030204" pitchFamily="34" charset="0"/>
                        <a:cs typeface="Calibri" panose="020F0502020204030204" pitchFamily="34" charset="0"/>
                      </a:endParaRP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lnT w="762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0000"/>
                  </a:ext>
                </a:extLst>
              </a:tr>
              <a:tr h="242880">
                <a:tc>
                  <a:txBody>
                    <a:bodyPr/>
                    <a:lstStyle/>
                    <a:p>
                      <a:pPr algn="ctr"/>
                      <a:r>
                        <a:rPr lang="en-US" sz="1000" b="1">
                          <a:latin typeface="Calibri" panose="020F0502020204030204" pitchFamily="34" charset="0"/>
                          <a:cs typeface="Calibri" panose="020F0502020204030204" pitchFamily="34" charset="0"/>
                        </a:rPr>
                        <a:t>POWER OVER</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01"/>
                  </a:ext>
                </a:extLst>
              </a:tr>
              <a:tr h="242880">
                <a:tc>
                  <a:txBody>
                    <a:bodyPr/>
                    <a:lstStyle/>
                    <a:p>
                      <a:pPr algn="ctr"/>
                      <a:r>
                        <a:rPr lang="en-US" sz="1000" b="1">
                          <a:latin typeface="Calibri" panose="020F0502020204030204" pitchFamily="34" charset="0"/>
                          <a:cs typeface="Calibri" panose="020F0502020204030204" pitchFamily="34" charset="0"/>
                        </a:rPr>
                        <a:t>YOU CAN’T CHANGE</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02"/>
                  </a:ext>
                </a:extLst>
              </a:tr>
              <a:tr h="242880">
                <a:tc>
                  <a:txBody>
                    <a:bodyPr/>
                    <a:lstStyle/>
                    <a:p>
                      <a:pPr algn="ctr"/>
                      <a:r>
                        <a:rPr lang="en-US" sz="1000" b="1" dirty="0">
                          <a:latin typeface="Calibri" panose="020F0502020204030204" pitchFamily="34" charset="0"/>
                          <a:cs typeface="Calibri" panose="020F0502020204030204" pitchFamily="34" charset="0"/>
                        </a:rPr>
                        <a:t>PEOPLE NEED FIXING FIRST</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03"/>
                  </a:ext>
                </a:extLst>
              </a:tr>
              <a:tr h="242880">
                <a:tc>
                  <a:txBody>
                    <a:bodyPr/>
                    <a:lstStyle/>
                    <a:p>
                      <a:pPr algn="ctr"/>
                      <a:r>
                        <a:rPr lang="en-US" sz="1000" b="1">
                          <a:latin typeface="Calibri" panose="020F0502020204030204" pitchFamily="34" charset="0"/>
                          <a:cs typeface="Calibri" panose="020F0502020204030204" pitchFamily="34" charset="0"/>
                        </a:rPr>
                        <a:t>OPERATE FROM THE</a:t>
                      </a:r>
                      <a:r>
                        <a:rPr lang="en-US" sz="1000" b="1" baseline="0">
                          <a:latin typeface="Calibri" panose="020F0502020204030204" pitchFamily="34" charset="0"/>
                          <a:cs typeface="Calibri" panose="020F0502020204030204" pitchFamily="34" charset="0"/>
                        </a:rPr>
                        <a:t> DOMINANT CULTURE</a:t>
                      </a:r>
                      <a:endParaRPr lang="en-US" sz="1000" b="1">
                        <a:latin typeface="Calibri" panose="020F0502020204030204" pitchFamily="34" charset="0"/>
                        <a:cs typeface="Calibri" panose="020F0502020204030204" pitchFamily="34" charset="0"/>
                      </a:endParaRP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04"/>
                  </a:ext>
                </a:extLst>
              </a:tr>
              <a:tr h="242880">
                <a:tc>
                  <a:txBody>
                    <a:bodyPr/>
                    <a:lstStyle/>
                    <a:p>
                      <a:pPr algn="ctr"/>
                      <a:r>
                        <a:rPr lang="en-US" sz="1000" b="1">
                          <a:latin typeface="Calibri" panose="020F0502020204030204" pitchFamily="34" charset="0"/>
                          <a:cs typeface="Calibri" panose="020F0502020204030204" pitchFamily="34" charset="0"/>
                        </a:rPr>
                        <a:t>PEOPLE ARE OUT TO GET YOU</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05"/>
                  </a:ext>
                </a:extLst>
              </a:tr>
              <a:tr h="242880">
                <a:tc>
                  <a:txBody>
                    <a:bodyPr/>
                    <a:lstStyle/>
                    <a:p>
                      <a:pPr algn="ctr"/>
                      <a:r>
                        <a:rPr lang="en-US" sz="1000" b="1" dirty="0">
                          <a:latin typeface="Calibri" panose="020F0502020204030204" pitchFamily="34" charset="0"/>
                          <a:cs typeface="Calibri" panose="020F0502020204030204" pitchFamily="34" charset="0"/>
                        </a:rPr>
                        <a:t>THERE’S ONLY RIGHT</a:t>
                      </a:r>
                      <a:r>
                        <a:rPr lang="en-US" sz="1000" b="1" baseline="0" dirty="0">
                          <a:latin typeface="Calibri" panose="020F0502020204030204" pitchFamily="34" charset="0"/>
                          <a:cs typeface="Calibri" panose="020F0502020204030204" pitchFamily="34" charset="0"/>
                        </a:rPr>
                        <a:t> OR WRONG</a:t>
                      </a:r>
                      <a:endParaRPr lang="en-US" sz="1000" b="1" dirty="0">
                        <a:latin typeface="Calibri" panose="020F0502020204030204" pitchFamily="34" charset="0"/>
                        <a:cs typeface="Calibri" panose="020F0502020204030204" pitchFamily="34" charset="0"/>
                      </a:endParaRP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06"/>
                  </a:ext>
                </a:extLst>
              </a:tr>
              <a:tr h="242880">
                <a:tc>
                  <a:txBody>
                    <a:bodyPr/>
                    <a:lstStyle/>
                    <a:p>
                      <a:pPr algn="ctr"/>
                      <a:r>
                        <a:rPr lang="en-US" sz="1000" b="1">
                          <a:latin typeface="Calibri" panose="020F0502020204030204" pitchFamily="34" charset="0"/>
                          <a:cs typeface="Calibri" panose="020F0502020204030204" pitchFamily="34" charset="0"/>
                        </a:rPr>
                        <a:t>HELPING</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07"/>
                  </a:ext>
                </a:extLst>
              </a:tr>
              <a:tr h="242880">
                <a:tc>
                  <a:txBody>
                    <a:bodyPr/>
                    <a:lstStyle/>
                    <a:p>
                      <a:pPr algn="ctr"/>
                      <a:r>
                        <a:rPr lang="en-US" sz="1000" b="1">
                          <a:latin typeface="Calibri" panose="020F0502020204030204" pitchFamily="34" charset="0"/>
                          <a:cs typeface="Calibri" panose="020F0502020204030204" pitchFamily="34" charset="0"/>
                        </a:rPr>
                        <a:t>“YOU’RE CRAZY!”</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08"/>
                  </a:ext>
                </a:extLst>
              </a:tr>
              <a:tr h="242880">
                <a:tc>
                  <a:txBody>
                    <a:bodyPr/>
                    <a:lstStyle/>
                    <a:p>
                      <a:pPr algn="ctr"/>
                      <a:r>
                        <a:rPr lang="en-US" sz="1000" b="1">
                          <a:latin typeface="Calibri" panose="020F0502020204030204" pitchFamily="34" charset="0"/>
                          <a:cs typeface="Calibri" panose="020F0502020204030204" pitchFamily="34" charset="0"/>
                        </a:rPr>
                        <a:t>COMPLIANCE/OBEDIENCE</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09"/>
                  </a:ext>
                </a:extLst>
              </a:tr>
              <a:tr h="242880">
                <a:tc>
                  <a:txBody>
                    <a:bodyPr/>
                    <a:lstStyle/>
                    <a:p>
                      <a:pPr algn="ctr"/>
                      <a:r>
                        <a:rPr lang="en-US" sz="1000" b="1">
                          <a:latin typeface="Calibri" panose="020F0502020204030204" pitchFamily="34" charset="0"/>
                          <a:cs typeface="Calibri" panose="020F0502020204030204" pitchFamily="34" charset="0"/>
                        </a:rPr>
                        <a:t>INFO IS SHARED ON A NEED TO KNOW</a:t>
                      </a:r>
                      <a:r>
                        <a:rPr lang="en-US" sz="1000" b="1" baseline="0">
                          <a:latin typeface="Calibri" panose="020F0502020204030204" pitchFamily="34" charset="0"/>
                          <a:cs typeface="Calibri" panose="020F0502020204030204" pitchFamily="34" charset="0"/>
                        </a:rPr>
                        <a:t> BASIS</a:t>
                      </a:r>
                      <a:endParaRPr lang="en-US" sz="1000" b="1">
                        <a:latin typeface="Calibri" panose="020F0502020204030204" pitchFamily="34" charset="0"/>
                        <a:cs typeface="Calibri" panose="020F0502020204030204" pitchFamily="34" charset="0"/>
                      </a:endParaRP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10"/>
                  </a:ext>
                </a:extLst>
              </a:tr>
              <a:tr h="242880">
                <a:tc>
                  <a:txBody>
                    <a:bodyPr/>
                    <a:lstStyle/>
                    <a:p>
                      <a:pPr algn="ctr"/>
                      <a:r>
                        <a:rPr lang="en-US" sz="1000" b="1">
                          <a:latin typeface="Calibri" panose="020F0502020204030204" pitchFamily="34" charset="0"/>
                          <a:cs typeface="Calibri" panose="020F0502020204030204" pitchFamily="34" charset="0"/>
                        </a:rPr>
                        <a:t>PRESENTING ISSUE</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11"/>
                  </a:ext>
                </a:extLst>
              </a:tr>
              <a:tr h="242880">
                <a:tc>
                  <a:txBody>
                    <a:bodyPr/>
                    <a:lstStyle/>
                    <a:p>
                      <a:pPr algn="ctr"/>
                      <a:r>
                        <a:rPr lang="en-US" sz="1000" b="1">
                          <a:latin typeface="Calibri" panose="020F0502020204030204" pitchFamily="34" charset="0"/>
                          <a:cs typeface="Calibri" panose="020F0502020204030204" pitchFamily="34" charset="0"/>
                        </a:rPr>
                        <a:t>“US AND THEM”</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12"/>
                  </a:ext>
                </a:extLst>
              </a:tr>
              <a:tr h="242880">
                <a:tc>
                  <a:txBody>
                    <a:bodyPr/>
                    <a:lstStyle/>
                    <a:p>
                      <a:pPr algn="ctr"/>
                      <a:r>
                        <a:rPr lang="en-US" sz="1000" b="1">
                          <a:latin typeface="Calibri" panose="020F0502020204030204" pitchFamily="34" charset="0"/>
                          <a:cs typeface="Calibri" panose="020F0502020204030204" pitchFamily="34" charset="0"/>
                        </a:rPr>
                        <a:t>LABELS, PATHOLOGY</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13"/>
                  </a:ext>
                </a:extLst>
              </a:tr>
              <a:tr h="242880">
                <a:tc>
                  <a:txBody>
                    <a:bodyPr/>
                    <a:lstStyle/>
                    <a:p>
                      <a:pPr algn="ctr"/>
                      <a:r>
                        <a:rPr lang="en-US" sz="1000" b="1">
                          <a:latin typeface="Calibri" panose="020F0502020204030204" pitchFamily="34" charset="0"/>
                          <a:cs typeface="Calibri" panose="020F0502020204030204" pitchFamily="34" charset="0"/>
                        </a:rPr>
                        <a:t>FEAR BASED</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14"/>
                  </a:ext>
                </a:extLst>
              </a:tr>
              <a:tr h="242880">
                <a:tc>
                  <a:txBody>
                    <a:bodyPr/>
                    <a:lstStyle/>
                    <a:p>
                      <a:pPr algn="ctr"/>
                      <a:r>
                        <a:rPr lang="en-US" sz="1000" b="1">
                          <a:latin typeface="Calibri" panose="020F0502020204030204" pitchFamily="34" charset="0"/>
                          <a:cs typeface="Calibri" panose="020F0502020204030204" pitchFamily="34" charset="0"/>
                        </a:rPr>
                        <a:t>I’M HERE TO FIX YOU</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15"/>
                  </a:ext>
                </a:extLst>
              </a:tr>
              <a:tr h="242880">
                <a:tc>
                  <a:txBody>
                    <a:bodyPr/>
                    <a:lstStyle/>
                    <a:p>
                      <a:pPr algn="ctr"/>
                      <a:r>
                        <a:rPr lang="en-US" sz="1000" b="1">
                          <a:latin typeface="Calibri" panose="020F0502020204030204" pitchFamily="34" charset="0"/>
                          <a:cs typeface="Calibri" panose="020F0502020204030204" pitchFamily="34" charset="0"/>
                        </a:rPr>
                        <a:t>INSTRUCTIVE</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16"/>
                  </a:ext>
                </a:extLst>
              </a:tr>
              <a:tr h="242880">
                <a:tc>
                  <a:txBody>
                    <a:bodyPr/>
                    <a:lstStyle/>
                    <a:p>
                      <a:pPr algn="ctr"/>
                      <a:r>
                        <a:rPr lang="en-US" sz="1000" b="1">
                          <a:latin typeface="Calibri" panose="020F0502020204030204" pitchFamily="34" charset="0"/>
                          <a:cs typeface="Calibri" panose="020F0502020204030204" pitchFamily="34" charset="0"/>
                        </a:rPr>
                        <a:t>PEOPLE MAKE BAD CHOICES</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17"/>
                  </a:ext>
                </a:extLst>
              </a:tr>
              <a:tr h="242880">
                <a:tc>
                  <a:txBody>
                    <a:bodyPr/>
                    <a:lstStyle/>
                    <a:p>
                      <a:pPr algn="ctr"/>
                      <a:r>
                        <a:rPr lang="en-US" sz="1000" b="1" dirty="0">
                          <a:latin typeface="Calibri" panose="020F0502020204030204" pitchFamily="34" charset="0"/>
                          <a:cs typeface="Calibri" panose="020F0502020204030204" pitchFamily="34" charset="0"/>
                        </a:rPr>
                        <a:t>BEHAVIOR VIEWED</a:t>
                      </a:r>
                      <a:r>
                        <a:rPr lang="en-US" sz="1000" b="1" baseline="0" dirty="0">
                          <a:latin typeface="Calibri" panose="020F0502020204030204" pitchFamily="34" charset="0"/>
                          <a:cs typeface="Calibri" panose="020F0502020204030204" pitchFamily="34" charset="0"/>
                        </a:rPr>
                        <a:t> AS PROBLEM</a:t>
                      </a:r>
                      <a:endParaRPr lang="en-US" sz="1000" b="1" dirty="0">
                        <a:latin typeface="Calibri" panose="020F0502020204030204" pitchFamily="34" charset="0"/>
                        <a:cs typeface="Calibri" panose="020F0502020204030204" pitchFamily="34" charset="0"/>
                      </a:endParaRP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18"/>
                  </a:ext>
                </a:extLst>
              </a:tr>
              <a:tr h="242880">
                <a:tc>
                  <a:txBody>
                    <a:bodyPr/>
                    <a:lstStyle/>
                    <a:p>
                      <a:pPr algn="ctr"/>
                      <a:r>
                        <a:rPr lang="en-US" sz="1000" b="1">
                          <a:latin typeface="Calibri" panose="020F0502020204030204" pitchFamily="34" charset="0"/>
                          <a:cs typeface="Calibri" panose="020F0502020204030204" pitchFamily="34" charset="0"/>
                        </a:rPr>
                        <a:t>WHAT’S WRONG WITH YOU?</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19"/>
                  </a:ext>
                </a:extLst>
              </a:tr>
              <a:tr h="242880">
                <a:tc>
                  <a:txBody>
                    <a:bodyPr/>
                    <a:lstStyle/>
                    <a:p>
                      <a:pPr algn="ctr"/>
                      <a:r>
                        <a:rPr lang="en-US" sz="1000" b="1">
                          <a:latin typeface="Calibri" panose="020F0502020204030204" pitchFamily="34" charset="0"/>
                          <a:cs typeface="Calibri" panose="020F0502020204030204" pitchFamily="34" charset="0"/>
                        </a:rPr>
                        <a:t>BLAME/SHAME</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20"/>
                  </a:ext>
                </a:extLst>
              </a:tr>
              <a:tr h="242880">
                <a:tc>
                  <a:txBody>
                    <a:bodyPr/>
                    <a:lstStyle/>
                    <a:p>
                      <a:pPr algn="ctr"/>
                      <a:r>
                        <a:rPr lang="en-US" sz="1000" b="1">
                          <a:latin typeface="Calibri" panose="020F0502020204030204" pitchFamily="34" charset="0"/>
                          <a:cs typeface="Calibri" panose="020F0502020204030204" pitchFamily="34" charset="0"/>
                        </a:rPr>
                        <a:t>GOAL IS TO GO THINGS THE “RIGHT” WAY</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0021"/>
                  </a:ext>
                </a:extLst>
              </a:tr>
              <a:tr h="242880">
                <a:tc>
                  <a:txBody>
                    <a:bodyPr/>
                    <a:lstStyle/>
                    <a:p>
                      <a:pPr algn="ctr"/>
                      <a:r>
                        <a:rPr lang="en-US" sz="1000" b="1" dirty="0">
                          <a:latin typeface="Calibri" panose="020F0502020204030204" pitchFamily="34" charset="0"/>
                          <a:cs typeface="Calibri" panose="020F0502020204030204" pitchFamily="34" charset="0"/>
                        </a:rPr>
                        <a:t>PRESCRIPTIVE</a:t>
                      </a:r>
                    </a:p>
                  </a:txBody>
                  <a:tcPr anchor="ctr">
                    <a:lnL w="762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lnB w="762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graphicFrame>
        <p:nvGraphicFramePr>
          <p:cNvPr id="5" name="Table 4">
            <a:extLst>
              <a:ext uri="{FF2B5EF4-FFF2-40B4-BE49-F238E27FC236}">
                <a16:creationId xmlns:a16="http://schemas.microsoft.com/office/drawing/2014/main" id="{920DF14E-227F-415F-81CA-81E812CA16E4}"/>
              </a:ext>
            </a:extLst>
          </p:cNvPr>
          <p:cNvGraphicFramePr>
            <a:graphicFrameLocks noGrp="1"/>
          </p:cNvGraphicFramePr>
          <p:nvPr>
            <p:extLst>
              <p:ext uri="{D42A27DB-BD31-4B8C-83A1-F6EECF244321}">
                <p14:modId xmlns:p14="http://schemas.microsoft.com/office/powerpoint/2010/main" val="812363360"/>
              </p:ext>
            </p:extLst>
          </p:nvPr>
        </p:nvGraphicFramePr>
        <p:xfrm>
          <a:off x="3391901" y="902090"/>
          <a:ext cx="3004360" cy="5627729"/>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3004360">
                  <a:extLst>
                    <a:ext uri="{9D8B030D-6E8A-4147-A177-3AD203B41FA5}">
                      <a16:colId xmlns:a16="http://schemas.microsoft.com/office/drawing/2014/main" val="20000"/>
                    </a:ext>
                  </a:extLst>
                </a:gridCol>
              </a:tblGrid>
              <a:tr h="226100">
                <a:tc>
                  <a:txBody>
                    <a:bodyPr/>
                    <a:lstStyle/>
                    <a:p>
                      <a:pPr algn="ctr"/>
                      <a:r>
                        <a:rPr lang="en-US" sz="1000" dirty="0">
                          <a:latin typeface="Calibri" panose="020F0502020204030204" pitchFamily="34" charset="0"/>
                          <a:cs typeface="Calibri" panose="020F0502020204030204" pitchFamily="34" charset="0"/>
                        </a:rPr>
                        <a:t>Equitable &amp; TRAUMA INFORMED CARE LENS</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lnT w="76200" cap="flat" cmpd="sng" algn="ctr">
                      <a:solidFill>
                        <a:srgbClr val="00DAB2"/>
                      </a:solidFill>
                      <a:prstDash val="solid"/>
                      <a:round/>
                      <a:headEnd type="none" w="med" len="med"/>
                      <a:tailEnd type="none" w="med" len="med"/>
                    </a:lnT>
                    <a:solidFill>
                      <a:srgbClr val="04E3B2"/>
                    </a:solidFill>
                  </a:tcPr>
                </a:tc>
                <a:extLst>
                  <a:ext uri="{0D108BD9-81ED-4DB2-BD59-A6C34878D82A}">
                    <a16:rowId xmlns:a16="http://schemas.microsoft.com/office/drawing/2014/main" val="10000"/>
                  </a:ext>
                </a:extLst>
              </a:tr>
              <a:tr h="226100">
                <a:tc>
                  <a:txBody>
                    <a:bodyPr/>
                    <a:lstStyle/>
                    <a:p>
                      <a:pPr algn="ctr"/>
                      <a:r>
                        <a:rPr lang="en-US" sz="1000" b="1">
                          <a:latin typeface="Calibri" panose="020F0502020204030204" pitchFamily="34" charset="0"/>
                          <a:cs typeface="Calibri" panose="020F0502020204030204" pitchFamily="34" charset="0"/>
                        </a:rPr>
                        <a:t>POWER WITH</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01"/>
                  </a:ext>
                </a:extLst>
              </a:tr>
              <a:tr h="226100">
                <a:tc>
                  <a:txBody>
                    <a:bodyPr/>
                    <a:lstStyle/>
                    <a:p>
                      <a:pPr algn="ctr"/>
                      <a:r>
                        <a:rPr lang="en-US" sz="1000" b="1">
                          <a:latin typeface="Calibri" panose="020F0502020204030204" pitchFamily="34" charset="0"/>
                          <a:cs typeface="Calibri" panose="020F0502020204030204" pitchFamily="34" charset="0"/>
                        </a:rPr>
                        <a:t>NEUROPLASTICITY</a:t>
                      </a:r>
                      <a:r>
                        <a:rPr lang="en-US" sz="1000" b="1" baseline="0">
                          <a:latin typeface="Calibri" panose="020F0502020204030204" pitchFamily="34" charset="0"/>
                          <a:cs typeface="Calibri" panose="020F0502020204030204" pitchFamily="34" charset="0"/>
                        </a:rPr>
                        <a:t> CAN CHANGE</a:t>
                      </a:r>
                      <a:endParaRPr lang="en-US" sz="1000" b="1">
                        <a:latin typeface="Calibri" panose="020F0502020204030204" pitchFamily="34" charset="0"/>
                        <a:cs typeface="Calibri" panose="020F0502020204030204" pitchFamily="34" charset="0"/>
                      </a:endParaRP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D2FEF5"/>
                    </a:solidFill>
                  </a:tcPr>
                </a:tc>
                <a:extLst>
                  <a:ext uri="{0D108BD9-81ED-4DB2-BD59-A6C34878D82A}">
                    <a16:rowId xmlns:a16="http://schemas.microsoft.com/office/drawing/2014/main" val="10002"/>
                  </a:ext>
                </a:extLst>
              </a:tr>
              <a:tr h="226100">
                <a:tc>
                  <a:txBody>
                    <a:bodyPr/>
                    <a:lstStyle/>
                    <a:p>
                      <a:pPr algn="ctr"/>
                      <a:r>
                        <a:rPr lang="en-US" sz="1000" b="1">
                          <a:latin typeface="Calibri" panose="020F0502020204030204" pitchFamily="34" charset="0"/>
                          <a:cs typeface="Calibri" panose="020F0502020204030204" pitchFamily="34" charset="0"/>
                        </a:rPr>
                        <a:t>PEOPLE NEED SAFETY FIRST</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03"/>
                  </a:ext>
                </a:extLst>
              </a:tr>
              <a:tr h="226100">
                <a:tc>
                  <a:txBody>
                    <a:bodyPr/>
                    <a:lstStyle/>
                    <a:p>
                      <a:pPr algn="ctr"/>
                      <a:r>
                        <a:rPr lang="en-US" sz="1000" b="1">
                          <a:latin typeface="Calibri" panose="020F0502020204030204" pitchFamily="34" charset="0"/>
                          <a:cs typeface="Calibri" panose="020F0502020204030204" pitchFamily="34" charset="0"/>
                        </a:rPr>
                        <a:t>CULTURE</a:t>
                      </a:r>
                      <a:r>
                        <a:rPr lang="en-US" sz="1000" b="1" baseline="0">
                          <a:latin typeface="Calibri" panose="020F0502020204030204" pitchFamily="34" charset="0"/>
                          <a:cs typeface="Calibri" panose="020F0502020204030204" pitchFamily="34" charset="0"/>
                        </a:rPr>
                        <a:t> HUMILITY</a:t>
                      </a:r>
                      <a:endParaRPr lang="en-US" sz="1000" b="1">
                        <a:latin typeface="Calibri" panose="020F0502020204030204" pitchFamily="34" charset="0"/>
                        <a:cs typeface="Calibri" panose="020F0502020204030204" pitchFamily="34" charset="0"/>
                      </a:endParaRP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D2FEF5"/>
                    </a:solidFill>
                  </a:tcPr>
                </a:tc>
                <a:extLst>
                  <a:ext uri="{0D108BD9-81ED-4DB2-BD59-A6C34878D82A}">
                    <a16:rowId xmlns:a16="http://schemas.microsoft.com/office/drawing/2014/main" val="10004"/>
                  </a:ext>
                </a:extLst>
              </a:tr>
              <a:tr h="263249">
                <a:tc>
                  <a:txBody>
                    <a:bodyPr/>
                    <a:lstStyle/>
                    <a:p>
                      <a:pPr algn="ctr"/>
                      <a:r>
                        <a:rPr lang="en-US" sz="1000" b="1">
                          <a:latin typeface="Calibri" panose="020F0502020204030204" pitchFamily="34" charset="0"/>
                          <a:cs typeface="Calibri" panose="020F0502020204030204" pitchFamily="34" charset="0"/>
                        </a:rPr>
                        <a:t>PEOPLE CAN LIVE UP TO THE</a:t>
                      </a:r>
                      <a:r>
                        <a:rPr lang="en-US" sz="1000" b="1" baseline="0">
                          <a:latin typeface="Calibri" panose="020F0502020204030204" pitchFamily="34" charset="0"/>
                          <a:cs typeface="Calibri" panose="020F0502020204030204" pitchFamily="34" charset="0"/>
                        </a:rPr>
                        <a:t> TRUST YOU GIVE THEM</a:t>
                      </a:r>
                      <a:endParaRPr lang="en-US" sz="1000" b="1">
                        <a:latin typeface="Calibri" panose="020F0502020204030204" pitchFamily="34" charset="0"/>
                        <a:cs typeface="Calibri" panose="020F0502020204030204" pitchFamily="34" charset="0"/>
                      </a:endParaRP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05"/>
                  </a:ext>
                </a:extLst>
              </a:tr>
              <a:tr h="226100">
                <a:tc>
                  <a:txBody>
                    <a:bodyPr/>
                    <a:lstStyle/>
                    <a:p>
                      <a:pPr algn="ctr"/>
                      <a:r>
                        <a:rPr lang="en-US" sz="1000" b="1">
                          <a:latin typeface="Calibri" panose="020F0502020204030204" pitchFamily="34" charset="0"/>
                          <a:cs typeface="Calibri" panose="020F0502020204030204" pitchFamily="34" charset="0"/>
                        </a:rPr>
                        <a:t>THERE’S MULTIPLE VIEWPOINTS</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D2FEF5"/>
                    </a:solidFill>
                  </a:tcPr>
                </a:tc>
                <a:extLst>
                  <a:ext uri="{0D108BD9-81ED-4DB2-BD59-A6C34878D82A}">
                    <a16:rowId xmlns:a16="http://schemas.microsoft.com/office/drawing/2014/main" val="10006"/>
                  </a:ext>
                </a:extLst>
              </a:tr>
              <a:tr h="226100">
                <a:tc>
                  <a:txBody>
                    <a:bodyPr/>
                    <a:lstStyle/>
                    <a:p>
                      <a:pPr algn="ctr"/>
                      <a:r>
                        <a:rPr lang="en-US" sz="1000" b="1">
                          <a:latin typeface="Calibri" panose="020F0502020204030204" pitchFamily="34" charset="0"/>
                          <a:cs typeface="Calibri" panose="020F0502020204030204" pitchFamily="34" charset="0"/>
                        </a:rPr>
                        <a:t>LEARNING</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07"/>
                  </a:ext>
                </a:extLst>
              </a:tr>
              <a:tr h="226100">
                <a:tc>
                  <a:txBody>
                    <a:bodyPr/>
                    <a:lstStyle/>
                    <a:p>
                      <a:pPr algn="ctr"/>
                      <a:r>
                        <a:rPr lang="en-US" sz="1000" b="1">
                          <a:latin typeface="Calibri" panose="020F0502020204030204" pitchFamily="34" charset="0"/>
                          <a:cs typeface="Calibri" panose="020F0502020204030204" pitchFamily="34" charset="0"/>
                        </a:rPr>
                        <a:t>“IT</a:t>
                      </a:r>
                      <a:r>
                        <a:rPr lang="en-US" sz="1000" b="1" baseline="0">
                          <a:latin typeface="Calibri" panose="020F0502020204030204" pitchFamily="34" charset="0"/>
                          <a:cs typeface="Calibri" panose="020F0502020204030204" pitchFamily="34" charset="0"/>
                        </a:rPr>
                        <a:t> MAKES SENSE”</a:t>
                      </a:r>
                      <a:endParaRPr lang="en-US" sz="1000" b="1">
                        <a:latin typeface="Calibri" panose="020F0502020204030204" pitchFamily="34" charset="0"/>
                        <a:cs typeface="Calibri" panose="020F0502020204030204" pitchFamily="34" charset="0"/>
                      </a:endParaRP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D2FEF5"/>
                    </a:solidFill>
                  </a:tcPr>
                </a:tc>
                <a:extLst>
                  <a:ext uri="{0D108BD9-81ED-4DB2-BD59-A6C34878D82A}">
                    <a16:rowId xmlns:a16="http://schemas.microsoft.com/office/drawing/2014/main" val="10008"/>
                  </a:ext>
                </a:extLst>
              </a:tr>
              <a:tr h="226100">
                <a:tc>
                  <a:txBody>
                    <a:bodyPr/>
                    <a:lstStyle/>
                    <a:p>
                      <a:pPr algn="ctr"/>
                      <a:r>
                        <a:rPr lang="en-US" sz="1000" b="1">
                          <a:latin typeface="Calibri" panose="020F0502020204030204" pitchFamily="34" charset="0"/>
                          <a:cs typeface="Calibri" panose="020F0502020204030204" pitchFamily="34" charset="0"/>
                        </a:rPr>
                        <a:t>EMPOWERMENT/COLLARBORATION</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09"/>
                  </a:ext>
                </a:extLst>
              </a:tr>
              <a:tr h="226100">
                <a:tc>
                  <a:txBody>
                    <a:bodyPr/>
                    <a:lstStyle/>
                    <a:p>
                      <a:pPr algn="ctr"/>
                      <a:r>
                        <a:rPr lang="en-US" sz="1000" b="1">
                          <a:latin typeface="Calibri" panose="020F0502020204030204" pitchFamily="34" charset="0"/>
                          <a:cs typeface="Calibri" panose="020F0502020204030204" pitchFamily="34" charset="0"/>
                        </a:rPr>
                        <a:t>TRANSPARENCY AND PREDICTABILITY</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D2FEF5"/>
                    </a:solidFill>
                  </a:tcPr>
                </a:tc>
                <a:extLst>
                  <a:ext uri="{0D108BD9-81ED-4DB2-BD59-A6C34878D82A}">
                    <a16:rowId xmlns:a16="http://schemas.microsoft.com/office/drawing/2014/main" val="10010"/>
                  </a:ext>
                </a:extLst>
              </a:tr>
              <a:tr h="226100">
                <a:tc>
                  <a:txBody>
                    <a:bodyPr/>
                    <a:lstStyle/>
                    <a:p>
                      <a:pPr algn="ctr"/>
                      <a:r>
                        <a:rPr lang="en-US" sz="1000" b="1">
                          <a:latin typeface="Calibri" panose="020F0502020204030204" pitchFamily="34" charset="0"/>
                          <a:cs typeface="Calibri" panose="020F0502020204030204" pitchFamily="34" charset="0"/>
                        </a:rPr>
                        <a:t>WHOLE PERSON AND</a:t>
                      </a:r>
                      <a:r>
                        <a:rPr lang="en-US" sz="1000" b="1" baseline="0">
                          <a:latin typeface="Calibri" panose="020F0502020204030204" pitchFamily="34" charset="0"/>
                          <a:cs typeface="Calibri" panose="020F0502020204030204" pitchFamily="34" charset="0"/>
                        </a:rPr>
                        <a:t> HISTORY</a:t>
                      </a:r>
                      <a:endParaRPr lang="en-US" sz="1000" b="1">
                        <a:latin typeface="Calibri" panose="020F0502020204030204" pitchFamily="34" charset="0"/>
                        <a:cs typeface="Calibri" panose="020F0502020204030204" pitchFamily="34" charset="0"/>
                      </a:endParaRP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11"/>
                  </a:ext>
                </a:extLst>
              </a:tr>
              <a:tr h="226100">
                <a:tc>
                  <a:txBody>
                    <a:bodyPr/>
                    <a:lstStyle/>
                    <a:p>
                      <a:pPr algn="ctr"/>
                      <a:r>
                        <a:rPr lang="en-US" sz="1000" b="1">
                          <a:latin typeface="Calibri" panose="020F0502020204030204" pitchFamily="34" charset="0"/>
                          <a:cs typeface="Calibri" panose="020F0502020204030204" pitchFamily="34" charset="0"/>
                        </a:rPr>
                        <a:t>“WE’RE ALL IN THIS TOGETHER”</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D2FEF5"/>
                    </a:solidFill>
                  </a:tcPr>
                </a:tc>
                <a:extLst>
                  <a:ext uri="{0D108BD9-81ED-4DB2-BD59-A6C34878D82A}">
                    <a16:rowId xmlns:a16="http://schemas.microsoft.com/office/drawing/2014/main" val="10012"/>
                  </a:ext>
                </a:extLst>
              </a:tr>
              <a:tr h="226100">
                <a:tc>
                  <a:txBody>
                    <a:bodyPr/>
                    <a:lstStyle/>
                    <a:p>
                      <a:pPr algn="ctr"/>
                      <a:r>
                        <a:rPr lang="en-US" sz="1000" b="1">
                          <a:latin typeface="Calibri" panose="020F0502020204030204" pitchFamily="34" charset="0"/>
                          <a:cs typeface="Calibri" panose="020F0502020204030204" pitchFamily="34" charset="0"/>
                        </a:rPr>
                        <a:t>BEHAVIOR AS</a:t>
                      </a:r>
                      <a:r>
                        <a:rPr lang="en-US" sz="1000" b="1" baseline="0">
                          <a:latin typeface="Calibri" panose="020F0502020204030204" pitchFamily="34" charset="0"/>
                          <a:cs typeface="Calibri" panose="020F0502020204030204" pitchFamily="34" charset="0"/>
                        </a:rPr>
                        <a:t> COMMUNICATION</a:t>
                      </a:r>
                      <a:endParaRPr lang="en-US" sz="1000" b="1">
                        <a:latin typeface="Calibri" panose="020F0502020204030204" pitchFamily="34" charset="0"/>
                        <a:cs typeface="Calibri" panose="020F0502020204030204" pitchFamily="34" charset="0"/>
                      </a:endParaRP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13"/>
                  </a:ext>
                </a:extLst>
              </a:tr>
              <a:tr h="226100">
                <a:tc>
                  <a:txBody>
                    <a:bodyPr/>
                    <a:lstStyle/>
                    <a:p>
                      <a:pPr algn="ctr"/>
                      <a:r>
                        <a:rPr lang="en-US" sz="1000" b="1">
                          <a:latin typeface="Calibri" panose="020F0502020204030204" pitchFamily="34" charset="0"/>
                          <a:cs typeface="Calibri" panose="020F0502020204030204" pitchFamily="34" charset="0"/>
                        </a:rPr>
                        <a:t>EMPATHY BASED</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D2FEF5"/>
                    </a:solidFill>
                  </a:tcPr>
                </a:tc>
                <a:extLst>
                  <a:ext uri="{0D108BD9-81ED-4DB2-BD59-A6C34878D82A}">
                    <a16:rowId xmlns:a16="http://schemas.microsoft.com/office/drawing/2014/main" val="10014"/>
                  </a:ext>
                </a:extLst>
              </a:tr>
              <a:tr h="226100">
                <a:tc>
                  <a:txBody>
                    <a:bodyPr/>
                    <a:lstStyle/>
                    <a:p>
                      <a:pPr algn="ctr"/>
                      <a:r>
                        <a:rPr lang="en-US" sz="1000" b="1">
                          <a:latin typeface="Calibri" panose="020F0502020204030204" pitchFamily="34" charset="0"/>
                          <a:cs typeface="Calibri" panose="020F0502020204030204" pitchFamily="34" charset="0"/>
                        </a:rPr>
                        <a:t>SUPPORT THE HEALING</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15"/>
                  </a:ext>
                </a:extLst>
              </a:tr>
              <a:tr h="226100">
                <a:tc>
                  <a:txBody>
                    <a:bodyPr/>
                    <a:lstStyle/>
                    <a:p>
                      <a:pPr algn="ctr"/>
                      <a:r>
                        <a:rPr lang="en-US" sz="1000" b="1">
                          <a:latin typeface="Calibri" panose="020F0502020204030204" pitchFamily="34" charset="0"/>
                          <a:cs typeface="Calibri" panose="020F0502020204030204" pitchFamily="34" charset="0"/>
                        </a:rPr>
                        <a:t>PARTICIPATORY</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D2FEF5"/>
                    </a:solidFill>
                  </a:tcPr>
                </a:tc>
                <a:extLst>
                  <a:ext uri="{0D108BD9-81ED-4DB2-BD59-A6C34878D82A}">
                    <a16:rowId xmlns:a16="http://schemas.microsoft.com/office/drawing/2014/main" val="10016"/>
                  </a:ext>
                </a:extLst>
              </a:tr>
              <a:tr h="226100">
                <a:tc>
                  <a:txBody>
                    <a:bodyPr/>
                    <a:lstStyle/>
                    <a:p>
                      <a:pPr algn="ctr"/>
                      <a:r>
                        <a:rPr lang="en-US" sz="1000" b="1">
                          <a:latin typeface="Calibri" panose="020F0502020204030204" pitchFamily="34" charset="0"/>
                          <a:cs typeface="Calibri" panose="020F0502020204030204" pitchFamily="34" charset="0"/>
                        </a:rPr>
                        <a:t>PEOPLE WHO FEEL UNSAFE DO UNSAFE THINGS</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17"/>
                  </a:ext>
                </a:extLst>
              </a:tr>
              <a:tr h="226100">
                <a:tc>
                  <a:txBody>
                    <a:bodyPr/>
                    <a:lstStyle/>
                    <a:p>
                      <a:pPr algn="ctr"/>
                      <a:r>
                        <a:rPr lang="en-US" sz="1000" b="1">
                          <a:latin typeface="Calibri" panose="020F0502020204030204" pitchFamily="34" charset="0"/>
                          <a:cs typeface="Calibri" panose="020F0502020204030204" pitchFamily="34" charset="0"/>
                        </a:rPr>
                        <a:t>BEHAVIOR VIEWED</a:t>
                      </a:r>
                      <a:r>
                        <a:rPr lang="en-US" sz="1000" b="1" baseline="0">
                          <a:latin typeface="Calibri" panose="020F0502020204030204" pitchFamily="34" charset="0"/>
                          <a:cs typeface="Calibri" panose="020F0502020204030204" pitchFamily="34" charset="0"/>
                        </a:rPr>
                        <a:t> AS A PERSONAL SOLUTION</a:t>
                      </a:r>
                      <a:endParaRPr lang="en-US" sz="1000" b="1">
                        <a:latin typeface="Calibri" panose="020F0502020204030204" pitchFamily="34" charset="0"/>
                        <a:cs typeface="Calibri" panose="020F0502020204030204" pitchFamily="34" charset="0"/>
                      </a:endParaRP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D2FEF5"/>
                    </a:solidFill>
                  </a:tcPr>
                </a:tc>
                <a:extLst>
                  <a:ext uri="{0D108BD9-81ED-4DB2-BD59-A6C34878D82A}">
                    <a16:rowId xmlns:a16="http://schemas.microsoft.com/office/drawing/2014/main" val="10018"/>
                  </a:ext>
                </a:extLst>
              </a:tr>
              <a:tr h="226100">
                <a:tc>
                  <a:txBody>
                    <a:bodyPr/>
                    <a:lstStyle/>
                    <a:p>
                      <a:pPr algn="ctr"/>
                      <a:r>
                        <a:rPr lang="en-US" sz="1000" b="1">
                          <a:latin typeface="Calibri" panose="020F0502020204030204" pitchFamily="34" charset="0"/>
                          <a:cs typeface="Calibri" panose="020F0502020204030204" pitchFamily="34" charset="0"/>
                        </a:rPr>
                        <a:t>WHAT HAPPENED TO YOU?</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19"/>
                  </a:ext>
                </a:extLst>
              </a:tr>
              <a:tr h="226100">
                <a:tc>
                  <a:txBody>
                    <a:bodyPr/>
                    <a:lstStyle/>
                    <a:p>
                      <a:pPr algn="ctr"/>
                      <a:r>
                        <a:rPr lang="en-US" sz="1000" b="1" dirty="0">
                          <a:latin typeface="Calibri" panose="020F0502020204030204" pitchFamily="34" charset="0"/>
                          <a:cs typeface="Calibri" panose="020F0502020204030204" pitchFamily="34" charset="0"/>
                        </a:rPr>
                        <a:t>RESPECT</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D2FEF5"/>
                    </a:solidFill>
                  </a:tcPr>
                </a:tc>
                <a:extLst>
                  <a:ext uri="{0D108BD9-81ED-4DB2-BD59-A6C34878D82A}">
                    <a16:rowId xmlns:a16="http://schemas.microsoft.com/office/drawing/2014/main" val="10020"/>
                  </a:ext>
                </a:extLst>
              </a:tr>
              <a:tr h="226100">
                <a:tc>
                  <a:txBody>
                    <a:bodyPr/>
                    <a:lstStyle/>
                    <a:p>
                      <a:pPr algn="ctr"/>
                      <a:r>
                        <a:rPr lang="en-US" sz="1000" b="1">
                          <a:latin typeface="Calibri" panose="020F0502020204030204" pitchFamily="34" charset="0"/>
                          <a:cs typeface="Calibri" panose="020F0502020204030204" pitchFamily="34" charset="0"/>
                        </a:rPr>
                        <a:t>GOAL</a:t>
                      </a:r>
                      <a:r>
                        <a:rPr lang="en-US" sz="1000" b="1" baseline="0">
                          <a:latin typeface="Calibri" panose="020F0502020204030204" pitchFamily="34" charset="0"/>
                          <a:cs typeface="Calibri" panose="020F0502020204030204" pitchFamily="34" charset="0"/>
                        </a:rPr>
                        <a:t> IS TO CONNECT</a:t>
                      </a:r>
                      <a:endParaRPr lang="en-US" sz="1000" b="1">
                        <a:latin typeface="Calibri" panose="020F0502020204030204" pitchFamily="34" charset="0"/>
                        <a:cs typeface="Calibri" panose="020F0502020204030204" pitchFamily="34" charset="0"/>
                      </a:endParaRP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solidFill>
                      <a:srgbClr val="A5FDEA"/>
                    </a:solidFill>
                  </a:tcPr>
                </a:tc>
                <a:extLst>
                  <a:ext uri="{0D108BD9-81ED-4DB2-BD59-A6C34878D82A}">
                    <a16:rowId xmlns:a16="http://schemas.microsoft.com/office/drawing/2014/main" val="10021"/>
                  </a:ext>
                </a:extLst>
              </a:tr>
              <a:tr h="226100">
                <a:tc>
                  <a:txBody>
                    <a:bodyPr/>
                    <a:lstStyle/>
                    <a:p>
                      <a:pPr algn="ctr"/>
                      <a:r>
                        <a:rPr lang="en-US" sz="1000" b="1" dirty="0">
                          <a:latin typeface="Calibri" panose="020F0502020204030204" pitchFamily="34" charset="0"/>
                          <a:cs typeface="Calibri" panose="020F0502020204030204" pitchFamily="34" charset="0"/>
                        </a:rPr>
                        <a:t>CHOICE</a:t>
                      </a:r>
                    </a:p>
                  </a:txBody>
                  <a:tcPr marL="45720" marR="45720" anchor="ctr">
                    <a:lnL w="76200" cap="flat" cmpd="sng" algn="ctr">
                      <a:solidFill>
                        <a:srgbClr val="00DAB2"/>
                      </a:solidFill>
                      <a:prstDash val="solid"/>
                      <a:round/>
                      <a:headEnd type="none" w="med" len="med"/>
                      <a:tailEnd type="none" w="med" len="med"/>
                    </a:lnL>
                    <a:lnR w="76200" cap="flat" cmpd="sng" algn="ctr">
                      <a:solidFill>
                        <a:srgbClr val="00DAB2"/>
                      </a:solidFill>
                      <a:prstDash val="solid"/>
                      <a:round/>
                      <a:headEnd type="none" w="med" len="med"/>
                      <a:tailEnd type="none" w="med" len="med"/>
                    </a:lnR>
                    <a:lnB w="76200" cap="flat" cmpd="sng" algn="ctr">
                      <a:solidFill>
                        <a:srgbClr val="00DAB2"/>
                      </a:solidFill>
                      <a:prstDash val="solid"/>
                      <a:round/>
                      <a:headEnd type="none" w="med" len="med"/>
                      <a:tailEnd type="none" w="med" len="med"/>
                    </a:lnB>
                    <a:solidFill>
                      <a:srgbClr val="D2FEF5"/>
                    </a:solidFill>
                  </a:tcPr>
                </a:tc>
                <a:extLst>
                  <a:ext uri="{0D108BD9-81ED-4DB2-BD59-A6C34878D82A}">
                    <a16:rowId xmlns:a16="http://schemas.microsoft.com/office/drawing/2014/main" val="10022"/>
                  </a:ext>
                </a:extLst>
              </a:tr>
            </a:tbl>
          </a:graphicData>
        </a:graphic>
      </p:graphicFrame>
      <p:pic>
        <p:nvPicPr>
          <p:cNvPr id="6" name="Picture 5" descr="A picture containing drawing&#10;&#10;Description automatically generated">
            <a:extLst>
              <a:ext uri="{FF2B5EF4-FFF2-40B4-BE49-F238E27FC236}">
                <a16:creationId xmlns:a16="http://schemas.microsoft.com/office/drawing/2014/main" id="{B4F5F083-9EC3-4E5C-A1B1-0BE420FE3CE2}"/>
              </a:ext>
            </a:extLst>
          </p:cNvPr>
          <p:cNvPicPr>
            <a:picLocks noChangeAspect="1"/>
          </p:cNvPicPr>
          <p:nvPr/>
        </p:nvPicPr>
        <p:blipFill>
          <a:blip r:embed="rId3"/>
          <a:stretch>
            <a:fillRect/>
          </a:stretch>
        </p:blipFill>
        <p:spPr>
          <a:xfrm>
            <a:off x="7003299" y="596414"/>
            <a:ext cx="2053087" cy="853498"/>
          </a:xfrm>
          <a:prstGeom prst="rect">
            <a:avLst/>
          </a:prstGeom>
        </p:spPr>
      </p:pic>
      <p:sp>
        <p:nvSpPr>
          <p:cNvPr id="7" name="Striped Right Arrow 17">
            <a:extLst>
              <a:ext uri="{FF2B5EF4-FFF2-40B4-BE49-F238E27FC236}">
                <a16:creationId xmlns:a16="http://schemas.microsoft.com/office/drawing/2014/main" id="{E48D53D1-1E81-4B04-A30A-9FEE56841361}"/>
              </a:ext>
            </a:extLst>
          </p:cNvPr>
          <p:cNvSpPr/>
          <p:nvPr/>
        </p:nvSpPr>
        <p:spPr>
          <a:xfrm>
            <a:off x="338863" y="435187"/>
            <a:ext cx="6468494" cy="550417"/>
          </a:xfrm>
          <a:prstGeom prst="stripedRightArrow">
            <a:avLst/>
          </a:prstGeom>
          <a:gradFill flip="none" rotWithShape="1">
            <a:gsLst>
              <a:gs pos="25000">
                <a:schemeClr val="bg1">
                  <a:lumMod val="75000"/>
                </a:schemeClr>
              </a:gs>
              <a:gs pos="77000">
                <a:srgbClr val="00DAB2"/>
              </a:gs>
              <a:gs pos="93000">
                <a:srgbClr val="FDE598"/>
              </a:gs>
            </a:gsLst>
            <a:lin ang="0" scaled="1"/>
            <a:tileRect/>
          </a:gradFill>
          <a:ln>
            <a:gradFill>
              <a:gsLst>
                <a:gs pos="0">
                  <a:srgbClr val="FFC000"/>
                </a:gs>
                <a:gs pos="83000">
                  <a:srgbClr val="00DAB2"/>
                </a:gs>
                <a:gs pos="100000">
                  <a:srgbClr val="009E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17E33AE-A2E3-4533-B857-5DFC72E7AA8A}"/>
              </a:ext>
            </a:extLst>
          </p:cNvPr>
          <p:cNvSpPr/>
          <p:nvPr/>
        </p:nvSpPr>
        <p:spPr>
          <a:xfrm>
            <a:off x="6470459" y="2592569"/>
            <a:ext cx="2585927" cy="2246769"/>
          </a:xfrm>
          <a:prstGeom prst="rect">
            <a:avLst/>
          </a:prstGeom>
        </p:spPr>
        <p:txBody>
          <a:bodyPr wrap="square">
            <a:spAutoFit/>
          </a:bodyPr>
          <a:lstStyle/>
          <a:p>
            <a:r>
              <a:rPr lang="en-US" sz="2800" b="1" dirty="0">
                <a:solidFill>
                  <a:srgbClr val="7ABEC5"/>
                </a:solidFill>
                <a:latin typeface="Avenir Medium"/>
                <a:cs typeface="Calibri" panose="020F0502020204030204" pitchFamily="34" charset="0"/>
              </a:rPr>
              <a:t>What Does the Cultural Shift of Trauma Informed Care Look Like</a:t>
            </a:r>
          </a:p>
        </p:txBody>
      </p:sp>
      <p:sp>
        <p:nvSpPr>
          <p:cNvPr id="2" name="TextBox 1">
            <a:extLst>
              <a:ext uri="{FF2B5EF4-FFF2-40B4-BE49-F238E27FC236}">
                <a16:creationId xmlns:a16="http://schemas.microsoft.com/office/drawing/2014/main" id="{BF76E22D-885B-409C-9D0B-7C9179E19133}"/>
              </a:ext>
            </a:extLst>
          </p:cNvPr>
          <p:cNvSpPr txBox="1"/>
          <p:nvPr/>
        </p:nvSpPr>
        <p:spPr>
          <a:xfrm>
            <a:off x="142921" y="158071"/>
            <a:ext cx="526473" cy="307777"/>
          </a:xfrm>
          <a:prstGeom prst="rect">
            <a:avLst/>
          </a:prstGeom>
          <a:noFill/>
        </p:spPr>
        <p:txBody>
          <a:bodyPr wrap="square" rtlCol="0">
            <a:spAutoFit/>
          </a:bodyPr>
          <a:lstStyle/>
          <a:p>
            <a:r>
              <a:rPr lang="en-US" dirty="0"/>
              <a:t>41</a:t>
            </a:r>
          </a:p>
        </p:txBody>
      </p:sp>
    </p:spTree>
    <p:extLst>
      <p:ext uri="{BB962C8B-B14F-4D97-AF65-F5344CB8AC3E}">
        <p14:creationId xmlns:p14="http://schemas.microsoft.com/office/powerpoint/2010/main" val="1559716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5B49E61-31C0-49CD-8375-461150BC7B34}"/>
              </a:ext>
            </a:extLst>
          </p:cNvPr>
          <p:cNvSpPr/>
          <p:nvPr/>
        </p:nvSpPr>
        <p:spPr>
          <a:xfrm>
            <a:off x="3462893" y="-46679"/>
            <a:ext cx="5284926" cy="1384995"/>
          </a:xfrm>
          <a:prstGeom prst="rect">
            <a:avLst/>
          </a:prstGeom>
        </p:spPr>
        <p:txBody>
          <a:bodyPr wrap="square">
            <a:spAutoFit/>
          </a:bodyPr>
          <a:lstStyle/>
          <a:p>
            <a:r>
              <a:rPr lang="en-US" sz="2800" b="1" dirty="0">
                <a:solidFill>
                  <a:srgbClr val="7ABEC5"/>
                </a:solidFill>
                <a:latin typeface="Avenir Medium"/>
              </a:rPr>
              <a:t>How to build a thriving community through relationship and connection</a:t>
            </a:r>
          </a:p>
        </p:txBody>
      </p:sp>
      <p:grpSp>
        <p:nvGrpSpPr>
          <p:cNvPr id="7" name="Group 6">
            <a:extLst>
              <a:ext uri="{FF2B5EF4-FFF2-40B4-BE49-F238E27FC236}">
                <a16:creationId xmlns:a16="http://schemas.microsoft.com/office/drawing/2014/main" id="{2C6BC698-DE2E-4C6C-BC17-DA096A46764D}"/>
              </a:ext>
            </a:extLst>
          </p:cNvPr>
          <p:cNvGrpSpPr/>
          <p:nvPr/>
        </p:nvGrpSpPr>
        <p:grpSpPr>
          <a:xfrm>
            <a:off x="1" y="1585805"/>
            <a:ext cx="8988724" cy="4357662"/>
            <a:chOff x="51465" y="2181297"/>
            <a:chExt cx="12171686" cy="3847649"/>
          </a:xfrm>
        </p:grpSpPr>
        <p:sp>
          <p:nvSpPr>
            <p:cNvPr id="8" name="Hexagon 7">
              <a:extLst>
                <a:ext uri="{FF2B5EF4-FFF2-40B4-BE49-F238E27FC236}">
                  <a16:creationId xmlns:a16="http://schemas.microsoft.com/office/drawing/2014/main" id="{037D2BE8-85A7-4D04-B3F7-9856A7F061BD}"/>
                </a:ext>
              </a:extLst>
            </p:cNvPr>
            <p:cNvSpPr/>
            <p:nvPr/>
          </p:nvSpPr>
          <p:spPr>
            <a:xfrm>
              <a:off x="51465" y="2181297"/>
              <a:ext cx="2780096" cy="1221137"/>
            </a:xfrm>
            <a:prstGeom prst="hexago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Understanding </a:t>
              </a:r>
            </a:p>
            <a:p>
              <a:pPr algn="ctr"/>
              <a:r>
                <a:rPr lang="en-US" dirty="0"/>
                <a:t>Trauma </a:t>
              </a:r>
            </a:p>
          </p:txBody>
        </p:sp>
        <p:sp>
          <p:nvSpPr>
            <p:cNvPr id="12" name="Hexagon 11">
              <a:extLst>
                <a:ext uri="{FF2B5EF4-FFF2-40B4-BE49-F238E27FC236}">
                  <a16:creationId xmlns:a16="http://schemas.microsoft.com/office/drawing/2014/main" id="{B7213CC0-BE0D-44F3-B732-085E3BE436EA}"/>
                </a:ext>
              </a:extLst>
            </p:cNvPr>
            <p:cNvSpPr/>
            <p:nvPr/>
          </p:nvSpPr>
          <p:spPr>
            <a:xfrm>
              <a:off x="186484" y="4628699"/>
              <a:ext cx="2645077" cy="1146666"/>
            </a:xfrm>
            <a:prstGeom prst="hexago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Understanding Brain Science</a:t>
              </a:r>
            </a:p>
          </p:txBody>
        </p:sp>
        <p:sp>
          <p:nvSpPr>
            <p:cNvPr id="13" name="Hexagon 12">
              <a:extLst>
                <a:ext uri="{FF2B5EF4-FFF2-40B4-BE49-F238E27FC236}">
                  <a16:creationId xmlns:a16="http://schemas.microsoft.com/office/drawing/2014/main" id="{6FD56FA7-D4BB-4D9E-8D1D-23D64F2AB61D}"/>
                </a:ext>
              </a:extLst>
            </p:cNvPr>
            <p:cNvSpPr/>
            <p:nvPr/>
          </p:nvSpPr>
          <p:spPr>
            <a:xfrm>
              <a:off x="2423103" y="2181297"/>
              <a:ext cx="3010717" cy="35697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Having community common language &amp; </a:t>
              </a:r>
            </a:p>
            <a:p>
              <a:pPr algn="ctr"/>
              <a:r>
                <a:rPr lang="en-US" b="1" dirty="0"/>
                <a:t>understanding</a:t>
              </a:r>
            </a:p>
          </p:txBody>
        </p:sp>
        <p:sp>
          <p:nvSpPr>
            <p:cNvPr id="14" name="Hexagon 13">
              <a:extLst>
                <a:ext uri="{FF2B5EF4-FFF2-40B4-BE49-F238E27FC236}">
                  <a16:creationId xmlns:a16="http://schemas.microsoft.com/office/drawing/2014/main" id="{F84B6C5F-319C-479B-A6C1-5522A8B0CF79}"/>
                </a:ext>
              </a:extLst>
            </p:cNvPr>
            <p:cNvSpPr/>
            <p:nvPr/>
          </p:nvSpPr>
          <p:spPr>
            <a:xfrm>
              <a:off x="5240239" y="2659878"/>
              <a:ext cx="2160709" cy="784650"/>
            </a:xfrm>
            <a:prstGeom prst="hexagon">
              <a:avLst/>
            </a:prstGeom>
            <a:ln>
              <a:solidFill>
                <a:schemeClr val="bg1"/>
              </a:solid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Compassion and human over tasks</a:t>
              </a:r>
            </a:p>
          </p:txBody>
        </p:sp>
        <p:sp>
          <p:nvSpPr>
            <p:cNvPr id="15" name="Hexagon 14">
              <a:extLst>
                <a:ext uri="{FF2B5EF4-FFF2-40B4-BE49-F238E27FC236}">
                  <a16:creationId xmlns:a16="http://schemas.microsoft.com/office/drawing/2014/main" id="{D2B3966C-B608-4BE5-97DA-D951D7ABF0B0}"/>
                </a:ext>
              </a:extLst>
            </p:cNvPr>
            <p:cNvSpPr/>
            <p:nvPr/>
          </p:nvSpPr>
          <p:spPr>
            <a:xfrm>
              <a:off x="5610953" y="3704507"/>
              <a:ext cx="2011308" cy="748204"/>
            </a:xfrm>
            <a:prstGeom prst="hexagon">
              <a:avLst/>
            </a:prstGeom>
            <a:ln>
              <a:solidFill>
                <a:schemeClr val="bg1"/>
              </a:solid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Building Resiliency</a:t>
              </a:r>
            </a:p>
          </p:txBody>
        </p:sp>
        <p:sp>
          <p:nvSpPr>
            <p:cNvPr id="16" name="Hexagon 15">
              <a:extLst>
                <a:ext uri="{FF2B5EF4-FFF2-40B4-BE49-F238E27FC236}">
                  <a16:creationId xmlns:a16="http://schemas.microsoft.com/office/drawing/2014/main" id="{DA89116F-900E-492C-9627-699A0E8DB21E}"/>
                </a:ext>
              </a:extLst>
            </p:cNvPr>
            <p:cNvSpPr/>
            <p:nvPr/>
          </p:nvSpPr>
          <p:spPr>
            <a:xfrm>
              <a:off x="5314940" y="4712689"/>
              <a:ext cx="2011306" cy="689168"/>
            </a:xfrm>
            <a:prstGeom prst="hexagon">
              <a:avLst/>
            </a:prstGeom>
            <a:ln>
              <a:solidFill>
                <a:schemeClr val="bg1"/>
              </a:solid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Equity and Belonging</a:t>
              </a:r>
            </a:p>
          </p:txBody>
        </p:sp>
        <p:sp>
          <p:nvSpPr>
            <p:cNvPr id="17" name="Hexagon 16">
              <a:extLst>
                <a:ext uri="{FF2B5EF4-FFF2-40B4-BE49-F238E27FC236}">
                  <a16:creationId xmlns:a16="http://schemas.microsoft.com/office/drawing/2014/main" id="{A72A7037-36CE-478D-85E8-874D9194E5C8}"/>
                </a:ext>
              </a:extLst>
            </p:cNvPr>
            <p:cNvSpPr/>
            <p:nvPr/>
          </p:nvSpPr>
          <p:spPr>
            <a:xfrm>
              <a:off x="7244634" y="2647800"/>
              <a:ext cx="2797915" cy="1631678"/>
            </a:xfrm>
            <a:prstGeom prst="hexag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r>
                <a:rPr lang="en-US" i="1" dirty="0">
                  <a:solidFill>
                    <a:schemeClr val="bg1"/>
                  </a:solidFill>
                </a:rPr>
                <a:t>What has happened?</a:t>
              </a:r>
              <a:r>
                <a:rPr lang="en-US" dirty="0">
                  <a:solidFill>
                    <a:schemeClr val="bg1"/>
                  </a:solidFill>
                </a:rPr>
                <a:t>”</a:t>
              </a:r>
            </a:p>
            <a:p>
              <a:pPr algn="ctr"/>
              <a:r>
                <a:rPr lang="en-US" sz="800" dirty="0">
                  <a:solidFill>
                    <a:schemeClr val="bg1"/>
                  </a:solidFill>
                </a:rPr>
                <a:t> </a:t>
              </a:r>
            </a:p>
            <a:p>
              <a:pPr algn="ctr"/>
              <a:r>
                <a:rPr lang="en-US" dirty="0">
                  <a:solidFill>
                    <a:schemeClr val="bg1"/>
                  </a:solidFill>
                </a:rPr>
                <a:t>NOT</a:t>
              </a:r>
            </a:p>
            <a:p>
              <a:pPr algn="ctr"/>
              <a:endParaRPr lang="en-US" sz="800" dirty="0">
                <a:solidFill>
                  <a:schemeClr val="bg1"/>
                </a:solidFill>
              </a:endParaRPr>
            </a:p>
            <a:p>
              <a:pPr algn="ctr"/>
              <a:r>
                <a:rPr lang="en-US" dirty="0">
                  <a:solidFill>
                    <a:schemeClr val="bg1"/>
                  </a:solidFill>
                </a:rPr>
                <a:t>“</a:t>
              </a:r>
              <a:r>
                <a:rPr lang="en-US" i="1" dirty="0">
                  <a:solidFill>
                    <a:schemeClr val="bg1"/>
                  </a:solidFill>
                </a:rPr>
                <a:t>What is wrong?</a:t>
              </a:r>
              <a:r>
                <a:rPr lang="en-US" dirty="0">
                  <a:solidFill>
                    <a:schemeClr val="bg1"/>
                  </a:solidFill>
                </a:rPr>
                <a:t>”</a:t>
              </a:r>
            </a:p>
          </p:txBody>
        </p:sp>
        <p:sp>
          <p:nvSpPr>
            <p:cNvPr id="18" name="Hexagon 17">
              <a:extLst>
                <a:ext uri="{FF2B5EF4-FFF2-40B4-BE49-F238E27FC236}">
                  <a16:creationId xmlns:a16="http://schemas.microsoft.com/office/drawing/2014/main" id="{C628F16B-C7CA-4509-90B1-F8364D5022FA}"/>
                </a:ext>
              </a:extLst>
            </p:cNvPr>
            <p:cNvSpPr/>
            <p:nvPr/>
          </p:nvSpPr>
          <p:spPr>
            <a:xfrm>
              <a:off x="10093053" y="2211735"/>
              <a:ext cx="2011308" cy="1251905"/>
            </a:xfrm>
            <a:prstGeom prst="hexagon">
              <a:avLst/>
            </a:prstGeom>
            <a:ln>
              <a:solidFill>
                <a:schemeClr val="accent4">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Building Healing Relationships</a:t>
              </a:r>
            </a:p>
          </p:txBody>
        </p:sp>
        <p:sp>
          <p:nvSpPr>
            <p:cNvPr id="19" name="Hexagon 18">
              <a:extLst>
                <a:ext uri="{FF2B5EF4-FFF2-40B4-BE49-F238E27FC236}">
                  <a16:creationId xmlns:a16="http://schemas.microsoft.com/office/drawing/2014/main" id="{72B87DC6-7A0B-4CFC-98BB-0ED9B7486616}"/>
                </a:ext>
              </a:extLst>
            </p:cNvPr>
            <p:cNvSpPr/>
            <p:nvPr/>
          </p:nvSpPr>
          <p:spPr>
            <a:xfrm>
              <a:off x="10011195" y="3575295"/>
              <a:ext cx="2011308" cy="1141170"/>
            </a:xfrm>
            <a:prstGeom prst="hexagon">
              <a:avLst/>
            </a:prstGeom>
            <a:ln>
              <a:solidFill>
                <a:schemeClr val="accent4">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Community Building and Collaborating </a:t>
              </a:r>
            </a:p>
          </p:txBody>
        </p:sp>
        <p:sp>
          <p:nvSpPr>
            <p:cNvPr id="20" name="Hexagon 19">
              <a:extLst>
                <a:ext uri="{FF2B5EF4-FFF2-40B4-BE49-F238E27FC236}">
                  <a16:creationId xmlns:a16="http://schemas.microsoft.com/office/drawing/2014/main" id="{B1398D69-D514-429B-89AD-C9DD3DE5E659}"/>
                </a:ext>
              </a:extLst>
            </p:cNvPr>
            <p:cNvSpPr/>
            <p:nvPr/>
          </p:nvSpPr>
          <p:spPr>
            <a:xfrm>
              <a:off x="7377997" y="4773438"/>
              <a:ext cx="1908442" cy="1146666"/>
            </a:xfrm>
            <a:prstGeom prst="hexagon">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bg1"/>
                  </a:solidFill>
                </a:rPr>
                <a:t>Science and evidence-based practices</a:t>
              </a:r>
            </a:p>
          </p:txBody>
        </p:sp>
        <p:sp>
          <p:nvSpPr>
            <p:cNvPr id="21" name="Hexagon 20">
              <a:extLst>
                <a:ext uri="{FF2B5EF4-FFF2-40B4-BE49-F238E27FC236}">
                  <a16:creationId xmlns:a16="http://schemas.microsoft.com/office/drawing/2014/main" id="{79BBE74C-150A-4DCA-AD72-63DCB6433055}"/>
                </a:ext>
              </a:extLst>
            </p:cNvPr>
            <p:cNvSpPr/>
            <p:nvPr/>
          </p:nvSpPr>
          <p:spPr>
            <a:xfrm>
              <a:off x="9841278" y="4887776"/>
              <a:ext cx="2381873" cy="1141170"/>
            </a:xfrm>
            <a:prstGeom prst="hexagon">
              <a:avLst/>
            </a:prstGeom>
            <a:solidFill>
              <a:srgbClr val="FFC000"/>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bg1"/>
                  </a:solidFill>
                </a:rPr>
                <a:t>Providing Care &amp; Compassion</a:t>
              </a:r>
            </a:p>
          </p:txBody>
        </p:sp>
        <p:sp>
          <p:nvSpPr>
            <p:cNvPr id="22" name="Cross 21">
              <a:extLst>
                <a:ext uri="{FF2B5EF4-FFF2-40B4-BE49-F238E27FC236}">
                  <a16:creationId xmlns:a16="http://schemas.microsoft.com/office/drawing/2014/main" id="{74C6591E-EFEE-44D5-92F6-3163C757165A}"/>
                </a:ext>
              </a:extLst>
            </p:cNvPr>
            <p:cNvSpPr/>
            <p:nvPr/>
          </p:nvSpPr>
          <p:spPr>
            <a:xfrm>
              <a:off x="9422135" y="5255089"/>
              <a:ext cx="283446" cy="215140"/>
            </a:xfrm>
            <a:prstGeom prst="plus">
              <a:avLst>
                <a:gd name="adj" fmla="val 35813"/>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4" name="TextBox 3">
            <a:extLst>
              <a:ext uri="{FF2B5EF4-FFF2-40B4-BE49-F238E27FC236}">
                <a16:creationId xmlns:a16="http://schemas.microsoft.com/office/drawing/2014/main" id="{ED6106CC-0C21-4D23-804C-70E30CD8D6B5}"/>
              </a:ext>
            </a:extLst>
          </p:cNvPr>
          <p:cNvSpPr txBox="1"/>
          <p:nvPr/>
        </p:nvSpPr>
        <p:spPr>
          <a:xfrm>
            <a:off x="254924" y="50866"/>
            <a:ext cx="383438" cy="307777"/>
          </a:xfrm>
          <a:prstGeom prst="rect">
            <a:avLst/>
          </a:prstGeom>
          <a:noFill/>
        </p:spPr>
        <p:txBody>
          <a:bodyPr wrap="none" rtlCol="0">
            <a:spAutoFit/>
          </a:bodyPr>
          <a:lstStyle/>
          <a:p>
            <a:r>
              <a:rPr lang="en-US" dirty="0"/>
              <a:t>42</a:t>
            </a:r>
          </a:p>
        </p:txBody>
      </p:sp>
      <p:sp>
        <p:nvSpPr>
          <p:cNvPr id="6" name="Star: 5 Points 5">
            <a:extLst>
              <a:ext uri="{FF2B5EF4-FFF2-40B4-BE49-F238E27FC236}">
                <a16:creationId xmlns:a16="http://schemas.microsoft.com/office/drawing/2014/main" id="{8022AB57-E893-485E-AC9E-818EEB052C7B}"/>
              </a:ext>
            </a:extLst>
          </p:cNvPr>
          <p:cNvSpPr/>
          <p:nvPr/>
        </p:nvSpPr>
        <p:spPr>
          <a:xfrm>
            <a:off x="8359612" y="97799"/>
            <a:ext cx="583105" cy="5592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230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314CD83-E88C-45F1-9C58-9DECC209A694}"/>
              </a:ext>
            </a:extLst>
          </p:cNvPr>
          <p:cNvSpPr>
            <a:spLocks noGrp="1"/>
          </p:cNvSpPr>
          <p:nvPr>
            <p:ph type="title"/>
          </p:nvPr>
        </p:nvSpPr>
        <p:spPr>
          <a:xfrm>
            <a:off x="801837" y="241023"/>
            <a:ext cx="7540322" cy="2928470"/>
          </a:xfrm>
        </p:spPr>
        <p:txBody>
          <a:bodyPr vert="horz" lIns="91440" tIns="45720" rIns="91440" bIns="45720" rtlCol="0" anchor="t">
            <a:normAutofit fontScale="90000"/>
          </a:bodyPr>
          <a:lstStyle/>
          <a:p>
            <a:r>
              <a:rPr lang="en-US" sz="2700" b="1" dirty="0">
                <a:solidFill>
                  <a:srgbClr val="7ABEC5"/>
                </a:solidFill>
                <a:latin typeface="Avenir Medium"/>
              </a:rPr>
              <a:t>Self- Reflection Question: 5 min </a:t>
            </a:r>
            <a:br>
              <a:rPr lang="en-US" sz="2700" b="1" dirty="0">
                <a:solidFill>
                  <a:srgbClr val="7ABEC5"/>
                </a:solidFill>
                <a:latin typeface="Avenir Medium"/>
              </a:rPr>
            </a:br>
            <a:r>
              <a:rPr lang="en-US" sz="2700" dirty="0">
                <a:solidFill>
                  <a:srgbClr val="7ABEC5"/>
                </a:solidFill>
                <a:latin typeface="Avenir Medium"/>
              </a:rPr>
              <a:t>What is your hope with this work for yourself and your organization?</a:t>
            </a:r>
            <a:br>
              <a:rPr lang="en-US" sz="2700" b="1" dirty="0">
                <a:solidFill>
                  <a:srgbClr val="7ABEC5"/>
                </a:solidFill>
                <a:latin typeface="Avenir Medium"/>
              </a:rPr>
            </a:br>
            <a:br>
              <a:rPr lang="en-US" sz="2700" b="1" dirty="0">
                <a:solidFill>
                  <a:srgbClr val="7ABEC5"/>
                </a:solidFill>
                <a:latin typeface="Avenir Medium"/>
              </a:rPr>
            </a:br>
            <a:r>
              <a:rPr lang="en-US" sz="2700" b="1" dirty="0">
                <a:solidFill>
                  <a:srgbClr val="7ABEC5"/>
                </a:solidFill>
                <a:latin typeface="Avenir Medium"/>
              </a:rPr>
              <a:t>Breakout Rooms -10 min 2-3 in a group</a:t>
            </a:r>
            <a:br>
              <a:rPr lang="en-US" sz="2700" b="1" dirty="0">
                <a:solidFill>
                  <a:srgbClr val="7ABEC5"/>
                </a:solidFill>
                <a:latin typeface="Avenir Medium"/>
              </a:rPr>
            </a:br>
            <a:r>
              <a:rPr lang="en-US" sz="2700" dirty="0">
                <a:solidFill>
                  <a:srgbClr val="7ABEC5"/>
                </a:solidFill>
                <a:latin typeface="Avenir Medium"/>
                <a:cs typeface="Arial" panose="020B0604020202020204" pitchFamily="34" charset="0"/>
              </a:rPr>
              <a:t>What is something you misunderstood or had an incomplete understanding of trauma informed care that has become more complete or deep for you? </a:t>
            </a:r>
            <a:br>
              <a:rPr lang="en-US" sz="2700" dirty="0">
                <a:solidFill>
                  <a:srgbClr val="7ABEC5"/>
                </a:solidFill>
                <a:latin typeface="Avenir Medium"/>
              </a:rPr>
            </a:br>
            <a:br>
              <a:rPr lang="en-US" sz="2700" dirty="0">
                <a:solidFill>
                  <a:srgbClr val="7ABEC5"/>
                </a:solidFill>
                <a:latin typeface="Avenir Medium"/>
              </a:rPr>
            </a:br>
            <a:r>
              <a:rPr lang="en-US" sz="2700" b="1" dirty="0">
                <a:solidFill>
                  <a:srgbClr val="7ABEC5"/>
                </a:solidFill>
                <a:latin typeface="Avenir Medium"/>
              </a:rPr>
              <a:t>Any Questions?</a:t>
            </a:r>
            <a:br>
              <a:rPr lang="en-US" sz="4400" b="1" dirty="0">
                <a:solidFill>
                  <a:srgbClr val="7ABEC5"/>
                </a:solidFill>
                <a:latin typeface="Avenir Medium"/>
              </a:rPr>
            </a:br>
            <a:br>
              <a:rPr lang="en-US" sz="4200" kern="1200" dirty="0">
                <a:solidFill>
                  <a:srgbClr val="7ABEC5"/>
                </a:solidFill>
                <a:latin typeface="Avenir Medium"/>
                <a:ea typeface="+mj-ea"/>
                <a:cs typeface="+mj-cs"/>
              </a:rPr>
            </a:br>
            <a:br>
              <a:rPr lang="en-US" sz="4200" kern="1200" dirty="0">
                <a:solidFill>
                  <a:srgbClr val="7ABEC5"/>
                </a:solidFill>
                <a:latin typeface="Avenir Medium"/>
                <a:ea typeface="+mj-ea"/>
                <a:cs typeface="+mj-cs"/>
              </a:rPr>
            </a:br>
            <a:endParaRPr lang="en-US" sz="4200" kern="1200" dirty="0">
              <a:solidFill>
                <a:srgbClr val="7ABEC5"/>
              </a:solidFill>
              <a:latin typeface="Avenir Medium"/>
              <a:ea typeface="+mj-ea"/>
              <a:cs typeface="+mj-cs"/>
            </a:endParaRPr>
          </a:p>
        </p:txBody>
      </p:sp>
      <p:pic>
        <p:nvPicPr>
          <p:cNvPr id="10" name="Picture 9" descr="A picture containing drawing&#10;&#10;Description automatically generated">
            <a:extLst>
              <a:ext uri="{FF2B5EF4-FFF2-40B4-BE49-F238E27FC236}">
                <a16:creationId xmlns:a16="http://schemas.microsoft.com/office/drawing/2014/main" id="{B42D9E94-6E80-44B0-A1FF-59C1548F5910}"/>
              </a:ext>
            </a:extLst>
          </p:cNvPr>
          <p:cNvPicPr>
            <a:picLocks noChangeAspect="1"/>
          </p:cNvPicPr>
          <p:nvPr/>
        </p:nvPicPr>
        <p:blipFill>
          <a:blip r:embed="rId3"/>
          <a:stretch>
            <a:fillRect/>
          </a:stretch>
        </p:blipFill>
        <p:spPr>
          <a:xfrm>
            <a:off x="341640" y="5793264"/>
            <a:ext cx="2053087" cy="853498"/>
          </a:xfrm>
          <a:prstGeom prst="rect">
            <a:avLst/>
          </a:prstGeom>
        </p:spPr>
      </p:pic>
      <p:sp>
        <p:nvSpPr>
          <p:cNvPr id="12" name="Rectangle 11">
            <a:extLst>
              <a:ext uri="{FF2B5EF4-FFF2-40B4-BE49-F238E27FC236}">
                <a16:creationId xmlns:a16="http://schemas.microsoft.com/office/drawing/2014/main" id="{360571F6-28BA-4CCB-ACD1-D39BE9199C3E}"/>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sp>
        <p:nvSpPr>
          <p:cNvPr id="3" name="TextBox 2">
            <a:extLst>
              <a:ext uri="{FF2B5EF4-FFF2-40B4-BE49-F238E27FC236}">
                <a16:creationId xmlns:a16="http://schemas.microsoft.com/office/drawing/2014/main" id="{42661D57-E80B-473D-8A3E-D08DE9569E6D}"/>
              </a:ext>
            </a:extLst>
          </p:cNvPr>
          <p:cNvSpPr txBox="1"/>
          <p:nvPr/>
        </p:nvSpPr>
        <p:spPr>
          <a:xfrm>
            <a:off x="438324" y="0"/>
            <a:ext cx="647871" cy="307777"/>
          </a:xfrm>
          <a:prstGeom prst="rect">
            <a:avLst/>
          </a:prstGeom>
          <a:noFill/>
        </p:spPr>
        <p:txBody>
          <a:bodyPr wrap="square" rtlCol="0">
            <a:spAutoFit/>
          </a:bodyPr>
          <a:lstStyle/>
          <a:p>
            <a:r>
              <a:rPr lang="en-US" dirty="0">
                <a:solidFill>
                  <a:schemeClr val="bg1"/>
                </a:solidFill>
              </a:rPr>
              <a:t>43</a:t>
            </a:r>
          </a:p>
        </p:txBody>
      </p:sp>
    </p:spTree>
    <p:extLst>
      <p:ext uri="{BB962C8B-B14F-4D97-AF65-F5344CB8AC3E}">
        <p14:creationId xmlns:p14="http://schemas.microsoft.com/office/powerpoint/2010/main" val="202917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4"/>
          <a:stretch>
            <a:fillRect/>
          </a:stretch>
        </p:blipFill>
        <p:spPr>
          <a:xfrm>
            <a:off x="201283" y="399957"/>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450186-EE9A-4C89-BB64-48E339F0FA37}"/>
              </a:ext>
            </a:extLst>
          </p:cNvPr>
          <p:cNvSpPr txBox="1"/>
          <p:nvPr/>
        </p:nvSpPr>
        <p:spPr>
          <a:xfrm>
            <a:off x="46112" y="92180"/>
            <a:ext cx="674324" cy="307777"/>
          </a:xfrm>
          <a:prstGeom prst="rect">
            <a:avLst/>
          </a:prstGeom>
          <a:noFill/>
        </p:spPr>
        <p:txBody>
          <a:bodyPr wrap="square" rtlCol="0">
            <a:spAutoFit/>
          </a:bodyPr>
          <a:lstStyle/>
          <a:p>
            <a:r>
              <a:rPr lang="en-US" dirty="0">
                <a:solidFill>
                  <a:schemeClr val="bg1"/>
                </a:solidFill>
              </a:rPr>
              <a:t>44</a:t>
            </a:r>
          </a:p>
        </p:txBody>
      </p:sp>
      <p:sp>
        <p:nvSpPr>
          <p:cNvPr id="5" name="Rectangle 4">
            <a:extLst>
              <a:ext uri="{FF2B5EF4-FFF2-40B4-BE49-F238E27FC236}">
                <a16:creationId xmlns:a16="http://schemas.microsoft.com/office/drawing/2014/main" id="{5EFB82B7-5D79-452B-A036-618B722CABBF}"/>
              </a:ext>
            </a:extLst>
          </p:cNvPr>
          <p:cNvSpPr/>
          <p:nvPr/>
        </p:nvSpPr>
        <p:spPr>
          <a:xfrm>
            <a:off x="2254370" y="291223"/>
            <a:ext cx="5965095" cy="707886"/>
          </a:xfrm>
          <a:prstGeom prst="rect">
            <a:avLst/>
          </a:prstGeom>
        </p:spPr>
        <p:txBody>
          <a:bodyPr wrap="none">
            <a:spAutoFit/>
          </a:bodyPr>
          <a:lstStyle/>
          <a:p>
            <a:r>
              <a:rPr lang="en-US" sz="4000" b="1" dirty="0">
                <a:solidFill>
                  <a:srgbClr val="7ABEC5"/>
                </a:solidFill>
                <a:latin typeface="Avenir Medium"/>
              </a:rPr>
              <a:t>How Wolves Change Rivers</a:t>
            </a:r>
          </a:p>
        </p:txBody>
      </p:sp>
      <p:pic>
        <p:nvPicPr>
          <p:cNvPr id="6" name="Online Media 5" title="How Wolves Change Rivers">
            <a:hlinkClick r:id="" action="ppaction://media"/>
            <a:extLst>
              <a:ext uri="{FF2B5EF4-FFF2-40B4-BE49-F238E27FC236}">
                <a16:creationId xmlns:a16="http://schemas.microsoft.com/office/drawing/2014/main" id="{8B5079F1-E3DD-4A22-9873-80150E0E0F1C}"/>
              </a:ext>
            </a:extLst>
          </p:cNvPr>
          <p:cNvPicPr>
            <a:picLocks noRot="1" noChangeAspect="1"/>
          </p:cNvPicPr>
          <p:nvPr>
            <a:videoFile r:link="rId1"/>
          </p:nvPr>
        </p:nvPicPr>
        <p:blipFill>
          <a:blip r:embed="rId5"/>
          <a:stretch>
            <a:fillRect/>
          </a:stretch>
        </p:blipFill>
        <p:spPr>
          <a:xfrm>
            <a:off x="509101" y="1427634"/>
            <a:ext cx="8171804" cy="4617070"/>
          </a:xfrm>
          <a:prstGeom prst="rect">
            <a:avLst/>
          </a:prstGeom>
        </p:spPr>
      </p:pic>
    </p:spTree>
    <p:extLst>
      <p:ext uri="{BB962C8B-B14F-4D97-AF65-F5344CB8AC3E}">
        <p14:creationId xmlns:p14="http://schemas.microsoft.com/office/powerpoint/2010/main" val="156976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399957"/>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6386595-07CC-4BED-84CF-779E24C5F870}"/>
              </a:ext>
            </a:extLst>
          </p:cNvPr>
          <p:cNvSpPr/>
          <p:nvPr/>
        </p:nvSpPr>
        <p:spPr>
          <a:xfrm>
            <a:off x="937403" y="2551837"/>
            <a:ext cx="7752272" cy="1754326"/>
          </a:xfrm>
          <a:prstGeom prst="rect">
            <a:avLst/>
          </a:prstGeom>
        </p:spPr>
        <p:txBody>
          <a:bodyPr wrap="square">
            <a:spAutoFit/>
          </a:bodyPr>
          <a:lstStyle/>
          <a:p>
            <a:pPr marL="25400" lvl="0">
              <a:spcBef>
                <a:spcPts val="640"/>
              </a:spcBef>
              <a:buClr>
                <a:srgbClr val="31859B"/>
              </a:buClr>
              <a:buSzPts val="3200"/>
            </a:pPr>
            <a:r>
              <a:rPr lang="en-US" sz="3600" dirty="0">
                <a:solidFill>
                  <a:srgbClr val="7ABEC5"/>
                </a:solidFill>
                <a:latin typeface="Avenir Medium"/>
              </a:rPr>
              <a:t>In the chat: Write something you learned or appreciated about today’s session</a:t>
            </a:r>
          </a:p>
        </p:txBody>
      </p:sp>
      <p:sp>
        <p:nvSpPr>
          <p:cNvPr id="4" name="TextBox 3">
            <a:extLst>
              <a:ext uri="{FF2B5EF4-FFF2-40B4-BE49-F238E27FC236}">
                <a16:creationId xmlns:a16="http://schemas.microsoft.com/office/drawing/2014/main" id="{C7450186-EE9A-4C89-BB64-48E339F0FA37}"/>
              </a:ext>
            </a:extLst>
          </p:cNvPr>
          <p:cNvSpPr txBox="1"/>
          <p:nvPr/>
        </p:nvSpPr>
        <p:spPr>
          <a:xfrm>
            <a:off x="46112" y="92180"/>
            <a:ext cx="674324" cy="307777"/>
          </a:xfrm>
          <a:prstGeom prst="rect">
            <a:avLst/>
          </a:prstGeom>
          <a:noFill/>
        </p:spPr>
        <p:txBody>
          <a:bodyPr wrap="square" rtlCol="0">
            <a:spAutoFit/>
          </a:bodyPr>
          <a:lstStyle/>
          <a:p>
            <a:r>
              <a:rPr lang="en-US" dirty="0">
                <a:solidFill>
                  <a:schemeClr val="bg1"/>
                </a:solidFill>
              </a:rPr>
              <a:t>45</a:t>
            </a:r>
          </a:p>
        </p:txBody>
      </p:sp>
    </p:spTree>
    <p:extLst>
      <p:ext uri="{BB962C8B-B14F-4D97-AF65-F5344CB8AC3E}">
        <p14:creationId xmlns:p14="http://schemas.microsoft.com/office/powerpoint/2010/main" val="2785976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0A458A5-7ABE-4205-A150-DC272242C3B4}"/>
              </a:ext>
            </a:extLst>
          </p:cNvPr>
          <p:cNvSpPr txBox="1"/>
          <p:nvPr/>
        </p:nvSpPr>
        <p:spPr>
          <a:xfrm>
            <a:off x="638355" y="1380779"/>
            <a:ext cx="7660256" cy="4801314"/>
          </a:xfrm>
          <a:prstGeom prst="rect">
            <a:avLst/>
          </a:prstGeom>
          <a:noFill/>
        </p:spPr>
        <p:txBody>
          <a:bodyPr wrap="square" rtlCol="0">
            <a:spAutoFit/>
          </a:bodyPr>
          <a:lstStyle/>
          <a:p>
            <a:r>
              <a:rPr lang="en-US" sz="1800" dirty="0">
                <a:latin typeface="Avenir Medium"/>
                <a:hlinkClick r:id="rId4"/>
              </a:rPr>
              <a:t>Organizational Stress as a Barrier to Trauma-Informed Service </a:t>
            </a:r>
            <a:r>
              <a:rPr lang="en-US" sz="1800" dirty="0">
                <a:latin typeface="Avenir Medium"/>
              </a:rPr>
              <a:t>Delivery, S. Bloom</a:t>
            </a:r>
          </a:p>
          <a:p>
            <a:endParaRPr lang="en-US" sz="1800" dirty="0">
              <a:latin typeface="Avenir Medium"/>
            </a:endParaRPr>
          </a:p>
          <a:p>
            <a:r>
              <a:rPr lang="en-US" sz="1800" dirty="0">
                <a:latin typeface="Avenir Medium"/>
                <a:hlinkClick r:id="rId5"/>
              </a:rPr>
              <a:t>The Future of Healing:  Shifting from Trauma-Informed Care to Healing Centered Engagement</a:t>
            </a:r>
            <a:r>
              <a:rPr lang="en-US" sz="1800" dirty="0">
                <a:latin typeface="Avenir Medium"/>
              </a:rPr>
              <a:t>, S. Ginwright</a:t>
            </a:r>
          </a:p>
          <a:p>
            <a:endParaRPr lang="en-US" sz="1800" dirty="0">
              <a:latin typeface="Avenir Medium"/>
            </a:endParaRPr>
          </a:p>
          <a:p>
            <a:r>
              <a:rPr lang="en-US" sz="1800" dirty="0">
                <a:latin typeface="Avenir Medium"/>
                <a:hlinkClick r:id="rId6"/>
              </a:rPr>
              <a:t>Organizational Prevention of Vicarious Trauma</a:t>
            </a:r>
            <a:r>
              <a:rPr lang="en-US" sz="1800" dirty="0">
                <a:latin typeface="Avenir Medium"/>
              </a:rPr>
              <a:t>, H. Bell et al.</a:t>
            </a:r>
          </a:p>
          <a:p>
            <a:endParaRPr lang="en-US" sz="1800" dirty="0">
              <a:latin typeface="Avenir Medium"/>
            </a:endParaRPr>
          </a:p>
          <a:p>
            <a:r>
              <a:rPr lang="en-US" sz="1800" dirty="0">
                <a:latin typeface="Avenir Medium"/>
                <a:hlinkClick r:id="rId7"/>
              </a:rPr>
              <a:t>Strategies to Confronting Unconscious Bias</a:t>
            </a:r>
            <a:r>
              <a:rPr lang="en-US" sz="1800" dirty="0">
                <a:latin typeface="Avenir Medium"/>
              </a:rPr>
              <a:t>, L. </a:t>
            </a:r>
            <a:r>
              <a:rPr lang="en-US" sz="1800" dirty="0" err="1">
                <a:latin typeface="Avenir Medium"/>
              </a:rPr>
              <a:t>Nalty</a:t>
            </a:r>
            <a:endParaRPr lang="en-US" sz="1800" dirty="0">
              <a:latin typeface="Avenir Medium"/>
            </a:endParaRPr>
          </a:p>
          <a:p>
            <a:endParaRPr lang="en-US" sz="1800" dirty="0">
              <a:latin typeface="Avenir Medium"/>
            </a:endParaRPr>
          </a:p>
          <a:p>
            <a:r>
              <a:rPr lang="en-US" sz="1800" dirty="0">
                <a:latin typeface="Avenir Medium"/>
                <a:hlinkClick r:id="rId8"/>
              </a:rPr>
              <a:t>Lessons Learned While Building a Trauma-Informed Public Health Behavioral Health System in the City of Philadelphia</a:t>
            </a:r>
            <a:r>
              <a:rPr lang="en-US" sz="1800" dirty="0">
                <a:latin typeface="Avenir Medium"/>
              </a:rPr>
              <a:t>, </a:t>
            </a:r>
            <a:r>
              <a:rPr lang="en-US" sz="1800" dirty="0" err="1">
                <a:latin typeface="Avenir Medium"/>
              </a:rPr>
              <a:t>Beidas</a:t>
            </a:r>
            <a:r>
              <a:rPr lang="en-US" sz="1800" dirty="0">
                <a:latin typeface="Avenir Medium"/>
              </a:rPr>
              <a:t>, RS et al.</a:t>
            </a:r>
          </a:p>
          <a:p>
            <a:endParaRPr lang="en-US" sz="1800" dirty="0">
              <a:latin typeface="Avenir Medium"/>
            </a:endParaRPr>
          </a:p>
          <a:p>
            <a:r>
              <a:rPr lang="en-US" sz="1800" dirty="0">
                <a:latin typeface="Avenir Medium"/>
                <a:hlinkClick r:id="rId9"/>
              </a:rPr>
              <a:t>What Happened to you</a:t>
            </a:r>
            <a:r>
              <a:rPr lang="en-US" sz="1800" dirty="0">
                <a:latin typeface="Avenir Medium"/>
              </a:rPr>
              <a:t>, B Perry, and O. Winfrey</a:t>
            </a:r>
          </a:p>
          <a:p>
            <a:endParaRPr lang="en-US" sz="1800" dirty="0">
              <a:latin typeface="Avenir Medium"/>
            </a:endParaRPr>
          </a:p>
          <a:p>
            <a:r>
              <a:rPr lang="en-US" sz="1800" dirty="0">
                <a:latin typeface="Avenir Medium"/>
                <a:hlinkClick r:id="rId10"/>
              </a:rPr>
              <a:t>The Body Keeps the Score</a:t>
            </a:r>
            <a:r>
              <a:rPr lang="en-US" sz="1800" dirty="0">
                <a:latin typeface="Avenir Medium"/>
              </a:rPr>
              <a:t>, B van der Kolk</a:t>
            </a:r>
          </a:p>
          <a:p>
            <a:endParaRPr lang="en-US" sz="1800" dirty="0">
              <a:latin typeface="Avenir Medium"/>
            </a:endParaRPr>
          </a:p>
          <a:p>
            <a:r>
              <a:rPr lang="en-US" sz="1800" dirty="0">
                <a:latin typeface="Avenir Medium"/>
                <a:hlinkClick r:id="rId11"/>
              </a:rPr>
              <a:t>The Four Pivots</a:t>
            </a:r>
            <a:r>
              <a:rPr lang="en-US" sz="1800" dirty="0">
                <a:latin typeface="Avenir Medium"/>
              </a:rPr>
              <a:t>, S Ginwright (release date 1/25/21)</a:t>
            </a:r>
          </a:p>
        </p:txBody>
      </p:sp>
      <p:sp>
        <p:nvSpPr>
          <p:cNvPr id="12" name="TextBox 11">
            <a:extLst>
              <a:ext uri="{FF2B5EF4-FFF2-40B4-BE49-F238E27FC236}">
                <a16:creationId xmlns:a16="http://schemas.microsoft.com/office/drawing/2014/main" id="{03473C90-8810-4D7C-BF7F-28F7D13D5248}"/>
              </a:ext>
            </a:extLst>
          </p:cNvPr>
          <p:cNvSpPr txBox="1"/>
          <p:nvPr/>
        </p:nvSpPr>
        <p:spPr>
          <a:xfrm>
            <a:off x="4595003" y="408317"/>
            <a:ext cx="4065918" cy="707886"/>
          </a:xfrm>
          <a:prstGeom prst="rect">
            <a:avLst/>
          </a:prstGeom>
          <a:noFill/>
        </p:spPr>
        <p:txBody>
          <a:bodyPr wrap="square" rtlCol="0">
            <a:spAutoFit/>
          </a:bodyPr>
          <a:lstStyle/>
          <a:p>
            <a:r>
              <a:rPr lang="en-US" sz="4000" b="1" dirty="0">
                <a:solidFill>
                  <a:srgbClr val="7ABEC5"/>
                </a:solidFill>
                <a:latin typeface="Avenir Medium"/>
              </a:rPr>
              <a:t>Readings</a:t>
            </a:r>
          </a:p>
        </p:txBody>
      </p:sp>
      <p:sp>
        <p:nvSpPr>
          <p:cNvPr id="3" name="TextBox 2">
            <a:extLst>
              <a:ext uri="{FF2B5EF4-FFF2-40B4-BE49-F238E27FC236}">
                <a16:creationId xmlns:a16="http://schemas.microsoft.com/office/drawing/2014/main" id="{9E212DA4-6EFB-4C25-A0F0-34CE92BAC3A4}"/>
              </a:ext>
            </a:extLst>
          </p:cNvPr>
          <p:cNvSpPr txBox="1"/>
          <p:nvPr/>
        </p:nvSpPr>
        <p:spPr>
          <a:xfrm>
            <a:off x="249382" y="26297"/>
            <a:ext cx="383438" cy="307777"/>
          </a:xfrm>
          <a:prstGeom prst="rect">
            <a:avLst/>
          </a:prstGeom>
          <a:noFill/>
        </p:spPr>
        <p:txBody>
          <a:bodyPr wrap="none" rtlCol="0">
            <a:spAutoFit/>
          </a:bodyPr>
          <a:lstStyle/>
          <a:p>
            <a:r>
              <a:rPr lang="en-US" dirty="0"/>
              <a:t>46</a:t>
            </a:r>
          </a:p>
        </p:txBody>
      </p:sp>
    </p:spTree>
    <p:extLst>
      <p:ext uri="{BB962C8B-B14F-4D97-AF65-F5344CB8AC3E}">
        <p14:creationId xmlns:p14="http://schemas.microsoft.com/office/powerpoint/2010/main" val="3777654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1616723-E621-4AF0-B486-C93B7D39DC4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3846"/>
          <a:stretch/>
        </p:blipFill>
        <p:spPr>
          <a:xfrm>
            <a:off x="3340008" y="1652580"/>
            <a:ext cx="5150277" cy="3714244"/>
          </a:xfrm>
          <a:prstGeom prst="rect">
            <a:avLst/>
          </a:prstGeom>
        </p:spPr>
      </p:pic>
      <p:sp>
        <p:nvSpPr>
          <p:cNvPr id="3" name="Rectangle 2">
            <a:extLst>
              <a:ext uri="{FF2B5EF4-FFF2-40B4-BE49-F238E27FC236}">
                <a16:creationId xmlns:a16="http://schemas.microsoft.com/office/drawing/2014/main" id="{D75ED843-4D27-4731-BD6B-EF74237CA397}"/>
              </a:ext>
            </a:extLst>
          </p:cNvPr>
          <p:cNvSpPr/>
          <p:nvPr/>
        </p:nvSpPr>
        <p:spPr>
          <a:xfrm>
            <a:off x="536944" y="2828835"/>
            <a:ext cx="2743200" cy="1200329"/>
          </a:xfrm>
          <a:prstGeom prst="rect">
            <a:avLst/>
          </a:prstGeom>
        </p:spPr>
        <p:txBody>
          <a:bodyPr wrap="square">
            <a:spAutoFit/>
          </a:bodyPr>
          <a:lstStyle/>
          <a:p>
            <a:r>
              <a:rPr lang="en-US" sz="2400" dirty="0">
                <a:solidFill>
                  <a:srgbClr val="002060"/>
                </a:solidFill>
                <a:latin typeface="Avenir Medium"/>
              </a:rPr>
              <a:t>Thanks for being a Trauma Informed Care Champion!</a:t>
            </a:r>
          </a:p>
        </p:txBody>
      </p:sp>
      <p:sp>
        <p:nvSpPr>
          <p:cNvPr id="4" name="TextBox 3">
            <a:extLst>
              <a:ext uri="{FF2B5EF4-FFF2-40B4-BE49-F238E27FC236}">
                <a16:creationId xmlns:a16="http://schemas.microsoft.com/office/drawing/2014/main" id="{FDF9658A-F090-4589-BE9C-32C8D3C1FB85}"/>
              </a:ext>
            </a:extLst>
          </p:cNvPr>
          <p:cNvSpPr txBox="1"/>
          <p:nvPr/>
        </p:nvSpPr>
        <p:spPr>
          <a:xfrm>
            <a:off x="108917" y="43724"/>
            <a:ext cx="383438" cy="307777"/>
          </a:xfrm>
          <a:prstGeom prst="rect">
            <a:avLst/>
          </a:prstGeom>
          <a:noFill/>
        </p:spPr>
        <p:txBody>
          <a:bodyPr wrap="none" rtlCol="0">
            <a:spAutoFit/>
          </a:bodyPr>
          <a:lstStyle/>
          <a:p>
            <a:r>
              <a:rPr lang="en-US" dirty="0"/>
              <a:t>47</a:t>
            </a:r>
          </a:p>
        </p:txBody>
      </p:sp>
    </p:spTree>
    <p:extLst>
      <p:ext uri="{BB962C8B-B14F-4D97-AF65-F5344CB8AC3E}">
        <p14:creationId xmlns:p14="http://schemas.microsoft.com/office/powerpoint/2010/main" val="2769952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A9744C6-82D6-4508-B33E-51CD81D6FEFF}"/>
              </a:ext>
            </a:extLst>
          </p:cNvPr>
          <p:cNvSpPr txBox="1"/>
          <p:nvPr/>
        </p:nvSpPr>
        <p:spPr>
          <a:xfrm>
            <a:off x="108916" y="51775"/>
            <a:ext cx="284052" cy="307777"/>
          </a:xfrm>
          <a:prstGeom prst="rect">
            <a:avLst/>
          </a:prstGeom>
          <a:noFill/>
        </p:spPr>
        <p:txBody>
          <a:bodyPr wrap="none" rtlCol="0">
            <a:spAutoFit/>
          </a:bodyPr>
          <a:lstStyle/>
          <a:p>
            <a:r>
              <a:rPr lang="en-US" dirty="0"/>
              <a:t>5</a:t>
            </a:r>
          </a:p>
        </p:txBody>
      </p:sp>
      <p:sp>
        <p:nvSpPr>
          <p:cNvPr id="4" name="Rectangle 3">
            <a:extLst>
              <a:ext uri="{FF2B5EF4-FFF2-40B4-BE49-F238E27FC236}">
                <a16:creationId xmlns:a16="http://schemas.microsoft.com/office/drawing/2014/main" id="{84B6A0E0-BF52-44AB-9ABA-52DF2F74CA62}"/>
              </a:ext>
            </a:extLst>
          </p:cNvPr>
          <p:cNvSpPr/>
          <p:nvPr/>
        </p:nvSpPr>
        <p:spPr>
          <a:xfrm>
            <a:off x="489221" y="1858085"/>
            <a:ext cx="8402116" cy="4216539"/>
          </a:xfrm>
          <a:prstGeom prst="rect">
            <a:avLst/>
          </a:prstGeom>
        </p:spPr>
        <p:txBody>
          <a:bodyPr wrap="square">
            <a:spAutoFit/>
          </a:bodyPr>
          <a:lstStyle/>
          <a:p>
            <a:r>
              <a:rPr lang="en-US" sz="4000" b="1" kern="1200" dirty="0">
                <a:solidFill>
                  <a:srgbClr val="7ABEC5"/>
                </a:solidFill>
                <a:latin typeface="Avenir Medium"/>
                <a:ea typeface="Times New Roman" panose="02020603050405020304" pitchFamily="18" charset="0"/>
                <a:cs typeface="Times New Roman" panose="02020603050405020304" pitchFamily="18" charset="0"/>
              </a:rPr>
              <a:t>We want everyone to acknowledge and see who is here at this training so if you could please use the chat box and put in:</a:t>
            </a:r>
          </a:p>
          <a:p>
            <a:pPr marL="571500" indent="-571500">
              <a:buClr>
                <a:srgbClr val="002060"/>
              </a:buClr>
              <a:buFont typeface="Wingdings" panose="05000000000000000000" pitchFamily="2" charset="2"/>
              <a:buChar char="v"/>
            </a:pPr>
            <a:r>
              <a:rPr lang="en-US" sz="3600" b="1" kern="1200" dirty="0">
                <a:solidFill>
                  <a:srgbClr val="7ABEC5"/>
                </a:solidFill>
                <a:latin typeface="Avenir Medium"/>
                <a:ea typeface="Times New Roman" panose="02020603050405020304" pitchFamily="18" charset="0"/>
                <a:cs typeface="Times New Roman" panose="02020603050405020304" pitchFamily="18" charset="0"/>
              </a:rPr>
              <a:t>Name</a:t>
            </a:r>
          </a:p>
          <a:p>
            <a:pPr marL="571500" indent="-571500">
              <a:buClr>
                <a:srgbClr val="002060"/>
              </a:buClr>
              <a:buFont typeface="Wingdings" panose="05000000000000000000" pitchFamily="2" charset="2"/>
              <a:buChar char="v"/>
            </a:pPr>
            <a:r>
              <a:rPr lang="en-US" sz="3600" b="1" kern="1200" dirty="0">
                <a:solidFill>
                  <a:srgbClr val="7ABEC5"/>
                </a:solidFill>
                <a:latin typeface="Avenir Medium"/>
                <a:ea typeface="Times New Roman" panose="02020603050405020304" pitchFamily="18" charset="0"/>
                <a:cs typeface="Times New Roman" panose="02020603050405020304" pitchFamily="18" charset="0"/>
              </a:rPr>
              <a:t>Organization and Role</a:t>
            </a:r>
          </a:p>
          <a:p>
            <a:pPr marL="571500" indent="-571500">
              <a:buClr>
                <a:srgbClr val="002060"/>
              </a:buClr>
              <a:buFont typeface="Wingdings" panose="05000000000000000000" pitchFamily="2" charset="2"/>
              <a:buChar char="v"/>
            </a:pPr>
            <a:r>
              <a:rPr lang="en-US" sz="3600" b="1" kern="1200" dirty="0">
                <a:solidFill>
                  <a:srgbClr val="7ABEC5"/>
                </a:solidFill>
                <a:latin typeface="Avenir Medium"/>
                <a:ea typeface="Times New Roman" panose="02020603050405020304" pitchFamily="18" charset="0"/>
                <a:cs typeface="Times New Roman" panose="02020603050405020304" pitchFamily="18" charset="0"/>
              </a:rPr>
              <a:t>One value you bring to the workplace</a:t>
            </a:r>
            <a:endParaRPr lang="en-US" sz="3600" dirty="0">
              <a:solidFill>
                <a:srgbClr val="7ABEC5"/>
              </a:solidFill>
              <a:latin typeface="Avenir Medium"/>
              <a:ea typeface="Times New Roman" panose="02020603050405020304" pitchFamily="18" charset="0"/>
            </a:endParaRPr>
          </a:p>
        </p:txBody>
      </p:sp>
    </p:spTree>
    <p:extLst>
      <p:ext uri="{BB962C8B-B14F-4D97-AF65-F5344CB8AC3E}">
        <p14:creationId xmlns:p14="http://schemas.microsoft.com/office/powerpoint/2010/main" val="356345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F54F0B8-D921-4134-ABBC-AFFABE3D9917}"/>
              </a:ext>
            </a:extLst>
          </p:cNvPr>
          <p:cNvSpPr>
            <a:spLocks noGrp="1"/>
          </p:cNvSpPr>
          <p:nvPr>
            <p:ph type="title"/>
          </p:nvPr>
        </p:nvSpPr>
        <p:spPr>
          <a:xfrm>
            <a:off x="4034444" y="198581"/>
            <a:ext cx="5654722" cy="1080845"/>
          </a:xfrm>
        </p:spPr>
        <p:txBody>
          <a:bodyPr>
            <a:normAutofit fontScale="90000"/>
          </a:bodyPr>
          <a:lstStyle/>
          <a:p>
            <a:r>
              <a:rPr lang="en-US" dirty="0">
                <a:solidFill>
                  <a:srgbClr val="7ABEC5"/>
                </a:solidFill>
                <a:latin typeface="Avenir Medium"/>
              </a:rPr>
              <a:t>Hopes for the Entire Training</a:t>
            </a:r>
          </a:p>
        </p:txBody>
      </p:sp>
      <p:sp>
        <p:nvSpPr>
          <p:cNvPr id="13" name="Content Placeholder 2">
            <a:extLst>
              <a:ext uri="{FF2B5EF4-FFF2-40B4-BE49-F238E27FC236}">
                <a16:creationId xmlns:a16="http://schemas.microsoft.com/office/drawing/2014/main" id="{5F6843B2-3443-4663-8EB5-EA4086F3A326}"/>
              </a:ext>
            </a:extLst>
          </p:cNvPr>
          <p:cNvSpPr txBox="1">
            <a:spLocks/>
          </p:cNvSpPr>
          <p:nvPr/>
        </p:nvSpPr>
        <p:spPr>
          <a:xfrm>
            <a:off x="94399" y="1351014"/>
            <a:ext cx="8787441" cy="4794288"/>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034F59"/>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Clr>
                <a:srgbClr val="7ABEC5"/>
              </a:buClr>
              <a:buFont typeface="Wingdings" panose="05000000000000000000" pitchFamily="2" charset="2"/>
              <a:buChar char="ü"/>
            </a:pPr>
            <a:r>
              <a:rPr lang="en-US" sz="1600" dirty="0">
                <a:solidFill>
                  <a:srgbClr val="002060"/>
                </a:solidFill>
                <a:latin typeface="Avenir Book"/>
              </a:rPr>
              <a:t>Understand your role as a </a:t>
            </a:r>
            <a:r>
              <a:rPr lang="en-US" sz="1600" b="1" dirty="0">
                <a:solidFill>
                  <a:srgbClr val="002060"/>
                </a:solidFill>
                <a:latin typeface="Avenir Book"/>
              </a:rPr>
              <a:t>CARE champion and the process of becoming a CARE organization </a:t>
            </a:r>
          </a:p>
          <a:p>
            <a:pPr>
              <a:buClr>
                <a:srgbClr val="7ABEC5"/>
              </a:buClr>
              <a:buFont typeface="Wingdings" panose="05000000000000000000" pitchFamily="2" charset="2"/>
              <a:buChar char="ü"/>
            </a:pPr>
            <a:endParaRPr lang="en-US" sz="1600" b="1" dirty="0">
              <a:solidFill>
                <a:srgbClr val="002060"/>
              </a:solidFill>
              <a:latin typeface="Avenir Book"/>
            </a:endParaRPr>
          </a:p>
          <a:p>
            <a:pPr>
              <a:buClr>
                <a:srgbClr val="7ABEC5"/>
              </a:buClr>
              <a:buFont typeface="Wingdings" panose="05000000000000000000" pitchFamily="2" charset="2"/>
              <a:buChar char="ü"/>
            </a:pPr>
            <a:r>
              <a:rPr lang="en-US" sz="1600" dirty="0">
                <a:solidFill>
                  <a:srgbClr val="002060"/>
                </a:solidFill>
                <a:latin typeface="Avenir Book"/>
              </a:rPr>
              <a:t>Understand how to </a:t>
            </a:r>
            <a:r>
              <a:rPr lang="en-US" sz="1600" b="1" dirty="0">
                <a:solidFill>
                  <a:srgbClr val="002060"/>
                </a:solidFill>
                <a:latin typeface="Avenir Book"/>
              </a:rPr>
              <a:t>apply and internalize Equity, Restorative Practices &amp; Trauma Informed principles and frameworks </a:t>
            </a:r>
            <a:r>
              <a:rPr lang="en-US" sz="1600" dirty="0">
                <a:solidFill>
                  <a:srgbClr val="002060"/>
                </a:solidFill>
                <a:latin typeface="Avenir Book"/>
              </a:rPr>
              <a:t>in your organization and begin to use that lens in your daily work</a:t>
            </a:r>
          </a:p>
          <a:p>
            <a:pPr>
              <a:buClr>
                <a:srgbClr val="7ABEC5"/>
              </a:buClr>
              <a:buFont typeface="Wingdings" panose="05000000000000000000" pitchFamily="2" charset="2"/>
              <a:buChar char="ü"/>
            </a:pPr>
            <a:endParaRPr lang="en-US" sz="1600" dirty="0">
              <a:solidFill>
                <a:srgbClr val="002060"/>
              </a:solidFill>
              <a:latin typeface="Avenir Book"/>
            </a:endParaRPr>
          </a:p>
          <a:p>
            <a:pPr>
              <a:buClr>
                <a:srgbClr val="7ABEC5"/>
              </a:buClr>
              <a:buFont typeface="Wingdings" panose="05000000000000000000" pitchFamily="2" charset="2"/>
              <a:buChar char="ü"/>
            </a:pPr>
            <a:r>
              <a:rPr lang="en-US" sz="1600" dirty="0">
                <a:solidFill>
                  <a:srgbClr val="002060"/>
                </a:solidFill>
                <a:latin typeface="Avenir Book"/>
              </a:rPr>
              <a:t>Understand the impacts of </a:t>
            </a:r>
            <a:r>
              <a:rPr lang="en-US" sz="1600" b="1" dirty="0">
                <a:solidFill>
                  <a:srgbClr val="002060"/>
                </a:solidFill>
                <a:latin typeface="Avenir Book"/>
              </a:rPr>
              <a:t>Brain Science, Adverse Childhood Experiences (ACEs) and Trauma </a:t>
            </a:r>
          </a:p>
          <a:p>
            <a:pPr>
              <a:buClr>
                <a:srgbClr val="7ABEC5"/>
              </a:buClr>
              <a:buFont typeface="Wingdings" panose="05000000000000000000" pitchFamily="2" charset="2"/>
              <a:buChar char="ü"/>
            </a:pPr>
            <a:endParaRPr lang="en-US" sz="1600" b="1" dirty="0">
              <a:solidFill>
                <a:srgbClr val="002060"/>
              </a:solidFill>
              <a:latin typeface="Avenir Book"/>
            </a:endParaRPr>
          </a:p>
          <a:p>
            <a:pPr>
              <a:buClr>
                <a:srgbClr val="7ABEC5"/>
              </a:buClr>
              <a:buFont typeface="Wingdings" panose="05000000000000000000" pitchFamily="2" charset="2"/>
              <a:buChar char="ü"/>
            </a:pPr>
            <a:r>
              <a:rPr lang="en-US" sz="1600" dirty="0">
                <a:solidFill>
                  <a:srgbClr val="002060"/>
                </a:solidFill>
                <a:latin typeface="Avenir Book"/>
              </a:rPr>
              <a:t>Discuss the role and characteristics of </a:t>
            </a:r>
            <a:r>
              <a:rPr lang="en-US" sz="1600" b="1" dirty="0">
                <a:solidFill>
                  <a:srgbClr val="002060"/>
                </a:solidFill>
                <a:latin typeface="Avenir Book"/>
              </a:rPr>
              <a:t>Resiliency</a:t>
            </a:r>
          </a:p>
          <a:p>
            <a:pPr>
              <a:buClr>
                <a:srgbClr val="7ABEC5"/>
              </a:buClr>
              <a:buFont typeface="Wingdings" panose="05000000000000000000" pitchFamily="2" charset="2"/>
              <a:buChar char="ü"/>
            </a:pPr>
            <a:endParaRPr lang="en-US" sz="1600" b="1" dirty="0">
              <a:solidFill>
                <a:srgbClr val="002060"/>
              </a:solidFill>
              <a:latin typeface="Avenir Book"/>
            </a:endParaRPr>
          </a:p>
          <a:p>
            <a:pPr>
              <a:buClr>
                <a:srgbClr val="7ABEC5"/>
              </a:buClr>
              <a:buFont typeface="Wingdings" panose="05000000000000000000" pitchFamily="2" charset="2"/>
              <a:buChar char="ü"/>
            </a:pPr>
            <a:r>
              <a:rPr lang="en-US" sz="1600" dirty="0">
                <a:solidFill>
                  <a:srgbClr val="002060"/>
                </a:solidFill>
                <a:latin typeface="Avenir Book"/>
              </a:rPr>
              <a:t>Learn the basic tenets of </a:t>
            </a:r>
            <a:r>
              <a:rPr lang="en-US" sz="1600" b="1" dirty="0">
                <a:solidFill>
                  <a:srgbClr val="002060"/>
                </a:solidFill>
                <a:latin typeface="Avenir Book"/>
              </a:rPr>
              <a:t>Self-Care, Co-Care and Secondary Traumatic Stress and it’s relationship to Trauma Informed Practices</a:t>
            </a:r>
          </a:p>
          <a:p>
            <a:pPr>
              <a:buClr>
                <a:srgbClr val="7ABEC5"/>
              </a:buClr>
              <a:buFont typeface="Wingdings" panose="05000000000000000000" pitchFamily="2" charset="2"/>
              <a:buChar char="ü"/>
            </a:pPr>
            <a:endParaRPr lang="en-US" sz="1600" b="1" dirty="0">
              <a:solidFill>
                <a:srgbClr val="002060"/>
              </a:solidFill>
              <a:latin typeface="Avenir Book"/>
            </a:endParaRPr>
          </a:p>
          <a:p>
            <a:pPr>
              <a:buClr>
                <a:srgbClr val="7ABEC5"/>
              </a:buClr>
              <a:buFont typeface="Wingdings" panose="05000000000000000000" pitchFamily="2" charset="2"/>
              <a:buChar char="ü"/>
            </a:pPr>
            <a:r>
              <a:rPr lang="en-US" sz="1600" dirty="0">
                <a:solidFill>
                  <a:srgbClr val="002060"/>
                </a:solidFill>
                <a:latin typeface="Avenir Book"/>
              </a:rPr>
              <a:t>Understand the complex cultural, social, economic, and political forces that impact the lives of </a:t>
            </a:r>
            <a:br>
              <a:rPr lang="en-US" sz="1600" dirty="0">
                <a:solidFill>
                  <a:srgbClr val="002060"/>
                </a:solidFill>
                <a:latin typeface="Avenir Book"/>
              </a:rPr>
            </a:br>
            <a:r>
              <a:rPr lang="en-US" sz="1600" dirty="0">
                <a:solidFill>
                  <a:srgbClr val="002060"/>
                </a:solidFill>
                <a:latin typeface="Avenir Book"/>
              </a:rPr>
              <a:t>our children, families, and communities as a way to identify the root cause of trauma with a </a:t>
            </a:r>
            <a:br>
              <a:rPr lang="en-US" sz="1600" dirty="0">
                <a:solidFill>
                  <a:srgbClr val="002060"/>
                </a:solidFill>
                <a:latin typeface="Avenir Book"/>
              </a:rPr>
            </a:br>
            <a:r>
              <a:rPr lang="en-US" sz="1600" b="1" dirty="0">
                <a:solidFill>
                  <a:srgbClr val="002060"/>
                </a:solidFill>
                <a:latin typeface="Avenir Book"/>
              </a:rPr>
              <a:t>shared</a:t>
            </a:r>
            <a:r>
              <a:rPr lang="en-US" sz="1600" dirty="0">
                <a:solidFill>
                  <a:srgbClr val="002060"/>
                </a:solidFill>
                <a:latin typeface="Avenir Book"/>
              </a:rPr>
              <a:t> </a:t>
            </a:r>
            <a:r>
              <a:rPr lang="en-US" sz="1600" b="1" dirty="0">
                <a:solidFill>
                  <a:srgbClr val="002060"/>
                </a:solidFill>
                <a:latin typeface="Avenir Book"/>
              </a:rPr>
              <a:t>equity analysis</a:t>
            </a:r>
            <a:r>
              <a:rPr lang="en-US" sz="1600" dirty="0">
                <a:solidFill>
                  <a:srgbClr val="002060"/>
                </a:solidFill>
                <a:latin typeface="Avenir Book"/>
              </a:rPr>
              <a:t>.</a:t>
            </a:r>
          </a:p>
        </p:txBody>
      </p:sp>
      <p:sp>
        <p:nvSpPr>
          <p:cNvPr id="3" name="TextBox 2">
            <a:extLst>
              <a:ext uri="{FF2B5EF4-FFF2-40B4-BE49-F238E27FC236}">
                <a16:creationId xmlns:a16="http://schemas.microsoft.com/office/drawing/2014/main" id="{A3773673-F7A5-4A4E-A2C2-F9A9CF2DAB3F}"/>
              </a:ext>
            </a:extLst>
          </p:cNvPr>
          <p:cNvSpPr txBox="1"/>
          <p:nvPr/>
        </p:nvSpPr>
        <p:spPr>
          <a:xfrm>
            <a:off x="94399" y="43725"/>
            <a:ext cx="450910" cy="307777"/>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330571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F54F0B8-D921-4134-ABBC-AFFABE3D9917}"/>
              </a:ext>
            </a:extLst>
          </p:cNvPr>
          <p:cNvSpPr>
            <a:spLocks noGrp="1"/>
          </p:cNvSpPr>
          <p:nvPr>
            <p:ph type="title"/>
          </p:nvPr>
        </p:nvSpPr>
        <p:spPr>
          <a:xfrm>
            <a:off x="4034444" y="198581"/>
            <a:ext cx="5654722" cy="1080845"/>
          </a:xfrm>
        </p:spPr>
        <p:txBody>
          <a:bodyPr/>
          <a:lstStyle/>
          <a:p>
            <a:r>
              <a:rPr lang="en-US" dirty="0">
                <a:solidFill>
                  <a:srgbClr val="7ABEC5"/>
                </a:solidFill>
                <a:latin typeface="Avenir Medium"/>
              </a:rPr>
              <a:t>Hopes for today</a:t>
            </a:r>
          </a:p>
        </p:txBody>
      </p:sp>
      <p:sp>
        <p:nvSpPr>
          <p:cNvPr id="13" name="Content Placeholder 2">
            <a:extLst>
              <a:ext uri="{FF2B5EF4-FFF2-40B4-BE49-F238E27FC236}">
                <a16:creationId xmlns:a16="http://schemas.microsoft.com/office/drawing/2014/main" id="{5F6843B2-3443-4663-8EB5-EA4086F3A326}"/>
              </a:ext>
            </a:extLst>
          </p:cNvPr>
          <p:cNvSpPr txBox="1">
            <a:spLocks/>
          </p:cNvSpPr>
          <p:nvPr/>
        </p:nvSpPr>
        <p:spPr>
          <a:xfrm>
            <a:off x="356559" y="2743742"/>
            <a:ext cx="8787441" cy="2547218"/>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034F59"/>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Clr>
                <a:srgbClr val="3B3838"/>
              </a:buClr>
              <a:buNone/>
            </a:pPr>
            <a:r>
              <a:rPr lang="en-US" sz="4000" b="1" dirty="0">
                <a:solidFill>
                  <a:srgbClr val="002060"/>
                </a:solidFill>
                <a:latin typeface="Avenir Book"/>
              </a:rPr>
              <a:t>Understand the foundation of trauma informed care and why it is important to you, your organization, and your community.</a:t>
            </a:r>
          </a:p>
          <a:p>
            <a:pPr>
              <a:buClr>
                <a:srgbClr val="3B3838"/>
              </a:buClr>
              <a:buFont typeface="Wingdings" panose="05000000000000000000" pitchFamily="2" charset="2"/>
              <a:buChar char="ü"/>
            </a:pPr>
            <a:endParaRPr lang="en-US" sz="1600" b="1" dirty="0">
              <a:solidFill>
                <a:srgbClr val="002060"/>
              </a:solidFill>
              <a:latin typeface="Avenir Book"/>
            </a:endParaRPr>
          </a:p>
        </p:txBody>
      </p:sp>
      <p:sp>
        <p:nvSpPr>
          <p:cNvPr id="3" name="TextBox 2">
            <a:extLst>
              <a:ext uri="{FF2B5EF4-FFF2-40B4-BE49-F238E27FC236}">
                <a16:creationId xmlns:a16="http://schemas.microsoft.com/office/drawing/2014/main" id="{A3773673-F7A5-4A4E-A2C2-F9A9CF2DAB3F}"/>
              </a:ext>
            </a:extLst>
          </p:cNvPr>
          <p:cNvSpPr txBox="1"/>
          <p:nvPr/>
        </p:nvSpPr>
        <p:spPr>
          <a:xfrm>
            <a:off x="94399" y="43725"/>
            <a:ext cx="450910" cy="307777"/>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115457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5E613B4-4FC9-423A-8C30-BDD86EEF1712}"/>
              </a:ext>
            </a:extLst>
          </p:cNvPr>
          <p:cNvSpPr>
            <a:spLocks noGrp="1"/>
          </p:cNvSpPr>
          <p:nvPr>
            <p:ph type="title"/>
          </p:nvPr>
        </p:nvSpPr>
        <p:spPr>
          <a:xfrm>
            <a:off x="4572000" y="106296"/>
            <a:ext cx="4416724" cy="1325563"/>
          </a:xfrm>
        </p:spPr>
        <p:txBody>
          <a:bodyPr>
            <a:normAutofit/>
          </a:bodyPr>
          <a:lstStyle/>
          <a:p>
            <a:r>
              <a:rPr lang="en-US" sz="3600" dirty="0">
                <a:solidFill>
                  <a:srgbClr val="7ABEC5"/>
                </a:solidFill>
                <a:latin typeface="Avenir Medium"/>
              </a:rPr>
              <a:t>The Ins and Outs </a:t>
            </a:r>
            <a:br>
              <a:rPr lang="en-US" sz="3600" dirty="0">
                <a:solidFill>
                  <a:srgbClr val="7ABEC5"/>
                </a:solidFill>
                <a:latin typeface="Avenir Medium"/>
              </a:rPr>
            </a:br>
            <a:r>
              <a:rPr lang="en-US" sz="3600" dirty="0">
                <a:solidFill>
                  <a:srgbClr val="7ABEC5"/>
                </a:solidFill>
                <a:latin typeface="Avenir Medium"/>
              </a:rPr>
              <a:t>of the CARE Training</a:t>
            </a:r>
          </a:p>
        </p:txBody>
      </p:sp>
      <p:sp>
        <p:nvSpPr>
          <p:cNvPr id="15" name="TextBox 14">
            <a:extLst>
              <a:ext uri="{FF2B5EF4-FFF2-40B4-BE49-F238E27FC236}">
                <a16:creationId xmlns:a16="http://schemas.microsoft.com/office/drawing/2014/main" id="{CD1A8A30-66C0-4F9E-BD1D-EB130242467D}"/>
              </a:ext>
            </a:extLst>
          </p:cNvPr>
          <p:cNvSpPr txBox="1"/>
          <p:nvPr/>
        </p:nvSpPr>
        <p:spPr>
          <a:xfrm>
            <a:off x="108916" y="2817537"/>
            <a:ext cx="8377453" cy="2677656"/>
          </a:xfrm>
          <a:prstGeom prst="rect">
            <a:avLst/>
          </a:prstGeom>
          <a:noFill/>
        </p:spPr>
        <p:txBody>
          <a:bodyPr wrap="square" rtlCol="0">
            <a:spAutoFit/>
          </a:bodyPr>
          <a:lstStyle/>
          <a:p>
            <a:r>
              <a:rPr lang="en-US" b="1" dirty="0">
                <a:solidFill>
                  <a:srgbClr val="002060"/>
                </a:solidFill>
                <a:latin typeface="Avenir Medium"/>
                <a:cs typeface="Arial" panose="020B0604020202020204" pitchFamily="34" charset="0"/>
              </a:rPr>
              <a:t>Structure of the entire training</a:t>
            </a:r>
          </a:p>
          <a:p>
            <a:pPr marL="285750" indent="-285750">
              <a:buFont typeface="Arial" panose="020B0604020202020204" pitchFamily="34" charset="0"/>
              <a:buChar char="•"/>
            </a:pPr>
            <a:r>
              <a:rPr lang="en-US" dirty="0">
                <a:solidFill>
                  <a:srgbClr val="002060"/>
                </a:solidFill>
                <a:latin typeface="Avenir Medium"/>
                <a:cs typeface="Arial" panose="020B0604020202020204" pitchFamily="34" charset="0"/>
              </a:rPr>
              <a:t>Same group agreements</a:t>
            </a:r>
          </a:p>
          <a:p>
            <a:pPr marL="285750" indent="-285750">
              <a:buFont typeface="Arial" panose="020B0604020202020204" pitchFamily="34" charset="0"/>
              <a:buChar char="•"/>
            </a:pPr>
            <a:r>
              <a:rPr lang="en-US" dirty="0">
                <a:solidFill>
                  <a:srgbClr val="002060"/>
                </a:solidFill>
                <a:latin typeface="Avenir Medium"/>
                <a:cs typeface="Arial" panose="020B0604020202020204" pitchFamily="34" charset="0"/>
              </a:rPr>
              <a:t>Somatic grounding exercise at the beginning of each session</a:t>
            </a:r>
          </a:p>
          <a:p>
            <a:pPr marL="285750" indent="-285750">
              <a:buFont typeface="Arial" panose="020B0604020202020204" pitchFamily="34" charset="0"/>
              <a:buChar char="•"/>
            </a:pPr>
            <a:r>
              <a:rPr lang="en-US" dirty="0">
                <a:solidFill>
                  <a:srgbClr val="002060"/>
                </a:solidFill>
                <a:latin typeface="Avenir Medium"/>
                <a:cs typeface="Arial" panose="020B0604020202020204" pitchFamily="34" charset="0"/>
              </a:rPr>
              <a:t>Same format – Daily agendas will provide break schedules</a:t>
            </a:r>
          </a:p>
          <a:p>
            <a:pPr marL="285750" indent="-285750">
              <a:buFont typeface="Arial" panose="020B0604020202020204" pitchFamily="34" charset="0"/>
              <a:buChar char="•"/>
            </a:pPr>
            <a:r>
              <a:rPr lang="en-US" dirty="0">
                <a:solidFill>
                  <a:srgbClr val="002060"/>
                </a:solidFill>
                <a:latin typeface="Avenir Medium"/>
                <a:cs typeface="Arial" panose="020B0604020202020204" pitchFamily="34" charset="0"/>
              </a:rPr>
              <a:t>Reflection at the beginning of the day for the previous day’s trainings</a:t>
            </a:r>
          </a:p>
          <a:p>
            <a:pPr marL="285750" indent="-285750">
              <a:buFont typeface="Arial" panose="020B0604020202020204" pitchFamily="34" charset="0"/>
              <a:buChar char="•"/>
            </a:pPr>
            <a:r>
              <a:rPr lang="en-US" dirty="0">
                <a:solidFill>
                  <a:srgbClr val="002060"/>
                </a:solidFill>
                <a:latin typeface="Avenir Medium"/>
                <a:cs typeface="Arial" panose="020B0604020202020204" pitchFamily="34" charset="0"/>
              </a:rPr>
              <a:t>Evaluations after each training section</a:t>
            </a:r>
          </a:p>
          <a:p>
            <a:r>
              <a:rPr lang="en-US" dirty="0">
                <a:solidFill>
                  <a:srgbClr val="002060"/>
                </a:solidFill>
                <a:latin typeface="Avenir Medium"/>
                <a:cs typeface="Arial" panose="020B0604020202020204" pitchFamily="34" charset="0"/>
              </a:rPr>
              <a:t>	</a:t>
            </a:r>
          </a:p>
          <a:p>
            <a:pPr marL="285750" indent="-285750">
              <a:buFont typeface="Arial" panose="020B0604020202020204" pitchFamily="34" charset="0"/>
              <a:buChar char="•"/>
            </a:pPr>
            <a:endParaRPr lang="en-US" dirty="0">
              <a:solidFill>
                <a:srgbClr val="002060"/>
              </a:solidFill>
              <a:latin typeface="Avenir Medium"/>
              <a:cs typeface="Arial" panose="020B0604020202020204" pitchFamily="34" charset="0"/>
            </a:endParaRPr>
          </a:p>
          <a:p>
            <a:r>
              <a:rPr lang="en-US" b="1" dirty="0">
                <a:solidFill>
                  <a:srgbClr val="002060"/>
                </a:solidFill>
                <a:latin typeface="Avenir Medium"/>
                <a:cs typeface="Arial" panose="020B0604020202020204" pitchFamily="34" charset="0"/>
              </a:rPr>
              <a:t>Deep Dive Starred Slides</a:t>
            </a:r>
          </a:p>
          <a:p>
            <a:pPr marL="285750" lvl="5" indent="-285750">
              <a:buFont typeface="Arial" panose="020B0604020202020204" pitchFamily="34" charset="0"/>
              <a:buChar char="•"/>
            </a:pPr>
            <a:r>
              <a:rPr lang="en-US" dirty="0">
                <a:solidFill>
                  <a:srgbClr val="002060"/>
                </a:solidFill>
                <a:latin typeface="Avenir Medium"/>
              </a:rPr>
              <a:t>in each presentation we have starred slides. The star is in the top right corner, and we will point them out. Those are some of the core slides of this presentation that you will use during the deep dive portion of the training. We just want you to notice them for now. </a:t>
            </a:r>
            <a:endParaRPr lang="en-US" dirty="0">
              <a:solidFill>
                <a:srgbClr val="002060"/>
              </a:solidFill>
              <a:latin typeface="Avenir Medium"/>
              <a:cs typeface="Arial" panose="020B0604020202020204" pitchFamily="34" charset="0"/>
            </a:endParaRPr>
          </a:p>
        </p:txBody>
      </p:sp>
      <p:sp>
        <p:nvSpPr>
          <p:cNvPr id="18" name="TextBox 17">
            <a:extLst>
              <a:ext uri="{FF2B5EF4-FFF2-40B4-BE49-F238E27FC236}">
                <a16:creationId xmlns:a16="http://schemas.microsoft.com/office/drawing/2014/main" id="{29F46FED-9537-4F18-B00C-979AA7035D32}"/>
              </a:ext>
            </a:extLst>
          </p:cNvPr>
          <p:cNvSpPr txBox="1"/>
          <p:nvPr/>
        </p:nvSpPr>
        <p:spPr>
          <a:xfrm>
            <a:off x="201282" y="1574404"/>
            <a:ext cx="3810741" cy="1169551"/>
          </a:xfrm>
          <a:prstGeom prst="rect">
            <a:avLst/>
          </a:prstGeom>
          <a:noFill/>
        </p:spPr>
        <p:txBody>
          <a:bodyPr wrap="square" rtlCol="0">
            <a:spAutoFit/>
          </a:bodyPr>
          <a:lstStyle/>
          <a:p>
            <a:r>
              <a:rPr lang="en-US" b="1" kern="0" dirty="0">
                <a:solidFill>
                  <a:srgbClr val="002060"/>
                </a:solidFill>
                <a:latin typeface="Avenir Medium"/>
                <a:cs typeface="Arial" pitchFamily="34" charset="0"/>
              </a:rPr>
              <a:t>How to get CEU credits?</a:t>
            </a:r>
          </a:p>
          <a:p>
            <a:pPr marL="285750" indent="-285750">
              <a:buFont typeface="Arial" panose="020B0604020202020204" pitchFamily="34" charset="0"/>
              <a:buChar char="•"/>
            </a:pPr>
            <a:r>
              <a:rPr lang="en-US" kern="0" dirty="0">
                <a:solidFill>
                  <a:srgbClr val="002060"/>
                </a:solidFill>
                <a:latin typeface="Avenir Medium"/>
                <a:cs typeface="Arial" pitchFamily="34" charset="0"/>
              </a:rPr>
              <a:t>At the end of each training unit you will receive a quiz and an evaluation that must be completed.  The quiz score must be 70% or above</a:t>
            </a:r>
            <a:r>
              <a:rPr lang="en-US" kern="0" dirty="0">
                <a:solidFill>
                  <a:schemeClr val="tx1">
                    <a:lumMod val="75000"/>
                    <a:lumOff val="25000"/>
                  </a:schemeClr>
                </a:solidFill>
                <a:latin typeface="Avenir Medium"/>
                <a:cs typeface="Arial" pitchFamily="34" charset="0"/>
              </a:rPr>
              <a:t>.  </a:t>
            </a:r>
          </a:p>
        </p:txBody>
      </p:sp>
      <p:sp>
        <p:nvSpPr>
          <p:cNvPr id="3" name="TextBox 2">
            <a:extLst>
              <a:ext uri="{FF2B5EF4-FFF2-40B4-BE49-F238E27FC236}">
                <a16:creationId xmlns:a16="http://schemas.microsoft.com/office/drawing/2014/main" id="{9A9744C6-82D6-4508-B33E-51CD81D6FEFF}"/>
              </a:ext>
            </a:extLst>
          </p:cNvPr>
          <p:cNvSpPr txBox="1"/>
          <p:nvPr/>
        </p:nvSpPr>
        <p:spPr>
          <a:xfrm>
            <a:off x="108916" y="51775"/>
            <a:ext cx="284052" cy="307777"/>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156167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5E613B4-4FC9-423A-8C30-BDD86EEF1712}"/>
              </a:ext>
            </a:extLst>
          </p:cNvPr>
          <p:cNvSpPr>
            <a:spLocks noGrp="1"/>
          </p:cNvSpPr>
          <p:nvPr>
            <p:ph type="title"/>
          </p:nvPr>
        </p:nvSpPr>
        <p:spPr>
          <a:xfrm>
            <a:off x="4525993" y="-4933"/>
            <a:ext cx="4416724" cy="1325563"/>
          </a:xfrm>
        </p:spPr>
        <p:txBody>
          <a:bodyPr>
            <a:normAutofit/>
          </a:bodyPr>
          <a:lstStyle/>
          <a:p>
            <a:r>
              <a:rPr lang="en-US" sz="3600" dirty="0">
                <a:solidFill>
                  <a:srgbClr val="7ABEC5"/>
                </a:solidFill>
                <a:latin typeface="Avenir Medium"/>
              </a:rPr>
              <a:t>CARE Training Days</a:t>
            </a:r>
          </a:p>
        </p:txBody>
      </p:sp>
      <p:sp>
        <p:nvSpPr>
          <p:cNvPr id="3" name="TextBox 2">
            <a:extLst>
              <a:ext uri="{FF2B5EF4-FFF2-40B4-BE49-F238E27FC236}">
                <a16:creationId xmlns:a16="http://schemas.microsoft.com/office/drawing/2014/main" id="{9A9744C6-82D6-4508-B33E-51CD81D6FEFF}"/>
              </a:ext>
            </a:extLst>
          </p:cNvPr>
          <p:cNvSpPr txBox="1"/>
          <p:nvPr/>
        </p:nvSpPr>
        <p:spPr>
          <a:xfrm>
            <a:off x="108916" y="51775"/>
            <a:ext cx="284052" cy="307777"/>
          </a:xfrm>
          <a:prstGeom prst="rect">
            <a:avLst/>
          </a:prstGeom>
          <a:noFill/>
        </p:spPr>
        <p:txBody>
          <a:bodyPr wrap="none" rtlCol="0">
            <a:spAutoFit/>
          </a:bodyPr>
          <a:lstStyle/>
          <a:p>
            <a:r>
              <a:rPr lang="en-US" dirty="0"/>
              <a:t>9</a:t>
            </a:r>
          </a:p>
        </p:txBody>
      </p:sp>
      <p:sp>
        <p:nvSpPr>
          <p:cNvPr id="5" name="Rectangle 4">
            <a:extLst>
              <a:ext uri="{FF2B5EF4-FFF2-40B4-BE49-F238E27FC236}">
                <a16:creationId xmlns:a16="http://schemas.microsoft.com/office/drawing/2014/main" id="{DCE45F6C-3F2F-4583-9E2E-C690A3B238DE}"/>
              </a:ext>
            </a:extLst>
          </p:cNvPr>
          <p:cNvSpPr/>
          <p:nvPr/>
        </p:nvSpPr>
        <p:spPr>
          <a:xfrm>
            <a:off x="273945" y="1392403"/>
            <a:ext cx="4321058" cy="3973908"/>
          </a:xfrm>
          <a:prstGeom prst="rect">
            <a:avLst/>
          </a:prstGeom>
        </p:spPr>
        <p:txBody>
          <a:bodyPr wrap="square">
            <a:spAutoFit/>
          </a:bodyPr>
          <a:lstStyle/>
          <a:p>
            <a:pPr>
              <a:tabLst>
                <a:tab pos="1085850" algn="l"/>
              </a:tabLst>
            </a:pPr>
            <a:r>
              <a:rPr lang="en-US" b="1" dirty="0">
                <a:solidFill>
                  <a:srgbClr val="002060"/>
                </a:solidFill>
                <a:latin typeface="Avenir Medium"/>
                <a:ea typeface="Times New Roman" panose="02020603050405020304" pitchFamily="18" charset="0"/>
              </a:rPr>
              <a:t>Week 1:</a:t>
            </a:r>
            <a:endParaRPr lang="en-US" dirty="0">
              <a:solidFill>
                <a:srgbClr val="002060"/>
              </a:solidFill>
              <a:latin typeface="Avenir Medium"/>
              <a:ea typeface="Times New Roman" panose="02020603050405020304" pitchFamily="18" charset="0"/>
            </a:endParaRPr>
          </a:p>
          <a:p>
            <a:pPr marL="342900" lvl="0" indent="-342900">
              <a:buFont typeface="Symbol" panose="05050102010706020507" pitchFamily="18" charset="2"/>
              <a:buChar char=""/>
              <a:tabLst>
                <a:tab pos="1085850" algn="l"/>
              </a:tabLst>
            </a:pPr>
            <a:r>
              <a:rPr lang="en-US" b="1" dirty="0">
                <a:solidFill>
                  <a:srgbClr val="002060"/>
                </a:solidFill>
                <a:latin typeface="Avenir Medium"/>
                <a:ea typeface="Times New Roman" panose="02020603050405020304" pitchFamily="18" charset="0"/>
              </a:rPr>
              <a:t>Tuesday, October 5</a:t>
            </a:r>
            <a:r>
              <a:rPr lang="en-US" b="1" baseline="30000" dirty="0">
                <a:solidFill>
                  <a:srgbClr val="002060"/>
                </a:solidFill>
                <a:latin typeface="Avenir Medium"/>
                <a:ea typeface="Times New Roman" panose="02020603050405020304" pitchFamily="18" charset="0"/>
              </a:rPr>
              <a:t>th</a:t>
            </a:r>
            <a:r>
              <a:rPr lang="en-US" b="1" dirty="0">
                <a:solidFill>
                  <a:srgbClr val="002060"/>
                </a:solidFill>
                <a:latin typeface="Avenir Medium"/>
                <a:ea typeface="Times New Roman" panose="02020603050405020304" pitchFamily="18" charset="0"/>
              </a:rPr>
              <a:t> </a:t>
            </a:r>
            <a:endParaRPr lang="en-US" dirty="0">
              <a:solidFill>
                <a:srgbClr val="002060"/>
              </a:solidFill>
              <a:latin typeface="Avenir Medium"/>
              <a:ea typeface="Times New Roman" panose="02020603050405020304" pitchFamily="18" charset="0"/>
            </a:endParaRPr>
          </a:p>
          <a:p>
            <a:pPr marL="400050"/>
            <a:r>
              <a:rPr lang="en-US" dirty="0">
                <a:solidFill>
                  <a:srgbClr val="002060"/>
                </a:solidFill>
                <a:latin typeface="Avenir Medium"/>
                <a:ea typeface="Times New Roman" panose="02020603050405020304" pitchFamily="18" charset="0"/>
              </a:rPr>
              <a:t>Introduction to Trauma Informed Care</a:t>
            </a:r>
          </a:p>
          <a:p>
            <a:pPr marL="400050"/>
            <a:r>
              <a:rPr lang="en-US" dirty="0">
                <a:solidFill>
                  <a:srgbClr val="002060"/>
                </a:solidFill>
                <a:latin typeface="Avenir Medium"/>
                <a:ea typeface="Times New Roman" panose="02020603050405020304" pitchFamily="18" charset="0"/>
              </a:rPr>
              <a:t>Liza Patchen-Short &amp; Laura Mote</a:t>
            </a:r>
          </a:p>
          <a:p>
            <a:pPr marL="342900" lvl="0" indent="-342900">
              <a:buFont typeface="Symbol" panose="05050102010706020507" pitchFamily="18" charset="2"/>
              <a:buChar char=""/>
              <a:tabLst>
                <a:tab pos="1085850" algn="l"/>
                <a:tab pos="1657350" algn="l"/>
              </a:tabLst>
            </a:pPr>
            <a:r>
              <a:rPr lang="en-US" b="1" dirty="0">
                <a:solidFill>
                  <a:srgbClr val="002060"/>
                </a:solidFill>
                <a:latin typeface="Avenir Medium"/>
                <a:ea typeface="Times New Roman" panose="02020603050405020304" pitchFamily="18" charset="0"/>
              </a:rPr>
              <a:t>Thursday, October 7th</a:t>
            </a:r>
            <a:endParaRPr lang="en-US" dirty="0">
              <a:solidFill>
                <a:srgbClr val="002060"/>
              </a:solidFill>
              <a:latin typeface="Avenir Medium"/>
              <a:ea typeface="Times New Roman" panose="02020603050405020304" pitchFamily="18" charset="0"/>
            </a:endParaRPr>
          </a:p>
          <a:p>
            <a:pPr marL="400050"/>
            <a:r>
              <a:rPr lang="en-US" dirty="0">
                <a:solidFill>
                  <a:srgbClr val="002060"/>
                </a:solidFill>
                <a:latin typeface="Avenir Medium"/>
                <a:ea typeface="Times New Roman" panose="02020603050405020304" pitchFamily="18" charset="0"/>
              </a:rPr>
              <a:t>Equity and the Intersection of Trauma Informed Practices</a:t>
            </a:r>
          </a:p>
          <a:p>
            <a:pPr marL="228600">
              <a:lnSpc>
                <a:spcPct val="107000"/>
              </a:lnSpc>
            </a:pPr>
            <a:r>
              <a:rPr lang="en-US" dirty="0">
                <a:solidFill>
                  <a:srgbClr val="002060"/>
                </a:solidFill>
                <a:latin typeface="Avenir Medium"/>
                <a:ea typeface="Calibri" panose="020F0502020204030204" pitchFamily="34" charset="0"/>
                <a:cs typeface="Times New Roman" panose="02020603050405020304" pitchFamily="18" charset="0"/>
              </a:rPr>
              <a:t>    Tami Farber</a:t>
            </a:r>
          </a:p>
          <a:p>
            <a:pPr marL="228600">
              <a:lnSpc>
                <a:spcPct val="107000"/>
              </a:lnSpc>
            </a:pPr>
            <a:endParaRPr lang="en-US" dirty="0">
              <a:solidFill>
                <a:srgbClr val="002060"/>
              </a:solidFill>
              <a:latin typeface="Avenir Medium"/>
              <a:ea typeface="Calibri" panose="020F0502020204030204" pitchFamily="34" charset="0"/>
              <a:cs typeface="Times New Roman" panose="02020603050405020304" pitchFamily="18" charset="0"/>
            </a:endParaRPr>
          </a:p>
          <a:p>
            <a:r>
              <a:rPr lang="en-US" b="1" dirty="0">
                <a:solidFill>
                  <a:srgbClr val="002060"/>
                </a:solidFill>
                <a:latin typeface="Avenir Medium"/>
              </a:rPr>
              <a:t>Week 2:</a:t>
            </a:r>
            <a:endParaRPr lang="en-US" dirty="0">
              <a:solidFill>
                <a:srgbClr val="002060"/>
              </a:solidFill>
              <a:latin typeface="Avenir Medium"/>
            </a:endParaRPr>
          </a:p>
          <a:p>
            <a:pPr marL="285750" lvl="0" indent="-285750">
              <a:buFont typeface="Arial" panose="020B0604020202020204" pitchFamily="34" charset="0"/>
              <a:buChar char="•"/>
            </a:pPr>
            <a:r>
              <a:rPr lang="en-US" b="1" dirty="0">
                <a:solidFill>
                  <a:srgbClr val="002060"/>
                </a:solidFill>
                <a:latin typeface="Avenir Medium"/>
              </a:rPr>
              <a:t>Tuesday, October 12th</a:t>
            </a:r>
            <a:endParaRPr lang="en-US" dirty="0">
              <a:solidFill>
                <a:srgbClr val="002060"/>
              </a:solidFill>
              <a:latin typeface="Avenir Medium"/>
            </a:endParaRPr>
          </a:p>
          <a:p>
            <a:r>
              <a:rPr lang="en-US" dirty="0">
                <a:solidFill>
                  <a:srgbClr val="002060"/>
                </a:solidFill>
                <a:latin typeface="Avenir Medium"/>
              </a:rPr>
              <a:t>       Self-Care &amp; Secondary Traumatic Stress (STS)</a:t>
            </a:r>
          </a:p>
          <a:p>
            <a:r>
              <a:rPr lang="en-US" dirty="0">
                <a:solidFill>
                  <a:srgbClr val="002060"/>
                </a:solidFill>
                <a:latin typeface="Avenir Medium"/>
              </a:rPr>
              <a:t>       Lindsey Greene</a:t>
            </a:r>
          </a:p>
          <a:p>
            <a:pPr marL="285750" lvl="0" indent="-285750">
              <a:buFont typeface="Arial" panose="020B0604020202020204" pitchFamily="34" charset="0"/>
              <a:buChar char="•"/>
            </a:pPr>
            <a:r>
              <a:rPr lang="en-US" b="1" dirty="0">
                <a:solidFill>
                  <a:srgbClr val="002060"/>
                </a:solidFill>
                <a:latin typeface="Avenir Medium"/>
              </a:rPr>
              <a:t>Thursday, October 14th</a:t>
            </a:r>
            <a:endParaRPr lang="en-US" dirty="0">
              <a:solidFill>
                <a:srgbClr val="002060"/>
              </a:solidFill>
              <a:latin typeface="Avenir Medium"/>
            </a:endParaRPr>
          </a:p>
          <a:p>
            <a:r>
              <a:rPr lang="en-US" dirty="0">
                <a:solidFill>
                  <a:srgbClr val="002060"/>
                </a:solidFill>
                <a:latin typeface="Avenir Medium"/>
              </a:rPr>
              <a:t>       Trauma 101 &amp; Adverse Childhood Experiences </a:t>
            </a:r>
          </a:p>
          <a:p>
            <a:r>
              <a:rPr lang="en-US" dirty="0">
                <a:solidFill>
                  <a:srgbClr val="002060"/>
                </a:solidFill>
                <a:latin typeface="Avenir Medium"/>
              </a:rPr>
              <a:t>       Joe Neigel</a:t>
            </a:r>
          </a:p>
          <a:p>
            <a:endParaRPr lang="en-US" dirty="0"/>
          </a:p>
          <a:p>
            <a:pPr marL="228600">
              <a:lnSpc>
                <a:spcPct val="107000"/>
              </a:lnSpc>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D824A1F-C94A-4A71-9E58-C7B99DD0A039}"/>
              </a:ext>
            </a:extLst>
          </p:cNvPr>
          <p:cNvSpPr/>
          <p:nvPr/>
        </p:nvSpPr>
        <p:spPr>
          <a:xfrm>
            <a:off x="4572000" y="1239388"/>
            <a:ext cx="4830793" cy="6124754"/>
          </a:xfrm>
          <a:prstGeom prst="rect">
            <a:avLst/>
          </a:prstGeom>
        </p:spPr>
        <p:txBody>
          <a:bodyPr wrap="square">
            <a:spAutoFit/>
          </a:bodyPr>
          <a:lstStyle/>
          <a:p>
            <a:r>
              <a:rPr lang="en-US" b="1" dirty="0">
                <a:solidFill>
                  <a:srgbClr val="002060"/>
                </a:solidFill>
                <a:latin typeface="Avenir Medium"/>
              </a:rPr>
              <a:t>Week 3:</a:t>
            </a:r>
            <a:endParaRPr lang="en-US" dirty="0">
              <a:solidFill>
                <a:srgbClr val="002060"/>
              </a:solidFill>
              <a:latin typeface="Avenir Medium"/>
            </a:endParaRPr>
          </a:p>
          <a:p>
            <a:pPr marL="285750" lvl="0" indent="-285750">
              <a:buFont typeface="Arial" panose="020B0604020202020204" pitchFamily="34" charset="0"/>
              <a:buChar char="•"/>
            </a:pPr>
            <a:r>
              <a:rPr lang="en-US" b="1" dirty="0">
                <a:solidFill>
                  <a:srgbClr val="002060"/>
                </a:solidFill>
                <a:latin typeface="Avenir Medium"/>
              </a:rPr>
              <a:t>Tuesday, October 19th</a:t>
            </a:r>
            <a:endParaRPr lang="en-US" dirty="0">
              <a:solidFill>
                <a:srgbClr val="002060"/>
              </a:solidFill>
              <a:latin typeface="Avenir Medium"/>
            </a:endParaRPr>
          </a:p>
          <a:p>
            <a:r>
              <a:rPr lang="en-US" dirty="0">
                <a:solidFill>
                  <a:srgbClr val="002060"/>
                </a:solidFill>
                <a:latin typeface="Avenir Medium"/>
              </a:rPr>
              <a:t>       Restorative Practices</a:t>
            </a:r>
          </a:p>
          <a:p>
            <a:r>
              <a:rPr lang="en-US" dirty="0">
                <a:solidFill>
                  <a:srgbClr val="002060"/>
                </a:solidFill>
                <a:latin typeface="Avenir Medium"/>
              </a:rPr>
              <a:t>       Mary Cline-Stively</a:t>
            </a:r>
          </a:p>
          <a:p>
            <a:pPr marL="285750" lvl="0" indent="-285750">
              <a:buFont typeface="Arial" panose="020B0604020202020204" pitchFamily="34" charset="0"/>
              <a:buChar char="•"/>
            </a:pPr>
            <a:r>
              <a:rPr lang="en-US" b="1" dirty="0">
                <a:solidFill>
                  <a:srgbClr val="002060"/>
                </a:solidFill>
                <a:latin typeface="Avenir Medium"/>
              </a:rPr>
              <a:t>Thursday, October 21st</a:t>
            </a:r>
            <a:endParaRPr lang="en-US" dirty="0">
              <a:solidFill>
                <a:srgbClr val="002060"/>
              </a:solidFill>
              <a:latin typeface="Avenir Medium"/>
            </a:endParaRPr>
          </a:p>
          <a:p>
            <a:r>
              <a:rPr lang="en-US" dirty="0">
                <a:solidFill>
                  <a:srgbClr val="002060"/>
                </a:solidFill>
                <a:latin typeface="Avenir Medium"/>
              </a:rPr>
              <a:t>       Implementation Science &amp;  Adult Learning</a:t>
            </a:r>
          </a:p>
          <a:p>
            <a:r>
              <a:rPr lang="en-US" dirty="0">
                <a:solidFill>
                  <a:srgbClr val="002060"/>
                </a:solidFill>
                <a:latin typeface="Avenir Medium"/>
              </a:rPr>
              <a:t>       Mary Cline-Stively</a:t>
            </a:r>
          </a:p>
          <a:p>
            <a:endParaRPr lang="en-US" dirty="0">
              <a:solidFill>
                <a:srgbClr val="002060"/>
              </a:solidFill>
              <a:latin typeface="Avenir Medium"/>
            </a:endParaRPr>
          </a:p>
          <a:p>
            <a:r>
              <a:rPr lang="en-US" b="1" dirty="0">
                <a:solidFill>
                  <a:srgbClr val="002060"/>
                </a:solidFill>
                <a:latin typeface="Avenir Medium"/>
              </a:rPr>
              <a:t>Week 4:</a:t>
            </a:r>
            <a:endParaRPr lang="en-US" dirty="0">
              <a:solidFill>
                <a:srgbClr val="002060"/>
              </a:solidFill>
              <a:latin typeface="Avenir Medium"/>
            </a:endParaRPr>
          </a:p>
          <a:p>
            <a:pPr marL="285750" lvl="0" indent="-285750">
              <a:buFont typeface="Arial" panose="020B0604020202020204" pitchFamily="34" charset="0"/>
              <a:buChar char="•"/>
            </a:pPr>
            <a:r>
              <a:rPr lang="en-US" b="1" dirty="0">
                <a:solidFill>
                  <a:srgbClr val="002060"/>
                </a:solidFill>
                <a:latin typeface="Avenir Medium"/>
              </a:rPr>
              <a:t>Tuesday, October 28th</a:t>
            </a:r>
            <a:endParaRPr lang="en-US" dirty="0">
              <a:solidFill>
                <a:srgbClr val="002060"/>
              </a:solidFill>
              <a:latin typeface="Avenir Medium"/>
            </a:endParaRPr>
          </a:p>
          <a:p>
            <a:r>
              <a:rPr lang="en-US" dirty="0">
                <a:solidFill>
                  <a:srgbClr val="002060"/>
                </a:solidFill>
                <a:latin typeface="Avenir Medium"/>
              </a:rPr>
              <a:t>        Self-Care &amp; Secondary Traumatic Stress Deep Dive</a:t>
            </a:r>
          </a:p>
          <a:p>
            <a:r>
              <a:rPr lang="en-US" dirty="0">
                <a:solidFill>
                  <a:srgbClr val="002060"/>
                </a:solidFill>
                <a:latin typeface="Avenir Medium"/>
              </a:rPr>
              <a:t>        Lindsey Greene</a:t>
            </a:r>
          </a:p>
          <a:p>
            <a:pPr marL="285750" lvl="0" indent="-285750">
              <a:buFont typeface="Arial" panose="020B0604020202020204" pitchFamily="34" charset="0"/>
              <a:buChar char="•"/>
            </a:pPr>
            <a:r>
              <a:rPr lang="en-US" b="1" dirty="0">
                <a:solidFill>
                  <a:srgbClr val="002060"/>
                </a:solidFill>
                <a:latin typeface="Avenir Medium"/>
              </a:rPr>
              <a:t>Thursday, October 30th</a:t>
            </a:r>
            <a:endParaRPr lang="en-US" dirty="0">
              <a:solidFill>
                <a:srgbClr val="002060"/>
              </a:solidFill>
              <a:latin typeface="Avenir Medium"/>
            </a:endParaRPr>
          </a:p>
          <a:p>
            <a:r>
              <a:rPr lang="en-US" dirty="0">
                <a:solidFill>
                  <a:srgbClr val="002060"/>
                </a:solidFill>
                <a:latin typeface="Avenir Medium"/>
              </a:rPr>
              <a:t>       Trauma 101 &amp; Adverse Childhood Experiences (ACEs)</a:t>
            </a:r>
          </a:p>
          <a:p>
            <a:r>
              <a:rPr lang="en-US" dirty="0">
                <a:solidFill>
                  <a:srgbClr val="002060"/>
                </a:solidFill>
                <a:latin typeface="Avenir Medium"/>
              </a:rPr>
              <a:t>       Joe Neigel</a:t>
            </a:r>
          </a:p>
          <a:p>
            <a:endParaRPr lang="en-US" dirty="0">
              <a:solidFill>
                <a:srgbClr val="002060"/>
              </a:solidFill>
              <a:latin typeface="Avenir Medium"/>
            </a:endParaRPr>
          </a:p>
          <a:p>
            <a:r>
              <a:rPr lang="en-US" b="1" dirty="0">
                <a:solidFill>
                  <a:srgbClr val="002060"/>
                </a:solidFill>
                <a:latin typeface="Avenir Medium"/>
              </a:rPr>
              <a:t>Week 5:</a:t>
            </a:r>
            <a:endParaRPr lang="en-US" dirty="0">
              <a:solidFill>
                <a:srgbClr val="002060"/>
              </a:solidFill>
              <a:latin typeface="Avenir Medium"/>
            </a:endParaRPr>
          </a:p>
          <a:p>
            <a:pPr marL="285750" lvl="0" indent="-285750">
              <a:buFont typeface="Arial" panose="020B0604020202020204" pitchFamily="34" charset="0"/>
              <a:buChar char="•"/>
            </a:pPr>
            <a:r>
              <a:rPr lang="en-US" b="1" dirty="0">
                <a:solidFill>
                  <a:srgbClr val="002060"/>
                </a:solidFill>
                <a:latin typeface="Avenir Medium"/>
              </a:rPr>
              <a:t>Tuesday, November 2nd </a:t>
            </a:r>
            <a:endParaRPr lang="en-US" dirty="0">
              <a:solidFill>
                <a:srgbClr val="002060"/>
              </a:solidFill>
              <a:latin typeface="Avenir Medium"/>
            </a:endParaRPr>
          </a:p>
          <a:p>
            <a:r>
              <a:rPr lang="en-US" dirty="0">
                <a:solidFill>
                  <a:srgbClr val="002060"/>
                </a:solidFill>
                <a:latin typeface="Avenir Medium"/>
              </a:rPr>
              <a:t>       TILT, Learning Collaboratives, Structure of the CARE   </a:t>
            </a:r>
          </a:p>
          <a:p>
            <a:r>
              <a:rPr lang="en-US" dirty="0">
                <a:solidFill>
                  <a:srgbClr val="002060"/>
                </a:solidFill>
                <a:latin typeface="Avenir Medium"/>
              </a:rPr>
              <a:t>       Liza Patchen-Short &amp; Laura Mote</a:t>
            </a:r>
          </a:p>
          <a:p>
            <a:pPr marL="285750" lvl="0" indent="-285750">
              <a:buFont typeface="Arial" panose="020B0604020202020204" pitchFamily="34" charset="0"/>
              <a:buChar char="•"/>
            </a:pPr>
            <a:r>
              <a:rPr lang="en-US" b="1" dirty="0">
                <a:solidFill>
                  <a:srgbClr val="002060"/>
                </a:solidFill>
                <a:latin typeface="Avenir Medium"/>
              </a:rPr>
              <a:t>Thursday, November 4th</a:t>
            </a:r>
            <a:endParaRPr lang="en-US" dirty="0">
              <a:solidFill>
                <a:srgbClr val="002060"/>
              </a:solidFill>
              <a:latin typeface="Avenir Medium"/>
            </a:endParaRPr>
          </a:p>
          <a:p>
            <a:r>
              <a:rPr lang="en-US" dirty="0">
                <a:solidFill>
                  <a:srgbClr val="002060"/>
                </a:solidFill>
                <a:latin typeface="Avenir Medium"/>
              </a:rPr>
              <a:t>       Questions, TIC Why again, Panel, Next Steps</a:t>
            </a:r>
          </a:p>
          <a:p>
            <a:r>
              <a:rPr lang="en-US" dirty="0">
                <a:solidFill>
                  <a:srgbClr val="002060"/>
                </a:solidFill>
                <a:latin typeface="Avenir Medium"/>
              </a:rPr>
              <a:t>       Liza Patchen-Short &amp; Laura Mote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4546235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6079</Words>
  <Application>Microsoft Office PowerPoint</Application>
  <PresentationFormat>On-screen Show (4:3)</PresentationFormat>
  <Paragraphs>647</Paragraphs>
  <Slides>47</Slides>
  <Notes>47</Notes>
  <HiddenSlides>0</HiddenSlides>
  <MMClips>2</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47</vt:i4>
      </vt:variant>
    </vt:vector>
  </HeadingPairs>
  <TitlesOfParts>
    <vt:vector size="65" baseType="lpstr">
      <vt:lpstr>Arial</vt:lpstr>
      <vt:lpstr>Avenir</vt:lpstr>
      <vt:lpstr>Avenir Book</vt:lpstr>
      <vt:lpstr>Avenir Medium</vt:lpstr>
      <vt:lpstr>Avenir Next LT Pro</vt:lpstr>
      <vt:lpstr>Calibri</vt:lpstr>
      <vt:lpstr>Calibri Light</vt:lpstr>
      <vt:lpstr>Candara</vt:lpstr>
      <vt:lpstr>Helvetica Neue</vt:lpstr>
      <vt:lpstr>Lucida Handwriting</vt:lpstr>
      <vt:lpstr>Poppins</vt:lpstr>
      <vt:lpstr>PT Sans</vt:lpstr>
      <vt:lpstr>Roboto</vt:lpstr>
      <vt:lpstr>Symbol</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Hopes for the Entire Training</vt:lpstr>
      <vt:lpstr>Hopes for today</vt:lpstr>
      <vt:lpstr>The Ins and Outs  of the CARE Training</vt:lpstr>
      <vt:lpstr>CARE Training Days</vt:lpstr>
      <vt:lpstr>PowerPoint Presentation</vt:lpstr>
      <vt:lpstr>Zoom Tutorial &amp; Norms</vt:lpstr>
      <vt:lpstr>Land Acknowledgment</vt:lpstr>
      <vt:lpstr>PowerPoint Presentation</vt:lpstr>
      <vt:lpstr>PowerPoint Presentation</vt:lpstr>
      <vt:lpstr>PowerPoint Presentation</vt:lpstr>
      <vt:lpstr>PowerPoint Presentation</vt:lpstr>
      <vt:lpstr>Ice Breaker: “Something in Common” </vt:lpstr>
      <vt:lpstr>Systemic Oppression</vt:lpstr>
      <vt:lpstr>PowerPoint Presentation</vt:lpstr>
      <vt:lpstr>PowerPoint Presentation</vt:lpstr>
      <vt:lpstr>PowerPoint Presentation</vt:lpstr>
      <vt:lpstr>PowerPoint Presentation</vt:lpstr>
      <vt:lpstr>PowerPoint Presentation</vt:lpstr>
      <vt:lpstr>PowerPoint Presentation</vt:lpstr>
      <vt:lpstr>Self- Reflection Question: 5 min  When you think about trauma informed care or trauma informed systems what have you learned or surprised you?  Breakout Rooms -10 min 2-3 in a group When you think of trauma informed care, how does it connect with your personal values?  Any Questions?  </vt:lpstr>
      <vt:lpstr>PowerPoint Presentation</vt:lpstr>
      <vt:lpstr>PowerPoint Presentation</vt:lpstr>
      <vt:lpstr>PowerPoint Presentation</vt:lpstr>
      <vt:lpstr>PowerPoint Presentation</vt:lpstr>
      <vt:lpstr>PowerPoint Presentation</vt:lpstr>
      <vt:lpstr>What does a Trauma Informed Organization  look like?</vt:lpstr>
      <vt:lpstr>PowerPoint Presentation</vt:lpstr>
      <vt:lpstr>PowerPoint Presentation</vt:lpstr>
      <vt:lpstr>Organizational Stressors</vt:lpstr>
      <vt:lpstr>PowerPoint Presentation</vt:lpstr>
      <vt:lpstr>Challenges to Implementing  Trauma Informed CARE </vt:lpstr>
      <vt:lpstr>PowerPoint Presentation</vt:lpstr>
      <vt:lpstr>Self- Reflection Question: 5 min  Where in your life have you experienced a healing organization?  What happened? Were you able to do your job better? Did you feel more connected or in sync with your colleagues?  Did you feel a sense of reward?   Breakout Room - 10 min 2-3 in a group Discuss your experiences from your reflection   Any Questions?  </vt:lpstr>
      <vt:lpstr>PowerPoint Presentation</vt:lpstr>
      <vt:lpstr>PowerPoint Presentation</vt:lpstr>
      <vt:lpstr>PowerPoint Presentation</vt:lpstr>
      <vt:lpstr>PowerPoint Presentation</vt:lpstr>
      <vt:lpstr>Self- Reflection Question: 5 min  What is your hope with this work for yourself and your organization?  Breakout Rooms -10 min 2-3 in a group What is something you misunderstood or had an incomplete understanding of trauma informed care that has become more complete or deep for you?   Any Questions?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Patchen-Short, Liza</dc:creator>
  <cp:lastModifiedBy>Mote, Laura</cp:lastModifiedBy>
  <cp:revision>34</cp:revision>
  <dcterms:created xsi:type="dcterms:W3CDTF">2021-09-14T14:33:20Z</dcterms:created>
  <dcterms:modified xsi:type="dcterms:W3CDTF">2021-11-17T21:38:38Z</dcterms:modified>
</cp:coreProperties>
</file>