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56" r:id="rId2"/>
    <p:sldId id="340" r:id="rId3"/>
    <p:sldId id="339" r:id="rId4"/>
    <p:sldId id="345" r:id="rId5"/>
    <p:sldId id="347" r:id="rId6"/>
    <p:sldId id="348" r:id="rId7"/>
    <p:sldId id="349" r:id="rId8"/>
    <p:sldId id="353" r:id="rId9"/>
    <p:sldId id="350" r:id="rId10"/>
    <p:sldId id="351" r:id="rId11"/>
    <p:sldId id="354" r:id="rId12"/>
    <p:sldId id="364" r:id="rId13"/>
    <p:sldId id="355" r:id="rId14"/>
    <p:sldId id="356" r:id="rId15"/>
    <p:sldId id="357" r:id="rId16"/>
    <p:sldId id="358" r:id="rId17"/>
    <p:sldId id="359" r:id="rId18"/>
    <p:sldId id="360" r:id="rId19"/>
    <p:sldId id="361" r:id="rId20"/>
    <p:sldId id="362" r:id="rId21"/>
    <p:sldId id="366" r:id="rId22"/>
    <p:sldId id="36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992AF6C-FC1D-4FF1-9C2B-FA04829B75CB}">
          <p14:sldIdLst>
            <p14:sldId id="256"/>
            <p14:sldId id="340"/>
            <p14:sldId id="339"/>
            <p14:sldId id="345"/>
            <p14:sldId id="347"/>
            <p14:sldId id="348"/>
            <p14:sldId id="349"/>
            <p14:sldId id="353"/>
            <p14:sldId id="350"/>
            <p14:sldId id="351"/>
            <p14:sldId id="354"/>
            <p14:sldId id="364"/>
            <p14:sldId id="355"/>
            <p14:sldId id="356"/>
            <p14:sldId id="357"/>
            <p14:sldId id="358"/>
            <p14:sldId id="359"/>
            <p14:sldId id="360"/>
            <p14:sldId id="361"/>
            <p14:sldId id="362"/>
            <p14:sldId id="366"/>
            <p14:sldId id="367"/>
          </p14:sldIdLst>
        </p14:section>
        <p14:section name="Untitled Section" id="{03CF2035-FCE6-45B2-9688-07A7F1B91E6D}">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BiRK7WZWaCznFh1QkbbIn8VXC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stroffer, Rosemary" initials="RR" lastIdx="1" clrIdx="0">
    <p:extLst>
      <p:ext uri="{19B8F6BF-5375-455C-9EA6-DF929625EA0E}">
        <p15:presenceInfo xmlns:p15="http://schemas.microsoft.com/office/powerpoint/2012/main" userId="S::SHSRMR@co.snohomish.wa.us::e1ea43c9-4a89-4f5f-88d4-39aacb51a7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7F6F"/>
    <a:srgbClr val="034F59"/>
    <a:srgbClr val="7ABEC5"/>
    <a:srgbClr val="FEA983"/>
    <a:srgbClr val="0BABFB"/>
    <a:srgbClr val="00A9F5"/>
    <a:srgbClr val="00A9F0"/>
    <a:srgbClr val="002060"/>
    <a:srgbClr val="61D9C3"/>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841C5-197D-4F30-A7E5-9598F8705F2D}" v="7" dt="2021-07-12T16:54:43.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5" autoAdjust="0"/>
    <p:restoredTop sz="86131" autoAdjust="0"/>
  </p:normalViewPr>
  <p:slideViewPr>
    <p:cSldViewPr snapToGrid="0">
      <p:cViewPr varScale="1">
        <p:scale>
          <a:sx n="63" d="100"/>
          <a:sy n="63" d="100"/>
        </p:scale>
        <p:origin x="19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43" Type="http://schemas.openxmlformats.org/officeDocument/2006/relationships/presProps" Target="presProps.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te, Laura" userId="278353c1-14ce-4b58-a7c3-099a8a7a4a08" providerId="ADAL" clId="{C5D841C5-197D-4F30-A7E5-9598F8705F2D}"/>
    <pc:docChg chg="delSld modSld addSection modSection">
      <pc:chgData name="Mote, Laura" userId="278353c1-14ce-4b58-a7c3-099a8a7a4a08" providerId="ADAL" clId="{C5D841C5-197D-4F30-A7E5-9598F8705F2D}" dt="2021-07-12T16:54:43.954" v="110" actId="207"/>
      <pc:docMkLst>
        <pc:docMk/>
      </pc:docMkLst>
      <pc:sldChg chg="addSp delSp modSp">
        <pc:chgData name="Mote, Laura" userId="278353c1-14ce-4b58-a7c3-099a8a7a4a08" providerId="ADAL" clId="{C5D841C5-197D-4F30-A7E5-9598F8705F2D}" dt="2021-07-12T16:54:24.702" v="108" actId="20577"/>
        <pc:sldMkLst>
          <pc:docMk/>
          <pc:sldMk cId="0" sldId="256"/>
        </pc:sldMkLst>
        <pc:spChg chg="add mod">
          <ac:chgData name="Mote, Laura" userId="278353c1-14ce-4b58-a7c3-099a8a7a4a08" providerId="ADAL" clId="{C5D841C5-197D-4F30-A7E5-9598F8705F2D}" dt="2021-07-12T16:54:08.410" v="96" actId="207"/>
          <ac:spMkLst>
            <pc:docMk/>
            <pc:sldMk cId="0" sldId="256"/>
            <ac:spMk id="2" creationId="{C66E39C5-C41A-46A4-8935-4C816419E5F3}"/>
          </ac:spMkLst>
        </pc:spChg>
        <pc:spChg chg="add mod">
          <ac:chgData name="Mote, Laura" userId="278353c1-14ce-4b58-a7c3-099a8a7a4a08" providerId="ADAL" clId="{C5D841C5-197D-4F30-A7E5-9598F8705F2D}" dt="2021-07-12T16:54:24.702" v="108" actId="20577"/>
          <ac:spMkLst>
            <pc:docMk/>
            <pc:sldMk cId="0" sldId="256"/>
            <ac:spMk id="4" creationId="{1E51FCF0-33F9-45F4-899B-A120FCA22D8C}"/>
          </ac:spMkLst>
        </pc:spChg>
        <pc:spChg chg="del">
          <ac:chgData name="Mote, Laura" userId="278353c1-14ce-4b58-a7c3-099a8a7a4a08" providerId="ADAL" clId="{C5D841C5-197D-4F30-A7E5-9598F8705F2D}" dt="2021-07-12T16:52:50.669" v="26"/>
          <ac:spMkLst>
            <pc:docMk/>
            <pc:sldMk cId="0" sldId="256"/>
            <ac:spMk id="165" creationId="{00000000-0000-0000-0000-000000000000}"/>
          </ac:spMkLst>
        </pc:spChg>
        <pc:spChg chg="del">
          <ac:chgData name="Mote, Laura" userId="278353c1-14ce-4b58-a7c3-099a8a7a4a08" providerId="ADAL" clId="{C5D841C5-197D-4F30-A7E5-9598F8705F2D}" dt="2021-07-12T16:52:50.669" v="26"/>
          <ac:spMkLst>
            <pc:docMk/>
            <pc:sldMk cId="0" sldId="256"/>
            <ac:spMk id="166" creationId="{00000000-0000-0000-0000-000000000000}"/>
          </ac:spMkLst>
        </pc:spChg>
        <pc:spChg chg="del">
          <ac:chgData name="Mote, Laura" userId="278353c1-14ce-4b58-a7c3-099a8a7a4a08" providerId="ADAL" clId="{C5D841C5-197D-4F30-A7E5-9598F8705F2D}" dt="2021-07-12T16:52:50.669" v="26"/>
          <ac:spMkLst>
            <pc:docMk/>
            <pc:sldMk cId="0" sldId="256"/>
            <ac:spMk id="167" creationId="{00000000-0000-0000-0000-000000000000}"/>
          </ac:spMkLst>
        </pc:spChg>
        <pc:spChg chg="del">
          <ac:chgData name="Mote, Laura" userId="278353c1-14ce-4b58-a7c3-099a8a7a4a08" providerId="ADAL" clId="{C5D841C5-197D-4F30-A7E5-9598F8705F2D}" dt="2021-07-12T16:52:50.669" v="26"/>
          <ac:spMkLst>
            <pc:docMk/>
            <pc:sldMk cId="0" sldId="256"/>
            <ac:spMk id="168" creationId="{00000000-0000-0000-0000-000000000000}"/>
          </ac:spMkLst>
        </pc:spChg>
        <pc:spChg chg="del">
          <ac:chgData name="Mote, Laura" userId="278353c1-14ce-4b58-a7c3-099a8a7a4a08" providerId="ADAL" clId="{C5D841C5-197D-4F30-A7E5-9598F8705F2D}" dt="2021-07-12T16:53:02.252" v="27"/>
          <ac:spMkLst>
            <pc:docMk/>
            <pc:sldMk cId="0" sldId="256"/>
            <ac:spMk id="169" creationId="{00000000-0000-0000-0000-000000000000}"/>
          </ac:spMkLst>
        </pc:spChg>
        <pc:spChg chg="del">
          <ac:chgData name="Mote, Laura" userId="278353c1-14ce-4b58-a7c3-099a8a7a4a08" providerId="ADAL" clId="{C5D841C5-197D-4F30-A7E5-9598F8705F2D}" dt="2021-07-12T16:52:50.669" v="26"/>
          <ac:spMkLst>
            <pc:docMk/>
            <pc:sldMk cId="0" sldId="256"/>
            <ac:spMk id="170" creationId="{00000000-0000-0000-0000-000000000000}"/>
          </ac:spMkLst>
        </pc:spChg>
        <pc:spChg chg="mod">
          <ac:chgData name="Mote, Laura" userId="278353c1-14ce-4b58-a7c3-099a8a7a4a08" providerId="ADAL" clId="{C5D841C5-197D-4F30-A7E5-9598F8705F2D}" dt="2021-07-12T16:53:46.694" v="83" actId="20577"/>
          <ac:spMkLst>
            <pc:docMk/>
            <pc:sldMk cId="0" sldId="256"/>
            <ac:spMk id="173" creationId="{00000000-0000-0000-0000-000000000000}"/>
          </ac:spMkLst>
        </pc:spChg>
      </pc:sldChg>
      <pc:sldChg chg="del">
        <pc:chgData name="Mote, Laura" userId="278353c1-14ce-4b58-a7c3-099a8a7a4a08" providerId="ADAL" clId="{C5D841C5-197D-4F30-A7E5-9598F8705F2D}" dt="2021-07-12T16:51:33.251" v="11" actId="2696"/>
        <pc:sldMkLst>
          <pc:docMk/>
          <pc:sldMk cId="0" sldId="261"/>
        </pc:sldMkLst>
      </pc:sldChg>
      <pc:sldChg chg="del">
        <pc:chgData name="Mote, Laura" userId="278353c1-14ce-4b58-a7c3-099a8a7a4a08" providerId="ADAL" clId="{C5D841C5-197D-4F30-A7E5-9598F8705F2D}" dt="2021-07-12T16:52:01.930" v="19" actId="2696"/>
        <pc:sldMkLst>
          <pc:docMk/>
          <pc:sldMk cId="3752013597" sldId="281"/>
        </pc:sldMkLst>
      </pc:sldChg>
      <pc:sldChg chg="del">
        <pc:chgData name="Mote, Laura" userId="278353c1-14ce-4b58-a7c3-099a8a7a4a08" providerId="ADAL" clId="{C5D841C5-197D-4F30-A7E5-9598F8705F2D}" dt="2021-07-12T16:52:07.186" v="20" actId="2696"/>
        <pc:sldMkLst>
          <pc:docMk/>
          <pc:sldMk cId="2941195562" sldId="292"/>
        </pc:sldMkLst>
      </pc:sldChg>
      <pc:sldChg chg="modSp">
        <pc:chgData name="Mote, Laura" userId="278353c1-14ce-4b58-a7c3-099a8a7a4a08" providerId="ADAL" clId="{C5D841C5-197D-4F30-A7E5-9598F8705F2D}" dt="2021-07-12T16:54:43.954" v="110" actId="207"/>
        <pc:sldMkLst>
          <pc:docMk/>
          <pc:sldMk cId="1592077145" sldId="299"/>
        </pc:sldMkLst>
        <pc:spChg chg="mod">
          <ac:chgData name="Mote, Laura" userId="278353c1-14ce-4b58-a7c3-099a8a7a4a08" providerId="ADAL" clId="{C5D841C5-197D-4F30-A7E5-9598F8705F2D}" dt="2021-07-12T16:54:39.903" v="109" actId="207"/>
          <ac:spMkLst>
            <pc:docMk/>
            <pc:sldMk cId="1592077145" sldId="299"/>
            <ac:spMk id="3" creationId="{CDD82346-BEF2-4813-A927-80B247D0A744}"/>
          </ac:spMkLst>
        </pc:spChg>
        <pc:spChg chg="mod">
          <ac:chgData name="Mote, Laura" userId="278353c1-14ce-4b58-a7c3-099a8a7a4a08" providerId="ADAL" clId="{C5D841C5-197D-4F30-A7E5-9598F8705F2D}" dt="2021-07-12T16:54:43.954" v="110" actId="207"/>
          <ac:spMkLst>
            <pc:docMk/>
            <pc:sldMk cId="1592077145" sldId="299"/>
            <ac:spMk id="5" creationId="{81798540-6BA7-4C6D-9F6C-DDFB3A88F9A4}"/>
          </ac:spMkLst>
        </pc:spChg>
      </pc:sldChg>
      <pc:sldChg chg="del">
        <pc:chgData name="Mote, Laura" userId="278353c1-14ce-4b58-a7c3-099a8a7a4a08" providerId="ADAL" clId="{C5D841C5-197D-4F30-A7E5-9598F8705F2D}" dt="2021-07-12T16:51:50.913" v="15" actId="2696"/>
        <pc:sldMkLst>
          <pc:docMk/>
          <pc:sldMk cId="1818794539" sldId="358"/>
        </pc:sldMkLst>
      </pc:sldChg>
      <pc:sldChg chg="del">
        <pc:chgData name="Mote, Laura" userId="278353c1-14ce-4b58-a7c3-099a8a7a4a08" providerId="ADAL" clId="{C5D841C5-197D-4F30-A7E5-9598F8705F2D}" dt="2021-07-12T16:51:59.610" v="18" actId="2696"/>
        <pc:sldMkLst>
          <pc:docMk/>
          <pc:sldMk cId="896549699" sldId="359"/>
        </pc:sldMkLst>
      </pc:sldChg>
      <pc:sldChg chg="del">
        <pc:chgData name="Mote, Laura" userId="278353c1-14ce-4b58-a7c3-099a8a7a4a08" providerId="ADAL" clId="{C5D841C5-197D-4F30-A7E5-9598F8705F2D}" dt="2021-07-12T16:51:43.068" v="13" actId="2696"/>
        <pc:sldMkLst>
          <pc:docMk/>
          <pc:sldMk cId="1193334696" sldId="364"/>
        </pc:sldMkLst>
      </pc:sldChg>
      <pc:sldChg chg="del">
        <pc:chgData name="Mote, Laura" userId="278353c1-14ce-4b58-a7c3-099a8a7a4a08" providerId="ADAL" clId="{C5D841C5-197D-4F30-A7E5-9598F8705F2D}" dt="2021-07-12T16:51:27.248" v="9" actId="2696"/>
        <pc:sldMkLst>
          <pc:docMk/>
          <pc:sldMk cId="3092305741" sldId="367"/>
        </pc:sldMkLst>
      </pc:sldChg>
      <pc:sldChg chg="del">
        <pc:chgData name="Mote, Laura" userId="278353c1-14ce-4b58-a7c3-099a8a7a4a08" providerId="ADAL" clId="{C5D841C5-197D-4F30-A7E5-9598F8705F2D}" dt="2021-07-12T16:51:17.767" v="7" actId="2696"/>
        <pc:sldMkLst>
          <pc:docMk/>
          <pc:sldMk cId="3715204929" sldId="370"/>
        </pc:sldMkLst>
      </pc:sldChg>
      <pc:sldChg chg="del">
        <pc:chgData name="Mote, Laura" userId="278353c1-14ce-4b58-a7c3-099a8a7a4a08" providerId="ADAL" clId="{C5D841C5-197D-4F30-A7E5-9598F8705F2D}" dt="2021-07-12T16:51:38.699" v="12" actId="2696"/>
        <pc:sldMkLst>
          <pc:docMk/>
          <pc:sldMk cId="4021726590" sldId="424"/>
        </pc:sldMkLst>
      </pc:sldChg>
      <pc:sldChg chg="del">
        <pc:chgData name="Mote, Laura" userId="278353c1-14ce-4b58-a7c3-099a8a7a4a08" providerId="ADAL" clId="{C5D841C5-197D-4F30-A7E5-9598F8705F2D}" dt="2021-07-12T16:51:54.410" v="16" actId="2696"/>
        <pc:sldMkLst>
          <pc:docMk/>
          <pc:sldMk cId="730101258" sldId="1121"/>
        </pc:sldMkLst>
      </pc:sldChg>
      <pc:sldChg chg="del">
        <pc:chgData name="Mote, Laura" userId="278353c1-14ce-4b58-a7c3-099a8a7a4a08" providerId="ADAL" clId="{C5D841C5-197D-4F30-A7E5-9598F8705F2D}" dt="2021-07-12T16:51:46.889" v="14" actId="2696"/>
        <pc:sldMkLst>
          <pc:docMk/>
          <pc:sldMk cId="1623965953" sldId="1223"/>
        </pc:sldMkLst>
      </pc:sldChg>
      <pc:sldChg chg="del">
        <pc:chgData name="Mote, Laura" userId="278353c1-14ce-4b58-a7c3-099a8a7a4a08" providerId="ADAL" clId="{C5D841C5-197D-4F30-A7E5-9598F8705F2D}" dt="2021-07-12T16:51:29.757" v="10" actId="2696"/>
        <pc:sldMkLst>
          <pc:docMk/>
          <pc:sldMk cId="1327798060" sldId="1226"/>
        </pc:sldMkLst>
      </pc:sldChg>
      <pc:sldChg chg="del">
        <pc:chgData name="Mote, Laura" userId="278353c1-14ce-4b58-a7c3-099a8a7a4a08" providerId="ADAL" clId="{C5D841C5-197D-4F30-A7E5-9598F8705F2D}" dt="2021-07-12T16:51:23.612" v="8" actId="2696"/>
        <pc:sldMkLst>
          <pc:docMk/>
          <pc:sldMk cId="1305640283" sldId="1264"/>
        </pc:sldMkLst>
      </pc:sldChg>
      <pc:sldChg chg="del">
        <pc:chgData name="Mote, Laura" userId="278353c1-14ce-4b58-a7c3-099a8a7a4a08" providerId="ADAL" clId="{C5D841C5-197D-4F30-A7E5-9598F8705F2D}" dt="2021-07-12T16:51:13.630" v="6" actId="2696"/>
        <pc:sldMkLst>
          <pc:docMk/>
          <pc:sldMk cId="836462571" sldId="1265"/>
        </pc:sldMkLst>
      </pc:sldChg>
      <pc:sldChg chg="del">
        <pc:chgData name="Mote, Laura" userId="278353c1-14ce-4b58-a7c3-099a8a7a4a08" providerId="ADAL" clId="{C5D841C5-197D-4F30-A7E5-9598F8705F2D}" dt="2021-07-12T16:51:57.158" v="17" actId="2696"/>
        <pc:sldMkLst>
          <pc:docMk/>
          <pc:sldMk cId="4145584817" sldId="1267"/>
        </pc:sldMkLst>
      </pc:sldChg>
      <pc:sldChg chg="delSp modSp del">
        <pc:chgData name="Mote, Laura" userId="278353c1-14ce-4b58-a7c3-099a8a7a4a08" providerId="ADAL" clId="{C5D841C5-197D-4F30-A7E5-9598F8705F2D}" dt="2021-07-12T16:52:22.111" v="23" actId="2696"/>
        <pc:sldMkLst>
          <pc:docMk/>
          <pc:sldMk cId="764003874" sldId="1268"/>
        </pc:sldMkLst>
        <pc:spChg chg="del mod">
          <ac:chgData name="Mote, Laura" userId="278353c1-14ce-4b58-a7c3-099a8a7a4a08" providerId="ADAL" clId="{C5D841C5-197D-4F30-A7E5-9598F8705F2D}" dt="2021-07-12T16:50:50.734" v="3"/>
          <ac:spMkLst>
            <pc:docMk/>
            <pc:sldMk cId="764003874" sldId="1268"/>
            <ac:spMk id="7" creationId="{19B6B034-E04C-41C4-A0C9-15DA9D199EEE}"/>
          </ac:spMkLst>
        </pc:spChg>
        <pc:spChg chg="del mod">
          <ac:chgData name="Mote, Laura" userId="278353c1-14ce-4b58-a7c3-099a8a7a4a08" providerId="ADAL" clId="{C5D841C5-197D-4F30-A7E5-9598F8705F2D}" dt="2021-07-12T16:50:50.736" v="5"/>
          <ac:spMkLst>
            <pc:docMk/>
            <pc:sldMk cId="764003874" sldId="1268"/>
            <ac:spMk id="8" creationId="{E465822D-13D6-4D16-8BBE-D8634655CC51}"/>
          </ac:spMkLst>
        </pc:spChg>
      </pc:sldChg>
      <pc:sldChg chg="del">
        <pc:chgData name="Mote, Laura" userId="278353c1-14ce-4b58-a7c3-099a8a7a4a08" providerId="ADAL" clId="{C5D841C5-197D-4F30-A7E5-9598F8705F2D}" dt="2021-07-12T16:52:24.908" v="24" actId="2696"/>
        <pc:sldMkLst>
          <pc:docMk/>
          <pc:sldMk cId="4267834466" sldId="1269"/>
        </pc:sldMkLst>
      </pc:sldChg>
      <pc:sldChg chg="del">
        <pc:chgData name="Mote, Laura" userId="278353c1-14ce-4b58-a7c3-099a8a7a4a08" providerId="ADAL" clId="{C5D841C5-197D-4F30-A7E5-9598F8705F2D}" dt="2021-07-12T16:52:10.554" v="21" actId="2696"/>
        <pc:sldMkLst>
          <pc:docMk/>
          <pc:sldMk cId="2079690738" sldId="1270"/>
        </pc:sldMkLst>
      </pc:sldChg>
      <pc:sldMasterChg chg="delSldLayout">
        <pc:chgData name="Mote, Laura" userId="278353c1-14ce-4b58-a7c3-099a8a7a4a08" providerId="ADAL" clId="{C5D841C5-197D-4F30-A7E5-9598F8705F2D}" dt="2021-07-12T16:52:24.910" v="25" actId="2696"/>
        <pc:sldMasterMkLst>
          <pc:docMk/>
          <pc:sldMasterMk cId="0" sldId="2147483648"/>
        </pc:sldMasterMkLst>
        <pc:sldLayoutChg chg="del">
          <pc:chgData name="Mote, Laura" userId="278353c1-14ce-4b58-a7c3-099a8a7a4a08" providerId="ADAL" clId="{C5D841C5-197D-4F30-A7E5-9598F8705F2D}" dt="2021-07-12T16:52:24.910" v="25" actId="2696"/>
          <pc:sldLayoutMkLst>
            <pc:docMk/>
            <pc:sldMasterMk cId="0" sldId="2147483648"/>
            <pc:sldLayoutMk cId="0" sldId="214748365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3CA9F-87B0-44D6-8745-73009781B1E3}"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34AFE6EA-E714-4CFF-AC89-A813624C93B8}">
      <dgm:prSet phldrT="[Text]"/>
      <dgm:spPr/>
      <dgm:t>
        <a:bodyPr/>
        <a:lstStyle/>
        <a:p>
          <a:r>
            <a:rPr lang="en-US" dirty="0" smtClean="0">
              <a:latin typeface="Avenir"/>
            </a:rPr>
            <a:t>Avoidance</a:t>
          </a:r>
        </a:p>
        <a:p>
          <a:r>
            <a:rPr lang="en-US" dirty="0" smtClean="0">
              <a:latin typeface="Avenir"/>
            </a:rPr>
            <a:t>Withdrawal</a:t>
          </a:r>
          <a:endParaRPr lang="en-US" dirty="0">
            <a:latin typeface="Avenir"/>
          </a:endParaRPr>
        </a:p>
      </dgm:t>
    </dgm:pt>
    <dgm:pt modelId="{4632B47F-72D4-4B77-BC46-C51555CEB5D5}" type="parTrans" cxnId="{93046729-744D-41D7-BA81-335D5AF57AA5}">
      <dgm:prSet/>
      <dgm:spPr/>
      <dgm:t>
        <a:bodyPr/>
        <a:lstStyle/>
        <a:p>
          <a:endParaRPr lang="en-US"/>
        </a:p>
      </dgm:t>
    </dgm:pt>
    <dgm:pt modelId="{5C4ED744-21E2-4DCB-8A9F-748B39BBB207}" type="sibTrans" cxnId="{93046729-744D-41D7-BA81-335D5AF57AA5}">
      <dgm:prSet/>
      <dgm:spPr/>
      <dgm:t>
        <a:bodyPr/>
        <a:lstStyle/>
        <a:p>
          <a:endParaRPr lang="en-US"/>
        </a:p>
      </dgm:t>
    </dgm:pt>
    <dgm:pt modelId="{A1BA62B3-D7B2-440D-BCED-2FDF46133431}">
      <dgm:prSet phldrT="[Text]"/>
      <dgm:spPr/>
      <dgm:t>
        <a:bodyPr/>
        <a:lstStyle/>
        <a:p>
          <a:r>
            <a:rPr lang="en-US" dirty="0" smtClean="0">
              <a:latin typeface="Avenir"/>
            </a:rPr>
            <a:t>Emotional numbing</a:t>
          </a:r>
          <a:endParaRPr lang="en-US" dirty="0">
            <a:latin typeface="Avenir"/>
          </a:endParaRPr>
        </a:p>
      </dgm:t>
    </dgm:pt>
    <dgm:pt modelId="{2F12BFC7-C25C-4900-A32F-85323EC0014A}" type="parTrans" cxnId="{D7279FAE-679B-4A68-A53D-5563C4C547CE}">
      <dgm:prSet/>
      <dgm:spPr/>
      <dgm:t>
        <a:bodyPr/>
        <a:lstStyle/>
        <a:p>
          <a:endParaRPr lang="en-US"/>
        </a:p>
      </dgm:t>
    </dgm:pt>
    <dgm:pt modelId="{5ED49F0D-D353-480B-AE48-BC82E59B9203}" type="sibTrans" cxnId="{D7279FAE-679B-4A68-A53D-5563C4C547CE}">
      <dgm:prSet/>
      <dgm:spPr/>
      <dgm:t>
        <a:bodyPr/>
        <a:lstStyle/>
        <a:p>
          <a:endParaRPr lang="en-US"/>
        </a:p>
      </dgm:t>
    </dgm:pt>
    <dgm:pt modelId="{8BBDE52A-E5DC-44AD-85B6-B0ADE3021784}">
      <dgm:prSet phldrT="[Text]"/>
      <dgm:spPr/>
      <dgm:t>
        <a:bodyPr/>
        <a:lstStyle/>
        <a:p>
          <a:r>
            <a:rPr lang="en-US" dirty="0" smtClean="0">
              <a:latin typeface="Avenir"/>
            </a:rPr>
            <a:t>Feeling disconnected from friends/family</a:t>
          </a:r>
          <a:endParaRPr lang="en-US" dirty="0">
            <a:latin typeface="Avenir"/>
          </a:endParaRPr>
        </a:p>
      </dgm:t>
    </dgm:pt>
    <dgm:pt modelId="{E8AD3932-4239-4443-8A75-82A37EEF3F78}" type="parTrans" cxnId="{1B925FED-C461-4DEF-AB52-5FA09FE5F104}">
      <dgm:prSet/>
      <dgm:spPr/>
      <dgm:t>
        <a:bodyPr/>
        <a:lstStyle/>
        <a:p>
          <a:endParaRPr lang="en-US"/>
        </a:p>
      </dgm:t>
    </dgm:pt>
    <dgm:pt modelId="{CABFEC87-2861-4837-9E9E-778A2D9AE8A8}" type="sibTrans" cxnId="{1B925FED-C461-4DEF-AB52-5FA09FE5F104}">
      <dgm:prSet/>
      <dgm:spPr/>
      <dgm:t>
        <a:bodyPr/>
        <a:lstStyle/>
        <a:p>
          <a:endParaRPr lang="en-US"/>
        </a:p>
      </dgm:t>
    </dgm:pt>
    <dgm:pt modelId="{63F01E87-1BF9-441D-B880-9D45128E550B}">
      <dgm:prSet phldrT="[Text]"/>
      <dgm:spPr/>
      <dgm:t>
        <a:bodyPr/>
        <a:lstStyle/>
        <a:p>
          <a:r>
            <a:rPr lang="en-US" dirty="0" smtClean="0">
              <a:latin typeface="Avenir"/>
            </a:rPr>
            <a:t>Hyper arousal</a:t>
          </a:r>
          <a:endParaRPr lang="en-US" dirty="0">
            <a:latin typeface="Avenir"/>
          </a:endParaRPr>
        </a:p>
      </dgm:t>
    </dgm:pt>
    <dgm:pt modelId="{85564CC5-0B92-4272-BB6F-DD554A1D1B63}" type="parTrans" cxnId="{357B907D-E9D5-44B0-8940-F335DBEF0A49}">
      <dgm:prSet/>
      <dgm:spPr/>
      <dgm:t>
        <a:bodyPr/>
        <a:lstStyle/>
        <a:p>
          <a:endParaRPr lang="en-US"/>
        </a:p>
      </dgm:t>
    </dgm:pt>
    <dgm:pt modelId="{793D76DB-EA34-4681-B9FB-1B2B356C0D49}" type="sibTrans" cxnId="{357B907D-E9D5-44B0-8940-F335DBEF0A49}">
      <dgm:prSet/>
      <dgm:spPr/>
      <dgm:t>
        <a:bodyPr/>
        <a:lstStyle/>
        <a:p>
          <a:endParaRPr lang="en-US"/>
        </a:p>
      </dgm:t>
    </dgm:pt>
    <dgm:pt modelId="{637D13A1-C093-4AD3-B634-EA189D3EA418}">
      <dgm:prSet phldrT="[Text]"/>
      <dgm:spPr/>
      <dgm:t>
        <a:bodyPr/>
        <a:lstStyle/>
        <a:p>
          <a:r>
            <a:rPr lang="en-US" dirty="0" smtClean="0">
              <a:latin typeface="Avenir"/>
            </a:rPr>
            <a:t>Nervousness or jumpiness</a:t>
          </a:r>
          <a:endParaRPr lang="en-US" dirty="0">
            <a:latin typeface="Avenir"/>
          </a:endParaRPr>
        </a:p>
      </dgm:t>
    </dgm:pt>
    <dgm:pt modelId="{BADCF296-17D2-43A4-8394-279D62F383F8}" type="parTrans" cxnId="{CBD4310B-EF4D-4BEF-AF2D-BC4FD6711345}">
      <dgm:prSet/>
      <dgm:spPr/>
      <dgm:t>
        <a:bodyPr/>
        <a:lstStyle/>
        <a:p>
          <a:endParaRPr lang="en-US"/>
        </a:p>
      </dgm:t>
    </dgm:pt>
    <dgm:pt modelId="{C5626FD2-C605-46D0-AF35-F4EBCE95DFDA}" type="sibTrans" cxnId="{CBD4310B-EF4D-4BEF-AF2D-BC4FD6711345}">
      <dgm:prSet/>
      <dgm:spPr/>
      <dgm:t>
        <a:bodyPr/>
        <a:lstStyle/>
        <a:p>
          <a:endParaRPr lang="en-US"/>
        </a:p>
      </dgm:t>
    </dgm:pt>
    <dgm:pt modelId="{4EA45F68-2509-455F-972E-E484B6A16F62}">
      <dgm:prSet phldrT="[Text]"/>
      <dgm:spPr/>
      <dgm:t>
        <a:bodyPr/>
        <a:lstStyle/>
        <a:p>
          <a:r>
            <a:rPr lang="en-US" dirty="0" smtClean="0">
              <a:latin typeface="Avenir"/>
            </a:rPr>
            <a:t>Difficulty concentrating or taking in information</a:t>
          </a:r>
          <a:endParaRPr lang="en-US" dirty="0">
            <a:latin typeface="Avenir"/>
          </a:endParaRPr>
        </a:p>
      </dgm:t>
    </dgm:pt>
    <dgm:pt modelId="{5DBDF646-B468-4E5E-98C8-DBBFEE33F949}" type="parTrans" cxnId="{81AFB4B5-2301-4A8F-853F-1F3A18E31F1C}">
      <dgm:prSet/>
      <dgm:spPr/>
      <dgm:t>
        <a:bodyPr/>
        <a:lstStyle/>
        <a:p>
          <a:endParaRPr lang="en-US"/>
        </a:p>
      </dgm:t>
    </dgm:pt>
    <dgm:pt modelId="{0996AFCC-94D5-481A-BFF6-9B52588FE0FA}" type="sibTrans" cxnId="{81AFB4B5-2301-4A8F-853F-1F3A18E31F1C}">
      <dgm:prSet/>
      <dgm:spPr/>
      <dgm:t>
        <a:bodyPr/>
        <a:lstStyle/>
        <a:p>
          <a:endParaRPr lang="en-US"/>
        </a:p>
      </dgm:t>
    </dgm:pt>
    <dgm:pt modelId="{335B0D6E-67E3-4968-AF6A-57E6397A39EE}">
      <dgm:prSet phldrT="[Text]"/>
      <dgm:spPr/>
      <dgm:t>
        <a:bodyPr/>
        <a:lstStyle/>
        <a:p>
          <a:r>
            <a:rPr lang="en-US" dirty="0" smtClean="0">
              <a:latin typeface="Avenir"/>
            </a:rPr>
            <a:t>Re-experiencing</a:t>
          </a:r>
          <a:r>
            <a:rPr lang="en-US" dirty="0" smtClean="0"/>
            <a:t> </a:t>
          </a:r>
          <a:endParaRPr lang="en-US" dirty="0"/>
        </a:p>
      </dgm:t>
    </dgm:pt>
    <dgm:pt modelId="{920DD2F9-796C-41DA-817F-17B2DDD00866}" type="parTrans" cxnId="{61E434AE-C608-4752-AC13-0F8B79B39D0D}">
      <dgm:prSet/>
      <dgm:spPr/>
      <dgm:t>
        <a:bodyPr/>
        <a:lstStyle/>
        <a:p>
          <a:endParaRPr lang="en-US"/>
        </a:p>
      </dgm:t>
    </dgm:pt>
    <dgm:pt modelId="{B0889D1E-3F82-42F9-B494-0B19F336C594}" type="sibTrans" cxnId="{61E434AE-C608-4752-AC13-0F8B79B39D0D}">
      <dgm:prSet/>
      <dgm:spPr/>
      <dgm:t>
        <a:bodyPr/>
        <a:lstStyle/>
        <a:p>
          <a:endParaRPr lang="en-US"/>
        </a:p>
      </dgm:t>
    </dgm:pt>
    <dgm:pt modelId="{A7B60BD6-2F72-4F24-B01B-30CED903A2BE}">
      <dgm:prSet phldrT="[Text]"/>
      <dgm:spPr/>
      <dgm:t>
        <a:bodyPr/>
        <a:lstStyle/>
        <a:p>
          <a:r>
            <a:rPr lang="en-US" dirty="0" smtClean="0">
              <a:latin typeface="Avenir"/>
            </a:rPr>
            <a:t>Intrusive images</a:t>
          </a:r>
          <a:endParaRPr lang="en-US" dirty="0">
            <a:latin typeface="Avenir"/>
          </a:endParaRPr>
        </a:p>
      </dgm:t>
    </dgm:pt>
    <dgm:pt modelId="{CCA7D73B-2402-4001-A91B-1D4B53167E03}" type="parTrans" cxnId="{D6040D4B-9CB4-40DC-AB4C-C2464957645C}">
      <dgm:prSet/>
      <dgm:spPr/>
      <dgm:t>
        <a:bodyPr/>
        <a:lstStyle/>
        <a:p>
          <a:endParaRPr lang="en-US"/>
        </a:p>
      </dgm:t>
    </dgm:pt>
    <dgm:pt modelId="{B510C1D0-9279-41B4-AF8D-370ADE187FE5}" type="sibTrans" cxnId="{D6040D4B-9CB4-40DC-AB4C-C2464957645C}">
      <dgm:prSet/>
      <dgm:spPr/>
      <dgm:t>
        <a:bodyPr/>
        <a:lstStyle/>
        <a:p>
          <a:endParaRPr lang="en-US"/>
        </a:p>
      </dgm:t>
    </dgm:pt>
    <dgm:pt modelId="{F461146E-CEF2-44FC-A164-04D807B7B24E}">
      <dgm:prSet phldrT="[Text]"/>
      <dgm:spPr/>
      <dgm:t>
        <a:bodyPr/>
        <a:lstStyle/>
        <a:p>
          <a:r>
            <a:rPr lang="en-US" dirty="0" smtClean="0">
              <a:latin typeface="Avenir"/>
            </a:rPr>
            <a:t>Nightmares and insomnia</a:t>
          </a:r>
          <a:endParaRPr lang="en-US" dirty="0">
            <a:latin typeface="Avenir"/>
          </a:endParaRPr>
        </a:p>
      </dgm:t>
    </dgm:pt>
    <dgm:pt modelId="{E757C787-0806-4E58-8F95-D069455EC2E1}" type="parTrans" cxnId="{CA3691C6-2D5C-433B-A82E-909A287CBB02}">
      <dgm:prSet/>
      <dgm:spPr/>
      <dgm:t>
        <a:bodyPr/>
        <a:lstStyle/>
        <a:p>
          <a:endParaRPr lang="en-US"/>
        </a:p>
      </dgm:t>
    </dgm:pt>
    <dgm:pt modelId="{470E2F23-A347-4FAC-88C9-53AF973F3238}" type="sibTrans" cxnId="{CA3691C6-2D5C-433B-A82E-909A287CBB02}">
      <dgm:prSet/>
      <dgm:spPr/>
      <dgm:t>
        <a:bodyPr/>
        <a:lstStyle/>
        <a:p>
          <a:endParaRPr lang="en-US"/>
        </a:p>
      </dgm:t>
    </dgm:pt>
    <dgm:pt modelId="{FFE883C0-47D1-4442-BAC1-B3422883AFCD}">
      <dgm:prSet/>
      <dgm:spPr/>
      <dgm:t>
        <a:bodyPr/>
        <a:lstStyle/>
        <a:p>
          <a:r>
            <a:rPr lang="en-US" dirty="0" smtClean="0">
              <a:latin typeface="Avenir"/>
            </a:rPr>
            <a:t>Thoughts &amp; Feelings</a:t>
          </a:r>
          <a:endParaRPr lang="en-US" dirty="0">
            <a:latin typeface="Avenir"/>
          </a:endParaRPr>
        </a:p>
      </dgm:t>
    </dgm:pt>
    <dgm:pt modelId="{D4CB7686-2E26-4D0B-B9CB-272A3A604652}" type="parTrans" cxnId="{81EB1831-3232-470C-BCCC-B2259F5555F8}">
      <dgm:prSet/>
      <dgm:spPr/>
      <dgm:t>
        <a:bodyPr/>
        <a:lstStyle/>
        <a:p>
          <a:endParaRPr lang="en-US"/>
        </a:p>
      </dgm:t>
    </dgm:pt>
    <dgm:pt modelId="{94D3B54C-17B8-44C7-B926-FA02291845A7}" type="sibTrans" cxnId="{81EB1831-3232-470C-BCCC-B2259F5555F8}">
      <dgm:prSet/>
      <dgm:spPr/>
      <dgm:t>
        <a:bodyPr/>
        <a:lstStyle/>
        <a:p>
          <a:endParaRPr lang="en-US"/>
        </a:p>
      </dgm:t>
    </dgm:pt>
    <dgm:pt modelId="{D07AFA1D-87D9-4531-AF8B-E85BD500BBFA}">
      <dgm:prSet/>
      <dgm:spPr/>
      <dgm:t>
        <a:bodyPr/>
        <a:lstStyle/>
        <a:p>
          <a:r>
            <a:rPr lang="en-US" dirty="0" smtClean="0">
              <a:latin typeface="Avenir"/>
            </a:rPr>
            <a:t>Changes in your worldview</a:t>
          </a:r>
          <a:endParaRPr lang="en-US" dirty="0">
            <a:latin typeface="Avenir"/>
          </a:endParaRPr>
        </a:p>
      </dgm:t>
    </dgm:pt>
    <dgm:pt modelId="{3CEF43B1-BA68-4DE5-8CA4-A4FE85B502F4}" type="parTrans" cxnId="{FEEAAEF8-934F-469C-B546-7934F06A5F3E}">
      <dgm:prSet/>
      <dgm:spPr/>
      <dgm:t>
        <a:bodyPr/>
        <a:lstStyle/>
        <a:p>
          <a:endParaRPr lang="en-US"/>
        </a:p>
      </dgm:t>
    </dgm:pt>
    <dgm:pt modelId="{89BB859B-FE78-487A-9B84-57CFE75EC3CE}" type="sibTrans" cxnId="{FEEAAEF8-934F-469C-B546-7934F06A5F3E}">
      <dgm:prSet/>
      <dgm:spPr/>
      <dgm:t>
        <a:bodyPr/>
        <a:lstStyle/>
        <a:p>
          <a:endParaRPr lang="en-US"/>
        </a:p>
      </dgm:t>
    </dgm:pt>
    <dgm:pt modelId="{F83E80D2-CFB4-4CA5-BA97-C62F07F6006C}">
      <dgm:prSet/>
      <dgm:spPr/>
      <dgm:t>
        <a:bodyPr/>
        <a:lstStyle/>
        <a:p>
          <a:r>
            <a:rPr lang="en-US" dirty="0" smtClean="0">
              <a:latin typeface="Avenir"/>
            </a:rPr>
            <a:t>Feelings of hopelessness and helplessness</a:t>
          </a:r>
          <a:endParaRPr lang="en-US" dirty="0">
            <a:latin typeface="Avenir"/>
          </a:endParaRPr>
        </a:p>
      </dgm:t>
    </dgm:pt>
    <dgm:pt modelId="{84006BFB-F28D-458B-9EDB-AC9EB7BEB9E3}" type="parTrans" cxnId="{4AC9EAAA-0B5F-4AE8-AC51-4B7B8B577E85}">
      <dgm:prSet/>
      <dgm:spPr/>
      <dgm:t>
        <a:bodyPr/>
        <a:lstStyle/>
        <a:p>
          <a:endParaRPr lang="en-US"/>
        </a:p>
      </dgm:t>
    </dgm:pt>
    <dgm:pt modelId="{8D0D7469-5867-4025-8002-46B2447424A0}" type="sibTrans" cxnId="{4AC9EAAA-0B5F-4AE8-AC51-4B7B8B577E85}">
      <dgm:prSet/>
      <dgm:spPr/>
      <dgm:t>
        <a:bodyPr/>
        <a:lstStyle/>
        <a:p>
          <a:endParaRPr lang="en-US"/>
        </a:p>
      </dgm:t>
    </dgm:pt>
    <dgm:pt modelId="{A5C8158F-82B3-4739-A1AA-DC1F371C6197}">
      <dgm:prSet/>
      <dgm:spPr/>
      <dgm:t>
        <a:bodyPr/>
        <a:lstStyle/>
        <a:p>
          <a:r>
            <a:rPr lang="en-US" dirty="0" smtClean="0">
              <a:latin typeface="Avenir"/>
            </a:rPr>
            <a:t>Anger</a:t>
          </a:r>
          <a:endParaRPr lang="en-US" dirty="0">
            <a:latin typeface="Avenir"/>
          </a:endParaRPr>
        </a:p>
      </dgm:t>
    </dgm:pt>
    <dgm:pt modelId="{0239AB31-2363-48BB-97AD-BC76C215BC7C}" type="parTrans" cxnId="{96A34C06-0457-4505-B418-B3A21EA02718}">
      <dgm:prSet/>
      <dgm:spPr/>
      <dgm:t>
        <a:bodyPr/>
        <a:lstStyle/>
        <a:p>
          <a:endParaRPr lang="en-US"/>
        </a:p>
      </dgm:t>
    </dgm:pt>
    <dgm:pt modelId="{403C7627-9CA7-464D-BFA3-86FFE9D8CF09}" type="sibTrans" cxnId="{96A34C06-0457-4505-B418-B3A21EA02718}">
      <dgm:prSet/>
      <dgm:spPr/>
      <dgm:t>
        <a:bodyPr/>
        <a:lstStyle/>
        <a:p>
          <a:endParaRPr lang="en-US"/>
        </a:p>
      </dgm:t>
    </dgm:pt>
    <dgm:pt modelId="{31C6EEA0-3352-45A3-A423-EFBCA0C907A1}" type="pres">
      <dgm:prSet presAssocID="{45D3CA9F-87B0-44D6-8745-73009781B1E3}" presName="Name0" presStyleCnt="0">
        <dgm:presLayoutVars>
          <dgm:dir/>
          <dgm:animLvl val="lvl"/>
          <dgm:resizeHandles val="exact"/>
        </dgm:presLayoutVars>
      </dgm:prSet>
      <dgm:spPr/>
      <dgm:t>
        <a:bodyPr/>
        <a:lstStyle/>
        <a:p>
          <a:endParaRPr lang="en-US"/>
        </a:p>
      </dgm:t>
    </dgm:pt>
    <dgm:pt modelId="{03E911F1-0318-4842-B9CA-926DF460EC28}" type="pres">
      <dgm:prSet presAssocID="{34AFE6EA-E714-4CFF-AC89-A813624C93B8}" presName="composite" presStyleCnt="0"/>
      <dgm:spPr/>
    </dgm:pt>
    <dgm:pt modelId="{AC69A53B-FA5D-4B77-842C-E944F56D6257}" type="pres">
      <dgm:prSet presAssocID="{34AFE6EA-E714-4CFF-AC89-A813624C93B8}" presName="parTx" presStyleLbl="alignNode1" presStyleIdx="0" presStyleCnt="4">
        <dgm:presLayoutVars>
          <dgm:chMax val="0"/>
          <dgm:chPref val="0"/>
          <dgm:bulletEnabled val="1"/>
        </dgm:presLayoutVars>
      </dgm:prSet>
      <dgm:spPr/>
      <dgm:t>
        <a:bodyPr/>
        <a:lstStyle/>
        <a:p>
          <a:endParaRPr lang="en-US"/>
        </a:p>
      </dgm:t>
    </dgm:pt>
    <dgm:pt modelId="{B6AEEEFD-1E3A-4863-927E-C3AD1FCE854E}" type="pres">
      <dgm:prSet presAssocID="{34AFE6EA-E714-4CFF-AC89-A813624C93B8}" presName="desTx" presStyleLbl="alignAccFollowNode1" presStyleIdx="0" presStyleCnt="4">
        <dgm:presLayoutVars>
          <dgm:bulletEnabled val="1"/>
        </dgm:presLayoutVars>
      </dgm:prSet>
      <dgm:spPr/>
      <dgm:t>
        <a:bodyPr/>
        <a:lstStyle/>
        <a:p>
          <a:endParaRPr lang="en-US"/>
        </a:p>
      </dgm:t>
    </dgm:pt>
    <dgm:pt modelId="{CCB67FB1-D2C2-49EA-B9BC-53B3DE63D00E}" type="pres">
      <dgm:prSet presAssocID="{5C4ED744-21E2-4DCB-8A9F-748B39BBB207}" presName="space" presStyleCnt="0"/>
      <dgm:spPr/>
    </dgm:pt>
    <dgm:pt modelId="{EEAC02B4-CBC3-4367-9082-6482EA7B8D3B}" type="pres">
      <dgm:prSet presAssocID="{63F01E87-1BF9-441D-B880-9D45128E550B}" presName="composite" presStyleCnt="0"/>
      <dgm:spPr/>
    </dgm:pt>
    <dgm:pt modelId="{B0E9BB93-90EF-4D55-A070-A0BFD6BE1D01}" type="pres">
      <dgm:prSet presAssocID="{63F01E87-1BF9-441D-B880-9D45128E550B}" presName="parTx" presStyleLbl="alignNode1" presStyleIdx="1" presStyleCnt="4">
        <dgm:presLayoutVars>
          <dgm:chMax val="0"/>
          <dgm:chPref val="0"/>
          <dgm:bulletEnabled val="1"/>
        </dgm:presLayoutVars>
      </dgm:prSet>
      <dgm:spPr/>
      <dgm:t>
        <a:bodyPr/>
        <a:lstStyle/>
        <a:p>
          <a:endParaRPr lang="en-US"/>
        </a:p>
      </dgm:t>
    </dgm:pt>
    <dgm:pt modelId="{CE6A950C-E44E-40DC-848C-4A673F155D3E}" type="pres">
      <dgm:prSet presAssocID="{63F01E87-1BF9-441D-B880-9D45128E550B}" presName="desTx" presStyleLbl="alignAccFollowNode1" presStyleIdx="1" presStyleCnt="4">
        <dgm:presLayoutVars>
          <dgm:bulletEnabled val="1"/>
        </dgm:presLayoutVars>
      </dgm:prSet>
      <dgm:spPr/>
      <dgm:t>
        <a:bodyPr/>
        <a:lstStyle/>
        <a:p>
          <a:endParaRPr lang="en-US"/>
        </a:p>
      </dgm:t>
    </dgm:pt>
    <dgm:pt modelId="{9E1375C0-91D9-4BA0-824B-381411E9AD9A}" type="pres">
      <dgm:prSet presAssocID="{793D76DB-EA34-4681-B9FB-1B2B356C0D49}" presName="space" presStyleCnt="0"/>
      <dgm:spPr/>
    </dgm:pt>
    <dgm:pt modelId="{AEF5D15A-FE98-488C-9676-4365C906F9A9}" type="pres">
      <dgm:prSet presAssocID="{335B0D6E-67E3-4968-AF6A-57E6397A39EE}" presName="composite" presStyleCnt="0"/>
      <dgm:spPr/>
    </dgm:pt>
    <dgm:pt modelId="{C555AFCD-AA19-4C36-8E71-E8EE9A3E29FE}" type="pres">
      <dgm:prSet presAssocID="{335B0D6E-67E3-4968-AF6A-57E6397A39EE}" presName="parTx" presStyleLbl="alignNode1" presStyleIdx="2" presStyleCnt="4">
        <dgm:presLayoutVars>
          <dgm:chMax val="0"/>
          <dgm:chPref val="0"/>
          <dgm:bulletEnabled val="1"/>
        </dgm:presLayoutVars>
      </dgm:prSet>
      <dgm:spPr/>
      <dgm:t>
        <a:bodyPr/>
        <a:lstStyle/>
        <a:p>
          <a:endParaRPr lang="en-US"/>
        </a:p>
      </dgm:t>
    </dgm:pt>
    <dgm:pt modelId="{5D1800E5-C87E-475E-A077-8C4066F3052E}" type="pres">
      <dgm:prSet presAssocID="{335B0D6E-67E3-4968-AF6A-57E6397A39EE}" presName="desTx" presStyleLbl="alignAccFollowNode1" presStyleIdx="2" presStyleCnt="4">
        <dgm:presLayoutVars>
          <dgm:bulletEnabled val="1"/>
        </dgm:presLayoutVars>
      </dgm:prSet>
      <dgm:spPr/>
      <dgm:t>
        <a:bodyPr/>
        <a:lstStyle/>
        <a:p>
          <a:endParaRPr lang="en-US"/>
        </a:p>
      </dgm:t>
    </dgm:pt>
    <dgm:pt modelId="{A5FA842B-C8FB-4175-8325-930DABB2E4BF}" type="pres">
      <dgm:prSet presAssocID="{B0889D1E-3F82-42F9-B494-0B19F336C594}" presName="space" presStyleCnt="0"/>
      <dgm:spPr/>
    </dgm:pt>
    <dgm:pt modelId="{EDA38602-AED5-498E-BC4A-7E78B60BE0C5}" type="pres">
      <dgm:prSet presAssocID="{FFE883C0-47D1-4442-BAC1-B3422883AFCD}" presName="composite" presStyleCnt="0"/>
      <dgm:spPr/>
    </dgm:pt>
    <dgm:pt modelId="{F1069BBD-9E07-4496-A704-1170BF32F55C}" type="pres">
      <dgm:prSet presAssocID="{FFE883C0-47D1-4442-BAC1-B3422883AFCD}" presName="parTx" presStyleLbl="alignNode1" presStyleIdx="3" presStyleCnt="4">
        <dgm:presLayoutVars>
          <dgm:chMax val="0"/>
          <dgm:chPref val="0"/>
          <dgm:bulletEnabled val="1"/>
        </dgm:presLayoutVars>
      </dgm:prSet>
      <dgm:spPr/>
      <dgm:t>
        <a:bodyPr/>
        <a:lstStyle/>
        <a:p>
          <a:endParaRPr lang="en-US"/>
        </a:p>
      </dgm:t>
    </dgm:pt>
    <dgm:pt modelId="{FE2B542E-C4EB-49FB-90AF-86891D5C9607}" type="pres">
      <dgm:prSet presAssocID="{FFE883C0-47D1-4442-BAC1-B3422883AFCD}" presName="desTx" presStyleLbl="alignAccFollowNode1" presStyleIdx="3" presStyleCnt="4">
        <dgm:presLayoutVars>
          <dgm:bulletEnabled val="1"/>
        </dgm:presLayoutVars>
      </dgm:prSet>
      <dgm:spPr/>
      <dgm:t>
        <a:bodyPr/>
        <a:lstStyle/>
        <a:p>
          <a:endParaRPr lang="en-US"/>
        </a:p>
      </dgm:t>
    </dgm:pt>
  </dgm:ptLst>
  <dgm:cxnLst>
    <dgm:cxn modelId="{DB69F8BB-C0B0-4B74-AA83-760CCD183BA6}" type="presOf" srcId="{637D13A1-C093-4AD3-B634-EA189D3EA418}" destId="{CE6A950C-E44E-40DC-848C-4A673F155D3E}" srcOrd="0" destOrd="0" presId="urn:microsoft.com/office/officeart/2005/8/layout/hList1"/>
    <dgm:cxn modelId="{DFF06E1E-D67F-4976-A3F6-D0A98A25E7B6}" type="presOf" srcId="{45D3CA9F-87B0-44D6-8745-73009781B1E3}" destId="{31C6EEA0-3352-45A3-A423-EFBCA0C907A1}" srcOrd="0" destOrd="0" presId="urn:microsoft.com/office/officeart/2005/8/layout/hList1"/>
    <dgm:cxn modelId="{8567B573-C3EB-4DF4-AB19-C5349A68C00A}" type="presOf" srcId="{F461146E-CEF2-44FC-A164-04D807B7B24E}" destId="{5D1800E5-C87E-475E-A077-8C4066F3052E}" srcOrd="0" destOrd="1" presId="urn:microsoft.com/office/officeart/2005/8/layout/hList1"/>
    <dgm:cxn modelId="{B745EEEC-47E9-4704-A44A-E9B0DDC2129D}" type="presOf" srcId="{D07AFA1D-87D9-4531-AF8B-E85BD500BBFA}" destId="{FE2B542E-C4EB-49FB-90AF-86891D5C9607}" srcOrd="0" destOrd="0" presId="urn:microsoft.com/office/officeart/2005/8/layout/hList1"/>
    <dgm:cxn modelId="{269EA6E8-90D4-41FE-8EC7-14031563FBBB}" type="presOf" srcId="{63F01E87-1BF9-441D-B880-9D45128E550B}" destId="{B0E9BB93-90EF-4D55-A070-A0BFD6BE1D01}" srcOrd="0" destOrd="0" presId="urn:microsoft.com/office/officeart/2005/8/layout/hList1"/>
    <dgm:cxn modelId="{AE5C99E1-2593-4EC0-AE30-CE1F1010B058}" type="presOf" srcId="{F83E80D2-CFB4-4CA5-BA97-C62F07F6006C}" destId="{FE2B542E-C4EB-49FB-90AF-86891D5C9607}" srcOrd="0" destOrd="1" presId="urn:microsoft.com/office/officeart/2005/8/layout/hList1"/>
    <dgm:cxn modelId="{1B925FED-C461-4DEF-AB52-5FA09FE5F104}" srcId="{34AFE6EA-E714-4CFF-AC89-A813624C93B8}" destId="{8BBDE52A-E5DC-44AD-85B6-B0ADE3021784}" srcOrd="1" destOrd="0" parTransId="{E8AD3932-4239-4443-8A75-82A37EEF3F78}" sibTransId="{CABFEC87-2861-4837-9E9E-778A2D9AE8A8}"/>
    <dgm:cxn modelId="{8F9699B9-9E02-4835-9AA0-695CDBABDCC5}" type="presOf" srcId="{A5C8158F-82B3-4739-A1AA-DC1F371C6197}" destId="{FE2B542E-C4EB-49FB-90AF-86891D5C9607}" srcOrd="0" destOrd="2" presId="urn:microsoft.com/office/officeart/2005/8/layout/hList1"/>
    <dgm:cxn modelId="{FEEAAEF8-934F-469C-B546-7934F06A5F3E}" srcId="{FFE883C0-47D1-4442-BAC1-B3422883AFCD}" destId="{D07AFA1D-87D9-4531-AF8B-E85BD500BBFA}" srcOrd="0" destOrd="0" parTransId="{3CEF43B1-BA68-4DE5-8CA4-A4FE85B502F4}" sibTransId="{89BB859B-FE78-487A-9B84-57CFE75EC3CE}"/>
    <dgm:cxn modelId="{0E906F53-7440-488C-BAD6-A5FAD37D112F}" type="presOf" srcId="{8BBDE52A-E5DC-44AD-85B6-B0ADE3021784}" destId="{B6AEEEFD-1E3A-4863-927E-C3AD1FCE854E}" srcOrd="0" destOrd="1" presId="urn:microsoft.com/office/officeart/2005/8/layout/hList1"/>
    <dgm:cxn modelId="{CA3691C6-2D5C-433B-A82E-909A287CBB02}" srcId="{335B0D6E-67E3-4968-AF6A-57E6397A39EE}" destId="{F461146E-CEF2-44FC-A164-04D807B7B24E}" srcOrd="1" destOrd="0" parTransId="{E757C787-0806-4E58-8F95-D069455EC2E1}" sibTransId="{470E2F23-A347-4FAC-88C9-53AF973F3238}"/>
    <dgm:cxn modelId="{81EB1831-3232-470C-BCCC-B2259F5555F8}" srcId="{45D3CA9F-87B0-44D6-8745-73009781B1E3}" destId="{FFE883C0-47D1-4442-BAC1-B3422883AFCD}" srcOrd="3" destOrd="0" parTransId="{D4CB7686-2E26-4D0B-B9CB-272A3A604652}" sibTransId="{94D3B54C-17B8-44C7-B926-FA02291845A7}"/>
    <dgm:cxn modelId="{61E434AE-C608-4752-AC13-0F8B79B39D0D}" srcId="{45D3CA9F-87B0-44D6-8745-73009781B1E3}" destId="{335B0D6E-67E3-4968-AF6A-57E6397A39EE}" srcOrd="2" destOrd="0" parTransId="{920DD2F9-796C-41DA-817F-17B2DDD00866}" sibTransId="{B0889D1E-3F82-42F9-B494-0B19F336C594}"/>
    <dgm:cxn modelId="{81AFB4B5-2301-4A8F-853F-1F3A18E31F1C}" srcId="{63F01E87-1BF9-441D-B880-9D45128E550B}" destId="{4EA45F68-2509-455F-972E-E484B6A16F62}" srcOrd="1" destOrd="0" parTransId="{5DBDF646-B468-4E5E-98C8-DBBFEE33F949}" sibTransId="{0996AFCC-94D5-481A-BFF6-9B52588FE0FA}"/>
    <dgm:cxn modelId="{D6040D4B-9CB4-40DC-AB4C-C2464957645C}" srcId="{335B0D6E-67E3-4968-AF6A-57E6397A39EE}" destId="{A7B60BD6-2F72-4F24-B01B-30CED903A2BE}" srcOrd="0" destOrd="0" parTransId="{CCA7D73B-2402-4001-A91B-1D4B53167E03}" sibTransId="{B510C1D0-9279-41B4-AF8D-370ADE187FE5}"/>
    <dgm:cxn modelId="{3B67AA6F-7169-48C1-8A2A-607E6D5EC648}" type="presOf" srcId="{FFE883C0-47D1-4442-BAC1-B3422883AFCD}" destId="{F1069BBD-9E07-4496-A704-1170BF32F55C}" srcOrd="0" destOrd="0" presId="urn:microsoft.com/office/officeart/2005/8/layout/hList1"/>
    <dgm:cxn modelId="{93046729-744D-41D7-BA81-335D5AF57AA5}" srcId="{45D3CA9F-87B0-44D6-8745-73009781B1E3}" destId="{34AFE6EA-E714-4CFF-AC89-A813624C93B8}" srcOrd="0" destOrd="0" parTransId="{4632B47F-72D4-4B77-BC46-C51555CEB5D5}" sibTransId="{5C4ED744-21E2-4DCB-8A9F-748B39BBB207}"/>
    <dgm:cxn modelId="{D7279FAE-679B-4A68-A53D-5563C4C547CE}" srcId="{34AFE6EA-E714-4CFF-AC89-A813624C93B8}" destId="{A1BA62B3-D7B2-440D-BCED-2FDF46133431}" srcOrd="0" destOrd="0" parTransId="{2F12BFC7-C25C-4900-A32F-85323EC0014A}" sibTransId="{5ED49F0D-D353-480B-AE48-BC82E59B9203}"/>
    <dgm:cxn modelId="{96A34C06-0457-4505-B418-B3A21EA02718}" srcId="{FFE883C0-47D1-4442-BAC1-B3422883AFCD}" destId="{A5C8158F-82B3-4739-A1AA-DC1F371C6197}" srcOrd="2" destOrd="0" parTransId="{0239AB31-2363-48BB-97AD-BC76C215BC7C}" sibTransId="{403C7627-9CA7-464D-BFA3-86FFE9D8CF09}"/>
    <dgm:cxn modelId="{94CEF2BD-75B2-4C31-9708-98A97461AC2A}" type="presOf" srcId="{335B0D6E-67E3-4968-AF6A-57E6397A39EE}" destId="{C555AFCD-AA19-4C36-8E71-E8EE9A3E29FE}" srcOrd="0" destOrd="0" presId="urn:microsoft.com/office/officeart/2005/8/layout/hList1"/>
    <dgm:cxn modelId="{CBD4310B-EF4D-4BEF-AF2D-BC4FD6711345}" srcId="{63F01E87-1BF9-441D-B880-9D45128E550B}" destId="{637D13A1-C093-4AD3-B634-EA189D3EA418}" srcOrd="0" destOrd="0" parTransId="{BADCF296-17D2-43A4-8394-279D62F383F8}" sibTransId="{C5626FD2-C605-46D0-AF35-F4EBCE95DFDA}"/>
    <dgm:cxn modelId="{8BB73659-4048-4082-932D-154783E903E0}" type="presOf" srcId="{A1BA62B3-D7B2-440D-BCED-2FDF46133431}" destId="{B6AEEEFD-1E3A-4863-927E-C3AD1FCE854E}" srcOrd="0" destOrd="0" presId="urn:microsoft.com/office/officeart/2005/8/layout/hList1"/>
    <dgm:cxn modelId="{F6BE24C3-F95D-4CD4-9DC9-4BB0FA2BE0C7}" type="presOf" srcId="{A7B60BD6-2F72-4F24-B01B-30CED903A2BE}" destId="{5D1800E5-C87E-475E-A077-8C4066F3052E}" srcOrd="0" destOrd="0" presId="urn:microsoft.com/office/officeart/2005/8/layout/hList1"/>
    <dgm:cxn modelId="{0841DB78-9C2F-4986-944F-83910CE8775F}" type="presOf" srcId="{34AFE6EA-E714-4CFF-AC89-A813624C93B8}" destId="{AC69A53B-FA5D-4B77-842C-E944F56D6257}" srcOrd="0" destOrd="0" presId="urn:microsoft.com/office/officeart/2005/8/layout/hList1"/>
    <dgm:cxn modelId="{4AC9EAAA-0B5F-4AE8-AC51-4B7B8B577E85}" srcId="{FFE883C0-47D1-4442-BAC1-B3422883AFCD}" destId="{F83E80D2-CFB4-4CA5-BA97-C62F07F6006C}" srcOrd="1" destOrd="0" parTransId="{84006BFB-F28D-458B-9EDB-AC9EB7BEB9E3}" sibTransId="{8D0D7469-5867-4025-8002-46B2447424A0}"/>
    <dgm:cxn modelId="{357B907D-E9D5-44B0-8940-F335DBEF0A49}" srcId="{45D3CA9F-87B0-44D6-8745-73009781B1E3}" destId="{63F01E87-1BF9-441D-B880-9D45128E550B}" srcOrd="1" destOrd="0" parTransId="{85564CC5-0B92-4272-BB6F-DD554A1D1B63}" sibTransId="{793D76DB-EA34-4681-B9FB-1B2B356C0D49}"/>
    <dgm:cxn modelId="{D001B537-14AC-4D5B-8CFA-5BB1401541AB}" type="presOf" srcId="{4EA45F68-2509-455F-972E-E484B6A16F62}" destId="{CE6A950C-E44E-40DC-848C-4A673F155D3E}" srcOrd="0" destOrd="1" presId="urn:microsoft.com/office/officeart/2005/8/layout/hList1"/>
    <dgm:cxn modelId="{11570382-0D2C-4FCD-B1A7-AD4FAB0516EB}" type="presParOf" srcId="{31C6EEA0-3352-45A3-A423-EFBCA0C907A1}" destId="{03E911F1-0318-4842-B9CA-926DF460EC28}" srcOrd="0" destOrd="0" presId="urn:microsoft.com/office/officeart/2005/8/layout/hList1"/>
    <dgm:cxn modelId="{FBC2E31D-EC30-4725-817F-3AF917015ED6}" type="presParOf" srcId="{03E911F1-0318-4842-B9CA-926DF460EC28}" destId="{AC69A53B-FA5D-4B77-842C-E944F56D6257}" srcOrd="0" destOrd="0" presId="urn:microsoft.com/office/officeart/2005/8/layout/hList1"/>
    <dgm:cxn modelId="{8953A53D-1943-4CAF-8C9C-D9D1A6D64320}" type="presParOf" srcId="{03E911F1-0318-4842-B9CA-926DF460EC28}" destId="{B6AEEEFD-1E3A-4863-927E-C3AD1FCE854E}" srcOrd="1" destOrd="0" presId="urn:microsoft.com/office/officeart/2005/8/layout/hList1"/>
    <dgm:cxn modelId="{26F23E00-C0F8-4F52-B1F3-59A27E4CF3BC}" type="presParOf" srcId="{31C6EEA0-3352-45A3-A423-EFBCA0C907A1}" destId="{CCB67FB1-D2C2-49EA-B9BC-53B3DE63D00E}" srcOrd="1" destOrd="0" presId="urn:microsoft.com/office/officeart/2005/8/layout/hList1"/>
    <dgm:cxn modelId="{D0A2B45F-1E3B-4AE9-A9FF-76C5B67E5D1B}" type="presParOf" srcId="{31C6EEA0-3352-45A3-A423-EFBCA0C907A1}" destId="{EEAC02B4-CBC3-4367-9082-6482EA7B8D3B}" srcOrd="2" destOrd="0" presId="urn:microsoft.com/office/officeart/2005/8/layout/hList1"/>
    <dgm:cxn modelId="{95F8F89A-F54F-40AE-A3C4-ED425B1095C5}" type="presParOf" srcId="{EEAC02B4-CBC3-4367-9082-6482EA7B8D3B}" destId="{B0E9BB93-90EF-4D55-A070-A0BFD6BE1D01}" srcOrd="0" destOrd="0" presId="urn:microsoft.com/office/officeart/2005/8/layout/hList1"/>
    <dgm:cxn modelId="{09B5653B-3850-41D7-ADC6-1192C3B5C3D7}" type="presParOf" srcId="{EEAC02B4-CBC3-4367-9082-6482EA7B8D3B}" destId="{CE6A950C-E44E-40DC-848C-4A673F155D3E}" srcOrd="1" destOrd="0" presId="urn:microsoft.com/office/officeart/2005/8/layout/hList1"/>
    <dgm:cxn modelId="{1F86634D-245A-4B23-BEB6-FCCFCCC54911}" type="presParOf" srcId="{31C6EEA0-3352-45A3-A423-EFBCA0C907A1}" destId="{9E1375C0-91D9-4BA0-824B-381411E9AD9A}" srcOrd="3" destOrd="0" presId="urn:microsoft.com/office/officeart/2005/8/layout/hList1"/>
    <dgm:cxn modelId="{0BBDC32F-03E9-49C5-AD25-8F624E44F1C0}" type="presParOf" srcId="{31C6EEA0-3352-45A3-A423-EFBCA0C907A1}" destId="{AEF5D15A-FE98-488C-9676-4365C906F9A9}" srcOrd="4" destOrd="0" presId="urn:microsoft.com/office/officeart/2005/8/layout/hList1"/>
    <dgm:cxn modelId="{F153AC3B-3C1D-4734-9FD9-3717CA3DE6AA}" type="presParOf" srcId="{AEF5D15A-FE98-488C-9676-4365C906F9A9}" destId="{C555AFCD-AA19-4C36-8E71-E8EE9A3E29FE}" srcOrd="0" destOrd="0" presId="urn:microsoft.com/office/officeart/2005/8/layout/hList1"/>
    <dgm:cxn modelId="{A4AB0F0F-1646-4162-AC20-DF4CD43650B6}" type="presParOf" srcId="{AEF5D15A-FE98-488C-9676-4365C906F9A9}" destId="{5D1800E5-C87E-475E-A077-8C4066F3052E}" srcOrd="1" destOrd="0" presId="urn:microsoft.com/office/officeart/2005/8/layout/hList1"/>
    <dgm:cxn modelId="{674CA62C-7123-45CB-8FDB-10C5F87DE146}" type="presParOf" srcId="{31C6EEA0-3352-45A3-A423-EFBCA0C907A1}" destId="{A5FA842B-C8FB-4175-8325-930DABB2E4BF}" srcOrd="5" destOrd="0" presId="urn:microsoft.com/office/officeart/2005/8/layout/hList1"/>
    <dgm:cxn modelId="{D30BF557-77B2-4A47-9A58-2AF7BDF71D88}" type="presParOf" srcId="{31C6EEA0-3352-45A3-A423-EFBCA0C907A1}" destId="{EDA38602-AED5-498E-BC4A-7E78B60BE0C5}" srcOrd="6" destOrd="0" presId="urn:microsoft.com/office/officeart/2005/8/layout/hList1"/>
    <dgm:cxn modelId="{44636BE1-F215-4FC8-B6CC-8E8BB76B6EE6}" type="presParOf" srcId="{EDA38602-AED5-498E-BC4A-7E78B60BE0C5}" destId="{F1069BBD-9E07-4496-A704-1170BF32F55C}" srcOrd="0" destOrd="0" presId="urn:microsoft.com/office/officeart/2005/8/layout/hList1"/>
    <dgm:cxn modelId="{EBCAC512-E5A4-4FC1-8E65-BF87E04999B5}" type="presParOf" srcId="{EDA38602-AED5-498E-BC4A-7E78B60BE0C5}" destId="{FE2B542E-C4EB-49FB-90AF-86891D5C960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C3660-913B-4916-A26C-25649A883C1E}"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EFB1F889-96EE-4366-B79C-52CAE1157607}">
      <dgm:prSet phldrT="[Text]" custT="1"/>
      <dgm:spPr/>
      <dgm:t>
        <a:bodyPr/>
        <a:lstStyle/>
        <a:p>
          <a:r>
            <a:rPr lang="en-US" sz="1600" b="1" dirty="0" smtClean="0"/>
            <a:t>Using Benefits</a:t>
          </a:r>
          <a:endParaRPr lang="en-US" sz="1600" b="1" dirty="0"/>
        </a:p>
      </dgm:t>
    </dgm:pt>
    <dgm:pt modelId="{7828A188-740A-4493-8036-F1A3EC2C2BB1}" type="parTrans" cxnId="{91426265-F319-4E23-A77D-BF49C34F015F}">
      <dgm:prSet/>
      <dgm:spPr/>
      <dgm:t>
        <a:bodyPr/>
        <a:lstStyle/>
        <a:p>
          <a:endParaRPr lang="en-US"/>
        </a:p>
      </dgm:t>
    </dgm:pt>
    <dgm:pt modelId="{DF42A70C-744D-4244-AB54-A15F3C80D7A9}" type="sibTrans" cxnId="{91426265-F319-4E23-A77D-BF49C34F015F}">
      <dgm:prSet/>
      <dgm:spPr/>
      <dgm:t>
        <a:bodyPr/>
        <a:lstStyle/>
        <a:p>
          <a:endParaRPr lang="en-US"/>
        </a:p>
      </dgm:t>
    </dgm:pt>
    <dgm:pt modelId="{71C1BB24-ECDD-4F92-B344-03631ED134A1}">
      <dgm:prSet phldrT="[Text]" custT="1"/>
      <dgm:spPr/>
      <dgm:t>
        <a:bodyPr/>
        <a:lstStyle/>
        <a:p>
          <a:r>
            <a:rPr lang="en-US" sz="1600" dirty="0" smtClean="0"/>
            <a:t>Vacation/PTO</a:t>
          </a:r>
          <a:endParaRPr lang="en-US" sz="1600" dirty="0"/>
        </a:p>
      </dgm:t>
    </dgm:pt>
    <dgm:pt modelId="{99F5F25E-87F3-463B-82ED-64E8206E0C1E}" type="parTrans" cxnId="{E69DD9C8-23E4-4BEA-91E2-7775FD4A25A0}">
      <dgm:prSet/>
      <dgm:spPr/>
      <dgm:t>
        <a:bodyPr/>
        <a:lstStyle/>
        <a:p>
          <a:endParaRPr lang="en-US"/>
        </a:p>
      </dgm:t>
    </dgm:pt>
    <dgm:pt modelId="{E42D6260-DE85-4BF9-8512-A6BD426A09F7}" type="sibTrans" cxnId="{E69DD9C8-23E4-4BEA-91E2-7775FD4A25A0}">
      <dgm:prSet/>
      <dgm:spPr/>
      <dgm:t>
        <a:bodyPr/>
        <a:lstStyle/>
        <a:p>
          <a:endParaRPr lang="en-US"/>
        </a:p>
      </dgm:t>
    </dgm:pt>
    <dgm:pt modelId="{6EB12CBA-CD45-4972-8DF0-2171A612F548}">
      <dgm:prSet phldrT="[Text]" custT="1"/>
      <dgm:spPr/>
      <dgm:t>
        <a:bodyPr/>
        <a:lstStyle/>
        <a:p>
          <a:r>
            <a:rPr lang="en-US" sz="1600" dirty="0" smtClean="0"/>
            <a:t>EAP</a:t>
          </a:r>
          <a:endParaRPr lang="en-US" sz="1600" dirty="0"/>
        </a:p>
      </dgm:t>
    </dgm:pt>
    <dgm:pt modelId="{3EE4CEC7-1BBB-4067-AE7E-7B96257A00F0}" type="parTrans" cxnId="{468911A2-F719-4F8F-9698-0D2B02C39788}">
      <dgm:prSet/>
      <dgm:spPr/>
      <dgm:t>
        <a:bodyPr/>
        <a:lstStyle/>
        <a:p>
          <a:endParaRPr lang="en-US"/>
        </a:p>
      </dgm:t>
    </dgm:pt>
    <dgm:pt modelId="{64FC9276-E96E-475E-A524-ED568E8B211E}" type="sibTrans" cxnId="{468911A2-F719-4F8F-9698-0D2B02C39788}">
      <dgm:prSet/>
      <dgm:spPr/>
      <dgm:t>
        <a:bodyPr/>
        <a:lstStyle/>
        <a:p>
          <a:endParaRPr lang="en-US"/>
        </a:p>
      </dgm:t>
    </dgm:pt>
    <dgm:pt modelId="{22EDF17C-F090-4174-A278-16B13EDA3040}">
      <dgm:prSet phldrT="[Text]" custT="1"/>
      <dgm:spPr/>
      <dgm:t>
        <a:bodyPr/>
        <a:lstStyle/>
        <a:p>
          <a:r>
            <a:rPr lang="en-US" sz="1600" b="1" dirty="0" smtClean="0"/>
            <a:t>Relying on Relationships</a:t>
          </a:r>
          <a:endParaRPr lang="en-US" sz="1600" b="1" dirty="0"/>
        </a:p>
      </dgm:t>
    </dgm:pt>
    <dgm:pt modelId="{51E8A2F5-FE7A-4667-9B74-773611EFCCA5}" type="parTrans" cxnId="{D01BE4E7-4059-4820-B96F-115DC00A5BF2}">
      <dgm:prSet/>
      <dgm:spPr/>
      <dgm:t>
        <a:bodyPr/>
        <a:lstStyle/>
        <a:p>
          <a:endParaRPr lang="en-US"/>
        </a:p>
      </dgm:t>
    </dgm:pt>
    <dgm:pt modelId="{F27C38F9-7D43-481C-A4AA-813039BC9D25}" type="sibTrans" cxnId="{D01BE4E7-4059-4820-B96F-115DC00A5BF2}">
      <dgm:prSet/>
      <dgm:spPr/>
      <dgm:t>
        <a:bodyPr/>
        <a:lstStyle/>
        <a:p>
          <a:endParaRPr lang="en-US"/>
        </a:p>
      </dgm:t>
    </dgm:pt>
    <dgm:pt modelId="{C7C328A4-64A9-460D-8D0C-2D9C8DC00B30}">
      <dgm:prSet phldrT="[Text]" custT="1"/>
      <dgm:spPr/>
      <dgm:t>
        <a:bodyPr/>
        <a:lstStyle/>
        <a:p>
          <a:r>
            <a:rPr lang="en-US" sz="1600" dirty="0" smtClean="0"/>
            <a:t>Clinical supervision</a:t>
          </a:r>
          <a:endParaRPr lang="en-US" sz="1600" dirty="0"/>
        </a:p>
      </dgm:t>
    </dgm:pt>
    <dgm:pt modelId="{622EFBD2-A586-4C3B-AA0A-7C5489E1E817}" type="parTrans" cxnId="{CDF6D30A-D046-428E-85B3-CE98648A9A47}">
      <dgm:prSet/>
      <dgm:spPr/>
      <dgm:t>
        <a:bodyPr/>
        <a:lstStyle/>
        <a:p>
          <a:endParaRPr lang="en-US"/>
        </a:p>
      </dgm:t>
    </dgm:pt>
    <dgm:pt modelId="{D0E31046-4AE4-4C57-B19C-6D6C9B8B90EE}" type="sibTrans" cxnId="{CDF6D30A-D046-428E-85B3-CE98648A9A47}">
      <dgm:prSet/>
      <dgm:spPr/>
      <dgm:t>
        <a:bodyPr/>
        <a:lstStyle/>
        <a:p>
          <a:endParaRPr lang="en-US"/>
        </a:p>
      </dgm:t>
    </dgm:pt>
    <dgm:pt modelId="{18E86545-A257-4E9D-9B58-0B25AEA6D9CE}">
      <dgm:prSet phldrT="[Text]" custT="1"/>
      <dgm:spPr/>
      <dgm:t>
        <a:bodyPr/>
        <a:lstStyle/>
        <a:p>
          <a:r>
            <a:rPr lang="en-US" sz="1600" dirty="0" smtClean="0"/>
            <a:t>Co-care</a:t>
          </a:r>
          <a:endParaRPr lang="en-US" sz="1600" dirty="0"/>
        </a:p>
      </dgm:t>
    </dgm:pt>
    <dgm:pt modelId="{20322D06-D331-4729-B1F3-E464871064D8}" type="parTrans" cxnId="{7B7886DB-E441-4D58-B12D-3D1F6D051357}">
      <dgm:prSet/>
      <dgm:spPr/>
      <dgm:t>
        <a:bodyPr/>
        <a:lstStyle/>
        <a:p>
          <a:endParaRPr lang="en-US"/>
        </a:p>
      </dgm:t>
    </dgm:pt>
    <dgm:pt modelId="{BAF93DAA-4835-4D7C-8567-158EC2ED0779}" type="sibTrans" cxnId="{7B7886DB-E441-4D58-B12D-3D1F6D051357}">
      <dgm:prSet/>
      <dgm:spPr/>
      <dgm:t>
        <a:bodyPr/>
        <a:lstStyle/>
        <a:p>
          <a:endParaRPr lang="en-US"/>
        </a:p>
      </dgm:t>
    </dgm:pt>
    <dgm:pt modelId="{8B4F1154-09EC-4CD1-9044-2B7D02B2186E}">
      <dgm:prSet phldrT="[Text]" custT="1"/>
      <dgm:spPr/>
      <dgm:t>
        <a:bodyPr/>
        <a:lstStyle/>
        <a:p>
          <a:r>
            <a:rPr lang="en-US" sz="1600" b="1" dirty="0" smtClean="0"/>
            <a:t>Personal Strategies</a:t>
          </a:r>
          <a:endParaRPr lang="en-US" sz="1600" b="1" dirty="0"/>
        </a:p>
      </dgm:t>
    </dgm:pt>
    <dgm:pt modelId="{0877F601-4475-4C54-821A-B44F01DDFBA4}" type="parTrans" cxnId="{BE0525AB-1C52-4E72-AA04-C8825236C94A}">
      <dgm:prSet/>
      <dgm:spPr/>
      <dgm:t>
        <a:bodyPr/>
        <a:lstStyle/>
        <a:p>
          <a:endParaRPr lang="en-US"/>
        </a:p>
      </dgm:t>
    </dgm:pt>
    <dgm:pt modelId="{F53AA273-BF48-43DA-9A7A-9CD6A0FC6A8D}" type="sibTrans" cxnId="{BE0525AB-1C52-4E72-AA04-C8825236C94A}">
      <dgm:prSet/>
      <dgm:spPr/>
      <dgm:t>
        <a:bodyPr/>
        <a:lstStyle/>
        <a:p>
          <a:endParaRPr lang="en-US"/>
        </a:p>
      </dgm:t>
    </dgm:pt>
    <dgm:pt modelId="{23F3F37C-C98A-4117-A76B-5992CC65681A}">
      <dgm:prSet phldrT="[Text]" custT="1"/>
      <dgm:spPr/>
      <dgm:t>
        <a:bodyPr/>
        <a:lstStyle/>
        <a:p>
          <a:r>
            <a:rPr lang="en-US" sz="1600" dirty="0" smtClean="0"/>
            <a:t>Self care plan</a:t>
          </a:r>
          <a:endParaRPr lang="en-US" sz="1600" dirty="0"/>
        </a:p>
      </dgm:t>
    </dgm:pt>
    <dgm:pt modelId="{5560A1E6-4CCC-44A2-A6CB-707CDC21CEAD}" type="parTrans" cxnId="{5BF07136-1AEE-41C0-80AB-2519CE3C5A1A}">
      <dgm:prSet/>
      <dgm:spPr/>
      <dgm:t>
        <a:bodyPr/>
        <a:lstStyle/>
        <a:p>
          <a:endParaRPr lang="en-US"/>
        </a:p>
      </dgm:t>
    </dgm:pt>
    <dgm:pt modelId="{435060A3-990B-4A97-B04A-E252F3DC3107}" type="sibTrans" cxnId="{5BF07136-1AEE-41C0-80AB-2519CE3C5A1A}">
      <dgm:prSet/>
      <dgm:spPr/>
      <dgm:t>
        <a:bodyPr/>
        <a:lstStyle/>
        <a:p>
          <a:endParaRPr lang="en-US"/>
        </a:p>
      </dgm:t>
    </dgm:pt>
    <dgm:pt modelId="{EF2D3D78-3E09-4150-AB45-762DCD6BD6A6}">
      <dgm:prSet phldrT="[Text]" custT="1"/>
      <dgm:spPr/>
      <dgm:t>
        <a:bodyPr/>
        <a:lstStyle/>
        <a:p>
          <a:r>
            <a:rPr lang="en-US" sz="1600" dirty="0" smtClean="0"/>
            <a:t>Counseling services</a:t>
          </a:r>
          <a:endParaRPr lang="en-US" sz="1600" dirty="0"/>
        </a:p>
      </dgm:t>
    </dgm:pt>
    <dgm:pt modelId="{86017158-5406-401F-8C21-4F565DA33A00}" type="parTrans" cxnId="{AC5EA617-1A88-4B1E-AA8A-8171DFC1C11A}">
      <dgm:prSet/>
      <dgm:spPr/>
      <dgm:t>
        <a:bodyPr/>
        <a:lstStyle/>
        <a:p>
          <a:endParaRPr lang="en-US"/>
        </a:p>
      </dgm:t>
    </dgm:pt>
    <dgm:pt modelId="{FD7FFD68-419B-44FD-A557-B39AD459A827}" type="sibTrans" cxnId="{AC5EA617-1A88-4B1E-AA8A-8171DFC1C11A}">
      <dgm:prSet/>
      <dgm:spPr/>
      <dgm:t>
        <a:bodyPr/>
        <a:lstStyle/>
        <a:p>
          <a:endParaRPr lang="en-US"/>
        </a:p>
      </dgm:t>
    </dgm:pt>
    <dgm:pt modelId="{77B2CDF6-5E95-43E4-8F8D-455DBE492003}">
      <dgm:prSet custT="1"/>
      <dgm:spPr/>
      <dgm:t>
        <a:bodyPr/>
        <a:lstStyle/>
        <a:p>
          <a:r>
            <a:rPr lang="en-US" sz="1600" b="1" dirty="0" smtClean="0"/>
            <a:t>Organizational Strategies</a:t>
          </a:r>
        </a:p>
        <a:p>
          <a:r>
            <a:rPr lang="en-US" sz="1600" dirty="0" smtClean="0"/>
            <a:t>- STS trainings</a:t>
          </a:r>
        </a:p>
        <a:p>
          <a:r>
            <a:rPr lang="en-US" sz="1600" dirty="0" smtClean="0"/>
            <a:t>- Trauma case load balance</a:t>
          </a:r>
        </a:p>
        <a:p>
          <a:r>
            <a:rPr lang="en-US" sz="1600" dirty="0" smtClean="0"/>
            <a:t>- Enhance physical safety</a:t>
          </a:r>
        </a:p>
        <a:p>
          <a:r>
            <a:rPr lang="en-US" sz="1600" dirty="0" smtClean="0"/>
            <a:t>- Ongoing assessment (ex. </a:t>
          </a:r>
          <a:r>
            <a:rPr lang="en-US" sz="1600" dirty="0" err="1" smtClean="0"/>
            <a:t>ProQOL</a:t>
          </a:r>
          <a:r>
            <a:rPr lang="en-US" sz="1600" dirty="0" smtClean="0"/>
            <a:t>)</a:t>
          </a:r>
        </a:p>
        <a:p>
          <a:endParaRPr lang="en-US" sz="1400" dirty="0"/>
        </a:p>
      </dgm:t>
    </dgm:pt>
    <dgm:pt modelId="{2AC4F446-607E-49A1-AA4B-BF2DCB83D929}" type="parTrans" cxnId="{855EBE0B-5FC0-4DE3-9DA0-B0D5A303D9B3}">
      <dgm:prSet/>
      <dgm:spPr/>
      <dgm:t>
        <a:bodyPr/>
        <a:lstStyle/>
        <a:p>
          <a:endParaRPr lang="en-US"/>
        </a:p>
      </dgm:t>
    </dgm:pt>
    <dgm:pt modelId="{C9EA2542-C9BE-48FF-8993-A8021A7DE690}" type="sibTrans" cxnId="{855EBE0B-5FC0-4DE3-9DA0-B0D5A303D9B3}">
      <dgm:prSet/>
      <dgm:spPr/>
      <dgm:t>
        <a:bodyPr/>
        <a:lstStyle/>
        <a:p>
          <a:endParaRPr lang="en-US"/>
        </a:p>
      </dgm:t>
    </dgm:pt>
    <dgm:pt modelId="{A32F7C67-2C50-410C-B4F4-DC91374B420F}">
      <dgm:prSet phldrT="[Text]" custT="1"/>
      <dgm:spPr/>
      <dgm:t>
        <a:bodyPr/>
        <a:lstStyle/>
        <a:p>
          <a:r>
            <a:rPr lang="en-US" sz="1600" dirty="0" smtClean="0"/>
            <a:t>Stay connected</a:t>
          </a:r>
          <a:endParaRPr lang="en-US" sz="1600" dirty="0"/>
        </a:p>
      </dgm:t>
    </dgm:pt>
    <dgm:pt modelId="{31F979B7-8E36-4878-ABBF-08B95531D114}" type="parTrans" cxnId="{4145D19D-052A-429D-AD8F-7BC15BAEBE55}">
      <dgm:prSet/>
      <dgm:spPr/>
      <dgm:t>
        <a:bodyPr/>
        <a:lstStyle/>
        <a:p>
          <a:endParaRPr lang="en-US"/>
        </a:p>
      </dgm:t>
    </dgm:pt>
    <dgm:pt modelId="{E6FFBF62-3C4C-4B4C-B4D1-BE4780DB388D}" type="sibTrans" cxnId="{4145D19D-052A-429D-AD8F-7BC15BAEBE55}">
      <dgm:prSet/>
      <dgm:spPr/>
      <dgm:t>
        <a:bodyPr/>
        <a:lstStyle/>
        <a:p>
          <a:endParaRPr lang="en-US"/>
        </a:p>
      </dgm:t>
    </dgm:pt>
    <dgm:pt modelId="{124FD6C7-9E88-4DFF-AE07-215189985DE4}">
      <dgm:prSet phldrT="[Text]" custT="1"/>
      <dgm:spPr/>
      <dgm:t>
        <a:bodyPr/>
        <a:lstStyle/>
        <a:p>
          <a:r>
            <a:rPr lang="en-US" sz="1600" dirty="0" smtClean="0"/>
            <a:t> Workplace self-care group</a:t>
          </a:r>
          <a:endParaRPr lang="en-US" sz="1600" dirty="0"/>
        </a:p>
      </dgm:t>
    </dgm:pt>
    <dgm:pt modelId="{348400DA-4E78-4AC3-96EE-96145007EF8B}" type="parTrans" cxnId="{7CB52776-956A-4538-BD33-105FA4AC5604}">
      <dgm:prSet/>
      <dgm:spPr/>
      <dgm:t>
        <a:bodyPr/>
        <a:lstStyle/>
        <a:p>
          <a:endParaRPr lang="en-US"/>
        </a:p>
      </dgm:t>
    </dgm:pt>
    <dgm:pt modelId="{147EA304-BA57-4D0B-9DAC-80BD3C09A855}" type="sibTrans" cxnId="{7CB52776-956A-4538-BD33-105FA4AC5604}">
      <dgm:prSet/>
      <dgm:spPr/>
      <dgm:t>
        <a:bodyPr/>
        <a:lstStyle/>
        <a:p>
          <a:endParaRPr lang="en-US"/>
        </a:p>
      </dgm:t>
    </dgm:pt>
    <dgm:pt modelId="{3520C779-7EAB-401F-B7D2-87333FC3181F}">
      <dgm:prSet phldrT="[Text]" custT="1"/>
      <dgm:spPr/>
      <dgm:t>
        <a:bodyPr/>
        <a:lstStyle/>
        <a:p>
          <a:r>
            <a:rPr lang="en-US" sz="1600" dirty="0" smtClean="0"/>
            <a:t> Flextime scheduling if applicable</a:t>
          </a:r>
          <a:endParaRPr lang="en-US" sz="1600" dirty="0"/>
        </a:p>
      </dgm:t>
    </dgm:pt>
    <dgm:pt modelId="{1FE2D777-59BA-4D26-9231-1931FB90CE25}" type="parTrans" cxnId="{9231C5C1-E69B-458F-BE5C-C946EC44EE30}">
      <dgm:prSet/>
      <dgm:spPr/>
      <dgm:t>
        <a:bodyPr/>
        <a:lstStyle/>
        <a:p>
          <a:endParaRPr lang="en-US"/>
        </a:p>
      </dgm:t>
    </dgm:pt>
    <dgm:pt modelId="{486A5DF9-9D64-4956-B743-EAED6FF2E9EF}" type="sibTrans" cxnId="{9231C5C1-E69B-458F-BE5C-C946EC44EE30}">
      <dgm:prSet/>
      <dgm:spPr/>
      <dgm:t>
        <a:bodyPr/>
        <a:lstStyle/>
        <a:p>
          <a:endParaRPr lang="en-US"/>
        </a:p>
      </dgm:t>
    </dgm:pt>
    <dgm:pt modelId="{9F91B363-36B0-46D0-A9F8-A3FD5A4FE3A2}">
      <dgm:prSet phldrT="[Text]" custT="1"/>
      <dgm:spPr/>
      <dgm:t>
        <a:bodyPr/>
        <a:lstStyle/>
        <a:p>
          <a:r>
            <a:rPr lang="en-US" sz="1600" dirty="0" smtClean="0"/>
            <a:t> Recognize the connection between your client’s trauma and your own history</a:t>
          </a:r>
          <a:endParaRPr lang="en-US" sz="1600" dirty="0"/>
        </a:p>
      </dgm:t>
    </dgm:pt>
    <dgm:pt modelId="{CBFBCBA0-05B7-440E-A36D-80A440BC9456}" type="parTrans" cxnId="{EA0E8629-F1BA-46BE-8FF3-3619D5151925}">
      <dgm:prSet/>
      <dgm:spPr/>
      <dgm:t>
        <a:bodyPr/>
        <a:lstStyle/>
        <a:p>
          <a:endParaRPr lang="en-US"/>
        </a:p>
      </dgm:t>
    </dgm:pt>
    <dgm:pt modelId="{A2604AD2-415C-4667-93E9-C641C33AC405}" type="sibTrans" cxnId="{EA0E8629-F1BA-46BE-8FF3-3619D5151925}">
      <dgm:prSet/>
      <dgm:spPr/>
      <dgm:t>
        <a:bodyPr/>
        <a:lstStyle/>
        <a:p>
          <a:endParaRPr lang="en-US"/>
        </a:p>
      </dgm:t>
    </dgm:pt>
    <dgm:pt modelId="{0A722AB2-5D63-4E9C-A64F-B469C188DD94}" type="pres">
      <dgm:prSet presAssocID="{A8EC3660-913B-4916-A26C-25649A883C1E}" presName="Name0" presStyleCnt="0">
        <dgm:presLayoutVars>
          <dgm:dir/>
          <dgm:resizeHandles val="exact"/>
        </dgm:presLayoutVars>
      </dgm:prSet>
      <dgm:spPr/>
      <dgm:t>
        <a:bodyPr/>
        <a:lstStyle/>
        <a:p>
          <a:endParaRPr lang="en-US"/>
        </a:p>
      </dgm:t>
    </dgm:pt>
    <dgm:pt modelId="{C206FCAE-99BC-48D9-A9FD-27921E5A9535}" type="pres">
      <dgm:prSet presAssocID="{EFB1F889-96EE-4366-B79C-52CAE1157607}" presName="node" presStyleLbl="node1" presStyleIdx="0" presStyleCnt="4">
        <dgm:presLayoutVars>
          <dgm:bulletEnabled val="1"/>
        </dgm:presLayoutVars>
      </dgm:prSet>
      <dgm:spPr/>
      <dgm:t>
        <a:bodyPr/>
        <a:lstStyle/>
        <a:p>
          <a:endParaRPr lang="en-US"/>
        </a:p>
      </dgm:t>
    </dgm:pt>
    <dgm:pt modelId="{8F61410F-2991-461D-BA59-E4F7F7EAFB57}" type="pres">
      <dgm:prSet presAssocID="{DF42A70C-744D-4244-AB54-A15F3C80D7A9}" presName="sibTrans" presStyleCnt="0"/>
      <dgm:spPr/>
    </dgm:pt>
    <dgm:pt modelId="{CB86A919-8D18-4A03-B3F3-8A9496B506D9}" type="pres">
      <dgm:prSet presAssocID="{22EDF17C-F090-4174-A278-16B13EDA3040}" presName="node" presStyleLbl="node1" presStyleIdx="1" presStyleCnt="4">
        <dgm:presLayoutVars>
          <dgm:bulletEnabled val="1"/>
        </dgm:presLayoutVars>
      </dgm:prSet>
      <dgm:spPr/>
      <dgm:t>
        <a:bodyPr/>
        <a:lstStyle/>
        <a:p>
          <a:endParaRPr lang="en-US"/>
        </a:p>
      </dgm:t>
    </dgm:pt>
    <dgm:pt modelId="{7101FDD1-C266-4E14-A289-9B563CA2C643}" type="pres">
      <dgm:prSet presAssocID="{F27C38F9-7D43-481C-A4AA-813039BC9D25}" presName="sibTrans" presStyleCnt="0"/>
      <dgm:spPr/>
    </dgm:pt>
    <dgm:pt modelId="{AFBCAF59-1CF7-468C-B6E7-0A4175E422F8}" type="pres">
      <dgm:prSet presAssocID="{8B4F1154-09EC-4CD1-9044-2B7D02B2186E}" presName="node" presStyleLbl="node1" presStyleIdx="2" presStyleCnt="4">
        <dgm:presLayoutVars>
          <dgm:bulletEnabled val="1"/>
        </dgm:presLayoutVars>
      </dgm:prSet>
      <dgm:spPr/>
      <dgm:t>
        <a:bodyPr/>
        <a:lstStyle/>
        <a:p>
          <a:endParaRPr lang="en-US"/>
        </a:p>
      </dgm:t>
    </dgm:pt>
    <dgm:pt modelId="{04232D35-EC60-4C21-823C-F9A780CD9C01}" type="pres">
      <dgm:prSet presAssocID="{F53AA273-BF48-43DA-9A7A-9CD6A0FC6A8D}" presName="sibTrans" presStyleCnt="0"/>
      <dgm:spPr/>
    </dgm:pt>
    <dgm:pt modelId="{350385B7-14A2-4673-B219-3306B70FE96B}" type="pres">
      <dgm:prSet presAssocID="{77B2CDF6-5E95-43E4-8F8D-455DBE492003}" presName="node" presStyleLbl="node1" presStyleIdx="3" presStyleCnt="4">
        <dgm:presLayoutVars>
          <dgm:bulletEnabled val="1"/>
        </dgm:presLayoutVars>
      </dgm:prSet>
      <dgm:spPr/>
      <dgm:t>
        <a:bodyPr/>
        <a:lstStyle/>
        <a:p>
          <a:endParaRPr lang="en-US"/>
        </a:p>
      </dgm:t>
    </dgm:pt>
  </dgm:ptLst>
  <dgm:cxnLst>
    <dgm:cxn modelId="{AEC1D565-D216-49B9-AC9E-89629BB4CF6D}" type="presOf" srcId="{3520C779-7EAB-401F-B7D2-87333FC3181F}" destId="{C206FCAE-99BC-48D9-A9FD-27921E5A9535}" srcOrd="0" destOrd="3" presId="urn:microsoft.com/office/officeart/2005/8/layout/hList6"/>
    <dgm:cxn modelId="{8382BEB3-045F-4B0D-9FCC-3C57BBED1D0D}" type="presOf" srcId="{C7C328A4-64A9-460D-8D0C-2D9C8DC00B30}" destId="{CB86A919-8D18-4A03-B3F3-8A9496B506D9}" srcOrd="0" destOrd="1" presId="urn:microsoft.com/office/officeart/2005/8/layout/hList6"/>
    <dgm:cxn modelId="{E49A82E1-5587-4E00-BB6E-7A32BB1DDBC2}" type="presOf" srcId="{8B4F1154-09EC-4CD1-9044-2B7D02B2186E}" destId="{AFBCAF59-1CF7-468C-B6E7-0A4175E422F8}" srcOrd="0" destOrd="0" presId="urn:microsoft.com/office/officeart/2005/8/layout/hList6"/>
    <dgm:cxn modelId="{F4EEF098-F4BD-4257-ACB0-9B1ECBE45FCB}" type="presOf" srcId="{A32F7C67-2C50-410C-B4F4-DC91374B420F}" destId="{CB86A919-8D18-4A03-B3F3-8A9496B506D9}" srcOrd="0" destOrd="3" presId="urn:microsoft.com/office/officeart/2005/8/layout/hList6"/>
    <dgm:cxn modelId="{7B7886DB-E441-4D58-B12D-3D1F6D051357}" srcId="{22EDF17C-F090-4174-A278-16B13EDA3040}" destId="{18E86545-A257-4E9D-9B58-0B25AEA6D9CE}" srcOrd="1" destOrd="0" parTransId="{20322D06-D331-4729-B1F3-E464871064D8}" sibTransId="{BAF93DAA-4835-4D7C-8567-158EC2ED0779}"/>
    <dgm:cxn modelId="{CDF6D30A-D046-428E-85B3-CE98648A9A47}" srcId="{22EDF17C-F090-4174-A278-16B13EDA3040}" destId="{C7C328A4-64A9-460D-8D0C-2D9C8DC00B30}" srcOrd="0" destOrd="0" parTransId="{622EFBD2-A586-4C3B-AA0A-7C5489E1E817}" sibTransId="{D0E31046-4AE4-4C57-B19C-6D6C9B8B90EE}"/>
    <dgm:cxn modelId="{E52CCCB3-847C-4D93-9B54-B12A75D23B33}" type="presOf" srcId="{71C1BB24-ECDD-4F92-B344-03631ED134A1}" destId="{C206FCAE-99BC-48D9-A9FD-27921E5A9535}" srcOrd="0" destOrd="1" presId="urn:microsoft.com/office/officeart/2005/8/layout/hList6"/>
    <dgm:cxn modelId="{4145D19D-052A-429D-AD8F-7BC15BAEBE55}" srcId="{22EDF17C-F090-4174-A278-16B13EDA3040}" destId="{A32F7C67-2C50-410C-B4F4-DC91374B420F}" srcOrd="2" destOrd="0" parTransId="{31F979B7-8E36-4878-ABBF-08B95531D114}" sibTransId="{E6FFBF62-3C4C-4B4C-B4D1-BE4780DB388D}"/>
    <dgm:cxn modelId="{2508C59B-5442-4553-847B-CF488172E1D5}" type="presOf" srcId="{9F91B363-36B0-46D0-A9F8-A3FD5A4FE3A2}" destId="{AFBCAF59-1CF7-468C-B6E7-0A4175E422F8}" srcOrd="0" destOrd="3" presId="urn:microsoft.com/office/officeart/2005/8/layout/hList6"/>
    <dgm:cxn modelId="{E69DD9C8-23E4-4BEA-91E2-7775FD4A25A0}" srcId="{EFB1F889-96EE-4366-B79C-52CAE1157607}" destId="{71C1BB24-ECDD-4F92-B344-03631ED134A1}" srcOrd="0" destOrd="0" parTransId="{99F5F25E-87F3-463B-82ED-64E8206E0C1E}" sibTransId="{E42D6260-DE85-4BF9-8512-A6BD426A09F7}"/>
    <dgm:cxn modelId="{BE0525AB-1C52-4E72-AA04-C8825236C94A}" srcId="{A8EC3660-913B-4916-A26C-25649A883C1E}" destId="{8B4F1154-09EC-4CD1-9044-2B7D02B2186E}" srcOrd="2" destOrd="0" parTransId="{0877F601-4475-4C54-821A-B44F01DDFBA4}" sibTransId="{F53AA273-BF48-43DA-9A7A-9CD6A0FC6A8D}"/>
    <dgm:cxn modelId="{5BF07136-1AEE-41C0-80AB-2519CE3C5A1A}" srcId="{8B4F1154-09EC-4CD1-9044-2B7D02B2186E}" destId="{23F3F37C-C98A-4117-A76B-5992CC65681A}" srcOrd="0" destOrd="0" parTransId="{5560A1E6-4CCC-44A2-A6CB-707CDC21CEAD}" sibTransId="{435060A3-990B-4A97-B04A-E252F3DC3107}"/>
    <dgm:cxn modelId="{A048EEC4-7C35-499F-973A-ECA88F276D99}" type="presOf" srcId="{18E86545-A257-4E9D-9B58-0B25AEA6D9CE}" destId="{CB86A919-8D18-4A03-B3F3-8A9496B506D9}" srcOrd="0" destOrd="2" presId="urn:microsoft.com/office/officeart/2005/8/layout/hList6"/>
    <dgm:cxn modelId="{4FDBC95A-E4E1-4040-952F-9B45146D6C6D}" type="presOf" srcId="{77B2CDF6-5E95-43E4-8F8D-455DBE492003}" destId="{350385B7-14A2-4673-B219-3306B70FE96B}" srcOrd="0" destOrd="0" presId="urn:microsoft.com/office/officeart/2005/8/layout/hList6"/>
    <dgm:cxn modelId="{7362FF6E-48B6-4F7E-8A02-D5A62DE8F21C}" type="presOf" srcId="{6EB12CBA-CD45-4972-8DF0-2171A612F548}" destId="{C206FCAE-99BC-48D9-A9FD-27921E5A9535}" srcOrd="0" destOrd="2" presId="urn:microsoft.com/office/officeart/2005/8/layout/hList6"/>
    <dgm:cxn modelId="{855EBE0B-5FC0-4DE3-9DA0-B0D5A303D9B3}" srcId="{A8EC3660-913B-4916-A26C-25649A883C1E}" destId="{77B2CDF6-5E95-43E4-8F8D-455DBE492003}" srcOrd="3" destOrd="0" parTransId="{2AC4F446-607E-49A1-AA4B-BF2DCB83D929}" sibTransId="{C9EA2542-C9BE-48FF-8993-A8021A7DE690}"/>
    <dgm:cxn modelId="{2917C504-DCE7-48D1-8050-3404BD99524F}" type="presOf" srcId="{124FD6C7-9E88-4DFF-AE07-215189985DE4}" destId="{CB86A919-8D18-4A03-B3F3-8A9496B506D9}" srcOrd="0" destOrd="4" presId="urn:microsoft.com/office/officeart/2005/8/layout/hList6"/>
    <dgm:cxn modelId="{EA0E8629-F1BA-46BE-8FF3-3619D5151925}" srcId="{8B4F1154-09EC-4CD1-9044-2B7D02B2186E}" destId="{9F91B363-36B0-46D0-A9F8-A3FD5A4FE3A2}" srcOrd="2" destOrd="0" parTransId="{CBFBCBA0-05B7-440E-A36D-80A440BC9456}" sibTransId="{A2604AD2-415C-4667-93E9-C641C33AC405}"/>
    <dgm:cxn modelId="{AC5EA617-1A88-4B1E-AA8A-8171DFC1C11A}" srcId="{8B4F1154-09EC-4CD1-9044-2B7D02B2186E}" destId="{EF2D3D78-3E09-4150-AB45-762DCD6BD6A6}" srcOrd="1" destOrd="0" parTransId="{86017158-5406-401F-8C21-4F565DA33A00}" sibTransId="{FD7FFD68-419B-44FD-A557-B39AD459A827}"/>
    <dgm:cxn modelId="{D01BE4E7-4059-4820-B96F-115DC00A5BF2}" srcId="{A8EC3660-913B-4916-A26C-25649A883C1E}" destId="{22EDF17C-F090-4174-A278-16B13EDA3040}" srcOrd="1" destOrd="0" parTransId="{51E8A2F5-FE7A-4667-9B74-773611EFCCA5}" sibTransId="{F27C38F9-7D43-481C-A4AA-813039BC9D25}"/>
    <dgm:cxn modelId="{468911A2-F719-4F8F-9698-0D2B02C39788}" srcId="{EFB1F889-96EE-4366-B79C-52CAE1157607}" destId="{6EB12CBA-CD45-4972-8DF0-2171A612F548}" srcOrd="1" destOrd="0" parTransId="{3EE4CEC7-1BBB-4067-AE7E-7B96257A00F0}" sibTransId="{64FC9276-E96E-475E-A524-ED568E8B211E}"/>
    <dgm:cxn modelId="{7CB52776-956A-4538-BD33-105FA4AC5604}" srcId="{22EDF17C-F090-4174-A278-16B13EDA3040}" destId="{124FD6C7-9E88-4DFF-AE07-215189985DE4}" srcOrd="3" destOrd="0" parTransId="{348400DA-4E78-4AC3-96EE-96145007EF8B}" sibTransId="{147EA304-BA57-4D0B-9DAC-80BD3C09A855}"/>
    <dgm:cxn modelId="{9231C5C1-E69B-458F-BE5C-C946EC44EE30}" srcId="{EFB1F889-96EE-4366-B79C-52CAE1157607}" destId="{3520C779-7EAB-401F-B7D2-87333FC3181F}" srcOrd="2" destOrd="0" parTransId="{1FE2D777-59BA-4D26-9231-1931FB90CE25}" sibTransId="{486A5DF9-9D64-4956-B743-EAED6FF2E9EF}"/>
    <dgm:cxn modelId="{9E5E288C-8A0F-499D-8447-39764604458A}" type="presOf" srcId="{23F3F37C-C98A-4117-A76B-5992CC65681A}" destId="{AFBCAF59-1CF7-468C-B6E7-0A4175E422F8}" srcOrd="0" destOrd="1" presId="urn:microsoft.com/office/officeart/2005/8/layout/hList6"/>
    <dgm:cxn modelId="{4F1EBD43-C971-4D6A-8270-5CD3F8CCA06C}" type="presOf" srcId="{22EDF17C-F090-4174-A278-16B13EDA3040}" destId="{CB86A919-8D18-4A03-B3F3-8A9496B506D9}" srcOrd="0" destOrd="0" presId="urn:microsoft.com/office/officeart/2005/8/layout/hList6"/>
    <dgm:cxn modelId="{31CDA1E8-7D65-4DAD-B6FF-5E897D2D0689}" type="presOf" srcId="{A8EC3660-913B-4916-A26C-25649A883C1E}" destId="{0A722AB2-5D63-4E9C-A64F-B469C188DD94}" srcOrd="0" destOrd="0" presId="urn:microsoft.com/office/officeart/2005/8/layout/hList6"/>
    <dgm:cxn modelId="{48C69DDD-AFE2-4B4C-A811-379BE52A39DF}" type="presOf" srcId="{EF2D3D78-3E09-4150-AB45-762DCD6BD6A6}" destId="{AFBCAF59-1CF7-468C-B6E7-0A4175E422F8}" srcOrd="0" destOrd="2" presId="urn:microsoft.com/office/officeart/2005/8/layout/hList6"/>
    <dgm:cxn modelId="{91426265-F319-4E23-A77D-BF49C34F015F}" srcId="{A8EC3660-913B-4916-A26C-25649A883C1E}" destId="{EFB1F889-96EE-4366-B79C-52CAE1157607}" srcOrd="0" destOrd="0" parTransId="{7828A188-740A-4493-8036-F1A3EC2C2BB1}" sibTransId="{DF42A70C-744D-4244-AB54-A15F3C80D7A9}"/>
    <dgm:cxn modelId="{118D514D-0809-4AF4-8A9A-134D129759D4}" type="presOf" srcId="{EFB1F889-96EE-4366-B79C-52CAE1157607}" destId="{C206FCAE-99BC-48D9-A9FD-27921E5A9535}" srcOrd="0" destOrd="0" presId="urn:microsoft.com/office/officeart/2005/8/layout/hList6"/>
    <dgm:cxn modelId="{8D18560B-7F1F-4A32-A793-598E01D69EE5}" type="presParOf" srcId="{0A722AB2-5D63-4E9C-A64F-B469C188DD94}" destId="{C206FCAE-99BC-48D9-A9FD-27921E5A9535}" srcOrd="0" destOrd="0" presId="urn:microsoft.com/office/officeart/2005/8/layout/hList6"/>
    <dgm:cxn modelId="{E072DAB9-EBE3-4124-A2D4-427457E66B22}" type="presParOf" srcId="{0A722AB2-5D63-4E9C-A64F-B469C188DD94}" destId="{8F61410F-2991-461D-BA59-E4F7F7EAFB57}" srcOrd="1" destOrd="0" presId="urn:microsoft.com/office/officeart/2005/8/layout/hList6"/>
    <dgm:cxn modelId="{94E5DEE5-3075-47D9-BC9A-CBD783BFAC5B}" type="presParOf" srcId="{0A722AB2-5D63-4E9C-A64F-B469C188DD94}" destId="{CB86A919-8D18-4A03-B3F3-8A9496B506D9}" srcOrd="2" destOrd="0" presId="urn:microsoft.com/office/officeart/2005/8/layout/hList6"/>
    <dgm:cxn modelId="{45C42482-4F88-46C2-AAD0-3FE1E703E817}" type="presParOf" srcId="{0A722AB2-5D63-4E9C-A64F-B469C188DD94}" destId="{7101FDD1-C266-4E14-A289-9B563CA2C643}" srcOrd="3" destOrd="0" presId="urn:microsoft.com/office/officeart/2005/8/layout/hList6"/>
    <dgm:cxn modelId="{2A14727D-6A52-4611-86EA-00516497ECF2}" type="presParOf" srcId="{0A722AB2-5D63-4E9C-A64F-B469C188DD94}" destId="{AFBCAF59-1CF7-468C-B6E7-0A4175E422F8}" srcOrd="4" destOrd="0" presId="urn:microsoft.com/office/officeart/2005/8/layout/hList6"/>
    <dgm:cxn modelId="{DC52D06F-B09D-4183-86FE-75D0166F57FC}" type="presParOf" srcId="{0A722AB2-5D63-4E9C-A64F-B469C188DD94}" destId="{04232D35-EC60-4C21-823C-F9A780CD9C01}" srcOrd="5" destOrd="0" presId="urn:microsoft.com/office/officeart/2005/8/layout/hList6"/>
    <dgm:cxn modelId="{AC7263BE-1760-420F-8356-158BB94A36FE}" type="presParOf" srcId="{0A722AB2-5D63-4E9C-A64F-B469C188DD94}" destId="{350385B7-14A2-4673-B219-3306B70FE96B}"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9A53B-FA5D-4B77-842C-E944F56D6257}">
      <dsp:nvSpPr>
        <dsp:cNvPr id="0" name=""/>
        <dsp:cNvSpPr/>
      </dsp:nvSpPr>
      <dsp:spPr>
        <a:xfrm>
          <a:off x="3376" y="855149"/>
          <a:ext cx="2030012" cy="75407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Avenir"/>
            </a:rPr>
            <a:t>Avoidance</a:t>
          </a:r>
        </a:p>
        <a:p>
          <a:pPr lvl="0" algn="ctr" defTabSz="844550">
            <a:lnSpc>
              <a:spcPct val="90000"/>
            </a:lnSpc>
            <a:spcBef>
              <a:spcPct val="0"/>
            </a:spcBef>
            <a:spcAft>
              <a:spcPct val="35000"/>
            </a:spcAft>
          </a:pPr>
          <a:r>
            <a:rPr lang="en-US" sz="1900" kern="1200" dirty="0" smtClean="0">
              <a:latin typeface="Avenir"/>
            </a:rPr>
            <a:t>Withdrawal</a:t>
          </a:r>
          <a:endParaRPr lang="en-US" sz="1900" kern="1200" dirty="0">
            <a:latin typeface="Avenir"/>
          </a:endParaRPr>
        </a:p>
      </dsp:txBody>
      <dsp:txXfrm>
        <a:off x="3376" y="855149"/>
        <a:ext cx="2030012" cy="754078"/>
      </dsp:txXfrm>
    </dsp:sp>
    <dsp:sp modelId="{B6AEEEFD-1E3A-4863-927E-C3AD1FCE854E}">
      <dsp:nvSpPr>
        <dsp:cNvPr id="0" name=""/>
        <dsp:cNvSpPr/>
      </dsp:nvSpPr>
      <dsp:spPr>
        <a:xfrm>
          <a:off x="3376" y="1609228"/>
          <a:ext cx="2030012" cy="211064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Avenir"/>
            </a:rPr>
            <a:t>Emotional numbing</a:t>
          </a:r>
          <a:endParaRPr lang="en-US" sz="1900" kern="1200" dirty="0">
            <a:latin typeface="Avenir"/>
          </a:endParaRPr>
        </a:p>
        <a:p>
          <a:pPr marL="171450" lvl="1" indent="-171450" algn="l" defTabSz="844550">
            <a:lnSpc>
              <a:spcPct val="90000"/>
            </a:lnSpc>
            <a:spcBef>
              <a:spcPct val="0"/>
            </a:spcBef>
            <a:spcAft>
              <a:spcPct val="15000"/>
            </a:spcAft>
            <a:buChar char="••"/>
          </a:pPr>
          <a:r>
            <a:rPr lang="en-US" sz="1900" kern="1200" dirty="0" smtClean="0">
              <a:latin typeface="Avenir"/>
            </a:rPr>
            <a:t>Feeling disconnected from friends/family</a:t>
          </a:r>
          <a:endParaRPr lang="en-US" sz="1900" kern="1200" dirty="0">
            <a:latin typeface="Avenir"/>
          </a:endParaRPr>
        </a:p>
      </dsp:txBody>
      <dsp:txXfrm>
        <a:off x="3376" y="1609228"/>
        <a:ext cx="2030012" cy="2110647"/>
      </dsp:txXfrm>
    </dsp:sp>
    <dsp:sp modelId="{B0E9BB93-90EF-4D55-A070-A0BFD6BE1D01}">
      <dsp:nvSpPr>
        <dsp:cNvPr id="0" name=""/>
        <dsp:cNvSpPr/>
      </dsp:nvSpPr>
      <dsp:spPr>
        <a:xfrm>
          <a:off x="2317590" y="855149"/>
          <a:ext cx="2030012" cy="75407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Avenir"/>
            </a:rPr>
            <a:t>Hyper arousal</a:t>
          </a:r>
          <a:endParaRPr lang="en-US" sz="1900" kern="1200" dirty="0">
            <a:latin typeface="Avenir"/>
          </a:endParaRPr>
        </a:p>
      </dsp:txBody>
      <dsp:txXfrm>
        <a:off x="2317590" y="855149"/>
        <a:ext cx="2030012" cy="754078"/>
      </dsp:txXfrm>
    </dsp:sp>
    <dsp:sp modelId="{CE6A950C-E44E-40DC-848C-4A673F155D3E}">
      <dsp:nvSpPr>
        <dsp:cNvPr id="0" name=""/>
        <dsp:cNvSpPr/>
      </dsp:nvSpPr>
      <dsp:spPr>
        <a:xfrm>
          <a:off x="2317590" y="1609228"/>
          <a:ext cx="2030012" cy="211064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Avenir"/>
            </a:rPr>
            <a:t>Nervousness or jumpiness</a:t>
          </a:r>
          <a:endParaRPr lang="en-US" sz="1900" kern="1200" dirty="0">
            <a:latin typeface="Avenir"/>
          </a:endParaRPr>
        </a:p>
        <a:p>
          <a:pPr marL="171450" lvl="1" indent="-171450" algn="l" defTabSz="844550">
            <a:lnSpc>
              <a:spcPct val="90000"/>
            </a:lnSpc>
            <a:spcBef>
              <a:spcPct val="0"/>
            </a:spcBef>
            <a:spcAft>
              <a:spcPct val="15000"/>
            </a:spcAft>
            <a:buChar char="••"/>
          </a:pPr>
          <a:r>
            <a:rPr lang="en-US" sz="1900" kern="1200" dirty="0" smtClean="0">
              <a:latin typeface="Avenir"/>
            </a:rPr>
            <a:t>Difficulty concentrating or taking in information</a:t>
          </a:r>
          <a:endParaRPr lang="en-US" sz="1900" kern="1200" dirty="0">
            <a:latin typeface="Avenir"/>
          </a:endParaRPr>
        </a:p>
      </dsp:txBody>
      <dsp:txXfrm>
        <a:off x="2317590" y="1609228"/>
        <a:ext cx="2030012" cy="2110647"/>
      </dsp:txXfrm>
    </dsp:sp>
    <dsp:sp modelId="{C555AFCD-AA19-4C36-8E71-E8EE9A3E29FE}">
      <dsp:nvSpPr>
        <dsp:cNvPr id="0" name=""/>
        <dsp:cNvSpPr/>
      </dsp:nvSpPr>
      <dsp:spPr>
        <a:xfrm>
          <a:off x="4631804" y="855149"/>
          <a:ext cx="2030012" cy="75407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Avenir"/>
            </a:rPr>
            <a:t>Re-experiencing</a:t>
          </a:r>
          <a:r>
            <a:rPr lang="en-US" sz="1900" kern="1200" dirty="0" smtClean="0"/>
            <a:t> </a:t>
          </a:r>
          <a:endParaRPr lang="en-US" sz="1900" kern="1200" dirty="0"/>
        </a:p>
      </dsp:txBody>
      <dsp:txXfrm>
        <a:off x="4631804" y="855149"/>
        <a:ext cx="2030012" cy="754078"/>
      </dsp:txXfrm>
    </dsp:sp>
    <dsp:sp modelId="{5D1800E5-C87E-475E-A077-8C4066F3052E}">
      <dsp:nvSpPr>
        <dsp:cNvPr id="0" name=""/>
        <dsp:cNvSpPr/>
      </dsp:nvSpPr>
      <dsp:spPr>
        <a:xfrm>
          <a:off x="4631804" y="1609228"/>
          <a:ext cx="2030012" cy="211064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Avenir"/>
            </a:rPr>
            <a:t>Intrusive images</a:t>
          </a:r>
          <a:endParaRPr lang="en-US" sz="1900" kern="1200" dirty="0">
            <a:latin typeface="Avenir"/>
          </a:endParaRPr>
        </a:p>
        <a:p>
          <a:pPr marL="171450" lvl="1" indent="-171450" algn="l" defTabSz="844550">
            <a:lnSpc>
              <a:spcPct val="90000"/>
            </a:lnSpc>
            <a:spcBef>
              <a:spcPct val="0"/>
            </a:spcBef>
            <a:spcAft>
              <a:spcPct val="15000"/>
            </a:spcAft>
            <a:buChar char="••"/>
          </a:pPr>
          <a:r>
            <a:rPr lang="en-US" sz="1900" kern="1200" dirty="0" smtClean="0">
              <a:latin typeface="Avenir"/>
            </a:rPr>
            <a:t>Nightmares and insomnia</a:t>
          </a:r>
          <a:endParaRPr lang="en-US" sz="1900" kern="1200" dirty="0">
            <a:latin typeface="Avenir"/>
          </a:endParaRPr>
        </a:p>
      </dsp:txBody>
      <dsp:txXfrm>
        <a:off x="4631804" y="1609228"/>
        <a:ext cx="2030012" cy="2110647"/>
      </dsp:txXfrm>
    </dsp:sp>
    <dsp:sp modelId="{F1069BBD-9E07-4496-A704-1170BF32F55C}">
      <dsp:nvSpPr>
        <dsp:cNvPr id="0" name=""/>
        <dsp:cNvSpPr/>
      </dsp:nvSpPr>
      <dsp:spPr>
        <a:xfrm>
          <a:off x="6946018" y="855149"/>
          <a:ext cx="2030012" cy="754078"/>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latin typeface="Avenir"/>
            </a:rPr>
            <a:t>Thoughts &amp; Feelings</a:t>
          </a:r>
          <a:endParaRPr lang="en-US" sz="1900" kern="1200" dirty="0">
            <a:latin typeface="Avenir"/>
          </a:endParaRPr>
        </a:p>
      </dsp:txBody>
      <dsp:txXfrm>
        <a:off x="6946018" y="855149"/>
        <a:ext cx="2030012" cy="754078"/>
      </dsp:txXfrm>
    </dsp:sp>
    <dsp:sp modelId="{FE2B542E-C4EB-49FB-90AF-86891D5C9607}">
      <dsp:nvSpPr>
        <dsp:cNvPr id="0" name=""/>
        <dsp:cNvSpPr/>
      </dsp:nvSpPr>
      <dsp:spPr>
        <a:xfrm>
          <a:off x="6946018" y="1609228"/>
          <a:ext cx="2030012" cy="211064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Avenir"/>
            </a:rPr>
            <a:t>Changes in your worldview</a:t>
          </a:r>
          <a:endParaRPr lang="en-US" sz="1900" kern="1200" dirty="0">
            <a:latin typeface="Avenir"/>
          </a:endParaRPr>
        </a:p>
        <a:p>
          <a:pPr marL="171450" lvl="1" indent="-171450" algn="l" defTabSz="844550">
            <a:lnSpc>
              <a:spcPct val="90000"/>
            </a:lnSpc>
            <a:spcBef>
              <a:spcPct val="0"/>
            </a:spcBef>
            <a:spcAft>
              <a:spcPct val="15000"/>
            </a:spcAft>
            <a:buChar char="••"/>
          </a:pPr>
          <a:r>
            <a:rPr lang="en-US" sz="1900" kern="1200" dirty="0" smtClean="0">
              <a:latin typeface="Avenir"/>
            </a:rPr>
            <a:t>Feelings of hopelessness and helplessness</a:t>
          </a:r>
          <a:endParaRPr lang="en-US" sz="1900" kern="1200" dirty="0">
            <a:latin typeface="Avenir"/>
          </a:endParaRPr>
        </a:p>
        <a:p>
          <a:pPr marL="171450" lvl="1" indent="-171450" algn="l" defTabSz="844550">
            <a:lnSpc>
              <a:spcPct val="90000"/>
            </a:lnSpc>
            <a:spcBef>
              <a:spcPct val="0"/>
            </a:spcBef>
            <a:spcAft>
              <a:spcPct val="15000"/>
            </a:spcAft>
            <a:buChar char="••"/>
          </a:pPr>
          <a:r>
            <a:rPr lang="en-US" sz="1900" kern="1200" dirty="0" smtClean="0">
              <a:latin typeface="Avenir"/>
            </a:rPr>
            <a:t>Anger</a:t>
          </a:r>
          <a:endParaRPr lang="en-US" sz="1900" kern="1200" dirty="0">
            <a:latin typeface="Avenir"/>
          </a:endParaRPr>
        </a:p>
      </dsp:txBody>
      <dsp:txXfrm>
        <a:off x="6946018" y="1609228"/>
        <a:ext cx="2030012" cy="211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6FCAE-99BC-48D9-A9FD-27921E5A9535}">
      <dsp:nvSpPr>
        <dsp:cNvPr id="0" name=""/>
        <dsp:cNvSpPr/>
      </dsp:nvSpPr>
      <dsp:spPr>
        <a:xfrm rot="16200000">
          <a:off x="-984314" y="986445"/>
          <a:ext cx="4064000" cy="2091109"/>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smtClean="0"/>
            <a:t>Using Benefits</a:t>
          </a:r>
          <a:endParaRPr lang="en-US" sz="1600" b="1" kern="1200" dirty="0"/>
        </a:p>
        <a:p>
          <a:pPr marL="171450" lvl="1" indent="-171450" algn="l" defTabSz="711200">
            <a:lnSpc>
              <a:spcPct val="90000"/>
            </a:lnSpc>
            <a:spcBef>
              <a:spcPct val="0"/>
            </a:spcBef>
            <a:spcAft>
              <a:spcPct val="15000"/>
            </a:spcAft>
            <a:buChar char="••"/>
          </a:pPr>
          <a:r>
            <a:rPr lang="en-US" sz="1600" kern="1200" dirty="0" smtClean="0"/>
            <a:t>Vacation/PTO</a:t>
          </a:r>
          <a:endParaRPr lang="en-US" sz="1600" kern="1200" dirty="0"/>
        </a:p>
        <a:p>
          <a:pPr marL="171450" lvl="1" indent="-171450" algn="l" defTabSz="711200">
            <a:lnSpc>
              <a:spcPct val="90000"/>
            </a:lnSpc>
            <a:spcBef>
              <a:spcPct val="0"/>
            </a:spcBef>
            <a:spcAft>
              <a:spcPct val="15000"/>
            </a:spcAft>
            <a:buChar char="••"/>
          </a:pPr>
          <a:r>
            <a:rPr lang="en-US" sz="1600" kern="1200" dirty="0" smtClean="0"/>
            <a:t>EAP</a:t>
          </a:r>
          <a:endParaRPr lang="en-US" sz="1600" kern="1200" dirty="0"/>
        </a:p>
        <a:p>
          <a:pPr marL="171450" lvl="1" indent="-171450" algn="l" defTabSz="711200">
            <a:lnSpc>
              <a:spcPct val="90000"/>
            </a:lnSpc>
            <a:spcBef>
              <a:spcPct val="0"/>
            </a:spcBef>
            <a:spcAft>
              <a:spcPct val="15000"/>
            </a:spcAft>
            <a:buChar char="••"/>
          </a:pPr>
          <a:r>
            <a:rPr lang="en-US" sz="1600" kern="1200" dirty="0" smtClean="0"/>
            <a:t> Flextime scheduling if applicable</a:t>
          </a:r>
          <a:endParaRPr lang="en-US" sz="1600" kern="1200" dirty="0"/>
        </a:p>
      </dsp:txBody>
      <dsp:txXfrm rot="5400000">
        <a:off x="2131" y="812800"/>
        <a:ext cx="2091109" cy="2438400"/>
      </dsp:txXfrm>
    </dsp:sp>
    <dsp:sp modelId="{CB86A919-8D18-4A03-B3F3-8A9496B506D9}">
      <dsp:nvSpPr>
        <dsp:cNvPr id="0" name=""/>
        <dsp:cNvSpPr/>
      </dsp:nvSpPr>
      <dsp:spPr>
        <a:xfrm rot="16200000">
          <a:off x="1263628" y="986445"/>
          <a:ext cx="4064000" cy="2091109"/>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smtClean="0"/>
            <a:t>Relying on Relationships</a:t>
          </a:r>
          <a:endParaRPr lang="en-US" sz="1600" b="1" kern="1200" dirty="0"/>
        </a:p>
        <a:p>
          <a:pPr marL="171450" lvl="1" indent="-171450" algn="l" defTabSz="711200">
            <a:lnSpc>
              <a:spcPct val="90000"/>
            </a:lnSpc>
            <a:spcBef>
              <a:spcPct val="0"/>
            </a:spcBef>
            <a:spcAft>
              <a:spcPct val="15000"/>
            </a:spcAft>
            <a:buChar char="••"/>
          </a:pPr>
          <a:r>
            <a:rPr lang="en-US" sz="1600" kern="1200" dirty="0" smtClean="0"/>
            <a:t>Clinical supervision</a:t>
          </a:r>
          <a:endParaRPr lang="en-US" sz="1600" kern="1200" dirty="0"/>
        </a:p>
        <a:p>
          <a:pPr marL="171450" lvl="1" indent="-171450" algn="l" defTabSz="711200">
            <a:lnSpc>
              <a:spcPct val="90000"/>
            </a:lnSpc>
            <a:spcBef>
              <a:spcPct val="0"/>
            </a:spcBef>
            <a:spcAft>
              <a:spcPct val="15000"/>
            </a:spcAft>
            <a:buChar char="••"/>
          </a:pPr>
          <a:r>
            <a:rPr lang="en-US" sz="1600" kern="1200" dirty="0" smtClean="0"/>
            <a:t>Co-care</a:t>
          </a:r>
          <a:endParaRPr lang="en-US" sz="1600" kern="1200" dirty="0"/>
        </a:p>
        <a:p>
          <a:pPr marL="171450" lvl="1" indent="-171450" algn="l" defTabSz="711200">
            <a:lnSpc>
              <a:spcPct val="90000"/>
            </a:lnSpc>
            <a:spcBef>
              <a:spcPct val="0"/>
            </a:spcBef>
            <a:spcAft>
              <a:spcPct val="15000"/>
            </a:spcAft>
            <a:buChar char="••"/>
          </a:pPr>
          <a:r>
            <a:rPr lang="en-US" sz="1600" kern="1200" dirty="0" smtClean="0"/>
            <a:t>Stay connected</a:t>
          </a:r>
          <a:endParaRPr lang="en-US" sz="1600" kern="1200" dirty="0"/>
        </a:p>
        <a:p>
          <a:pPr marL="171450" lvl="1" indent="-171450" algn="l" defTabSz="711200">
            <a:lnSpc>
              <a:spcPct val="90000"/>
            </a:lnSpc>
            <a:spcBef>
              <a:spcPct val="0"/>
            </a:spcBef>
            <a:spcAft>
              <a:spcPct val="15000"/>
            </a:spcAft>
            <a:buChar char="••"/>
          </a:pPr>
          <a:r>
            <a:rPr lang="en-US" sz="1600" kern="1200" dirty="0" smtClean="0"/>
            <a:t> Workplace self-care group</a:t>
          </a:r>
          <a:endParaRPr lang="en-US" sz="1600" kern="1200" dirty="0"/>
        </a:p>
      </dsp:txBody>
      <dsp:txXfrm rot="5400000">
        <a:off x="2250073" y="812800"/>
        <a:ext cx="2091109" cy="2438400"/>
      </dsp:txXfrm>
    </dsp:sp>
    <dsp:sp modelId="{AFBCAF59-1CF7-468C-B6E7-0A4175E422F8}">
      <dsp:nvSpPr>
        <dsp:cNvPr id="0" name=""/>
        <dsp:cNvSpPr/>
      </dsp:nvSpPr>
      <dsp:spPr>
        <a:xfrm rot="16200000">
          <a:off x="3511571" y="986445"/>
          <a:ext cx="4064000" cy="2091109"/>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lvl="0" algn="l" defTabSz="711200">
            <a:lnSpc>
              <a:spcPct val="90000"/>
            </a:lnSpc>
            <a:spcBef>
              <a:spcPct val="0"/>
            </a:spcBef>
            <a:spcAft>
              <a:spcPct val="35000"/>
            </a:spcAft>
          </a:pPr>
          <a:r>
            <a:rPr lang="en-US" sz="1600" b="1" kern="1200" dirty="0" smtClean="0"/>
            <a:t>Personal Strategies</a:t>
          </a:r>
          <a:endParaRPr lang="en-US" sz="1600" b="1" kern="1200" dirty="0"/>
        </a:p>
        <a:p>
          <a:pPr marL="171450" lvl="1" indent="-171450" algn="l" defTabSz="711200">
            <a:lnSpc>
              <a:spcPct val="90000"/>
            </a:lnSpc>
            <a:spcBef>
              <a:spcPct val="0"/>
            </a:spcBef>
            <a:spcAft>
              <a:spcPct val="15000"/>
            </a:spcAft>
            <a:buChar char="••"/>
          </a:pPr>
          <a:r>
            <a:rPr lang="en-US" sz="1600" kern="1200" dirty="0" smtClean="0"/>
            <a:t>Self care plan</a:t>
          </a:r>
          <a:endParaRPr lang="en-US" sz="1600" kern="1200" dirty="0"/>
        </a:p>
        <a:p>
          <a:pPr marL="171450" lvl="1" indent="-171450" algn="l" defTabSz="711200">
            <a:lnSpc>
              <a:spcPct val="90000"/>
            </a:lnSpc>
            <a:spcBef>
              <a:spcPct val="0"/>
            </a:spcBef>
            <a:spcAft>
              <a:spcPct val="15000"/>
            </a:spcAft>
            <a:buChar char="••"/>
          </a:pPr>
          <a:r>
            <a:rPr lang="en-US" sz="1600" kern="1200" dirty="0" smtClean="0"/>
            <a:t>Counseling services</a:t>
          </a:r>
          <a:endParaRPr lang="en-US" sz="1600" kern="1200" dirty="0"/>
        </a:p>
        <a:p>
          <a:pPr marL="171450" lvl="1" indent="-171450" algn="l" defTabSz="711200">
            <a:lnSpc>
              <a:spcPct val="90000"/>
            </a:lnSpc>
            <a:spcBef>
              <a:spcPct val="0"/>
            </a:spcBef>
            <a:spcAft>
              <a:spcPct val="15000"/>
            </a:spcAft>
            <a:buChar char="••"/>
          </a:pPr>
          <a:r>
            <a:rPr lang="en-US" sz="1600" kern="1200" dirty="0" smtClean="0"/>
            <a:t> Recognize the connection between your client’s trauma and your own history</a:t>
          </a:r>
          <a:endParaRPr lang="en-US" sz="1600" kern="1200" dirty="0"/>
        </a:p>
      </dsp:txBody>
      <dsp:txXfrm rot="5400000">
        <a:off x="4498016" y="812800"/>
        <a:ext cx="2091109" cy="2438400"/>
      </dsp:txXfrm>
    </dsp:sp>
    <dsp:sp modelId="{350385B7-14A2-4673-B219-3306B70FE96B}">
      <dsp:nvSpPr>
        <dsp:cNvPr id="0" name=""/>
        <dsp:cNvSpPr/>
      </dsp:nvSpPr>
      <dsp:spPr>
        <a:xfrm rot="16200000">
          <a:off x="5759514" y="986445"/>
          <a:ext cx="4064000" cy="2091109"/>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b="1" kern="1200" dirty="0" smtClean="0"/>
            <a:t>Organizational Strategies</a:t>
          </a:r>
        </a:p>
        <a:p>
          <a:pPr lvl="0" algn="ctr" defTabSz="711200">
            <a:lnSpc>
              <a:spcPct val="90000"/>
            </a:lnSpc>
            <a:spcBef>
              <a:spcPct val="0"/>
            </a:spcBef>
            <a:spcAft>
              <a:spcPct val="35000"/>
            </a:spcAft>
          </a:pPr>
          <a:r>
            <a:rPr lang="en-US" sz="1600" kern="1200" dirty="0" smtClean="0"/>
            <a:t>- STS trainings</a:t>
          </a:r>
        </a:p>
        <a:p>
          <a:pPr lvl="0" algn="ctr" defTabSz="711200">
            <a:lnSpc>
              <a:spcPct val="90000"/>
            </a:lnSpc>
            <a:spcBef>
              <a:spcPct val="0"/>
            </a:spcBef>
            <a:spcAft>
              <a:spcPct val="35000"/>
            </a:spcAft>
          </a:pPr>
          <a:r>
            <a:rPr lang="en-US" sz="1600" kern="1200" dirty="0" smtClean="0"/>
            <a:t>- Trauma case load balance</a:t>
          </a:r>
        </a:p>
        <a:p>
          <a:pPr lvl="0" algn="ctr" defTabSz="711200">
            <a:lnSpc>
              <a:spcPct val="90000"/>
            </a:lnSpc>
            <a:spcBef>
              <a:spcPct val="0"/>
            </a:spcBef>
            <a:spcAft>
              <a:spcPct val="35000"/>
            </a:spcAft>
          </a:pPr>
          <a:r>
            <a:rPr lang="en-US" sz="1600" kern="1200" dirty="0" smtClean="0"/>
            <a:t>- Enhance physical safety</a:t>
          </a:r>
        </a:p>
        <a:p>
          <a:pPr lvl="0" algn="ctr" defTabSz="711200">
            <a:lnSpc>
              <a:spcPct val="90000"/>
            </a:lnSpc>
            <a:spcBef>
              <a:spcPct val="0"/>
            </a:spcBef>
            <a:spcAft>
              <a:spcPct val="35000"/>
            </a:spcAft>
          </a:pPr>
          <a:r>
            <a:rPr lang="en-US" sz="1600" kern="1200" dirty="0" smtClean="0"/>
            <a:t>- Ongoing assessment (ex. </a:t>
          </a:r>
          <a:r>
            <a:rPr lang="en-US" sz="1600" kern="1200" dirty="0" err="1" smtClean="0"/>
            <a:t>ProQOL</a:t>
          </a:r>
          <a:r>
            <a:rPr lang="en-US" sz="1600" kern="1200" dirty="0" smtClean="0"/>
            <a:t>)</a:t>
          </a:r>
        </a:p>
        <a:p>
          <a:pPr lvl="0" algn="ctr" defTabSz="711200">
            <a:lnSpc>
              <a:spcPct val="90000"/>
            </a:lnSpc>
            <a:spcBef>
              <a:spcPct val="0"/>
            </a:spcBef>
            <a:spcAft>
              <a:spcPct val="35000"/>
            </a:spcAft>
          </a:pPr>
          <a:endParaRPr lang="en-US" sz="1400" kern="1200" dirty="0"/>
        </a:p>
      </dsp:txBody>
      <dsp:txXfrm rot="5400000">
        <a:off x="6745959" y="812800"/>
        <a:ext cx="2091109" cy="2438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82080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2" name="Google Shape;16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845BCDB-C88F-904A-8877-67E71830420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088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5159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a:t>
            </a:r>
            <a:r>
              <a:rPr lang="en-US" baseline="0" dirty="0" smtClean="0"/>
              <a:t> key opportunities for engagement that might be available in STS/Self Care</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1688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845BCDB-C88F-904A-8877-67E71830420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822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E845BCDB-C88F-904A-8877-67E718304202}"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25863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solidFill>
                  <a:srgbClr val="2E374C"/>
                </a:solidFill>
                <a:latin typeface="Lucida Sans" panose="020B0602030504020204" pitchFamily="34" charset="0"/>
              </a:rPr>
              <a:t>We ALL have mental health, and we all can work toward our best state of mental wellness.  </a:t>
            </a:r>
          </a:p>
          <a:p>
            <a:pPr defTabSz="465887">
              <a:defRPr/>
            </a:pPr>
            <a:endParaRPr lang="en-US" dirty="0" smtClean="0">
              <a:solidFill>
                <a:srgbClr val="2E374C"/>
              </a:solidFill>
              <a:latin typeface="Lucida Sans" panose="020B0602030504020204" pitchFamily="34" charset="0"/>
            </a:endParaRPr>
          </a:p>
          <a:p>
            <a:pPr defTabSz="465887">
              <a:defRPr/>
            </a:pPr>
            <a:r>
              <a:rPr lang="en-US" dirty="0" smtClean="0">
                <a:solidFill>
                  <a:srgbClr val="2E374C"/>
                </a:solidFill>
                <a:latin typeface="Lucida Sans" panose="020B0602030504020204" pitchFamily="34" charset="0"/>
              </a:rPr>
              <a:t>This may be a helpful visual to think about all the ways you are already doing things for your well-being. </a:t>
            </a:r>
          </a:p>
          <a:p>
            <a:pPr defTabSz="465887">
              <a:defRPr/>
            </a:pPr>
            <a:r>
              <a:rPr lang="en-US" dirty="0" smtClean="0">
                <a:solidFill>
                  <a:srgbClr val="2E374C"/>
                </a:solidFill>
                <a:latin typeface="Lucida Sans" panose="020B0602030504020204" pitchFamily="34" charset="0"/>
              </a:rPr>
              <a:t>Source: https://www.drdansiegel.com/resources/healthy_mind_platter/ </a:t>
            </a:r>
            <a:endParaRPr lang="en-US" b="1" dirty="0" smtClean="0">
              <a:solidFill>
                <a:srgbClr val="2E374C"/>
              </a:solidFill>
              <a:latin typeface="Lucida Sans" panose="020B0602030504020204" pitchFamily="34" charset="0"/>
            </a:endParaRPr>
          </a:p>
          <a:p>
            <a:pPr defTabSz="465887">
              <a:defRPr/>
            </a:pPr>
            <a:endParaRPr lang="en-US" dirty="0" smtClean="0">
              <a:solidFill>
                <a:srgbClr val="2E374C"/>
              </a:solidFill>
              <a:latin typeface="Lucida Sans" panose="020B0602030504020204" pitchFamily="34" charset="0"/>
            </a:endParaRPr>
          </a:p>
          <a:p>
            <a:pPr defTabSz="465887">
              <a:defRPr/>
            </a:pPr>
            <a:r>
              <a:rPr lang="en-US" dirty="0" smtClean="0">
                <a:solidFill>
                  <a:srgbClr val="2E374C"/>
                </a:solidFill>
                <a:latin typeface="Lucida Sans" panose="020B0602030504020204" pitchFamily="34" charset="0"/>
              </a:rPr>
              <a:t>Many of these seven essential elements needed to balance your mental health plate were built into the self care assessment you just completed. These may be a helpful visual to think about all the ways you are already doing things for your well-being. We ALL have mental health, and we all can work toward our best state of mental wellness.  </a:t>
            </a:r>
          </a:p>
          <a:p>
            <a:pPr defTabSz="465887">
              <a:defRPr/>
            </a:pPr>
            <a:endParaRPr lang="en-US" dirty="0" smtClean="0">
              <a:solidFill>
                <a:srgbClr val="2E374C"/>
              </a:solidFill>
              <a:latin typeface="Lucida Sans" panose="020B0602030504020204" pitchFamily="34" charset="0"/>
            </a:endParaRPr>
          </a:p>
          <a:p>
            <a:pPr defTabSz="465887">
              <a:defRPr/>
            </a:pPr>
            <a:r>
              <a:rPr lang="en-US" dirty="0" smtClean="0">
                <a:solidFill>
                  <a:srgbClr val="2E374C"/>
                </a:solidFill>
                <a:latin typeface="Lucida Sans" panose="020B0602030504020204" pitchFamily="34" charset="0"/>
              </a:rPr>
              <a:t>Source: https://www.drdansiegel.com/resources/healthy_mind_platter/ </a:t>
            </a:r>
          </a:p>
          <a:p>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Often called: the Seven Essential Activities for Optimum Mental Health-</a:t>
            </a:r>
            <a:r>
              <a:rPr lang="en-US" b="1" dirty="0" smtClean="0">
                <a:solidFill>
                  <a:srgbClr val="2E374C"/>
                </a:solidFill>
                <a:latin typeface="Lucida Sans" panose="020B0602030504020204" pitchFamily="34" charset="0"/>
              </a:rPr>
              <a:t>each one will be reviewed </a:t>
            </a:r>
          </a:p>
          <a:p>
            <a:endParaRPr lang="en-US" b="1" dirty="0" smtClean="0">
              <a:solidFill>
                <a:srgbClr val="2E374C"/>
              </a:solidFill>
              <a:latin typeface="Lucida Sans" panose="020B0602030504020204" pitchFamily="34" charset="0"/>
            </a:endParaRPr>
          </a:p>
          <a:p>
            <a:r>
              <a:rPr lang="en-US" b="1" dirty="0" smtClean="0">
                <a:solidFill>
                  <a:srgbClr val="2E374C"/>
                </a:solidFill>
                <a:latin typeface="Lucida Sans" panose="020B0602030504020204" pitchFamily="34" charset="0"/>
              </a:rPr>
              <a:t>Just as we can balance our diet to help our bodies perform better, we can also balance our time so that our mental health is better.</a:t>
            </a:r>
          </a:p>
          <a:p>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The </a:t>
            </a:r>
            <a:r>
              <a:rPr lang="en-US" b="1" dirty="0" smtClean="0">
                <a:solidFill>
                  <a:srgbClr val="2E374C"/>
                </a:solidFill>
                <a:latin typeface="Lucida Sans" panose="020B0602030504020204" pitchFamily="34" charset="0"/>
              </a:rPr>
              <a:t>Healthy Mind Platter</a:t>
            </a:r>
            <a:r>
              <a:rPr lang="en-US" dirty="0" smtClean="0">
                <a:solidFill>
                  <a:srgbClr val="2E374C"/>
                </a:solidFill>
                <a:latin typeface="Lucida Sans" panose="020B0602030504020204" pitchFamily="34" charset="0"/>
              </a:rPr>
              <a:t> has seven essential mental activities necessary for optimum mental health in daily life. These seven daily activities make up the full set of ‘mental nutrients' that your brain needs to function at it's best. By engaging every day in each of these servings, you enable your brain to coordinate and balance its activities, which </a:t>
            </a:r>
            <a:r>
              <a:rPr lang="en-US" b="1" dirty="0" smtClean="0">
                <a:solidFill>
                  <a:srgbClr val="2E374C"/>
                </a:solidFill>
                <a:latin typeface="Lucida Sans" panose="020B0602030504020204" pitchFamily="34" charset="0"/>
              </a:rPr>
              <a:t>strengthens your brain's internal connections and your connections with other people.</a:t>
            </a:r>
            <a:br>
              <a:rPr lang="en-US" b="1" dirty="0" smtClean="0">
                <a:solidFill>
                  <a:srgbClr val="2E374C"/>
                </a:solidFill>
                <a:latin typeface="Lucida Sans" panose="020B0602030504020204" pitchFamily="34" charset="0"/>
              </a:rPr>
            </a:br>
            <a:r>
              <a:rPr lang="en-US" b="1" dirty="0" smtClean="0">
                <a:solidFill>
                  <a:srgbClr val="2E374C"/>
                </a:solidFill>
                <a:latin typeface="Lucida Sans" panose="020B0602030504020204" pitchFamily="34" charset="0"/>
              </a:rPr>
              <a:t>Think of brain health as prevention for Compassion Fatigue. </a:t>
            </a:r>
            <a:r>
              <a:rPr lang="en-US" dirty="0" smtClean="0">
                <a:solidFill>
                  <a:srgbClr val="2E374C"/>
                </a:solidFill>
                <a:latin typeface="Lucida Sans" panose="020B0602030504020204" pitchFamily="34" charset="0"/>
              </a:rPr>
              <a:t>Remember balance is key. </a:t>
            </a:r>
          </a:p>
          <a:p>
            <a:endParaRPr lang="en-US" dirty="0" smtClean="0">
              <a:solidFill>
                <a:srgbClr val="2E374C"/>
              </a:solidFill>
              <a:latin typeface="Lucida Sans" panose="020B0602030504020204" pitchFamily="34" charset="0"/>
            </a:endParaRPr>
          </a:p>
          <a:p>
            <a:r>
              <a:rPr lang="en-US" b="1" dirty="0" smtClean="0">
                <a:solidFill>
                  <a:srgbClr val="2E374C"/>
                </a:solidFill>
                <a:latin typeface="Lucida Sans" panose="020B0602030504020204" pitchFamily="34" charset="0"/>
              </a:rPr>
              <a:t>Focus Time</a:t>
            </a:r>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When we closely focus on tasks in a goal-oriented way, we take on challenges that make deep connections in the brain.</a:t>
            </a:r>
          </a:p>
          <a:p>
            <a:r>
              <a:rPr lang="en-US" b="1" dirty="0" smtClean="0">
                <a:solidFill>
                  <a:srgbClr val="2E374C"/>
                </a:solidFill>
                <a:latin typeface="Lucida Sans" panose="020B0602030504020204" pitchFamily="34" charset="0"/>
              </a:rPr>
              <a:t>Play Time</a:t>
            </a:r>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When we allow ourselves to be spontaneous or creative, playfully enjoying novel experiences, we help make new connections in the brain.</a:t>
            </a:r>
          </a:p>
          <a:p>
            <a:r>
              <a:rPr lang="en-US" b="1" dirty="0" smtClean="0">
                <a:solidFill>
                  <a:srgbClr val="2E374C"/>
                </a:solidFill>
                <a:latin typeface="Lucida Sans" panose="020B0602030504020204" pitchFamily="34" charset="0"/>
              </a:rPr>
              <a:t>Connecting Time</a:t>
            </a:r>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When we connect with other people, ideally in person, and when we take time to appreciate our connection to the natural world around us, we activate and reinforce the brain's relational circuitry.</a:t>
            </a:r>
          </a:p>
          <a:p>
            <a:r>
              <a:rPr lang="en-US" b="1" dirty="0" smtClean="0">
                <a:solidFill>
                  <a:srgbClr val="2E374C"/>
                </a:solidFill>
                <a:latin typeface="Lucida Sans" panose="020B0602030504020204" pitchFamily="34" charset="0"/>
              </a:rPr>
              <a:t>Physical Time</a:t>
            </a:r>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When we move our bodies, aerobically if medically possible, we strengthen the brain in many ways.</a:t>
            </a:r>
          </a:p>
          <a:p>
            <a:r>
              <a:rPr lang="en-US" b="1" dirty="0" smtClean="0">
                <a:solidFill>
                  <a:srgbClr val="2E374C"/>
                </a:solidFill>
                <a:latin typeface="Lucida Sans" panose="020B0602030504020204" pitchFamily="34" charset="0"/>
              </a:rPr>
              <a:t>Time In</a:t>
            </a:r>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When we quietly reflect internally, focusing on sensations, images, feelings and thoughts, we help to better integrate the brain.</a:t>
            </a:r>
          </a:p>
          <a:p>
            <a:r>
              <a:rPr lang="en-US" b="1" dirty="0" smtClean="0">
                <a:solidFill>
                  <a:srgbClr val="2E374C"/>
                </a:solidFill>
                <a:latin typeface="Lucida Sans" panose="020B0602030504020204" pitchFamily="34" charset="0"/>
              </a:rPr>
              <a:t>Down Time</a:t>
            </a:r>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When we are non-focused, without any specific goal, and let our mind wander or simply relax, we help the brain recharge.</a:t>
            </a:r>
          </a:p>
          <a:p>
            <a:r>
              <a:rPr lang="en-US" b="1" dirty="0" smtClean="0">
                <a:solidFill>
                  <a:srgbClr val="2E374C"/>
                </a:solidFill>
                <a:latin typeface="Lucida Sans" panose="020B0602030504020204" pitchFamily="34" charset="0"/>
              </a:rPr>
              <a:t>Sleep Time</a:t>
            </a:r>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When we give the brain the rest it needs, we consolidate learning and recover from the experiences of the day.</a:t>
            </a:r>
          </a:p>
          <a:p>
            <a:r>
              <a:rPr lang="en-US" dirty="0" smtClean="0">
                <a:solidFill>
                  <a:srgbClr val="2E374C"/>
                </a:solidFill>
                <a:latin typeface="Lucida Sans" panose="020B0602030504020204" pitchFamily="34" charset="0"/>
              </a:rPr>
              <a:t>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167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2E374C"/>
                </a:solidFill>
                <a:latin typeface="Lucida Sans" panose="020B0602030504020204" pitchFamily="34" charset="0"/>
              </a:rPr>
              <a:t>Compassion Satisfaction</a:t>
            </a:r>
          </a:p>
          <a:p>
            <a:r>
              <a:rPr lang="en-US" dirty="0" smtClean="0">
                <a:solidFill>
                  <a:srgbClr val="2E374C"/>
                </a:solidFill>
                <a:latin typeface="Lucida Sans" panose="020B0602030504020204" pitchFamily="34" charset="0"/>
              </a:rPr>
              <a:t>Refers to the positive feelings derived from competent performance as a trauma professionals. It is characterized by positive relationships with colleagues and the conviction that one’s work makes a meaningful contribution to clients and society. </a:t>
            </a:r>
          </a:p>
          <a:p>
            <a:pPr defTabSz="465887">
              <a:defRPr/>
            </a:pPr>
            <a:endParaRPr lang="en-US" dirty="0" smtClean="0">
              <a:solidFill>
                <a:srgbClr val="2E374C"/>
              </a:solidFill>
              <a:latin typeface="Lucida Sans" panose="020B0602030504020204" pitchFamily="34" charset="0"/>
            </a:endParaRPr>
          </a:p>
          <a:p>
            <a:pPr defTabSz="465887">
              <a:defRPr/>
            </a:pPr>
            <a:r>
              <a:rPr lang="en-US" dirty="0" smtClean="0">
                <a:solidFill>
                  <a:srgbClr val="2E374C"/>
                </a:solidFill>
                <a:latin typeface="Lucida Sans" panose="020B0602030504020204" pitchFamily="34" charset="0"/>
              </a:rPr>
              <a:t>Compassion Fatigue</a:t>
            </a:r>
          </a:p>
          <a:p>
            <a:pPr defTabSz="465887">
              <a:defRPr/>
            </a:pPr>
            <a:r>
              <a:rPr lang="en-US" dirty="0" smtClean="0">
                <a:solidFill>
                  <a:srgbClr val="2E374C"/>
                </a:solidFill>
                <a:latin typeface="Lucida Sans" panose="020B0602030504020204" pitchFamily="34" charset="0"/>
              </a:rPr>
              <a:t>This</a:t>
            </a:r>
            <a:r>
              <a:rPr lang="en-US" baseline="0" dirty="0" smtClean="0">
                <a:solidFill>
                  <a:srgbClr val="2E374C"/>
                </a:solidFill>
                <a:latin typeface="Lucida Sans" panose="020B0602030504020204" pitchFamily="34" charset="0"/>
              </a:rPr>
              <a:t> has 2 sub-categories, both burn out and work related traumatic stress contribute to CF. </a:t>
            </a:r>
          </a:p>
          <a:p>
            <a:pPr defTabSz="465887">
              <a:defRPr/>
            </a:pPr>
            <a:endParaRPr lang="en-US" baseline="0"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Burnout</a:t>
            </a:r>
          </a:p>
          <a:p>
            <a:pPr marL="407651" lvl="1"/>
            <a:r>
              <a:rPr lang="en-US" sz="1900" b="1" dirty="0" smtClean="0">
                <a:solidFill>
                  <a:srgbClr val="2E374C"/>
                </a:solidFill>
                <a:latin typeface="Lucida Sans" panose="020B0602030504020204" pitchFamily="34" charset="0"/>
              </a:rPr>
              <a:t>Characterized by emotional exhaustion, depersonalization and a reduced feeling of personal accomplishment. </a:t>
            </a:r>
          </a:p>
          <a:p>
            <a:pPr lvl="1"/>
            <a:r>
              <a:rPr lang="en-US" sz="1900" dirty="0" smtClean="0">
                <a:solidFill>
                  <a:srgbClr val="2E374C"/>
                </a:solidFill>
                <a:latin typeface="Lucida Sans" panose="020B0602030504020204" pitchFamily="34" charset="0"/>
              </a:rPr>
              <a:t>While it is also work-related, burnout develops as a result of general occupational stress </a:t>
            </a:r>
          </a:p>
          <a:p>
            <a:pPr lvl="1"/>
            <a:r>
              <a:rPr lang="en-US" sz="1900" dirty="0" smtClean="0">
                <a:solidFill>
                  <a:srgbClr val="2E374C"/>
                </a:solidFill>
                <a:latin typeface="Lucida Sans" panose="020B0602030504020204" pitchFamily="34" charset="0"/>
              </a:rPr>
              <a:t>the term is not used to describe the effects of indirect trauma exposure specifically. </a:t>
            </a:r>
          </a:p>
          <a:p>
            <a:pPr defTabSz="465887">
              <a:defRPr/>
            </a:pPr>
            <a:endParaRPr lang="en-US" dirty="0" smtClean="0">
              <a:solidFill>
                <a:srgbClr val="2E374C"/>
              </a:solidFill>
              <a:latin typeface="Lucida Sans" panose="020B0602030504020204" pitchFamily="34" charset="0"/>
            </a:endParaRPr>
          </a:p>
          <a:p>
            <a:pPr defTabSz="465887">
              <a:defRPr/>
            </a:pPr>
            <a:endParaRPr lang="en-US" dirty="0" smtClean="0">
              <a:solidFill>
                <a:srgbClr val="2E374C"/>
              </a:solidFill>
              <a:latin typeface="Lucida Sans" panose="020B0602030504020204" pitchFamily="34" charset="0"/>
            </a:endParaRPr>
          </a:p>
          <a:p>
            <a:pPr defTabSz="465887">
              <a:defRPr/>
            </a:pPr>
            <a:r>
              <a:rPr lang="en-US" dirty="0" smtClean="0">
                <a:solidFill>
                  <a:srgbClr val="2E374C"/>
                </a:solidFill>
                <a:latin typeface="Lucida Sans" panose="020B0602030504020204" pitchFamily="34" charset="0"/>
              </a:rPr>
              <a:t>STS defined: Trauma experienced as a result of exposure to another person’s trauma and trauma reactions.</a:t>
            </a:r>
          </a:p>
          <a:p>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Exposure</a:t>
            </a:r>
            <a:r>
              <a:rPr lang="en-US" baseline="0" dirty="0" smtClean="0">
                <a:solidFill>
                  <a:srgbClr val="2E374C"/>
                </a:solidFill>
                <a:latin typeface="Lucida Sans" panose="020B0602030504020204" pitchFamily="34" charset="0"/>
              </a:rPr>
              <a:t> can be through:</a:t>
            </a:r>
          </a:p>
          <a:p>
            <a:pPr>
              <a:spcAft>
                <a:spcPts val="611"/>
              </a:spcAft>
            </a:pPr>
            <a:r>
              <a:rPr lang="en-US" dirty="0" smtClean="0">
                <a:solidFill>
                  <a:srgbClr val="2E374C"/>
                </a:solidFill>
                <a:latin typeface="Lucida Sans" panose="020B0602030504020204" pitchFamily="34" charset="0"/>
              </a:rPr>
              <a:t>What someone tells you or says in your presence </a:t>
            </a:r>
          </a:p>
          <a:p>
            <a:pPr>
              <a:spcAft>
                <a:spcPts val="611"/>
              </a:spcAft>
            </a:pPr>
            <a:r>
              <a:rPr lang="en-US" dirty="0" smtClean="0">
                <a:solidFill>
                  <a:srgbClr val="2E374C"/>
                </a:solidFill>
                <a:latin typeface="Lucida Sans" panose="020B0602030504020204" pitchFamily="34" charset="0"/>
              </a:rPr>
              <a:t>The child’s play, drawings, written stories</a:t>
            </a:r>
          </a:p>
          <a:p>
            <a:pPr>
              <a:spcAft>
                <a:spcPts val="611"/>
              </a:spcAft>
            </a:pPr>
            <a:r>
              <a:rPr lang="en-US" dirty="0" smtClean="0">
                <a:solidFill>
                  <a:srgbClr val="2E374C"/>
                </a:solidFill>
                <a:latin typeface="Lucida Sans" panose="020B0602030504020204" pitchFamily="34" charset="0"/>
              </a:rPr>
              <a:t>Another</a:t>
            </a:r>
            <a:r>
              <a:rPr lang="en-US" baseline="0" dirty="0" smtClean="0">
                <a:solidFill>
                  <a:srgbClr val="2E374C"/>
                </a:solidFill>
                <a:latin typeface="Lucida Sans" panose="020B0602030504020204" pitchFamily="34" charset="0"/>
              </a:rPr>
              <a:t> persons</a:t>
            </a:r>
            <a:r>
              <a:rPr lang="en-US" dirty="0" smtClean="0">
                <a:solidFill>
                  <a:srgbClr val="2E374C"/>
                </a:solidFill>
                <a:latin typeface="Lucida Sans" panose="020B0602030504020204" pitchFamily="34" charset="0"/>
              </a:rPr>
              <a:t> reactions to trauma reminders</a:t>
            </a:r>
          </a:p>
          <a:p>
            <a:pPr>
              <a:spcAft>
                <a:spcPts val="611"/>
              </a:spcAft>
            </a:pPr>
            <a:r>
              <a:rPr lang="en-US" dirty="0" smtClean="0">
                <a:solidFill>
                  <a:srgbClr val="2E374C"/>
                </a:solidFill>
                <a:latin typeface="Lucida Sans" panose="020B0602030504020204" pitchFamily="34" charset="0"/>
              </a:rPr>
              <a:t>Media coverage, case reports, or other documents about the trauma</a:t>
            </a:r>
          </a:p>
          <a:p>
            <a:pPr>
              <a:spcAft>
                <a:spcPts val="611"/>
              </a:spcAft>
            </a:pPr>
            <a:endParaRPr lang="en-US" dirty="0" smtClean="0">
              <a:solidFill>
                <a:srgbClr val="2E374C"/>
              </a:solidFill>
              <a:latin typeface="Lucida Sans" panose="020B0602030504020204" pitchFamily="34" charset="0"/>
            </a:endParaRPr>
          </a:p>
          <a:p>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Compassion Fatigue Warning Signs:</a:t>
            </a:r>
          </a:p>
          <a:p>
            <a:pPr>
              <a:spcBef>
                <a:spcPts val="611"/>
              </a:spcBef>
              <a:spcAft>
                <a:spcPts val="611"/>
              </a:spcAft>
            </a:pPr>
            <a:r>
              <a:rPr lang="en-US" dirty="0" smtClean="0">
                <a:solidFill>
                  <a:srgbClr val="2E374C"/>
                </a:solidFill>
                <a:latin typeface="Lucida Sans" panose="020B0602030504020204" pitchFamily="34" charset="0"/>
              </a:rPr>
              <a:t>Mental and physical exhaustion</a:t>
            </a:r>
          </a:p>
          <a:p>
            <a:pPr>
              <a:spcBef>
                <a:spcPts val="611"/>
              </a:spcBef>
              <a:spcAft>
                <a:spcPts val="611"/>
              </a:spcAft>
            </a:pPr>
            <a:r>
              <a:rPr lang="en-US" dirty="0" smtClean="0">
                <a:solidFill>
                  <a:srgbClr val="2E374C"/>
                </a:solidFill>
                <a:latin typeface="Lucida Sans" panose="020B0602030504020204" pitchFamily="34" charset="0"/>
              </a:rPr>
              <a:t>Using alcohol, food, or other substances to combat stress and comfort yourself</a:t>
            </a:r>
          </a:p>
          <a:p>
            <a:pPr>
              <a:spcBef>
                <a:spcPts val="611"/>
              </a:spcBef>
              <a:spcAft>
                <a:spcPts val="611"/>
              </a:spcAft>
            </a:pPr>
            <a:r>
              <a:rPr lang="en-US" dirty="0" smtClean="0">
                <a:solidFill>
                  <a:srgbClr val="2E374C"/>
                </a:solidFill>
                <a:latin typeface="Lucida Sans" panose="020B0602030504020204" pitchFamily="34" charset="0"/>
              </a:rPr>
              <a:t>Disturbed sleep</a:t>
            </a:r>
          </a:p>
          <a:p>
            <a:pPr>
              <a:spcBef>
                <a:spcPts val="611"/>
              </a:spcBef>
              <a:spcAft>
                <a:spcPts val="611"/>
              </a:spcAft>
            </a:pPr>
            <a:r>
              <a:rPr lang="en-US" dirty="0" smtClean="0">
                <a:solidFill>
                  <a:srgbClr val="2E374C"/>
                </a:solidFill>
                <a:latin typeface="Lucida Sans" panose="020B0602030504020204" pitchFamily="34" charset="0"/>
              </a:rPr>
              <a:t>Feeling numb and distanced from life</a:t>
            </a:r>
          </a:p>
          <a:p>
            <a:pPr>
              <a:spcBef>
                <a:spcPts val="611"/>
              </a:spcBef>
              <a:spcAft>
                <a:spcPts val="611"/>
              </a:spcAft>
            </a:pPr>
            <a:r>
              <a:rPr lang="en-US" dirty="0" smtClean="0">
                <a:solidFill>
                  <a:srgbClr val="2E374C"/>
                </a:solidFill>
                <a:latin typeface="Lucida Sans" panose="020B0602030504020204" pitchFamily="34" charset="0"/>
              </a:rPr>
              <a:t>Feeling less satisfied by work</a:t>
            </a:r>
          </a:p>
          <a:p>
            <a:pPr>
              <a:spcBef>
                <a:spcPts val="611"/>
              </a:spcBef>
              <a:spcAft>
                <a:spcPts val="611"/>
              </a:spcAft>
            </a:pPr>
            <a:r>
              <a:rPr lang="en-US" dirty="0" smtClean="0">
                <a:solidFill>
                  <a:srgbClr val="2E374C"/>
                </a:solidFill>
                <a:latin typeface="Lucida Sans" panose="020B0602030504020204" pitchFamily="34" charset="0"/>
              </a:rPr>
              <a:t>Moodiness, irritability</a:t>
            </a:r>
          </a:p>
          <a:p>
            <a:pPr>
              <a:spcBef>
                <a:spcPts val="611"/>
              </a:spcBef>
              <a:spcAft>
                <a:spcPts val="611"/>
              </a:spcAft>
            </a:pPr>
            <a:r>
              <a:rPr lang="en-US" dirty="0" smtClean="0">
                <a:solidFill>
                  <a:srgbClr val="2E374C"/>
                </a:solidFill>
                <a:latin typeface="Lucida Sans" panose="020B0602030504020204" pitchFamily="34" charset="0"/>
              </a:rPr>
              <a:t>Physical complaints—headaches, stomachaches</a:t>
            </a:r>
          </a:p>
          <a:p>
            <a:endParaRPr lang="en-US" dirty="0" smtClean="0">
              <a:solidFill>
                <a:srgbClr val="2E374C"/>
              </a:solidFill>
              <a:latin typeface="Lucida Sans" panose="020B0602030504020204" pitchFamily="34" charset="0"/>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4146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solidFill>
                  <a:srgbClr val="2E374C"/>
                </a:solidFill>
                <a:latin typeface="Lucida Sans" panose="020B0602030504020204" pitchFamily="34" charset="0"/>
              </a:rPr>
              <a:t>Group discussion with examples of exposure to trauma</a:t>
            </a:r>
            <a:r>
              <a:rPr lang="en-US" baseline="0" dirty="0" smtClean="0">
                <a:solidFill>
                  <a:srgbClr val="2E374C"/>
                </a:solidFill>
                <a:latin typeface="Lucida Sans" panose="020B0602030504020204" pitchFamily="34" charset="0"/>
              </a:rPr>
              <a:t> causing STS. Part of the conversation should include some normalizing, that this is something that is likely to occur in a professional setting. </a:t>
            </a:r>
            <a:endParaRPr lang="en-US" dirty="0" smtClean="0">
              <a:solidFill>
                <a:srgbClr val="2E374C"/>
              </a:solidFill>
              <a:latin typeface="Lucida Sans" panose="020B0602030504020204" pitchFamily="34" charset="0"/>
            </a:endParaRPr>
          </a:p>
          <a:p>
            <a:endParaRPr lang="en-US" dirty="0" smtClean="0">
              <a:solidFill>
                <a:srgbClr val="2E374C"/>
              </a:solidFill>
              <a:latin typeface="Lucida Sans" panose="020B0602030504020204" pitchFamily="34" charset="0"/>
            </a:endParaRPr>
          </a:p>
          <a:p>
            <a:r>
              <a:rPr lang="en-US" dirty="0" smtClean="0">
                <a:solidFill>
                  <a:srgbClr val="2E374C"/>
                </a:solidFill>
                <a:latin typeface="Lucida Sans" panose="020B0602030504020204" pitchFamily="34" charset="0"/>
              </a:rPr>
              <a:t>These symptoms should also look familiar,</a:t>
            </a:r>
            <a:r>
              <a:rPr lang="en-US" baseline="0" dirty="0" smtClean="0">
                <a:solidFill>
                  <a:srgbClr val="2E374C"/>
                </a:solidFill>
                <a:latin typeface="Lucida Sans" panose="020B0602030504020204" pitchFamily="34" charset="0"/>
              </a:rPr>
              <a:t> they are symptoms we see in individuals who experience direct trauma. </a:t>
            </a:r>
            <a:endParaRPr lang="en-US" dirty="0" smtClean="0">
              <a:solidFill>
                <a:srgbClr val="2E374C"/>
              </a:solidFill>
              <a:latin typeface="Lucida Sans" panose="020B0602030504020204" pitchFamily="34" charset="0"/>
            </a:endParaRP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819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756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4000" b="1">
                <a:solidFill>
                  <a:srgbClr val="397F6F"/>
                </a:solidFill>
                <a:latin typeface="Avenir Book" panose="02000503020000020003"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4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solidFill>
                  <a:srgbClr val="034F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 name="Google Shape;18;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spcAft>
                <a:spcPts val="0"/>
              </a:spcAft>
              <a:buClr>
                <a:srgbClr val="888888"/>
              </a:buClr>
              <a:buSzPts val="1200"/>
              <a:buFont typeface="Calibri"/>
              <a:buNone/>
              <a:defRPr/>
            </a:lvl1pPr>
            <a:lvl2pPr marL="0" lvl="1" indent="0" algn="ctr">
              <a:spcBef>
                <a:spcPts val="0"/>
              </a:spcBef>
              <a:spcAft>
                <a:spcPts val="0"/>
              </a:spcAft>
              <a:buClr>
                <a:srgbClr val="888888"/>
              </a:buClr>
              <a:buSzPts val="1200"/>
              <a:buFont typeface="Calibri"/>
              <a:buNone/>
              <a:defRPr/>
            </a:lvl2pPr>
            <a:lvl3pPr marL="0" lvl="2" indent="0" algn="ctr">
              <a:spcBef>
                <a:spcPts val="0"/>
              </a:spcBef>
              <a:spcAft>
                <a:spcPts val="0"/>
              </a:spcAft>
              <a:buClr>
                <a:srgbClr val="888888"/>
              </a:buClr>
              <a:buSzPts val="1200"/>
              <a:buFont typeface="Calibri"/>
              <a:buNone/>
              <a:defRPr/>
            </a:lvl3pPr>
            <a:lvl4pPr marL="0" lvl="3" indent="0" algn="ctr">
              <a:spcBef>
                <a:spcPts val="0"/>
              </a:spcBef>
              <a:spcAft>
                <a:spcPts val="0"/>
              </a:spcAft>
              <a:buClr>
                <a:srgbClr val="888888"/>
              </a:buClr>
              <a:buSzPts val="1200"/>
              <a:buFont typeface="Calibri"/>
              <a:buNone/>
              <a:defRPr/>
            </a:lvl4pPr>
            <a:lvl5pPr marL="0" lvl="4" indent="0" algn="ctr">
              <a:spcBef>
                <a:spcPts val="0"/>
              </a:spcBef>
              <a:spcAft>
                <a:spcPts val="0"/>
              </a:spcAft>
              <a:buClr>
                <a:srgbClr val="888888"/>
              </a:buClr>
              <a:buSzPts val="1200"/>
              <a:buFont typeface="Calibri"/>
              <a:buNone/>
              <a:defRPr/>
            </a:lvl5pPr>
            <a:lvl6pPr marL="0" lvl="5" indent="0" algn="ctr">
              <a:spcBef>
                <a:spcPts val="0"/>
              </a:spcBef>
              <a:spcAft>
                <a:spcPts val="0"/>
              </a:spcAft>
              <a:buClr>
                <a:srgbClr val="888888"/>
              </a:buClr>
              <a:buSzPts val="1200"/>
              <a:buFont typeface="Calibri"/>
              <a:buNone/>
              <a:defRPr/>
            </a:lvl6pPr>
            <a:lvl7pPr marL="0" lvl="6" indent="0" algn="ctr">
              <a:spcBef>
                <a:spcPts val="0"/>
              </a:spcBef>
              <a:spcAft>
                <a:spcPts val="0"/>
              </a:spcAft>
              <a:buClr>
                <a:srgbClr val="888888"/>
              </a:buClr>
              <a:buSzPts val="1200"/>
              <a:buFont typeface="Calibri"/>
              <a:buNone/>
              <a:defRPr/>
            </a:lvl7pPr>
            <a:lvl8pPr marL="0" lvl="7" indent="0" algn="ctr">
              <a:spcBef>
                <a:spcPts val="0"/>
              </a:spcBef>
              <a:spcAft>
                <a:spcPts val="0"/>
              </a:spcAft>
              <a:buClr>
                <a:srgbClr val="888888"/>
              </a:buClr>
              <a:buSzPts val="1200"/>
              <a:buFont typeface="Calibri"/>
              <a:buNone/>
              <a:defRPr/>
            </a:lvl8pPr>
            <a:lvl9pPr marL="0" lvl="8" indent="0" algn="ctr">
              <a:spcBef>
                <a:spcPts val="0"/>
              </a:spcBef>
              <a:spcAft>
                <a:spcPts val="0"/>
              </a:spcAft>
              <a:buClr>
                <a:srgbClr val="888888"/>
              </a:buClr>
              <a:buSzPts val="1200"/>
              <a:buFont typeface="Calibri"/>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ct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native-land.ca/"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fif"/></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xayUBd6T7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p:nvSpPr>
          <p:cNvPr id="173" name="Google Shape;173;p1"/>
          <p:cNvSpPr txBox="1"/>
          <p:nvPr/>
        </p:nvSpPr>
        <p:spPr>
          <a:xfrm>
            <a:off x="452812" y="874495"/>
            <a:ext cx="8326623"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smtClean="0">
                <a:solidFill>
                  <a:srgbClr val="7ABEC5"/>
                </a:solidFill>
                <a:latin typeface="Avenir Medium"/>
                <a:ea typeface="Calibri"/>
                <a:cs typeface="Avenir Medium"/>
                <a:sym typeface="Calibri"/>
              </a:rPr>
              <a:t>Secondary Trauma and Self Care:</a:t>
            </a:r>
          </a:p>
          <a:p>
            <a:pPr marL="0" marR="0" lvl="0" indent="0" algn="ctr" rtl="0">
              <a:spcBef>
                <a:spcPts val="0"/>
              </a:spcBef>
              <a:spcAft>
                <a:spcPts val="0"/>
              </a:spcAft>
              <a:buNone/>
            </a:pPr>
            <a:endParaRPr lang="en-US" sz="4000" b="1" i="0" u="none" strike="noStrike" cap="none" dirty="0">
              <a:solidFill>
                <a:srgbClr val="7ABEC5"/>
              </a:solidFill>
              <a:latin typeface="Avenir Medium"/>
              <a:ea typeface="Calibri"/>
              <a:cs typeface="Avenir Medium"/>
              <a:sym typeface="Calibri"/>
            </a:endParaRPr>
          </a:p>
          <a:p>
            <a:pPr marL="0" marR="0" lvl="0" indent="0" algn="ctr" rtl="0">
              <a:spcBef>
                <a:spcPts val="0"/>
              </a:spcBef>
              <a:spcAft>
                <a:spcPts val="0"/>
              </a:spcAft>
              <a:buNone/>
            </a:pPr>
            <a:r>
              <a:rPr lang="en-US" sz="4000" b="1" dirty="0" smtClean="0">
                <a:solidFill>
                  <a:srgbClr val="7ABEC5"/>
                </a:solidFill>
                <a:latin typeface="Avenir Medium"/>
                <a:ea typeface="Calibri"/>
                <a:cs typeface="Avenir Medium"/>
                <a:sym typeface="Calibri"/>
              </a:rPr>
              <a:t>DEEP DIVE</a:t>
            </a:r>
            <a:r>
              <a:rPr lang="en-US" sz="4000" b="1" i="0" u="none" strike="noStrike" cap="none" dirty="0" smtClean="0">
                <a:solidFill>
                  <a:srgbClr val="FEA983"/>
                </a:solidFill>
                <a:latin typeface="Avenir Medium"/>
                <a:ea typeface="Calibri"/>
                <a:cs typeface="Avenir Medium"/>
                <a:sym typeface="Calibri"/>
              </a:rPr>
              <a:t> </a:t>
            </a:r>
            <a:endParaRPr sz="4000" b="1" i="0" u="none" strike="noStrike" cap="none" dirty="0">
              <a:solidFill>
                <a:srgbClr val="FEA983"/>
              </a:solidFill>
              <a:latin typeface="Avenir Medium"/>
              <a:ea typeface="Calibri"/>
              <a:cs typeface="Avenir Medium"/>
              <a:sym typeface="Calibri"/>
            </a:endParaRPr>
          </a:p>
        </p:txBody>
      </p:sp>
      <p:sp>
        <p:nvSpPr>
          <p:cNvPr id="174" name="Google Shape;174;p1"/>
          <p:cNvSpPr txBox="1"/>
          <p:nvPr/>
        </p:nvSpPr>
        <p:spPr>
          <a:xfrm>
            <a:off x="161366" y="1954137"/>
            <a:ext cx="806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34F59"/>
                </a:solidFill>
                <a:latin typeface="Avenir"/>
                <a:ea typeface="Avenir"/>
                <a:cs typeface="Avenir"/>
                <a:sym typeface="Avenir"/>
              </a:rPr>
              <a:t>	</a:t>
            </a:r>
            <a:endParaRPr sz="2400" dirty="0">
              <a:solidFill>
                <a:schemeClr val="dk1"/>
              </a:solidFill>
              <a:latin typeface="Calibri"/>
              <a:ea typeface="Calibri"/>
              <a:cs typeface="Calibri"/>
              <a:sym typeface="Calibri"/>
            </a:endParaRPr>
          </a:p>
        </p:txBody>
      </p:sp>
      <p:pic>
        <p:nvPicPr>
          <p:cNvPr id="3" name="Picture 2" descr="A picture containing drawing&#10;&#10;Description automatically generated">
            <a:extLst>
              <a:ext uri="{FF2B5EF4-FFF2-40B4-BE49-F238E27FC236}">
                <a16:creationId xmlns:a16="http://schemas.microsoft.com/office/drawing/2014/main" id="{18D0300A-260F-4F61-9FA7-A5A93803DA4B}"/>
              </a:ext>
            </a:extLst>
          </p:cNvPr>
          <p:cNvPicPr>
            <a:picLocks noChangeAspect="1"/>
          </p:cNvPicPr>
          <p:nvPr/>
        </p:nvPicPr>
        <p:blipFill>
          <a:blip r:embed="rId3"/>
          <a:stretch>
            <a:fillRect/>
          </a:stretch>
        </p:blipFill>
        <p:spPr>
          <a:xfrm>
            <a:off x="242047" y="4702441"/>
            <a:ext cx="4001234" cy="16633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607" y="4805235"/>
            <a:ext cx="3947160" cy="15605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Breakout Rooms</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92751" y="1307584"/>
            <a:ext cx="8472236" cy="5386090"/>
          </a:xfrm>
          <a:prstGeom prst="rect">
            <a:avLst/>
          </a:prstGeom>
          <a:noFill/>
        </p:spPr>
        <p:txBody>
          <a:bodyPr wrap="square" rtlCol="0">
            <a:spAutoFit/>
          </a:bodyPr>
          <a:lstStyle/>
          <a:p>
            <a:r>
              <a:rPr lang="en-US" sz="2800" dirty="0" smtClean="0">
                <a:solidFill>
                  <a:srgbClr val="002060"/>
                </a:solidFill>
                <a:latin typeface="Avenir Book"/>
              </a:rPr>
              <a:t>Of the 5, which activities do you think would be most valuable to your organization? Why?</a:t>
            </a:r>
          </a:p>
          <a:p>
            <a:endParaRPr lang="en-US" sz="2800" dirty="0">
              <a:solidFill>
                <a:srgbClr val="002060"/>
              </a:solidFill>
              <a:latin typeface="Avenir Book"/>
            </a:endParaRPr>
          </a:p>
          <a:p>
            <a:r>
              <a:rPr lang="en-US" sz="2800" dirty="0" smtClean="0">
                <a:solidFill>
                  <a:srgbClr val="002060"/>
                </a:solidFill>
                <a:latin typeface="Avenir Book"/>
              </a:rPr>
              <a:t>Which ones do you plan on using?</a:t>
            </a:r>
          </a:p>
          <a:p>
            <a:endParaRPr lang="en-US" sz="2800" dirty="0" smtClean="0">
              <a:solidFill>
                <a:srgbClr val="002060"/>
              </a:solidFill>
              <a:latin typeface="Avenir Book"/>
            </a:endParaRPr>
          </a:p>
          <a:p>
            <a:r>
              <a:rPr lang="en-US" sz="2800" dirty="0" smtClean="0">
                <a:solidFill>
                  <a:srgbClr val="002060"/>
                </a:solidFill>
                <a:latin typeface="Avenir Book"/>
              </a:rPr>
              <a:t>Are there other activities you are thinking of doing instead?</a:t>
            </a:r>
          </a:p>
          <a:p>
            <a:endParaRPr lang="en-US" sz="2800" dirty="0" smtClean="0">
              <a:solidFill>
                <a:srgbClr val="002060"/>
              </a:solidFill>
              <a:latin typeface="Avenir Book"/>
            </a:endParaRPr>
          </a:p>
          <a:p>
            <a:r>
              <a:rPr lang="en-US" sz="2800" b="1" dirty="0" smtClean="0">
                <a:solidFill>
                  <a:srgbClr val="002060"/>
                </a:solidFill>
                <a:latin typeface="Avenir Book"/>
              </a:rPr>
              <a:t>Come back to the large group with the questions you have on successfully facilitating the activity. </a:t>
            </a:r>
          </a:p>
          <a:p>
            <a:endParaRPr lang="en-US" sz="3200" dirty="0">
              <a:solidFill>
                <a:srgbClr val="002060"/>
              </a:solidFill>
              <a:latin typeface="Avenir Book"/>
            </a:endParaRPr>
          </a:p>
          <a:p>
            <a:endParaRPr lang="en-US" sz="3200" dirty="0" smtClean="0">
              <a:solidFill>
                <a:srgbClr val="002060"/>
              </a:solidFill>
              <a:latin typeface="Avenir Book"/>
            </a:endParaRPr>
          </a:p>
        </p:txBody>
      </p:sp>
    </p:spTree>
    <p:extLst>
      <p:ext uri="{BB962C8B-B14F-4D97-AF65-F5344CB8AC3E}">
        <p14:creationId xmlns:p14="http://schemas.microsoft.com/office/powerpoint/2010/main" val="1904336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Ask me Anything</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92751" y="1307584"/>
            <a:ext cx="8472236" cy="3231654"/>
          </a:xfrm>
          <a:prstGeom prst="rect">
            <a:avLst/>
          </a:prstGeom>
          <a:noFill/>
        </p:spPr>
        <p:txBody>
          <a:bodyPr wrap="square" rtlCol="0">
            <a:spAutoFit/>
          </a:bodyPr>
          <a:lstStyle/>
          <a:p>
            <a:endParaRPr lang="en-US" sz="2800" dirty="0" smtClean="0">
              <a:solidFill>
                <a:srgbClr val="002060"/>
              </a:solidFill>
              <a:latin typeface="Avenir Book"/>
            </a:endParaRPr>
          </a:p>
          <a:p>
            <a:r>
              <a:rPr lang="en-US" sz="2800" b="1" dirty="0" smtClean="0">
                <a:solidFill>
                  <a:srgbClr val="002060"/>
                </a:solidFill>
                <a:latin typeface="Avenir Book"/>
              </a:rPr>
              <a:t>What questions do you have on facilitating activities?</a:t>
            </a:r>
          </a:p>
          <a:p>
            <a:endParaRPr lang="en-US" sz="2800" b="1" dirty="0" smtClean="0">
              <a:solidFill>
                <a:srgbClr val="002060"/>
              </a:solidFill>
              <a:latin typeface="Avenir Book"/>
            </a:endParaRPr>
          </a:p>
          <a:p>
            <a:endParaRPr lang="en-US" sz="2800" b="1" dirty="0">
              <a:solidFill>
                <a:srgbClr val="002060"/>
              </a:solidFill>
              <a:latin typeface="Avenir Book"/>
            </a:endParaRPr>
          </a:p>
          <a:p>
            <a:endParaRPr lang="en-US" sz="3200" dirty="0">
              <a:solidFill>
                <a:srgbClr val="002060"/>
              </a:solidFill>
              <a:latin typeface="Avenir Book"/>
            </a:endParaRPr>
          </a:p>
          <a:p>
            <a:endParaRPr lang="en-US" sz="3200" dirty="0" smtClean="0">
              <a:solidFill>
                <a:srgbClr val="002060"/>
              </a:solidFill>
              <a:latin typeface="Avenir Book"/>
            </a:endParaRPr>
          </a:p>
        </p:txBody>
      </p:sp>
    </p:spTree>
    <p:extLst>
      <p:ext uri="{BB962C8B-B14F-4D97-AF65-F5344CB8AC3E}">
        <p14:creationId xmlns:p14="http://schemas.microsoft.com/office/powerpoint/2010/main" val="413358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773FA-7FF2-4448-A9AC-DF83314B66B3}"/>
              </a:ext>
            </a:extLst>
          </p:cNvPr>
          <p:cNvSpPr txBox="1"/>
          <p:nvPr/>
        </p:nvSpPr>
        <p:spPr>
          <a:xfrm>
            <a:off x="4233333" y="5477234"/>
            <a:ext cx="4631067" cy="577132"/>
          </a:xfrm>
          <a:prstGeom prst="rect">
            <a:avLst/>
          </a:prstGeom>
        </p:spPr>
        <p:txBody>
          <a:bodyPr vert="horz" lIns="68580" tIns="34290" rIns="68580" bIns="34290" rtlCol="0" anchor="t">
            <a:noAutofit/>
          </a:bodyPr>
          <a:lstStyle/>
          <a:p>
            <a:pPr marL="0" marR="0" lvl="0" indent="0" algn="l"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4400" b="1" i="0" u="none" strike="noStrike" kern="1200" cap="none" spc="0" normalizeH="0" baseline="0" noProof="0" dirty="0" smtClean="0">
                <a:ln>
                  <a:noFill/>
                </a:ln>
                <a:solidFill>
                  <a:srgbClr val="FFFFFF"/>
                </a:solidFill>
                <a:effectLst/>
                <a:uLnTx/>
                <a:uFillTx/>
                <a:latin typeface="Avenir Medium"/>
                <a:ea typeface="+mj-ea"/>
                <a:cs typeface="Arial"/>
                <a:sym typeface="Arial"/>
              </a:rPr>
              <a:t>20 Minute Break</a:t>
            </a:r>
            <a:endParaRPr kumimoji="0" lang="en-US" sz="4400" b="1" i="0" u="none" strike="noStrike" kern="1200" cap="none" spc="0" normalizeH="0" baseline="0" noProof="0" dirty="0">
              <a:ln>
                <a:noFill/>
              </a:ln>
              <a:solidFill>
                <a:srgbClr val="FFFFFF"/>
              </a:solidFill>
              <a:effectLst/>
              <a:uLnTx/>
              <a:uFillTx/>
              <a:latin typeface="Avenir Medium"/>
              <a:ea typeface="+mj-ea"/>
              <a:cs typeface="Arial"/>
              <a:sym typeface="Arial"/>
            </a:endParaRPr>
          </a:p>
        </p:txBody>
      </p:sp>
      <p:pic>
        <p:nvPicPr>
          <p:cNvPr id="2056" name="Picture 8" descr="Saturday – Sanctuary-In-Place"/>
          <p:cNvPicPr>
            <a:picLocks noChangeAspect="1" noChangeArrowheads="1"/>
          </p:cNvPicPr>
          <p:nvPr/>
        </p:nvPicPr>
        <p:blipFill rotWithShape="1">
          <a:blip r:embed="rId3">
            <a:extLst>
              <a:ext uri="{28A0092B-C50C-407E-A947-70E740481C1C}">
                <a14:useLocalDpi xmlns:a14="http://schemas.microsoft.com/office/drawing/2010/main" val="0"/>
              </a:ext>
            </a:extLst>
          </a:blip>
          <a:srcRect t="10819" b="30790"/>
          <a:stretch/>
        </p:blipFill>
        <p:spPr bwMode="auto">
          <a:xfrm>
            <a:off x="15" y="-1"/>
            <a:ext cx="3508964" cy="2048933"/>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ln w="76200">
            <a:solidFill>
              <a:schemeClr val="accent5"/>
            </a:solidFill>
          </a:ln>
          <a:extLst>
            <a:ext uri="{909E8E84-426E-40DD-AFC4-6F175D3DCCD1}">
              <a14:hiddenFill xmlns:a14="http://schemas.microsoft.com/office/drawing/2010/main">
                <a:solidFill>
                  <a:srgbClr val="FFFFFF"/>
                </a:solidFill>
              </a14:hiddenFill>
            </a:ext>
          </a:extLst>
        </p:spPr>
      </p:pic>
      <p:pic>
        <p:nvPicPr>
          <p:cNvPr id="2052" name="Picture 4" descr="Daily Afternoon Randomness (46 Photos) | Dancing animals, Animals, Cute  animals"/>
          <p:cNvPicPr>
            <a:picLocks noChangeAspect="1" noChangeArrowheads="1"/>
          </p:cNvPicPr>
          <p:nvPr/>
        </p:nvPicPr>
        <p:blipFill rotWithShape="1">
          <a:blip r:embed="rId4">
            <a:extLst>
              <a:ext uri="{28A0092B-C50C-407E-A947-70E740481C1C}">
                <a14:useLocalDpi xmlns:a14="http://schemas.microsoft.com/office/drawing/2010/main" val="0"/>
              </a:ext>
            </a:extLst>
          </a:blip>
          <a:srcRect l="438" r="1276" b="2"/>
          <a:stretch/>
        </p:blipFill>
        <p:spPr bwMode="auto">
          <a:xfrm>
            <a:off x="14" y="2895601"/>
            <a:ext cx="3090913" cy="3962400"/>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ln w="76200">
            <a:solidFill>
              <a:schemeClr val="accent5"/>
            </a:solidFill>
          </a:ln>
          <a:extLst>
            <a:ext uri="{909E8E84-426E-40DD-AFC4-6F175D3DCCD1}">
              <a14:hiddenFill xmlns:a14="http://schemas.microsoft.com/office/drawing/2010/main">
                <a:solidFill>
                  <a:srgbClr val="FFFFFF"/>
                </a:solidFill>
              </a14:hiddenFill>
            </a:ext>
          </a:extLst>
        </p:spPr>
      </p:pic>
      <p:pic>
        <p:nvPicPr>
          <p:cNvPr id="2050" name="Picture 2" descr="Dog Body Language and Calming Signals"/>
          <p:cNvPicPr>
            <a:picLocks noChangeAspect="1" noChangeArrowheads="1"/>
          </p:cNvPicPr>
          <p:nvPr/>
        </p:nvPicPr>
        <p:blipFill rotWithShape="1">
          <a:blip r:embed="rId5">
            <a:extLst>
              <a:ext uri="{28A0092B-C50C-407E-A947-70E740481C1C}">
                <a14:useLocalDpi xmlns:a14="http://schemas.microsoft.com/office/drawing/2010/main" val="0"/>
              </a:ext>
            </a:extLst>
          </a:blip>
          <a:srcRect l="22636" r="10819" b="1"/>
          <a:stretch/>
        </p:blipFill>
        <p:spPr bwMode="auto">
          <a:xfrm>
            <a:off x="3042624" y="1442624"/>
            <a:ext cx="3230975" cy="3230975"/>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ln w="76200">
            <a:solidFill>
              <a:schemeClr val="accent5"/>
            </a:solidFill>
          </a:ln>
          <a:extLst>
            <a:ext uri="{909E8E84-426E-40DD-AFC4-6F175D3DCCD1}">
              <a14:hiddenFill xmlns:a14="http://schemas.microsoft.com/office/drawing/2010/main">
                <a:solidFill>
                  <a:srgbClr val="FFFFFF"/>
                </a:solidFill>
              </a14:hiddenFill>
            </a:ext>
          </a:extLst>
        </p:spPr>
      </p:pic>
      <p:pic>
        <p:nvPicPr>
          <p:cNvPr id="5" name="Picture 2" descr="Need a Stretch Break? Stretch FIT starts January 29th - Texas Today: UT  Events &amp; Announcements Calendar"/>
          <p:cNvPicPr>
            <a:picLocks noChangeAspect="1" noChangeArrowheads="1"/>
          </p:cNvPicPr>
          <p:nvPr/>
        </p:nvPicPr>
        <p:blipFill rotWithShape="1">
          <a:blip r:embed="rId6">
            <a:extLst>
              <a:ext uri="{28A0092B-C50C-407E-A947-70E740481C1C}">
                <a14:useLocalDpi xmlns:a14="http://schemas.microsoft.com/office/drawing/2010/main" val="0"/>
              </a:ext>
            </a:extLst>
          </a:blip>
          <a:srcRect l="9554" r="-5" b="-5"/>
          <a:stretch/>
        </p:blipFill>
        <p:spPr bwMode="auto">
          <a:xfrm>
            <a:off x="6096001" y="0"/>
            <a:ext cx="3048000" cy="3369936"/>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noFill/>
          <a:ln w="76200">
            <a:solidFill>
              <a:schemeClr val="accent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050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Starred Slides</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92751" y="1307584"/>
            <a:ext cx="8472236" cy="4955203"/>
          </a:xfrm>
          <a:prstGeom prst="rect">
            <a:avLst/>
          </a:prstGeom>
          <a:noFill/>
        </p:spPr>
        <p:txBody>
          <a:bodyPr wrap="square" rtlCol="0">
            <a:spAutoFit/>
          </a:bodyPr>
          <a:lstStyle/>
          <a:p>
            <a:r>
              <a:rPr lang="en-US" sz="2800" dirty="0" smtClean="0">
                <a:solidFill>
                  <a:srgbClr val="002060"/>
                </a:solidFill>
                <a:latin typeface="Avenir Book"/>
              </a:rPr>
              <a:t>The 5 starred slides are some of the heaviest content portions. </a:t>
            </a:r>
            <a:endParaRPr lang="en-US" sz="2800" dirty="0">
              <a:solidFill>
                <a:srgbClr val="002060"/>
              </a:solidFill>
              <a:latin typeface="Avenir Book"/>
            </a:endParaRPr>
          </a:p>
          <a:p>
            <a:r>
              <a:rPr lang="en-US" sz="2800" b="1" dirty="0" smtClean="0">
                <a:solidFill>
                  <a:srgbClr val="002060"/>
                </a:solidFill>
                <a:latin typeface="Avenir Book"/>
              </a:rPr>
              <a:t/>
            </a:r>
            <a:br>
              <a:rPr lang="en-US" sz="2800" b="1" dirty="0" smtClean="0">
                <a:solidFill>
                  <a:srgbClr val="002060"/>
                </a:solidFill>
                <a:latin typeface="Avenir Book"/>
              </a:rPr>
            </a:br>
            <a:r>
              <a:rPr lang="en-US" sz="2800" dirty="0" smtClean="0">
                <a:solidFill>
                  <a:srgbClr val="002060"/>
                </a:solidFill>
                <a:latin typeface="Avenir Book"/>
              </a:rPr>
              <a:t>These are great places to </a:t>
            </a:r>
            <a:r>
              <a:rPr lang="en-US" sz="2800" dirty="0" smtClean="0">
                <a:solidFill>
                  <a:srgbClr val="002060"/>
                </a:solidFill>
                <a:latin typeface="Avenir Book"/>
              </a:rPr>
              <a:t>add:</a:t>
            </a:r>
          </a:p>
          <a:p>
            <a:pPr marL="457200" indent="-457200">
              <a:buFont typeface="Arial" panose="020B0604020202020204" pitchFamily="34" charset="0"/>
              <a:buChar char="•"/>
            </a:pPr>
            <a:r>
              <a:rPr lang="en-US" sz="2800" dirty="0" smtClean="0">
                <a:solidFill>
                  <a:srgbClr val="002060"/>
                </a:solidFill>
                <a:latin typeface="Avenir Book"/>
              </a:rPr>
              <a:t>opportunities </a:t>
            </a:r>
            <a:r>
              <a:rPr lang="en-US" sz="2800" dirty="0" smtClean="0">
                <a:solidFill>
                  <a:srgbClr val="002060"/>
                </a:solidFill>
                <a:latin typeface="Avenir Book"/>
              </a:rPr>
              <a:t>for participants to ask clarifying </a:t>
            </a:r>
            <a:r>
              <a:rPr lang="en-US" sz="2800" dirty="0" smtClean="0">
                <a:solidFill>
                  <a:srgbClr val="002060"/>
                </a:solidFill>
                <a:latin typeface="Avenir Book"/>
              </a:rPr>
              <a:t>questions</a:t>
            </a:r>
          </a:p>
          <a:p>
            <a:pPr marL="457200" indent="-457200">
              <a:buFont typeface="Arial" panose="020B0604020202020204" pitchFamily="34" charset="0"/>
              <a:buChar char="•"/>
            </a:pPr>
            <a:r>
              <a:rPr lang="en-US" sz="2800" dirty="0" smtClean="0">
                <a:solidFill>
                  <a:srgbClr val="002060"/>
                </a:solidFill>
                <a:latin typeface="Avenir Book"/>
              </a:rPr>
              <a:t>prompts</a:t>
            </a:r>
            <a:r>
              <a:rPr lang="en-US" sz="2800" dirty="0" smtClean="0">
                <a:solidFill>
                  <a:srgbClr val="002060"/>
                </a:solidFill>
                <a:latin typeface="Avenir Book"/>
              </a:rPr>
              <a:t> </a:t>
            </a:r>
            <a:r>
              <a:rPr lang="en-US" sz="2800" dirty="0" smtClean="0">
                <a:solidFill>
                  <a:srgbClr val="002060"/>
                </a:solidFill>
                <a:latin typeface="Avenir Book"/>
              </a:rPr>
              <a:t>for brief interactions in the chat to assess </a:t>
            </a:r>
            <a:r>
              <a:rPr lang="en-US" sz="2800" dirty="0" smtClean="0">
                <a:solidFill>
                  <a:srgbClr val="002060"/>
                </a:solidFill>
                <a:latin typeface="Avenir Book"/>
              </a:rPr>
              <a:t>knowledge</a:t>
            </a:r>
            <a:endParaRPr lang="en-US" sz="2800" dirty="0">
              <a:solidFill>
                <a:srgbClr val="002060"/>
              </a:solidFill>
              <a:latin typeface="Avenir Book"/>
            </a:endParaRPr>
          </a:p>
          <a:p>
            <a:pPr marL="457200" indent="-457200">
              <a:buFont typeface="Arial" panose="020B0604020202020204" pitchFamily="34" charset="0"/>
              <a:buChar char="•"/>
            </a:pPr>
            <a:r>
              <a:rPr lang="en-US" sz="2800" dirty="0">
                <a:solidFill>
                  <a:srgbClr val="002060"/>
                </a:solidFill>
                <a:latin typeface="Avenir Book"/>
              </a:rPr>
              <a:t>p</a:t>
            </a:r>
            <a:r>
              <a:rPr lang="en-US" sz="2800" dirty="0" smtClean="0">
                <a:solidFill>
                  <a:srgbClr val="002060"/>
                </a:solidFill>
                <a:latin typeface="Avenir Book"/>
              </a:rPr>
              <a:t>ersonal anecdotes to help content come to life</a:t>
            </a:r>
            <a:endParaRPr lang="en-US" sz="2800" dirty="0" smtClean="0">
              <a:solidFill>
                <a:srgbClr val="002060"/>
              </a:solidFill>
              <a:latin typeface="Avenir Book"/>
            </a:endParaRPr>
          </a:p>
          <a:p>
            <a:endParaRPr lang="en-US" sz="3200" dirty="0">
              <a:solidFill>
                <a:srgbClr val="002060"/>
              </a:solidFill>
              <a:latin typeface="Avenir Book"/>
            </a:endParaRPr>
          </a:p>
          <a:p>
            <a:endParaRPr lang="en-US" sz="3200" dirty="0" smtClean="0">
              <a:solidFill>
                <a:srgbClr val="002060"/>
              </a:solidFill>
              <a:latin typeface="Avenir Book"/>
            </a:endParaRPr>
          </a:p>
        </p:txBody>
      </p:sp>
    </p:spTree>
    <p:extLst>
      <p:ext uri="{BB962C8B-B14F-4D97-AF65-F5344CB8AC3E}">
        <p14:creationId xmlns:p14="http://schemas.microsoft.com/office/powerpoint/2010/main" val="1243698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5"/>
          <p:cNvPicPr>
            <a:picLocks noChangeAspect="1"/>
          </p:cNvPicPr>
          <p:nvPr/>
        </p:nvPicPr>
        <p:blipFill>
          <a:blip r:embed="rId4"/>
          <a:stretch>
            <a:fillRect/>
          </a:stretch>
        </p:blipFill>
        <p:spPr>
          <a:xfrm>
            <a:off x="811148" y="1259178"/>
            <a:ext cx="7567710" cy="5043016"/>
          </a:xfrm>
          <a:prstGeom prst="rect">
            <a:avLst/>
          </a:prstGeom>
          <a:noFill/>
          <a:ln>
            <a:noFill/>
          </a:ln>
        </p:spPr>
      </p:pic>
      <p:sp>
        <p:nvSpPr>
          <p:cNvPr id="3" name="5-Point Star 2"/>
          <p:cNvSpPr/>
          <p:nvPr/>
        </p:nvSpPr>
        <p:spPr>
          <a:xfrm>
            <a:off x="201282" y="5048220"/>
            <a:ext cx="1491916" cy="158014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84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98540-6BA7-4C6D-9F6C-DDFB3A88F9A4}"/>
              </a:ext>
            </a:extLst>
          </p:cNvPr>
          <p:cNvSpPr>
            <a:spLocks noGrp="1"/>
          </p:cNvSpPr>
          <p:nvPr>
            <p:ph type="title"/>
          </p:nvPr>
        </p:nvSpPr>
        <p:spPr>
          <a:xfrm>
            <a:off x="2527211" y="216797"/>
            <a:ext cx="6744805" cy="853498"/>
          </a:xfrm>
        </p:spPr>
        <p:txBody>
          <a:bodyPr>
            <a:normAutofit/>
          </a:bodyPr>
          <a:lstStyle/>
          <a:p>
            <a:pPr algn="ctr"/>
            <a:r>
              <a:rPr lang="en-US" sz="4400" dirty="0" smtClean="0">
                <a:solidFill>
                  <a:srgbClr val="7ABEC5"/>
                </a:solidFill>
                <a:latin typeface="Avenir"/>
              </a:rPr>
              <a:t>Defining the Terms</a:t>
            </a:r>
            <a:endParaRPr lang="en-US" sz="4400" dirty="0">
              <a:solidFill>
                <a:srgbClr val="7ABEC5"/>
              </a:solidFill>
              <a:latin typeface="Avenir"/>
            </a:endParaRPr>
          </a:p>
        </p:txBody>
      </p:sp>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Rectangle 2"/>
          <p:cNvSpPr txBox="1">
            <a:spLocks/>
          </p:cNvSpPr>
          <p:nvPr/>
        </p:nvSpPr>
        <p:spPr>
          <a:xfrm>
            <a:off x="100871" y="1454614"/>
            <a:ext cx="8942717" cy="4050902"/>
          </a:xfrm>
          <a:prstGeom prst="rect">
            <a:avLst/>
          </a:prstGeom>
          <a:noFill/>
          <a:ln>
            <a:noFill/>
          </a:ln>
        </p:spPr>
        <p:txBody>
          <a:bodyPr spcFirstLastPara="1" wrap="square" lIns="91425" tIns="45700" rIns="91425" bIns="45700" rtlCol="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Arial" pitchFamily="34" charset="0"/>
              <a:buChar char="•"/>
              <a:defRPr/>
            </a:pPr>
            <a:r>
              <a:rPr lang="en-US" b="1" dirty="0" smtClean="0">
                <a:latin typeface="Avenir"/>
              </a:rPr>
              <a:t>Compassion Satisfaction</a:t>
            </a:r>
            <a:r>
              <a:rPr lang="en-US" sz="2400" b="1" dirty="0" smtClean="0">
                <a:solidFill>
                  <a:schemeClr val="tx1"/>
                </a:solidFill>
                <a:latin typeface="Avenir"/>
              </a:rPr>
              <a:t> </a:t>
            </a:r>
            <a:r>
              <a:rPr lang="en-US" sz="2400" dirty="0" smtClean="0">
                <a:solidFill>
                  <a:schemeClr val="tx1"/>
                </a:solidFill>
                <a:latin typeface="Avenir"/>
              </a:rPr>
              <a:t>(Positive aspects of working as a helper)</a:t>
            </a:r>
          </a:p>
          <a:p>
            <a:pPr>
              <a:buFont typeface="Arial" pitchFamily="34" charset="0"/>
              <a:buChar char="•"/>
              <a:defRPr/>
            </a:pPr>
            <a:r>
              <a:rPr lang="en-US" b="1" dirty="0" smtClean="0">
                <a:latin typeface="Avenir"/>
              </a:rPr>
              <a:t>Compassion Fatigue</a:t>
            </a:r>
            <a:r>
              <a:rPr lang="en-US" sz="2400" b="1" dirty="0" smtClean="0">
                <a:solidFill>
                  <a:schemeClr val="tx1"/>
                </a:solidFill>
                <a:latin typeface="Avenir"/>
              </a:rPr>
              <a:t> </a:t>
            </a:r>
            <a:r>
              <a:rPr lang="en-US" sz="2400" dirty="0" smtClean="0">
                <a:solidFill>
                  <a:schemeClr val="tx1"/>
                </a:solidFill>
                <a:latin typeface="Avenir"/>
              </a:rPr>
              <a:t>(Negative aspects of working as a helper)</a:t>
            </a:r>
          </a:p>
          <a:p>
            <a:pPr lvl="1">
              <a:buFont typeface="Arial" pitchFamily="34" charset="0"/>
              <a:buChar char="•"/>
              <a:defRPr/>
            </a:pPr>
            <a:r>
              <a:rPr lang="en-US" sz="2800" b="1" dirty="0" smtClean="0">
                <a:solidFill>
                  <a:srgbClr val="034F59"/>
                </a:solidFill>
                <a:latin typeface="Avenir"/>
              </a:rPr>
              <a:t>Burnout</a:t>
            </a:r>
          </a:p>
          <a:p>
            <a:pPr lvl="2">
              <a:buFont typeface="Arial" pitchFamily="34" charset="0"/>
              <a:buChar char="•"/>
              <a:defRPr/>
            </a:pPr>
            <a:r>
              <a:rPr lang="en-US" sz="2400" dirty="0">
                <a:latin typeface="Avenir"/>
              </a:rPr>
              <a:t>Inefficacy and feeling </a:t>
            </a:r>
            <a:r>
              <a:rPr lang="en-US" sz="2400" dirty="0" smtClean="0">
                <a:latin typeface="Avenir"/>
              </a:rPr>
              <a:t>overwhelmed</a:t>
            </a:r>
            <a:endParaRPr lang="en-US" sz="2400" dirty="0" smtClean="0">
              <a:solidFill>
                <a:srgbClr val="034F59"/>
              </a:solidFill>
              <a:latin typeface="Avenir"/>
            </a:endParaRPr>
          </a:p>
          <a:p>
            <a:pPr lvl="1">
              <a:buFont typeface="Arial" pitchFamily="34" charset="0"/>
              <a:buChar char="•"/>
              <a:defRPr/>
            </a:pPr>
            <a:r>
              <a:rPr lang="en-US" sz="2800" b="1" dirty="0" smtClean="0">
                <a:solidFill>
                  <a:srgbClr val="034F59"/>
                </a:solidFill>
                <a:latin typeface="Avenir"/>
              </a:rPr>
              <a:t>Work-related traumatic stress</a:t>
            </a:r>
          </a:p>
          <a:p>
            <a:pPr lvl="2">
              <a:buFont typeface="Arial" pitchFamily="34" charset="0"/>
              <a:buChar char="•"/>
              <a:defRPr/>
            </a:pPr>
            <a:r>
              <a:rPr lang="en-US" sz="2400" dirty="0" smtClean="0">
                <a:latin typeface="Avenir"/>
              </a:rPr>
              <a:t>Primary traumatic stress direct target of event</a:t>
            </a:r>
          </a:p>
          <a:p>
            <a:pPr lvl="2">
              <a:buFont typeface="Arial" pitchFamily="34" charset="0"/>
              <a:buChar char="•"/>
              <a:defRPr/>
            </a:pPr>
            <a:r>
              <a:rPr lang="en-US" sz="2400" dirty="0" smtClean="0">
                <a:latin typeface="Avenir"/>
              </a:rPr>
              <a:t>Secondary traumatic exposure to an event due to a relationship with the primary person</a:t>
            </a:r>
          </a:p>
        </p:txBody>
      </p:sp>
      <p:sp>
        <p:nvSpPr>
          <p:cNvPr id="13" name="TextBox 3"/>
          <p:cNvSpPr txBox="1">
            <a:spLocks noChangeArrowheads="1"/>
          </p:cNvSpPr>
          <p:nvPr/>
        </p:nvSpPr>
        <p:spPr bwMode="auto">
          <a:xfrm>
            <a:off x="4764737" y="5459386"/>
            <a:ext cx="4434127" cy="769441"/>
          </a:xfrm>
          <a:prstGeom prst="rect">
            <a:avLst/>
          </a:prstGeom>
          <a:noFill/>
          <a:ln w="9525">
            <a:noFill/>
            <a:miter lim="800000"/>
            <a:headEnd/>
            <a:tailEnd/>
          </a:ln>
        </p:spPr>
        <p:txBody>
          <a:bodyPr wrap="square">
            <a:spAutoFit/>
          </a:bodyPr>
          <a:lstStyle/>
          <a:p>
            <a:r>
              <a:rPr lang="en-US" sz="1100" dirty="0">
                <a:latin typeface="Avenir"/>
              </a:rPr>
              <a:t>© Beth </a:t>
            </a:r>
            <a:r>
              <a:rPr lang="en-US" sz="1100" dirty="0" err="1">
                <a:latin typeface="Avenir"/>
              </a:rPr>
              <a:t>Hudnall</a:t>
            </a:r>
            <a:r>
              <a:rPr lang="en-US" sz="1100" dirty="0">
                <a:latin typeface="Avenir"/>
              </a:rPr>
              <a:t> </a:t>
            </a:r>
            <a:r>
              <a:rPr lang="en-US" sz="1100" dirty="0" err="1">
                <a:latin typeface="Avenir"/>
              </a:rPr>
              <a:t>Stamm</a:t>
            </a:r>
            <a:r>
              <a:rPr lang="en-US" sz="1100" dirty="0">
                <a:latin typeface="Avenir"/>
              </a:rPr>
              <a:t>, 2009. </a:t>
            </a:r>
            <a:r>
              <a:rPr lang="en-US" sz="1100" i="1" dirty="0">
                <a:latin typeface="Avenir"/>
              </a:rPr>
              <a:t>Professional Quality of Life Scale (</a:t>
            </a:r>
            <a:r>
              <a:rPr lang="en-US" sz="1100" i="1" dirty="0" err="1">
                <a:latin typeface="Avenir"/>
              </a:rPr>
              <a:t>ProQOL</a:t>
            </a:r>
            <a:r>
              <a:rPr lang="en-US" sz="1100" i="1" dirty="0">
                <a:latin typeface="Avenir"/>
              </a:rPr>
              <a:t>). </a:t>
            </a:r>
            <a:r>
              <a:rPr lang="en-US" sz="1100" dirty="0">
                <a:latin typeface="Avenir"/>
              </a:rPr>
              <a:t>www.proqol.org. This test may be freely copied as long as (a) author is credited, (b) no changes are made without author authorization, and (c) it is not sold.</a:t>
            </a:r>
          </a:p>
        </p:txBody>
      </p:sp>
      <p:sp>
        <p:nvSpPr>
          <p:cNvPr id="3" name="5-Point Star 2"/>
          <p:cNvSpPr/>
          <p:nvPr/>
        </p:nvSpPr>
        <p:spPr>
          <a:xfrm>
            <a:off x="201283" y="5190528"/>
            <a:ext cx="1487297" cy="13986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88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98540-6BA7-4C6D-9F6C-DDFB3A88F9A4}"/>
              </a:ext>
            </a:extLst>
          </p:cNvPr>
          <p:cNvSpPr>
            <a:spLocks noGrp="1"/>
          </p:cNvSpPr>
          <p:nvPr>
            <p:ph type="title"/>
          </p:nvPr>
        </p:nvSpPr>
        <p:spPr>
          <a:xfrm>
            <a:off x="722433" y="1445660"/>
            <a:ext cx="7745140" cy="722922"/>
          </a:xfrm>
        </p:spPr>
        <p:txBody>
          <a:bodyPr>
            <a:normAutofit fontScale="90000"/>
          </a:bodyPr>
          <a:lstStyle/>
          <a:p>
            <a:pPr algn="ctr"/>
            <a:r>
              <a:rPr lang="en-US" sz="3200" dirty="0" smtClean="0">
                <a:solidFill>
                  <a:srgbClr val="7ABEC5"/>
                </a:solidFill>
                <a:latin typeface="Avenir"/>
              </a:rPr>
              <a:t>Exposure to secondary trauma may cause:</a:t>
            </a:r>
            <a:endParaRPr lang="en-US" sz="3200" dirty="0">
              <a:solidFill>
                <a:srgbClr val="7ABEC5"/>
              </a:solidFill>
              <a:latin typeface="Avenir"/>
            </a:endParaRPr>
          </a:p>
        </p:txBody>
      </p:sp>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1283" y="1607066"/>
            <a:ext cx="8156448" cy="400110"/>
          </a:xfrm>
          <a:prstGeom prst="rect">
            <a:avLst/>
          </a:prstGeom>
        </p:spPr>
        <p:txBody>
          <a:bodyPr wrap="square">
            <a:spAutoFit/>
          </a:bodyPr>
          <a:lstStyle/>
          <a:p>
            <a:pPr>
              <a:defRPr/>
            </a:pPr>
            <a:endParaRPr lang="en-US" sz="2000" dirty="0">
              <a:latin typeface="Avenir"/>
            </a:endParaRPr>
          </a:p>
        </p:txBody>
      </p:sp>
      <p:graphicFrame>
        <p:nvGraphicFramePr>
          <p:cNvPr id="12" name="Diagram 11"/>
          <p:cNvGraphicFramePr/>
          <p:nvPr>
            <p:extLst/>
          </p:nvPr>
        </p:nvGraphicFramePr>
        <p:xfrm>
          <a:off x="68723" y="1729165"/>
          <a:ext cx="8979407" cy="45750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5-Point Star 3"/>
          <p:cNvSpPr/>
          <p:nvPr/>
        </p:nvSpPr>
        <p:spPr>
          <a:xfrm>
            <a:off x="201283" y="5584515"/>
            <a:ext cx="1138990" cy="11087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691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98540-6BA7-4C6D-9F6C-DDFB3A88F9A4}"/>
              </a:ext>
            </a:extLst>
          </p:cNvPr>
          <p:cNvSpPr>
            <a:spLocks noGrp="1"/>
          </p:cNvSpPr>
          <p:nvPr>
            <p:ph type="title"/>
          </p:nvPr>
        </p:nvSpPr>
        <p:spPr>
          <a:xfrm>
            <a:off x="2254370" y="329157"/>
            <a:ext cx="7745140" cy="722922"/>
          </a:xfrm>
        </p:spPr>
        <p:txBody>
          <a:bodyPr>
            <a:normAutofit/>
          </a:bodyPr>
          <a:lstStyle/>
          <a:p>
            <a:pPr algn="ctr"/>
            <a:r>
              <a:rPr lang="en-US" sz="3200" dirty="0" smtClean="0">
                <a:solidFill>
                  <a:srgbClr val="7ABEC5"/>
                </a:solidFill>
                <a:latin typeface="Avenir"/>
              </a:rPr>
              <a:t>Tools for Organizations</a:t>
            </a:r>
            <a:endParaRPr lang="en-US" sz="3200" dirty="0">
              <a:solidFill>
                <a:srgbClr val="7ABEC5"/>
              </a:solidFill>
              <a:latin typeface="Avenir"/>
            </a:endParaRPr>
          </a:p>
        </p:txBody>
      </p:sp>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1283" y="1607066"/>
            <a:ext cx="8156448" cy="400110"/>
          </a:xfrm>
          <a:prstGeom prst="rect">
            <a:avLst/>
          </a:prstGeom>
        </p:spPr>
        <p:txBody>
          <a:bodyPr wrap="square">
            <a:spAutoFit/>
          </a:bodyPr>
          <a:lstStyle/>
          <a:p>
            <a:pPr>
              <a:defRPr/>
            </a:pPr>
            <a:endParaRPr lang="en-US" sz="2000" dirty="0">
              <a:latin typeface="Avenir"/>
            </a:endParaRPr>
          </a:p>
        </p:txBody>
      </p:sp>
      <p:graphicFrame>
        <p:nvGraphicFramePr>
          <p:cNvPr id="8" name="Diagram 7"/>
          <p:cNvGraphicFramePr/>
          <p:nvPr>
            <p:extLst/>
          </p:nvPr>
        </p:nvGraphicFramePr>
        <p:xfrm>
          <a:off x="152400" y="1676400"/>
          <a:ext cx="88392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5-Point Star 11"/>
          <p:cNvSpPr/>
          <p:nvPr/>
        </p:nvSpPr>
        <p:spPr>
          <a:xfrm>
            <a:off x="409679" y="5193579"/>
            <a:ext cx="1636294" cy="14598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6929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798540-6BA7-4C6D-9F6C-DDFB3A88F9A4}"/>
              </a:ext>
            </a:extLst>
          </p:cNvPr>
          <p:cNvSpPr>
            <a:spLocks noGrp="1"/>
          </p:cNvSpPr>
          <p:nvPr>
            <p:ph type="title"/>
          </p:nvPr>
        </p:nvSpPr>
        <p:spPr>
          <a:xfrm>
            <a:off x="1966017" y="365948"/>
            <a:ext cx="7745140" cy="722922"/>
          </a:xfrm>
        </p:spPr>
        <p:txBody>
          <a:bodyPr>
            <a:normAutofit/>
          </a:bodyPr>
          <a:lstStyle/>
          <a:p>
            <a:pPr algn="ctr"/>
            <a:r>
              <a:rPr lang="en-US" sz="3200" dirty="0" smtClean="0">
                <a:solidFill>
                  <a:srgbClr val="7ABEC5"/>
                </a:solidFill>
                <a:latin typeface="Avenir"/>
              </a:rPr>
              <a:t>Self Care Plan- Leaning In</a:t>
            </a:r>
            <a:endParaRPr lang="en-US" sz="3200" dirty="0">
              <a:solidFill>
                <a:srgbClr val="7ABEC5"/>
              </a:solidFill>
              <a:latin typeface="Avenir"/>
            </a:endParaRPr>
          </a:p>
        </p:txBody>
      </p:sp>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1283" y="1674066"/>
            <a:ext cx="4185806" cy="4431983"/>
          </a:xfrm>
          <a:prstGeom prst="rect">
            <a:avLst/>
          </a:prstGeom>
          <a:noFill/>
        </p:spPr>
        <p:txBody>
          <a:bodyPr wrap="square" rtlCol="0">
            <a:spAutoFit/>
          </a:bodyPr>
          <a:lstStyle/>
          <a:p>
            <a:r>
              <a:rPr lang="en-US" sz="2400" b="1" dirty="0" smtClean="0">
                <a:latin typeface="Avenir"/>
              </a:rPr>
              <a:t>Watch Out For:</a:t>
            </a:r>
          </a:p>
          <a:p>
            <a:pPr marL="342900" indent="-342900">
              <a:buBlip>
                <a:blip r:embed="rId3"/>
              </a:buBlip>
            </a:pPr>
            <a:r>
              <a:rPr lang="en-US" sz="2400" dirty="0" smtClean="0">
                <a:latin typeface="Avenir"/>
              </a:rPr>
              <a:t>Choosing strategies that SOLELY help you avoid strong feelings/others</a:t>
            </a:r>
          </a:p>
          <a:p>
            <a:endParaRPr lang="en-US" sz="1000" dirty="0" smtClean="0">
              <a:latin typeface="Avenir"/>
            </a:endParaRPr>
          </a:p>
          <a:p>
            <a:pPr marL="342900" indent="-342900">
              <a:buBlip>
                <a:blip r:embed="rId3"/>
              </a:buBlip>
            </a:pPr>
            <a:r>
              <a:rPr lang="en-US" sz="2400" dirty="0" smtClean="0">
                <a:latin typeface="Avenir"/>
              </a:rPr>
              <a:t>Strategies that are not sustainable or achievable</a:t>
            </a:r>
          </a:p>
          <a:p>
            <a:endParaRPr lang="en-US" sz="1000" dirty="0" smtClean="0">
              <a:latin typeface="Avenir"/>
            </a:endParaRPr>
          </a:p>
          <a:p>
            <a:pPr marL="342900" indent="-342900">
              <a:buBlip>
                <a:blip r:embed="rId3"/>
              </a:buBlip>
            </a:pPr>
            <a:r>
              <a:rPr lang="en-US" sz="2400" dirty="0" smtClean="0">
                <a:latin typeface="Avenir"/>
              </a:rPr>
              <a:t>Only focusing on one area of wellness</a:t>
            </a:r>
          </a:p>
          <a:p>
            <a:endParaRPr lang="en-US" dirty="0">
              <a:latin typeface="Avenir"/>
            </a:endParaRPr>
          </a:p>
          <a:p>
            <a:pPr marL="285750" indent="-285750">
              <a:buBlip>
                <a:blip r:embed="rId3"/>
              </a:buBlip>
            </a:pPr>
            <a:endParaRPr lang="en-US" dirty="0" smtClean="0">
              <a:latin typeface="Avenir"/>
            </a:endParaRPr>
          </a:p>
          <a:p>
            <a:endParaRPr lang="en-US" dirty="0" smtClean="0">
              <a:latin typeface="Avenir"/>
            </a:endParaRPr>
          </a:p>
          <a:p>
            <a:endParaRPr lang="en-US" dirty="0" smtClean="0">
              <a:latin typeface="Avenir"/>
            </a:endParaRPr>
          </a:p>
          <a:p>
            <a:endParaRPr lang="en-US" dirty="0">
              <a:latin typeface="Avenir"/>
            </a:endParaRPr>
          </a:p>
        </p:txBody>
      </p:sp>
      <p:sp>
        <p:nvSpPr>
          <p:cNvPr id="8" name="TextBox 7"/>
          <p:cNvSpPr txBox="1"/>
          <p:nvPr/>
        </p:nvSpPr>
        <p:spPr>
          <a:xfrm>
            <a:off x="4515105" y="1674066"/>
            <a:ext cx="4178233" cy="4555093"/>
          </a:xfrm>
          <a:prstGeom prst="rect">
            <a:avLst/>
          </a:prstGeom>
          <a:noFill/>
        </p:spPr>
        <p:txBody>
          <a:bodyPr wrap="square" rtlCol="0">
            <a:spAutoFit/>
          </a:bodyPr>
          <a:lstStyle/>
          <a:p>
            <a:r>
              <a:rPr lang="en-US" sz="2400" b="1" dirty="0" smtClean="0">
                <a:latin typeface="Avenir"/>
              </a:rPr>
              <a:t>Look to Highlight:</a:t>
            </a:r>
          </a:p>
          <a:p>
            <a:pPr marL="342900" indent="-342900">
              <a:buBlip>
                <a:blip r:embed="rId4"/>
              </a:buBlip>
            </a:pPr>
            <a:r>
              <a:rPr lang="en-US" sz="2400" dirty="0" smtClean="0">
                <a:latin typeface="Avenir"/>
              </a:rPr>
              <a:t>Strategies that help you address the emotional pain that comes with your work</a:t>
            </a:r>
          </a:p>
          <a:p>
            <a:endParaRPr lang="en-US" sz="1000" dirty="0" smtClean="0">
              <a:latin typeface="Avenir"/>
            </a:endParaRPr>
          </a:p>
          <a:p>
            <a:pPr marL="342900" indent="-342900">
              <a:buBlip>
                <a:blip r:embed="rId4"/>
              </a:buBlip>
            </a:pPr>
            <a:r>
              <a:rPr lang="en-US" sz="2400" dirty="0" smtClean="0">
                <a:latin typeface="Avenir"/>
              </a:rPr>
              <a:t>Your current strengths</a:t>
            </a:r>
          </a:p>
          <a:p>
            <a:endParaRPr lang="en-US" sz="1000" dirty="0" smtClean="0">
              <a:latin typeface="Avenir"/>
            </a:endParaRPr>
          </a:p>
          <a:p>
            <a:pPr marL="342900" indent="-342900">
              <a:buBlip>
                <a:blip r:embed="rId4"/>
              </a:buBlip>
            </a:pPr>
            <a:r>
              <a:rPr lang="en-US" sz="2400" dirty="0" smtClean="0">
                <a:latin typeface="Avenir"/>
              </a:rPr>
              <a:t>Adding in a few achievable goals</a:t>
            </a:r>
          </a:p>
          <a:p>
            <a:endParaRPr lang="en-US" sz="1000" dirty="0" smtClean="0">
              <a:latin typeface="Avenir"/>
            </a:endParaRPr>
          </a:p>
          <a:p>
            <a:pPr marL="342900" indent="-342900">
              <a:buBlip>
                <a:blip r:embed="rId4"/>
              </a:buBlip>
            </a:pPr>
            <a:r>
              <a:rPr lang="en-US" sz="2400" dirty="0" smtClean="0">
                <a:latin typeface="Avenir"/>
              </a:rPr>
              <a:t>All areas of wellness</a:t>
            </a:r>
          </a:p>
          <a:p>
            <a:pPr marL="342900" indent="-342900">
              <a:buBlip>
                <a:blip r:embed="rId4"/>
              </a:buBlip>
            </a:pPr>
            <a:endParaRPr lang="en-US" sz="2400" dirty="0" smtClean="0">
              <a:latin typeface="Avenir"/>
            </a:endParaRPr>
          </a:p>
          <a:p>
            <a:endParaRPr lang="en-US" sz="2000" b="1" dirty="0">
              <a:latin typeface="Avenir"/>
            </a:endParaRPr>
          </a:p>
        </p:txBody>
      </p:sp>
      <p:sp>
        <p:nvSpPr>
          <p:cNvPr id="3" name="5-Point Star 2"/>
          <p:cNvSpPr/>
          <p:nvPr/>
        </p:nvSpPr>
        <p:spPr>
          <a:xfrm>
            <a:off x="320842" y="5099778"/>
            <a:ext cx="1468307" cy="1435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24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Breakout Rooms</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92751" y="1307584"/>
            <a:ext cx="8472236" cy="5878532"/>
          </a:xfrm>
          <a:prstGeom prst="rect">
            <a:avLst/>
          </a:prstGeom>
          <a:noFill/>
        </p:spPr>
        <p:txBody>
          <a:bodyPr wrap="square" rtlCol="0">
            <a:spAutoFit/>
          </a:bodyPr>
          <a:lstStyle/>
          <a:p>
            <a:r>
              <a:rPr lang="en-US" sz="2000" dirty="0" smtClean="0">
                <a:solidFill>
                  <a:srgbClr val="002060"/>
                </a:solidFill>
                <a:latin typeface="Avenir Book"/>
              </a:rPr>
              <a:t>Of the 5 starred slides, which ones do you think would be most valuable to your organization? Why?</a:t>
            </a:r>
          </a:p>
          <a:p>
            <a:endParaRPr lang="en-US" sz="2000" dirty="0">
              <a:solidFill>
                <a:srgbClr val="002060"/>
              </a:solidFill>
              <a:latin typeface="Avenir Book"/>
            </a:endParaRPr>
          </a:p>
          <a:p>
            <a:r>
              <a:rPr lang="en-US" sz="2000" dirty="0" smtClean="0">
                <a:solidFill>
                  <a:srgbClr val="002060"/>
                </a:solidFill>
                <a:latin typeface="Avenir Book"/>
              </a:rPr>
              <a:t>Which ones do you plan on using?</a:t>
            </a:r>
          </a:p>
          <a:p>
            <a:endParaRPr lang="en-US" sz="2000" dirty="0" smtClean="0">
              <a:solidFill>
                <a:srgbClr val="002060"/>
              </a:solidFill>
              <a:latin typeface="Avenir Book"/>
            </a:endParaRPr>
          </a:p>
          <a:p>
            <a:r>
              <a:rPr lang="en-US" sz="2000" dirty="0" smtClean="0">
                <a:solidFill>
                  <a:srgbClr val="002060"/>
                </a:solidFill>
                <a:latin typeface="Avenir Book"/>
              </a:rPr>
              <a:t>Are there other key concepts that you need to incorporate into your organizational training?</a:t>
            </a:r>
          </a:p>
          <a:p>
            <a:endParaRPr lang="en-US" sz="2000" dirty="0">
              <a:solidFill>
                <a:srgbClr val="002060"/>
              </a:solidFill>
              <a:latin typeface="Avenir Book"/>
            </a:endParaRPr>
          </a:p>
          <a:p>
            <a:r>
              <a:rPr lang="en-US" sz="2000" dirty="0" smtClean="0">
                <a:solidFill>
                  <a:srgbClr val="002060"/>
                </a:solidFill>
                <a:latin typeface="Avenir Book"/>
              </a:rPr>
              <a:t>What personal stories would you feel comfortable sharing during training to support learning?</a:t>
            </a:r>
          </a:p>
          <a:p>
            <a:endParaRPr lang="en-US" sz="2800" dirty="0" smtClean="0">
              <a:solidFill>
                <a:srgbClr val="002060"/>
              </a:solidFill>
              <a:latin typeface="Avenir Book"/>
            </a:endParaRPr>
          </a:p>
          <a:p>
            <a:r>
              <a:rPr lang="en-US" sz="2800" b="1" dirty="0" smtClean="0">
                <a:solidFill>
                  <a:srgbClr val="002060"/>
                </a:solidFill>
                <a:latin typeface="Avenir Book"/>
              </a:rPr>
              <a:t>Come back to the large group with the questions you have on successfully communicating this content. </a:t>
            </a:r>
          </a:p>
          <a:p>
            <a:endParaRPr lang="en-US" sz="3200" dirty="0">
              <a:solidFill>
                <a:srgbClr val="002060"/>
              </a:solidFill>
              <a:latin typeface="Avenir Book"/>
            </a:endParaRPr>
          </a:p>
          <a:p>
            <a:endParaRPr lang="en-US" sz="3200" dirty="0" smtClean="0">
              <a:solidFill>
                <a:srgbClr val="002060"/>
              </a:solidFill>
              <a:latin typeface="Avenir Book"/>
            </a:endParaRPr>
          </a:p>
        </p:txBody>
      </p:sp>
    </p:spTree>
    <p:extLst>
      <p:ext uri="{BB962C8B-B14F-4D97-AF65-F5344CB8AC3E}">
        <p14:creationId xmlns:p14="http://schemas.microsoft.com/office/powerpoint/2010/main" val="958038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938363F-D1B1-4A61-A281-EB2C22D6843D}"/>
              </a:ext>
            </a:extLst>
          </p:cNvPr>
          <p:cNvSpPr>
            <a:spLocks noGrp="1"/>
          </p:cNvSpPr>
          <p:nvPr>
            <p:ph type="title"/>
          </p:nvPr>
        </p:nvSpPr>
        <p:spPr>
          <a:xfrm>
            <a:off x="4439137" y="198581"/>
            <a:ext cx="4549587" cy="943089"/>
          </a:xfrm>
        </p:spPr>
        <p:txBody>
          <a:bodyPr>
            <a:noAutofit/>
          </a:bodyPr>
          <a:lstStyle/>
          <a:p>
            <a:r>
              <a:rPr lang="en-US" dirty="0">
                <a:solidFill>
                  <a:srgbClr val="7ABEC5"/>
                </a:solidFill>
                <a:latin typeface="Avenir Medium"/>
              </a:rPr>
              <a:t>Land Acknowledgment</a:t>
            </a:r>
            <a:endParaRPr lang="en-US" dirty="0">
              <a:solidFill>
                <a:srgbClr val="7ABEC5"/>
              </a:solidFill>
              <a:latin typeface="Avenir Medium"/>
              <a:cs typeface="Calibri Light"/>
            </a:endParaRPr>
          </a:p>
        </p:txBody>
      </p:sp>
      <p:pic>
        <p:nvPicPr>
          <p:cNvPr id="14" name="Picture 2">
            <a:extLst>
              <a:ext uri="{FF2B5EF4-FFF2-40B4-BE49-F238E27FC236}">
                <a16:creationId xmlns:a16="http://schemas.microsoft.com/office/drawing/2014/main" id="{0CC973C4-A569-4879-85E4-BFA3D808704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3518" y="1559266"/>
            <a:ext cx="4725709" cy="354428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DBF6B716-891A-4C31-AD21-8F1BDA9FB95E}"/>
              </a:ext>
            </a:extLst>
          </p:cNvPr>
          <p:cNvSpPr txBox="1">
            <a:spLocks/>
          </p:cNvSpPr>
          <p:nvPr/>
        </p:nvSpPr>
        <p:spPr>
          <a:xfrm>
            <a:off x="5009227" y="1686133"/>
            <a:ext cx="3938818" cy="3290548"/>
          </a:xfrm>
          <a:prstGeom prst="rect">
            <a:avLst/>
          </a:prstGeom>
          <a:noFill/>
          <a:ln>
            <a:noFill/>
          </a:ln>
        </p:spPr>
        <p:txBody>
          <a:bodyPr spcFirstLastPara="1" vert="horz" wrap="square" lIns="51435" tIns="25718" rIns="51435" bIns="25718" rtlCol="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en-US" sz="2300" dirty="0">
                <a:solidFill>
                  <a:srgbClr val="002060"/>
                </a:solidFill>
                <a:latin typeface="Avenir Medium"/>
              </a:rPr>
              <a:t>We acknowledge that we are each residing on tribal lands of those who have lived on this land time immemorial.  We pay respect to their elders past and present.  Please take a moment to consider the many legacies of violence, displacement, migration, and settlement that bring us together today.  We recognize the resilience of those past and present who work to build a strong and sovereign nation where Tribal members live their values and culture.</a:t>
            </a:r>
          </a:p>
          <a:p>
            <a:pPr marL="0" indent="0">
              <a:buNone/>
            </a:pPr>
            <a:endParaRPr lang="en-US" sz="1300" dirty="0">
              <a:solidFill>
                <a:srgbClr val="002060"/>
              </a:solidFill>
              <a:latin typeface="Avenir Medium"/>
            </a:endParaRPr>
          </a:p>
          <a:p>
            <a:pPr marL="0" indent="0">
              <a:buNone/>
            </a:pPr>
            <a:r>
              <a:rPr lang="en-US" sz="2300" dirty="0">
                <a:solidFill>
                  <a:srgbClr val="002060"/>
                </a:solidFill>
                <a:latin typeface="Avenir Medium"/>
              </a:rPr>
              <a:t>We are on the lands of the Tulalip, the Snohomish, the Stillaguamish, and Sauk </a:t>
            </a:r>
            <a:r>
              <a:rPr lang="en-US" sz="2300" dirty="0" err="1">
                <a:solidFill>
                  <a:srgbClr val="002060"/>
                </a:solidFill>
                <a:latin typeface="Avenir Medium"/>
              </a:rPr>
              <a:t>Suiattle</a:t>
            </a:r>
            <a:r>
              <a:rPr lang="en-US" sz="2300" dirty="0">
                <a:solidFill>
                  <a:srgbClr val="002060"/>
                </a:solidFill>
                <a:latin typeface="Avenir Medium"/>
              </a:rPr>
              <a:t> Tribes</a:t>
            </a:r>
            <a:r>
              <a:rPr lang="en-US" sz="2300" dirty="0" smtClean="0">
                <a:solidFill>
                  <a:srgbClr val="002060"/>
                </a:solidFill>
                <a:latin typeface="Avenir Medium"/>
              </a:rPr>
              <a:t>.</a:t>
            </a:r>
            <a:endParaRPr lang="en-US" sz="2300" dirty="0">
              <a:solidFill>
                <a:srgbClr val="002060"/>
              </a:solidFill>
              <a:latin typeface="Avenir Medium"/>
            </a:endParaRPr>
          </a:p>
        </p:txBody>
      </p:sp>
      <p:sp>
        <p:nvSpPr>
          <p:cNvPr id="16" name="Rectangle 15"/>
          <p:cNvSpPr/>
          <p:nvPr/>
        </p:nvSpPr>
        <p:spPr>
          <a:xfrm>
            <a:off x="2254370" y="5397727"/>
            <a:ext cx="4767652" cy="400110"/>
          </a:xfrm>
          <a:prstGeom prst="rect">
            <a:avLst/>
          </a:prstGeom>
          <a:solidFill>
            <a:schemeClr val="accent5">
              <a:lumMod val="40000"/>
              <a:lumOff val="60000"/>
            </a:schemeClr>
          </a:solidFill>
        </p:spPr>
        <p:txBody>
          <a:bodyPr wrap="none">
            <a:spAutoFit/>
          </a:bodyPr>
          <a:lstStyle/>
          <a:p>
            <a:r>
              <a:rPr lang="en-US" sz="2000" dirty="0">
                <a:latin typeface="Avenir"/>
              </a:rPr>
              <a:t>Native Land Map: </a:t>
            </a:r>
            <a:r>
              <a:rPr lang="en-US" sz="2000" dirty="0">
                <a:latin typeface="Avenir"/>
                <a:hlinkClick r:id="rId5"/>
              </a:rPr>
              <a:t>https://native-land.ca/</a:t>
            </a:r>
            <a:r>
              <a:rPr lang="en-US" sz="2000" dirty="0">
                <a:latin typeface="Avenir"/>
              </a:rPr>
              <a:t> </a:t>
            </a:r>
          </a:p>
        </p:txBody>
      </p:sp>
    </p:spTree>
    <p:extLst>
      <p:ext uri="{BB962C8B-B14F-4D97-AF65-F5344CB8AC3E}">
        <p14:creationId xmlns:p14="http://schemas.microsoft.com/office/powerpoint/2010/main" val="780494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Ask me Anything</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92751" y="1307584"/>
            <a:ext cx="8472236" cy="4093428"/>
          </a:xfrm>
          <a:prstGeom prst="rect">
            <a:avLst/>
          </a:prstGeom>
          <a:noFill/>
        </p:spPr>
        <p:txBody>
          <a:bodyPr wrap="square" rtlCol="0">
            <a:spAutoFit/>
          </a:bodyPr>
          <a:lstStyle/>
          <a:p>
            <a:endParaRPr lang="en-US" sz="2800" dirty="0" smtClean="0">
              <a:solidFill>
                <a:srgbClr val="002060"/>
              </a:solidFill>
              <a:latin typeface="Avenir Book"/>
            </a:endParaRPr>
          </a:p>
          <a:p>
            <a:r>
              <a:rPr lang="en-US" sz="2800" b="1" dirty="0" smtClean="0">
                <a:solidFill>
                  <a:srgbClr val="002060"/>
                </a:solidFill>
                <a:latin typeface="Avenir Book"/>
              </a:rPr>
              <a:t>What questions do you have on communicating key content?</a:t>
            </a:r>
          </a:p>
          <a:p>
            <a:endParaRPr lang="en-US" sz="2800" b="1" dirty="0" smtClean="0">
              <a:solidFill>
                <a:srgbClr val="002060"/>
              </a:solidFill>
              <a:latin typeface="Avenir Book"/>
            </a:endParaRPr>
          </a:p>
          <a:p>
            <a:endParaRPr lang="en-US" sz="2800" b="1" dirty="0">
              <a:solidFill>
                <a:srgbClr val="002060"/>
              </a:solidFill>
              <a:latin typeface="Avenir Book"/>
            </a:endParaRPr>
          </a:p>
          <a:p>
            <a:endParaRPr lang="en-US" sz="2800" b="1" dirty="0" smtClean="0">
              <a:solidFill>
                <a:srgbClr val="002060"/>
              </a:solidFill>
              <a:latin typeface="Avenir Book"/>
            </a:endParaRPr>
          </a:p>
          <a:p>
            <a:endParaRPr lang="en-US" sz="2800" b="1" dirty="0">
              <a:solidFill>
                <a:srgbClr val="002060"/>
              </a:solidFill>
              <a:latin typeface="Avenir Book"/>
            </a:endParaRPr>
          </a:p>
          <a:p>
            <a:endParaRPr lang="en-US" sz="3200" dirty="0">
              <a:solidFill>
                <a:srgbClr val="002060"/>
              </a:solidFill>
              <a:latin typeface="Avenir Book"/>
            </a:endParaRPr>
          </a:p>
          <a:p>
            <a:endParaRPr lang="en-US" sz="3200" dirty="0" smtClean="0">
              <a:solidFill>
                <a:srgbClr val="002060"/>
              </a:solidFill>
              <a:latin typeface="Avenir Book"/>
            </a:endParaRPr>
          </a:p>
        </p:txBody>
      </p:sp>
    </p:spTree>
    <p:extLst>
      <p:ext uri="{BB962C8B-B14F-4D97-AF65-F5344CB8AC3E}">
        <p14:creationId xmlns:p14="http://schemas.microsoft.com/office/powerpoint/2010/main" val="3243168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773FA-7FF2-4448-A9AC-DF83314B66B3}"/>
              </a:ext>
            </a:extLst>
          </p:cNvPr>
          <p:cNvSpPr txBox="1"/>
          <p:nvPr/>
        </p:nvSpPr>
        <p:spPr>
          <a:xfrm>
            <a:off x="3437470" y="660135"/>
            <a:ext cx="3454397" cy="1262232"/>
          </a:xfrm>
          <a:prstGeom prst="rect">
            <a:avLst/>
          </a:prstGeom>
        </p:spPr>
        <p:txBody>
          <a:bodyPr vert="horz" lIns="68580" tIns="34290" rIns="68580" bIns="34290" rtlCol="0" anchor="t">
            <a:noAutofit/>
          </a:bodyPr>
          <a:lstStyle/>
          <a:p>
            <a:pPr marL="0" marR="0" lvl="0" indent="0" algn="ctr"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4400" b="1" i="0" u="none" strike="noStrike" kern="1200" cap="none" spc="0" normalizeH="0" baseline="0" noProof="0" dirty="0" smtClean="0">
                <a:ln>
                  <a:noFill/>
                </a:ln>
                <a:solidFill>
                  <a:srgbClr val="FFFFFF"/>
                </a:solidFill>
                <a:effectLst/>
                <a:uLnTx/>
                <a:uFillTx/>
                <a:latin typeface="Avenir Medium"/>
                <a:ea typeface="+mj-ea"/>
                <a:cs typeface="Arial"/>
                <a:sym typeface="Arial"/>
              </a:rPr>
              <a:t>5 Minute Body Break</a:t>
            </a:r>
            <a:endParaRPr kumimoji="0" lang="en-US" sz="4400" b="1" i="0" u="none" strike="noStrike" kern="1200" cap="none" spc="0" normalizeH="0" baseline="0" noProof="0" dirty="0">
              <a:ln>
                <a:noFill/>
              </a:ln>
              <a:solidFill>
                <a:srgbClr val="FFFFFF"/>
              </a:solidFill>
              <a:effectLst/>
              <a:uLnTx/>
              <a:uFillTx/>
              <a:latin typeface="Avenir Medium"/>
              <a:ea typeface="+mj-ea"/>
              <a:cs typeface="Arial"/>
              <a:sym typeface="Arial"/>
            </a:endParaRPr>
          </a:p>
        </p:txBody>
      </p:sp>
      <p:pic>
        <p:nvPicPr>
          <p:cNvPr id="7" name="Picture 4" descr="Totalcareplussf is taking a 5 minute break every hour to #stretch. Feel  free to follow along! http://ow.ly/i/88f1S | Desk workout, Desk stretching,  Work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724" y="2512861"/>
            <a:ext cx="5578743" cy="4045172"/>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3" name="Oval 2"/>
          <p:cNvSpPr/>
          <p:nvPr/>
        </p:nvSpPr>
        <p:spPr>
          <a:xfrm>
            <a:off x="64622" y="222690"/>
            <a:ext cx="3200402" cy="296403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Chord 3"/>
          <p:cNvSpPr/>
          <p:nvPr/>
        </p:nvSpPr>
        <p:spPr>
          <a:xfrm rot="1273487">
            <a:off x="6954547" y="-64330"/>
            <a:ext cx="3260332" cy="3007165"/>
          </a:xfrm>
          <a:prstGeom prst="chord">
            <a:avLst/>
          </a:prstGeom>
          <a:blipFill dpi="0" rotWithShape="1">
            <a:blip r:embed="rId5">
              <a:extLst>
                <a:ext uri="{28A0092B-C50C-407E-A947-70E740481C1C}">
                  <a14:useLocalDpi xmlns:a14="http://schemas.microsoft.com/office/drawing/2010/main" val="0"/>
                </a:ext>
              </a:extLst>
            </a:blip>
            <a:srcRect/>
            <a:stretch>
              <a:fillRect/>
            </a:stretch>
          </a:blip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Oval 5"/>
          <p:cNvSpPr/>
          <p:nvPr/>
        </p:nvSpPr>
        <p:spPr>
          <a:xfrm>
            <a:off x="-237063" y="3693850"/>
            <a:ext cx="3674533" cy="3064934"/>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6816977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Breakout Rooms</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92751" y="1277104"/>
            <a:ext cx="8472236" cy="4370427"/>
          </a:xfrm>
          <a:prstGeom prst="rect">
            <a:avLst/>
          </a:prstGeom>
          <a:noFill/>
        </p:spPr>
        <p:txBody>
          <a:bodyPr wrap="square" rtlCol="0">
            <a:spAutoFit/>
          </a:bodyPr>
          <a:lstStyle/>
          <a:p>
            <a:r>
              <a:rPr lang="en-US" sz="2800" b="1" dirty="0" smtClean="0">
                <a:solidFill>
                  <a:srgbClr val="002060"/>
                </a:solidFill>
                <a:latin typeface="Avenir Book"/>
              </a:rPr>
              <a:t>Start Planning!</a:t>
            </a:r>
          </a:p>
          <a:p>
            <a:endParaRPr lang="en-US" sz="1000" b="1" dirty="0">
              <a:solidFill>
                <a:srgbClr val="002060"/>
              </a:solidFill>
              <a:latin typeface="Avenir Book"/>
            </a:endParaRPr>
          </a:p>
          <a:p>
            <a:pPr marL="342900" indent="-342900">
              <a:buFont typeface="Arial" panose="020B0604020202020204" pitchFamily="34" charset="0"/>
              <a:buChar char="•"/>
            </a:pPr>
            <a:r>
              <a:rPr lang="en-US" sz="1800" dirty="0" smtClean="0">
                <a:solidFill>
                  <a:srgbClr val="002060"/>
                </a:solidFill>
                <a:latin typeface="Avenir Book"/>
              </a:rPr>
              <a:t>Outline your team’s next steps to make training happen. What support do you need?</a:t>
            </a:r>
          </a:p>
          <a:p>
            <a:endParaRPr lang="en-US" sz="1500" dirty="0" smtClean="0">
              <a:solidFill>
                <a:srgbClr val="002060"/>
              </a:solidFill>
              <a:latin typeface="Avenir Book"/>
            </a:endParaRPr>
          </a:p>
          <a:p>
            <a:pPr marL="342900" indent="-342900">
              <a:buFont typeface="Arial" panose="020B0604020202020204" pitchFamily="34" charset="0"/>
              <a:buChar char="•"/>
            </a:pPr>
            <a:r>
              <a:rPr lang="en-US" sz="1800" dirty="0" smtClean="0">
                <a:solidFill>
                  <a:srgbClr val="002060"/>
                </a:solidFill>
                <a:latin typeface="Avenir Book"/>
              </a:rPr>
              <a:t>Who are the key champions who could lead Secondary Trauma/Self Care training in your organization? Who has natural gifts/strengths you can lean on?</a:t>
            </a:r>
          </a:p>
          <a:p>
            <a:endParaRPr lang="en-US" sz="1500" dirty="0">
              <a:solidFill>
                <a:srgbClr val="002060"/>
              </a:solidFill>
              <a:latin typeface="Avenir Book"/>
            </a:endParaRPr>
          </a:p>
          <a:p>
            <a:pPr marL="342900" indent="-342900">
              <a:buFont typeface="Arial" panose="020B0604020202020204" pitchFamily="34" charset="0"/>
              <a:buChar char="•"/>
            </a:pPr>
            <a:r>
              <a:rPr lang="en-US" sz="1800" dirty="0" smtClean="0">
                <a:solidFill>
                  <a:srgbClr val="002060"/>
                </a:solidFill>
                <a:latin typeface="Avenir Book"/>
              </a:rPr>
              <a:t>How much time do you anticipate having in front of staff?</a:t>
            </a:r>
          </a:p>
          <a:p>
            <a:endParaRPr lang="en-US" sz="1500" dirty="0">
              <a:solidFill>
                <a:srgbClr val="002060"/>
              </a:solidFill>
              <a:latin typeface="Avenir Book"/>
            </a:endParaRPr>
          </a:p>
          <a:p>
            <a:pPr marL="342900" indent="-342900">
              <a:buFont typeface="Arial" panose="020B0604020202020204" pitchFamily="34" charset="0"/>
              <a:buChar char="•"/>
            </a:pPr>
            <a:r>
              <a:rPr lang="en-US" sz="1800" dirty="0" smtClean="0">
                <a:solidFill>
                  <a:srgbClr val="002060"/>
                </a:solidFill>
                <a:latin typeface="Avenir Book"/>
              </a:rPr>
              <a:t>What’s your timeline? Is there a season when this content would be most relevant for staff? </a:t>
            </a:r>
          </a:p>
          <a:p>
            <a:endParaRPr lang="en-US" sz="1500" dirty="0">
              <a:solidFill>
                <a:srgbClr val="002060"/>
              </a:solidFill>
              <a:latin typeface="Avenir Book"/>
            </a:endParaRPr>
          </a:p>
          <a:p>
            <a:pPr marL="342900" indent="-342900">
              <a:buFont typeface="Arial" panose="020B0604020202020204" pitchFamily="34" charset="0"/>
              <a:buChar char="•"/>
            </a:pPr>
            <a:r>
              <a:rPr lang="en-US" sz="1800" dirty="0" smtClean="0">
                <a:solidFill>
                  <a:srgbClr val="002060"/>
                </a:solidFill>
                <a:latin typeface="Avenir Book"/>
              </a:rPr>
              <a:t>How will you and your TILT continue to shift organizational culture toward embodying principles of TIC and self-care into the daily work? </a:t>
            </a:r>
            <a:endParaRPr lang="en-US" sz="2800" dirty="0">
              <a:solidFill>
                <a:srgbClr val="002060"/>
              </a:solidFill>
              <a:latin typeface="Avenir Book"/>
            </a:endParaRPr>
          </a:p>
        </p:txBody>
      </p:sp>
    </p:spTree>
    <p:extLst>
      <p:ext uri="{BB962C8B-B14F-4D97-AF65-F5344CB8AC3E}">
        <p14:creationId xmlns:p14="http://schemas.microsoft.com/office/powerpoint/2010/main" val="1056498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a:solidFill>
                  <a:srgbClr val="7ABEC5"/>
                </a:solidFill>
                <a:latin typeface="Avenir Medium"/>
              </a:rPr>
              <a:t>Group Agreements</a:t>
            </a:r>
          </a:p>
        </p:txBody>
      </p:sp>
      <p:sp>
        <p:nvSpPr>
          <p:cNvPr id="12" name="TextBox 11">
            <a:extLst>
              <a:ext uri="{FF2B5EF4-FFF2-40B4-BE49-F238E27FC236}">
                <a16:creationId xmlns:a16="http://schemas.microsoft.com/office/drawing/2014/main" id="{822474A5-5B26-42CF-9318-9647B3CDA292}"/>
              </a:ext>
            </a:extLst>
          </p:cNvPr>
          <p:cNvSpPr txBox="1"/>
          <p:nvPr/>
        </p:nvSpPr>
        <p:spPr>
          <a:xfrm>
            <a:off x="755974" y="1842387"/>
            <a:ext cx="7678057" cy="3416320"/>
          </a:xfrm>
          <a:prstGeom prst="rect">
            <a:avLst/>
          </a:prstGeom>
          <a:noFill/>
        </p:spPr>
        <p:txBody>
          <a:bodyPr wrap="square" rtlCol="0">
            <a:spAutoFit/>
          </a:bodyPr>
          <a:lstStyle/>
          <a:p>
            <a:pPr marL="257175" indent="-257175">
              <a:buFont typeface="Wingdings" panose="05000000000000000000" pitchFamily="2" charset="2"/>
              <a:buChar char="§"/>
            </a:pPr>
            <a:r>
              <a:rPr lang="en-US" sz="2200" dirty="0">
                <a:solidFill>
                  <a:srgbClr val="002060"/>
                </a:solidFill>
                <a:latin typeface="Avenir Book"/>
              </a:rPr>
              <a:t>Address impact over intent</a:t>
            </a:r>
          </a:p>
          <a:p>
            <a:pPr marL="257175" indent="-257175">
              <a:buFont typeface="Wingdings" panose="05000000000000000000" pitchFamily="2" charset="2"/>
              <a:buChar char="§"/>
            </a:pPr>
            <a:r>
              <a:rPr lang="en-US" sz="2200" dirty="0">
                <a:solidFill>
                  <a:srgbClr val="002060"/>
                </a:solidFill>
                <a:latin typeface="Avenir Book"/>
              </a:rPr>
              <a:t>Embrace the power of humble, respectful listening</a:t>
            </a:r>
          </a:p>
          <a:p>
            <a:pPr marL="257175" indent="-257175">
              <a:buFont typeface="Wingdings" panose="05000000000000000000" pitchFamily="2" charset="2"/>
              <a:buChar char="§"/>
            </a:pPr>
            <a:r>
              <a:rPr lang="en-US" sz="2200" dirty="0">
                <a:solidFill>
                  <a:srgbClr val="002060"/>
                </a:solidFill>
                <a:latin typeface="Avenir Book"/>
              </a:rPr>
              <a:t>Create trusting and safe spaces – where a little bit of discomfort is okay.  </a:t>
            </a:r>
          </a:p>
          <a:p>
            <a:pPr marL="257175" indent="-257175">
              <a:buFont typeface="Wingdings" panose="05000000000000000000" pitchFamily="2" charset="2"/>
              <a:buChar char="§"/>
            </a:pPr>
            <a:r>
              <a:rPr lang="en-US" sz="2200" dirty="0">
                <a:solidFill>
                  <a:srgbClr val="002060"/>
                </a:solidFill>
                <a:latin typeface="Avenir Book"/>
              </a:rPr>
              <a:t>Learning leaves – Stories stay</a:t>
            </a:r>
          </a:p>
          <a:p>
            <a:pPr marL="257175" indent="-257175">
              <a:buFont typeface="Wingdings" panose="05000000000000000000" pitchFamily="2" charset="2"/>
              <a:buChar char="§"/>
            </a:pPr>
            <a:r>
              <a:rPr lang="en-US" sz="2200" dirty="0">
                <a:solidFill>
                  <a:srgbClr val="002060"/>
                </a:solidFill>
                <a:latin typeface="Avenir Book"/>
              </a:rPr>
              <a:t>Speak from your own experience instead of generalizing</a:t>
            </a:r>
          </a:p>
          <a:p>
            <a:pPr marL="257175" indent="-257175">
              <a:buFont typeface="Wingdings" panose="05000000000000000000" pitchFamily="2" charset="2"/>
              <a:buChar char="§"/>
            </a:pPr>
            <a:r>
              <a:rPr lang="en-US" sz="2200" dirty="0">
                <a:solidFill>
                  <a:srgbClr val="002060"/>
                </a:solidFill>
                <a:latin typeface="Avenir Book"/>
              </a:rPr>
              <a:t>Participate to the fullest of your ability – community growth depends on the inclusion of every individual voice</a:t>
            </a:r>
          </a:p>
          <a:p>
            <a:pPr marL="257175" indent="-257175">
              <a:buFont typeface="Wingdings" panose="05000000000000000000" pitchFamily="2" charset="2"/>
              <a:buChar char="§"/>
            </a:pPr>
            <a:r>
              <a:rPr lang="en-US" sz="2200" dirty="0">
                <a:solidFill>
                  <a:srgbClr val="002060"/>
                </a:solidFill>
                <a:latin typeface="Avenir Book"/>
              </a:rPr>
              <a:t>We encourage you to lean in, be brave and vulnerable </a:t>
            </a:r>
          </a:p>
          <a:p>
            <a:pPr marL="214313" indent="-214313">
              <a:buFont typeface="Wingdings" panose="05000000000000000000" pitchFamily="2" charset="2"/>
              <a:buChar char="Ø"/>
            </a:pPr>
            <a:endParaRPr lang="en-US" sz="1800" dirty="0">
              <a:solidFill>
                <a:srgbClr val="002060"/>
              </a:solidFill>
              <a:latin typeface="Avenir Book"/>
            </a:endParaRPr>
          </a:p>
        </p:txBody>
      </p:sp>
    </p:spTree>
    <p:extLst>
      <p:ext uri="{BB962C8B-B14F-4D97-AF65-F5344CB8AC3E}">
        <p14:creationId xmlns:p14="http://schemas.microsoft.com/office/powerpoint/2010/main" val="251496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Opening Check-in</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755974" y="1842387"/>
            <a:ext cx="7678057" cy="646331"/>
          </a:xfrm>
          <a:prstGeom prst="rect">
            <a:avLst/>
          </a:prstGeom>
          <a:noFill/>
        </p:spPr>
        <p:txBody>
          <a:bodyPr wrap="square" rtlCol="0">
            <a:spAutoFit/>
          </a:bodyPr>
          <a:lstStyle/>
          <a:p>
            <a:r>
              <a:rPr lang="en-US" sz="3600" b="1" dirty="0" smtClean="0">
                <a:solidFill>
                  <a:srgbClr val="002060"/>
                </a:solidFill>
                <a:latin typeface="Avenir Book"/>
              </a:rPr>
              <a:t>???</a:t>
            </a:r>
            <a:endParaRPr lang="en-US" sz="3600" b="1" dirty="0">
              <a:solidFill>
                <a:srgbClr val="002060"/>
              </a:solidFill>
              <a:latin typeface="Avenir Book"/>
            </a:endParaRPr>
          </a:p>
        </p:txBody>
      </p:sp>
      <p:sp>
        <p:nvSpPr>
          <p:cNvPr id="4" name="TextBox 3"/>
          <p:cNvSpPr txBox="1"/>
          <p:nvPr/>
        </p:nvSpPr>
        <p:spPr>
          <a:xfrm>
            <a:off x="478628" y="3828138"/>
            <a:ext cx="8232748" cy="954107"/>
          </a:xfrm>
          <a:prstGeom prst="rect">
            <a:avLst/>
          </a:prstGeom>
          <a:noFill/>
        </p:spPr>
        <p:txBody>
          <a:bodyPr wrap="square" rtlCol="0">
            <a:spAutoFit/>
          </a:bodyPr>
          <a:lstStyle/>
          <a:p>
            <a:pPr algn="ctr"/>
            <a:r>
              <a:rPr lang="en-US" sz="2800" dirty="0" smtClean="0">
                <a:solidFill>
                  <a:schemeClr val="accent6"/>
                </a:solidFill>
                <a:latin typeface="Avenir"/>
              </a:rPr>
              <a:t>Let’s </a:t>
            </a:r>
            <a:r>
              <a:rPr lang="en-US" sz="2800" dirty="0">
                <a:solidFill>
                  <a:schemeClr val="accent6"/>
                </a:solidFill>
                <a:latin typeface="Avenir"/>
              </a:rPr>
              <a:t>breathe together: </a:t>
            </a:r>
            <a:r>
              <a:rPr lang="en-US" sz="2800" dirty="0">
                <a:latin typeface="Avenir"/>
                <a:hlinkClick r:id="rId3"/>
              </a:rPr>
              <a:t>https://</a:t>
            </a:r>
            <a:r>
              <a:rPr lang="en-US" sz="2800" dirty="0" smtClean="0">
                <a:latin typeface="Avenir"/>
                <a:hlinkClick r:id="rId3"/>
              </a:rPr>
              <a:t>www.youtube.com/watch?v=uxayUBd6T7M</a:t>
            </a:r>
            <a:r>
              <a:rPr lang="en-US" sz="2800" dirty="0" smtClean="0">
                <a:latin typeface="Avenir"/>
              </a:rPr>
              <a:t> </a:t>
            </a:r>
            <a:endParaRPr lang="en-US" sz="2800" dirty="0">
              <a:latin typeface="Avenir"/>
            </a:endParaRPr>
          </a:p>
        </p:txBody>
      </p:sp>
    </p:spTree>
    <p:extLst>
      <p:ext uri="{BB962C8B-B14F-4D97-AF65-F5344CB8AC3E}">
        <p14:creationId xmlns:p14="http://schemas.microsoft.com/office/powerpoint/2010/main" val="139536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3"/>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2641601" y="359947"/>
            <a:ext cx="7755466" cy="584775"/>
          </a:xfrm>
          <a:prstGeom prst="rect">
            <a:avLst/>
          </a:prstGeom>
          <a:noFill/>
        </p:spPr>
        <p:txBody>
          <a:bodyPr wrap="square" rtlCol="0">
            <a:spAutoFit/>
          </a:bodyPr>
          <a:lstStyle/>
          <a:p>
            <a:r>
              <a:rPr lang="en-US" sz="3200" b="1" dirty="0">
                <a:solidFill>
                  <a:srgbClr val="397F6F"/>
                </a:solidFill>
                <a:latin typeface="Avenir"/>
              </a:rPr>
              <a:t>Opportunities for engagement</a:t>
            </a:r>
            <a:r>
              <a:rPr lang="en-US" sz="3200" dirty="0">
                <a:solidFill>
                  <a:srgbClr val="397F6F"/>
                </a:solidFill>
                <a:latin typeface="Avenir"/>
              </a:rPr>
              <a:t> </a:t>
            </a:r>
            <a:endParaRPr lang="en-US" sz="3200" b="1" dirty="0">
              <a:solidFill>
                <a:srgbClr val="397F6F"/>
              </a:solidFill>
              <a:latin typeface="Avenir"/>
            </a:endParaRPr>
          </a:p>
        </p:txBody>
      </p:sp>
      <p:sp>
        <p:nvSpPr>
          <p:cNvPr id="13" name="Content Placeholder 2"/>
          <p:cNvSpPr txBox="1">
            <a:spLocks/>
          </p:cNvSpPr>
          <p:nvPr/>
        </p:nvSpPr>
        <p:spPr>
          <a:xfrm>
            <a:off x="201283" y="1174640"/>
            <a:ext cx="8787441" cy="501037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034F59"/>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600" dirty="0" smtClean="0">
                <a:latin typeface="Avenir"/>
              </a:rPr>
              <a:t>If material is being read out load, ask for volunteers.</a:t>
            </a:r>
          </a:p>
          <a:p>
            <a:r>
              <a:rPr lang="en-US" sz="1600" b="1" dirty="0" smtClean="0">
                <a:latin typeface="Avenir"/>
              </a:rPr>
              <a:t>Use “pair-share” exercises, even if only a few minutes to turn to partner, then group hi-lights.</a:t>
            </a:r>
          </a:p>
          <a:p>
            <a:r>
              <a:rPr lang="en-US" sz="1600" b="1" dirty="0" smtClean="0">
                <a:latin typeface="Avenir"/>
              </a:rPr>
              <a:t>Ask “what questions do you have” vs. “any questions?”.</a:t>
            </a:r>
          </a:p>
          <a:p>
            <a:r>
              <a:rPr lang="en-US" sz="1600" b="1" dirty="0" smtClean="0">
                <a:latin typeface="Avenir"/>
              </a:rPr>
              <a:t>Provide real-life experiences and examples.  Ask for examples from the group.</a:t>
            </a:r>
          </a:p>
          <a:p>
            <a:r>
              <a:rPr lang="en-US" sz="1600" b="1" dirty="0" smtClean="0">
                <a:latin typeface="Avenir"/>
              </a:rPr>
              <a:t>Use language like “what was your take away”, “a-ha moment”, “experience” when trying to encourage sharing.  </a:t>
            </a:r>
          </a:p>
          <a:p>
            <a:r>
              <a:rPr lang="en-US" sz="1600" dirty="0" smtClean="0">
                <a:latin typeface="Avenir"/>
              </a:rPr>
              <a:t>Use small group interactions whenever possible.</a:t>
            </a:r>
          </a:p>
          <a:p>
            <a:r>
              <a:rPr lang="en-US" sz="1600" b="1" dirty="0" smtClean="0">
                <a:latin typeface="Avenir"/>
              </a:rPr>
              <a:t>Use silence – it may mean that folks are absorbing material.  It is okay to pause and give a minute for reflection.</a:t>
            </a:r>
          </a:p>
          <a:p>
            <a:r>
              <a:rPr lang="en-US" sz="1600" dirty="0" smtClean="0">
                <a:latin typeface="Avenir"/>
              </a:rPr>
              <a:t>Provide content and then provide some sort of opportunity for engagement around the material like a few minutes of self-reflection, pair-share, small group, etc.  The important part is integration, experience and/or practice of material to help make it their own.</a:t>
            </a:r>
          </a:p>
          <a:p>
            <a:r>
              <a:rPr lang="en-US" sz="1600" b="1" dirty="0" smtClean="0">
                <a:latin typeface="Avenir"/>
              </a:rPr>
              <a:t>Use self-assessment type of tools or questions as a way to mitigate the gap of experience and the new information.</a:t>
            </a:r>
          </a:p>
          <a:p>
            <a:r>
              <a:rPr lang="en-US" sz="1600" dirty="0" smtClean="0">
                <a:latin typeface="Avenir"/>
              </a:rPr>
              <a:t>Provide a variety of different ways to access the material - Visual; auditory; kinesthetic; etc. </a:t>
            </a:r>
          </a:p>
        </p:txBody>
      </p:sp>
    </p:spTree>
    <p:extLst>
      <p:ext uri="{BB962C8B-B14F-4D97-AF65-F5344CB8AC3E}">
        <p14:creationId xmlns:p14="http://schemas.microsoft.com/office/powerpoint/2010/main" val="49729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Quick Feedback</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056488" y="3227382"/>
            <a:ext cx="3077029" cy="646331"/>
          </a:xfrm>
          <a:prstGeom prst="rect">
            <a:avLst/>
          </a:prstGeom>
          <a:noFill/>
        </p:spPr>
        <p:txBody>
          <a:bodyPr wrap="square" rtlCol="0">
            <a:spAutoFit/>
          </a:bodyPr>
          <a:lstStyle/>
          <a:p>
            <a:r>
              <a:rPr lang="en-US" sz="3600" b="1" dirty="0" smtClean="0">
                <a:solidFill>
                  <a:srgbClr val="002060"/>
                </a:solidFill>
                <a:latin typeface="Avenir Book"/>
              </a:rPr>
              <a:t>Launch Poll</a:t>
            </a:r>
            <a:endParaRPr lang="en-US" sz="3600" b="1" dirty="0">
              <a:solidFill>
                <a:srgbClr val="002060"/>
              </a:solidFill>
              <a:latin typeface="Avenir Book"/>
            </a:endParaRPr>
          </a:p>
        </p:txBody>
      </p:sp>
    </p:spTree>
    <p:extLst>
      <p:ext uri="{BB962C8B-B14F-4D97-AF65-F5344CB8AC3E}">
        <p14:creationId xmlns:p14="http://schemas.microsoft.com/office/powerpoint/2010/main" val="9738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3945111" y="359947"/>
            <a:ext cx="5480685" cy="707886"/>
          </a:xfrm>
          <a:prstGeom prst="rect">
            <a:avLst/>
          </a:prstGeom>
          <a:noFill/>
        </p:spPr>
        <p:txBody>
          <a:bodyPr wrap="square" rtlCol="0">
            <a:spAutoFit/>
          </a:bodyPr>
          <a:lstStyle/>
          <a:p>
            <a:r>
              <a:rPr lang="en-US" sz="4000" b="1" dirty="0" smtClean="0">
                <a:solidFill>
                  <a:srgbClr val="7ABEC5"/>
                </a:solidFill>
                <a:latin typeface="Avenir Medium"/>
              </a:rPr>
              <a:t>Breakout Rooms</a:t>
            </a:r>
            <a:endParaRPr lang="en-US" sz="4000" b="1" dirty="0">
              <a:solidFill>
                <a:srgbClr val="7ABEC5"/>
              </a:solidFill>
              <a:latin typeface="Avenir Medium"/>
            </a:endParaRPr>
          </a:p>
        </p:txBody>
      </p:sp>
      <p:sp>
        <p:nvSpPr>
          <p:cNvPr id="12" name="TextBox 11">
            <a:extLst>
              <a:ext uri="{FF2B5EF4-FFF2-40B4-BE49-F238E27FC236}">
                <a16:creationId xmlns:a16="http://schemas.microsoft.com/office/drawing/2014/main" id="{822474A5-5B26-42CF-9318-9647B3CDA292}"/>
              </a:ext>
            </a:extLst>
          </p:cNvPr>
          <p:cNvSpPr txBox="1"/>
          <p:nvPr/>
        </p:nvSpPr>
        <p:spPr>
          <a:xfrm>
            <a:off x="392751" y="1429504"/>
            <a:ext cx="8472236" cy="4647426"/>
          </a:xfrm>
          <a:prstGeom prst="rect">
            <a:avLst/>
          </a:prstGeom>
          <a:noFill/>
        </p:spPr>
        <p:txBody>
          <a:bodyPr wrap="square" rtlCol="0">
            <a:spAutoFit/>
          </a:bodyPr>
          <a:lstStyle/>
          <a:p>
            <a:r>
              <a:rPr lang="en-US" sz="2800" dirty="0" smtClean="0">
                <a:solidFill>
                  <a:srgbClr val="002060"/>
                </a:solidFill>
                <a:latin typeface="Avenir Book"/>
              </a:rPr>
              <a:t>What is your organization’s current culture and expectations around staff training?</a:t>
            </a:r>
          </a:p>
          <a:p>
            <a:endParaRPr lang="en-US" sz="2800" dirty="0">
              <a:solidFill>
                <a:srgbClr val="002060"/>
              </a:solidFill>
              <a:latin typeface="Avenir Book"/>
            </a:endParaRPr>
          </a:p>
          <a:p>
            <a:r>
              <a:rPr lang="en-US" sz="2800" dirty="0" smtClean="0">
                <a:solidFill>
                  <a:srgbClr val="002060"/>
                </a:solidFill>
                <a:latin typeface="Avenir Book"/>
              </a:rPr>
              <a:t>What barriers or challenges do you think you’ll encounter in leading a training on Secondary Trauma and Self Care within your organization?</a:t>
            </a:r>
          </a:p>
          <a:p>
            <a:endParaRPr lang="en-US" sz="3200" dirty="0">
              <a:solidFill>
                <a:srgbClr val="002060"/>
              </a:solidFill>
              <a:latin typeface="Avenir Book"/>
            </a:endParaRPr>
          </a:p>
          <a:p>
            <a:r>
              <a:rPr lang="en-US" sz="3200" b="1" dirty="0" smtClean="0">
                <a:solidFill>
                  <a:srgbClr val="002060"/>
                </a:solidFill>
                <a:latin typeface="Avenir Book"/>
              </a:rPr>
              <a:t>Report back: assign one person from your group to put your top 3 barriers or challenges up on the white board.</a:t>
            </a:r>
            <a:endParaRPr lang="en-US" sz="3200" b="1" dirty="0">
              <a:solidFill>
                <a:srgbClr val="002060"/>
              </a:solidFill>
              <a:latin typeface="Avenir Book"/>
            </a:endParaRPr>
          </a:p>
        </p:txBody>
      </p:sp>
    </p:spTree>
    <p:extLst>
      <p:ext uri="{BB962C8B-B14F-4D97-AF65-F5344CB8AC3E}">
        <p14:creationId xmlns:p14="http://schemas.microsoft.com/office/powerpoint/2010/main" val="398643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6773FA-7FF2-4448-A9AC-DF83314B66B3}"/>
              </a:ext>
            </a:extLst>
          </p:cNvPr>
          <p:cNvSpPr txBox="1"/>
          <p:nvPr/>
        </p:nvSpPr>
        <p:spPr>
          <a:xfrm>
            <a:off x="3268134" y="473434"/>
            <a:ext cx="3454397" cy="1262232"/>
          </a:xfrm>
          <a:prstGeom prst="rect">
            <a:avLst/>
          </a:prstGeom>
        </p:spPr>
        <p:txBody>
          <a:bodyPr vert="horz" lIns="68580" tIns="34290" rIns="68580" bIns="34290" rtlCol="0" anchor="t">
            <a:noAutofit/>
          </a:bodyPr>
          <a:lstStyle/>
          <a:p>
            <a:pPr marL="0" marR="0" lvl="0" indent="0" algn="ctr" defTabSz="914400" rtl="0" eaLnBrk="1" fontAlgn="auto" latinLnBrk="0" hangingPunct="1">
              <a:lnSpc>
                <a:spcPct val="90000"/>
              </a:lnSpc>
              <a:spcBef>
                <a:spcPct val="0"/>
              </a:spcBef>
              <a:spcAft>
                <a:spcPts val="450"/>
              </a:spcAft>
              <a:buClr>
                <a:srgbClr val="000000"/>
              </a:buClr>
              <a:buSzTx/>
              <a:buFont typeface="Arial"/>
              <a:buNone/>
              <a:tabLst/>
              <a:defRPr/>
            </a:pPr>
            <a:r>
              <a:rPr kumimoji="0" lang="en-US" sz="4400" b="1" i="0" u="none" strike="noStrike" kern="1200" cap="none" spc="0" normalizeH="0" baseline="0" noProof="0" dirty="0" smtClean="0">
                <a:ln>
                  <a:noFill/>
                </a:ln>
                <a:solidFill>
                  <a:srgbClr val="FFFFFF"/>
                </a:solidFill>
                <a:effectLst/>
                <a:uLnTx/>
                <a:uFillTx/>
                <a:latin typeface="Avenir Medium"/>
                <a:ea typeface="+mj-ea"/>
                <a:cs typeface="Arial"/>
                <a:sym typeface="Arial"/>
              </a:rPr>
              <a:t>5 Minute Body Break</a:t>
            </a:r>
            <a:endParaRPr kumimoji="0" lang="en-US" sz="4400" b="1" i="0" u="none" strike="noStrike" kern="1200" cap="none" spc="0" normalizeH="0" baseline="0" noProof="0" dirty="0">
              <a:ln>
                <a:noFill/>
              </a:ln>
              <a:solidFill>
                <a:srgbClr val="FFFFFF"/>
              </a:solidFill>
              <a:effectLst/>
              <a:uLnTx/>
              <a:uFillTx/>
              <a:latin typeface="Avenir Medium"/>
              <a:ea typeface="+mj-ea"/>
              <a:cs typeface="Arial"/>
              <a:sym typeface="Arial"/>
            </a:endParaRPr>
          </a:p>
        </p:txBody>
      </p:sp>
      <p:pic>
        <p:nvPicPr>
          <p:cNvPr id="7" name="Picture 4" descr="Totalcareplussf is taking a 5 minute break every hour to #stretch. Feel  free to follow along! http://ow.ly/i/88f1S | Desk workout, Desk stretching,  Work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925" y="2462062"/>
            <a:ext cx="5578743" cy="4045172"/>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
        <p:nvSpPr>
          <p:cNvPr id="3" name="Oval 2"/>
          <p:cNvSpPr/>
          <p:nvPr/>
        </p:nvSpPr>
        <p:spPr>
          <a:xfrm>
            <a:off x="67732" y="33866"/>
            <a:ext cx="3006327" cy="316653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Chord 3"/>
          <p:cNvSpPr/>
          <p:nvPr/>
        </p:nvSpPr>
        <p:spPr>
          <a:xfrm rot="1273487">
            <a:off x="6894302" y="-75618"/>
            <a:ext cx="3245215" cy="3420663"/>
          </a:xfrm>
          <a:prstGeom prst="chord">
            <a:avLst/>
          </a:prstGeom>
          <a:blipFill dpi="0" rotWithShape="1">
            <a:blip r:embed="rId5">
              <a:extLst>
                <a:ext uri="{28A0092B-C50C-407E-A947-70E740481C1C}">
                  <a14:useLocalDpi xmlns:a14="http://schemas.microsoft.com/office/drawing/2010/main" val="0"/>
                </a:ext>
              </a:extLst>
            </a:blip>
            <a:srcRect/>
            <a:stretch>
              <a:fillRect/>
            </a:stretch>
          </a:blip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Oval 5"/>
          <p:cNvSpPr/>
          <p:nvPr/>
        </p:nvSpPr>
        <p:spPr>
          <a:xfrm>
            <a:off x="-237063" y="3693850"/>
            <a:ext cx="3505197" cy="2830317"/>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2258210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F3BF3E-4D65-4558-9E9D-00533B15323D}"/>
              </a:ext>
            </a:extLst>
          </p:cNvPr>
          <p:cNvSpPr/>
          <p:nvPr/>
        </p:nvSpPr>
        <p:spPr>
          <a:xfrm>
            <a:off x="4175264" y="6338985"/>
            <a:ext cx="5250532" cy="307777"/>
          </a:xfrm>
          <a:prstGeom prst="rect">
            <a:avLst/>
          </a:prstGeom>
        </p:spPr>
        <p:txBody>
          <a:bodyPr wrap="square">
            <a:spAutoFit/>
          </a:bodyPr>
          <a:lstStyle/>
          <a:p>
            <a:pPr marL="114300" indent="0">
              <a:buNone/>
            </a:pPr>
            <a:r>
              <a:rPr lang="en-US" dirty="0">
                <a:solidFill>
                  <a:schemeClr val="bg1">
                    <a:lumMod val="65000"/>
                  </a:schemeClr>
                </a:solidFill>
                <a:latin typeface="Avenir"/>
              </a:rPr>
              <a:t>COMPASSION, APPRECIATION, RESILIENCE &amp; EMPOWERMENT</a:t>
            </a:r>
          </a:p>
        </p:txBody>
      </p:sp>
      <p:pic>
        <p:nvPicPr>
          <p:cNvPr id="9" name="Picture 8" descr="A picture containing drawing&#10;&#10;Description automatically generated">
            <a:extLst>
              <a:ext uri="{FF2B5EF4-FFF2-40B4-BE49-F238E27FC236}">
                <a16:creationId xmlns:a16="http://schemas.microsoft.com/office/drawing/2014/main" id="{2B14492B-0085-4D43-BC0E-BCEB077B2EA9}"/>
              </a:ext>
            </a:extLst>
          </p:cNvPr>
          <p:cNvPicPr>
            <a:picLocks noChangeAspect="1"/>
          </p:cNvPicPr>
          <p:nvPr/>
        </p:nvPicPr>
        <p:blipFill>
          <a:blip r:embed="rId2"/>
          <a:stretch>
            <a:fillRect/>
          </a:stretch>
        </p:blipFill>
        <p:spPr>
          <a:xfrm>
            <a:off x="201283" y="198581"/>
            <a:ext cx="2053087" cy="853498"/>
          </a:xfrm>
          <a:prstGeom prst="rect">
            <a:avLst/>
          </a:prstGeom>
        </p:spPr>
      </p:pic>
      <p:cxnSp>
        <p:nvCxnSpPr>
          <p:cNvPr id="10" name="Straight Connector 9">
            <a:extLst>
              <a:ext uri="{FF2B5EF4-FFF2-40B4-BE49-F238E27FC236}">
                <a16:creationId xmlns:a16="http://schemas.microsoft.com/office/drawing/2014/main" id="{A6BB0DD6-B8B7-4A76-9628-066EA23F69FE}"/>
              </a:ext>
            </a:extLst>
          </p:cNvPr>
          <p:cNvCxnSpPr>
            <a:cxnSpLocks/>
          </p:cNvCxnSpPr>
          <p:nvPr/>
        </p:nvCxnSpPr>
        <p:spPr>
          <a:xfrm flipV="1">
            <a:off x="201283" y="1206936"/>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523576B-0FD3-462C-BFD1-A282D6184158}"/>
              </a:ext>
            </a:extLst>
          </p:cNvPr>
          <p:cNvCxnSpPr>
            <a:cxnSpLocks/>
          </p:cNvCxnSpPr>
          <p:nvPr/>
        </p:nvCxnSpPr>
        <p:spPr>
          <a:xfrm flipV="1">
            <a:off x="201283" y="6218884"/>
            <a:ext cx="8787441" cy="46519"/>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FA0CA5-F8E6-4036-9070-1631CB7B6E17}"/>
              </a:ext>
            </a:extLst>
          </p:cNvPr>
          <p:cNvSpPr txBox="1"/>
          <p:nvPr/>
        </p:nvSpPr>
        <p:spPr>
          <a:xfrm>
            <a:off x="2720196" y="344193"/>
            <a:ext cx="6705600" cy="707886"/>
          </a:xfrm>
          <a:prstGeom prst="rect">
            <a:avLst/>
          </a:prstGeom>
          <a:noFill/>
        </p:spPr>
        <p:txBody>
          <a:bodyPr wrap="square" rtlCol="0">
            <a:spAutoFit/>
          </a:bodyPr>
          <a:lstStyle/>
          <a:p>
            <a:r>
              <a:rPr lang="en-US" sz="4000" b="1" dirty="0" smtClean="0">
                <a:solidFill>
                  <a:srgbClr val="7ABEC5"/>
                </a:solidFill>
                <a:latin typeface="Avenir Medium"/>
              </a:rPr>
              <a:t>Reviewing Key Activities</a:t>
            </a:r>
            <a:endParaRPr lang="en-US" sz="4000" b="1" dirty="0">
              <a:solidFill>
                <a:srgbClr val="7ABEC5"/>
              </a:solidFill>
              <a:latin typeface="Avenir Medium"/>
            </a:endParaRPr>
          </a:p>
        </p:txBody>
      </p:sp>
      <p:pic>
        <p:nvPicPr>
          <p:cNvPr id="3" name="Picture 2"/>
          <p:cNvPicPr>
            <a:picLocks noChangeAspect="1"/>
          </p:cNvPicPr>
          <p:nvPr/>
        </p:nvPicPr>
        <p:blipFill rotWithShape="1">
          <a:blip r:embed="rId3"/>
          <a:srcRect l="30908" t="22708" r="26223" b="20625"/>
          <a:stretch/>
        </p:blipFill>
        <p:spPr>
          <a:xfrm>
            <a:off x="444346" y="1507570"/>
            <a:ext cx="2527454" cy="1878327"/>
          </a:xfrm>
          <a:prstGeom prst="rect">
            <a:avLst/>
          </a:prstGeom>
        </p:spPr>
      </p:pic>
      <p:pic>
        <p:nvPicPr>
          <p:cNvPr id="13" name="Content Placeholder 5"/>
          <p:cNvPicPr>
            <a:picLocks noChangeAspect="1"/>
          </p:cNvPicPr>
          <p:nvPr/>
        </p:nvPicPr>
        <p:blipFill>
          <a:blip r:embed="rId4"/>
          <a:stretch>
            <a:fillRect/>
          </a:stretch>
        </p:blipFill>
        <p:spPr>
          <a:xfrm>
            <a:off x="3084990" y="1436598"/>
            <a:ext cx="3031679" cy="2020269"/>
          </a:xfrm>
          <a:prstGeom prst="rect">
            <a:avLst/>
          </a:prstGeom>
          <a:noFill/>
          <a:ln>
            <a:noFill/>
          </a:ln>
        </p:spPr>
      </p:pic>
      <p:pic>
        <p:nvPicPr>
          <p:cNvPr id="14" name="Picture 13">
            <a:extLst>
              <a:ext uri="{FF2B5EF4-FFF2-40B4-BE49-F238E27FC236}">
                <a16:creationId xmlns:a16="http://schemas.microsoft.com/office/drawing/2014/main" id="{C41BC35B-6FD3-4752-8A3D-047F715F31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2352" y="1393200"/>
            <a:ext cx="1517073" cy="2693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rotWithShape="1">
          <a:blip r:embed="rId6"/>
          <a:srcRect l="7552" t="24375" r="40021" b="23125"/>
          <a:stretch/>
        </p:blipFill>
        <p:spPr>
          <a:xfrm>
            <a:off x="394717" y="4116674"/>
            <a:ext cx="2626712" cy="1478846"/>
          </a:xfrm>
          <a:prstGeom prst="rect">
            <a:avLst/>
          </a:prstGeom>
        </p:spPr>
      </p:pic>
      <p:pic>
        <p:nvPicPr>
          <p:cNvPr id="16" name="Content Placeholder 3">
            <a:extLst>
              <a:ext uri="{FF2B5EF4-FFF2-40B4-BE49-F238E27FC236}">
                <a16:creationId xmlns:a16="http://schemas.microsoft.com/office/drawing/2014/main" id="{A75B3020-C066-4DF1-BB54-C07BAAD1593B}"/>
              </a:ext>
            </a:extLst>
          </p:cNvPr>
          <p:cNvPicPr>
            <a:picLocks noChangeAspect="1"/>
          </p:cNvPicPr>
          <p:nvPr/>
        </p:nvPicPr>
        <p:blipFill>
          <a:blip r:embed="rId7"/>
          <a:stretch>
            <a:fillRect/>
          </a:stretch>
        </p:blipFill>
        <p:spPr>
          <a:xfrm>
            <a:off x="3473197" y="4043676"/>
            <a:ext cx="3226565" cy="1545633"/>
          </a:xfrm>
          <a:prstGeom prst="rect">
            <a:avLst/>
          </a:prstGeom>
          <a:noFill/>
          <a:ln>
            <a:noFill/>
          </a:ln>
        </p:spPr>
      </p:pic>
      <p:sp>
        <p:nvSpPr>
          <p:cNvPr id="4" name="TextBox 3"/>
          <p:cNvSpPr txBox="1"/>
          <p:nvPr/>
        </p:nvSpPr>
        <p:spPr>
          <a:xfrm>
            <a:off x="330596" y="3433173"/>
            <a:ext cx="2852063" cy="369332"/>
          </a:xfrm>
          <a:prstGeom prst="rect">
            <a:avLst/>
          </a:prstGeom>
          <a:noFill/>
        </p:spPr>
        <p:txBody>
          <a:bodyPr wrap="none" rtlCol="0">
            <a:spAutoFit/>
          </a:bodyPr>
          <a:lstStyle/>
          <a:p>
            <a:r>
              <a:rPr lang="en-US" sz="1800" dirty="0" smtClean="0">
                <a:solidFill>
                  <a:srgbClr val="397F6F"/>
                </a:solidFill>
              </a:rPr>
              <a:t>Share a story of resilience</a:t>
            </a:r>
            <a:endParaRPr lang="en-US" sz="1800" dirty="0">
              <a:solidFill>
                <a:srgbClr val="397F6F"/>
              </a:solidFill>
            </a:endParaRPr>
          </a:p>
        </p:txBody>
      </p:sp>
      <p:sp>
        <p:nvSpPr>
          <p:cNvPr id="17" name="TextBox 16"/>
          <p:cNvSpPr txBox="1"/>
          <p:nvPr/>
        </p:nvSpPr>
        <p:spPr>
          <a:xfrm>
            <a:off x="3252723" y="3473748"/>
            <a:ext cx="3377848" cy="369332"/>
          </a:xfrm>
          <a:prstGeom prst="rect">
            <a:avLst/>
          </a:prstGeom>
          <a:noFill/>
        </p:spPr>
        <p:txBody>
          <a:bodyPr wrap="none" rtlCol="0">
            <a:spAutoFit/>
          </a:bodyPr>
          <a:lstStyle/>
          <a:p>
            <a:r>
              <a:rPr lang="en-US" sz="1800" dirty="0" smtClean="0">
                <a:solidFill>
                  <a:srgbClr val="397F6F"/>
                </a:solidFill>
              </a:rPr>
              <a:t>Healthy Mind Platter (annotate)</a:t>
            </a:r>
            <a:endParaRPr lang="en-US" sz="1800" dirty="0">
              <a:solidFill>
                <a:srgbClr val="397F6F"/>
              </a:solidFill>
            </a:endParaRPr>
          </a:p>
        </p:txBody>
      </p:sp>
      <p:sp>
        <p:nvSpPr>
          <p:cNvPr id="18" name="TextBox 17"/>
          <p:cNvSpPr txBox="1"/>
          <p:nvPr/>
        </p:nvSpPr>
        <p:spPr>
          <a:xfrm>
            <a:off x="394717" y="5714832"/>
            <a:ext cx="2723823" cy="369332"/>
          </a:xfrm>
          <a:prstGeom prst="rect">
            <a:avLst/>
          </a:prstGeom>
          <a:noFill/>
        </p:spPr>
        <p:txBody>
          <a:bodyPr wrap="none" rtlCol="0">
            <a:spAutoFit/>
          </a:bodyPr>
          <a:lstStyle/>
          <a:p>
            <a:r>
              <a:rPr lang="en-US" sz="1800" dirty="0" err="1" smtClean="0">
                <a:solidFill>
                  <a:srgbClr val="397F6F"/>
                </a:solidFill>
              </a:rPr>
              <a:t>TedTalk</a:t>
            </a:r>
            <a:r>
              <a:rPr lang="en-US" sz="1800" dirty="0" smtClean="0">
                <a:solidFill>
                  <a:srgbClr val="397F6F"/>
                </a:solidFill>
              </a:rPr>
              <a:t> and small </a:t>
            </a:r>
            <a:r>
              <a:rPr lang="en-US" sz="1800" dirty="0">
                <a:solidFill>
                  <a:srgbClr val="397F6F"/>
                </a:solidFill>
              </a:rPr>
              <a:t>g</a:t>
            </a:r>
            <a:r>
              <a:rPr lang="en-US" sz="1800" dirty="0" smtClean="0">
                <a:solidFill>
                  <a:srgbClr val="397F6F"/>
                </a:solidFill>
              </a:rPr>
              <a:t>roup</a:t>
            </a:r>
            <a:endParaRPr lang="en-US" sz="1800" dirty="0">
              <a:solidFill>
                <a:srgbClr val="397F6F"/>
              </a:solidFill>
            </a:endParaRPr>
          </a:p>
        </p:txBody>
      </p:sp>
      <p:sp>
        <p:nvSpPr>
          <p:cNvPr id="19" name="TextBox 18"/>
          <p:cNvSpPr txBox="1"/>
          <p:nvPr/>
        </p:nvSpPr>
        <p:spPr>
          <a:xfrm>
            <a:off x="3252723" y="5688580"/>
            <a:ext cx="4121641" cy="369332"/>
          </a:xfrm>
          <a:prstGeom prst="rect">
            <a:avLst/>
          </a:prstGeom>
          <a:noFill/>
        </p:spPr>
        <p:txBody>
          <a:bodyPr wrap="none" rtlCol="0">
            <a:spAutoFit/>
          </a:bodyPr>
          <a:lstStyle/>
          <a:p>
            <a:r>
              <a:rPr lang="en-US" sz="1800" dirty="0" smtClean="0">
                <a:solidFill>
                  <a:srgbClr val="397F6F"/>
                </a:solidFill>
              </a:rPr>
              <a:t>Wellness Compass (group brainstorm)</a:t>
            </a:r>
            <a:endParaRPr lang="en-US" sz="1800" dirty="0">
              <a:solidFill>
                <a:srgbClr val="397F6F"/>
              </a:solidFill>
            </a:endParaRPr>
          </a:p>
        </p:txBody>
      </p:sp>
      <p:sp>
        <p:nvSpPr>
          <p:cNvPr id="20" name="TextBox 19"/>
          <p:cNvSpPr txBox="1"/>
          <p:nvPr/>
        </p:nvSpPr>
        <p:spPr>
          <a:xfrm>
            <a:off x="6934200" y="4226187"/>
            <a:ext cx="2209800" cy="923330"/>
          </a:xfrm>
          <a:prstGeom prst="rect">
            <a:avLst/>
          </a:prstGeom>
          <a:noFill/>
        </p:spPr>
        <p:txBody>
          <a:bodyPr wrap="square" rtlCol="0">
            <a:spAutoFit/>
          </a:bodyPr>
          <a:lstStyle/>
          <a:p>
            <a:pPr algn="ctr"/>
            <a:r>
              <a:rPr lang="en-US" sz="1800" dirty="0" err="1" smtClean="0">
                <a:solidFill>
                  <a:srgbClr val="397F6F"/>
                </a:solidFill>
              </a:rPr>
              <a:t>ProQOL</a:t>
            </a:r>
            <a:r>
              <a:rPr lang="en-US" sz="1800" dirty="0" smtClean="0">
                <a:solidFill>
                  <a:srgbClr val="397F6F"/>
                </a:solidFill>
              </a:rPr>
              <a:t> (self reflection &amp; small group)</a:t>
            </a:r>
            <a:endParaRPr lang="en-US" sz="1800" dirty="0">
              <a:solidFill>
                <a:srgbClr val="397F6F"/>
              </a:solidFill>
            </a:endParaRPr>
          </a:p>
        </p:txBody>
      </p:sp>
    </p:spTree>
    <p:extLst>
      <p:ext uri="{BB962C8B-B14F-4D97-AF65-F5344CB8AC3E}">
        <p14:creationId xmlns:p14="http://schemas.microsoft.com/office/powerpoint/2010/main" val="3507656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7449</TotalTime>
  <Words>1941</Words>
  <Application>Microsoft Office PowerPoint</Application>
  <PresentationFormat>On-screen Show (4:3)</PresentationFormat>
  <Paragraphs>248</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Avenir</vt:lpstr>
      <vt:lpstr>Avenir Book</vt:lpstr>
      <vt:lpstr>Avenir Medium</vt:lpstr>
      <vt:lpstr>Calibri</vt:lpstr>
      <vt:lpstr>Calibri Light</vt:lpstr>
      <vt:lpstr>Lucida Sans</vt:lpstr>
      <vt:lpstr>Wingdings</vt:lpstr>
      <vt:lpstr>Office Theme</vt:lpstr>
      <vt:lpstr>PowerPoint Presentation</vt:lpstr>
      <vt:lpstr>Land Acknowledgment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the Terms</vt:lpstr>
      <vt:lpstr>Exposure to secondary trauma may cause:</vt:lpstr>
      <vt:lpstr>Tools for Organizations</vt:lpstr>
      <vt:lpstr>Self Care Plan- Leaning 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 MOORE</dc:creator>
  <cp:lastModifiedBy>Lindsey C. Greene</cp:lastModifiedBy>
  <cp:revision>170</cp:revision>
  <dcterms:created xsi:type="dcterms:W3CDTF">2020-05-08T01:14:56Z</dcterms:created>
  <dcterms:modified xsi:type="dcterms:W3CDTF">2021-10-22T23:06:17Z</dcterms:modified>
</cp:coreProperties>
</file>