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40"/>
  </p:notesMasterIdLst>
  <p:sldIdLst>
    <p:sldId id="256" r:id="rId2"/>
    <p:sldId id="340" r:id="rId3"/>
    <p:sldId id="339" r:id="rId4"/>
    <p:sldId id="301" r:id="rId5"/>
    <p:sldId id="302" r:id="rId6"/>
    <p:sldId id="305" r:id="rId7"/>
    <p:sldId id="304" r:id="rId8"/>
    <p:sldId id="307" r:id="rId9"/>
    <p:sldId id="315" r:id="rId10"/>
    <p:sldId id="308" r:id="rId11"/>
    <p:sldId id="309" r:id="rId12"/>
    <p:sldId id="342" r:id="rId13"/>
    <p:sldId id="311" r:id="rId14"/>
    <p:sldId id="312" r:id="rId15"/>
    <p:sldId id="313" r:id="rId16"/>
    <p:sldId id="314" r:id="rId17"/>
    <p:sldId id="317" r:id="rId18"/>
    <p:sldId id="341" r:id="rId19"/>
    <p:sldId id="316" r:id="rId20"/>
    <p:sldId id="319" r:id="rId21"/>
    <p:sldId id="320" r:id="rId22"/>
    <p:sldId id="321" r:id="rId23"/>
    <p:sldId id="322" r:id="rId24"/>
    <p:sldId id="323" r:id="rId25"/>
    <p:sldId id="344" r:id="rId26"/>
    <p:sldId id="325" r:id="rId27"/>
    <p:sldId id="331" r:id="rId28"/>
    <p:sldId id="326" r:id="rId29"/>
    <p:sldId id="332" r:id="rId30"/>
    <p:sldId id="327" r:id="rId31"/>
    <p:sldId id="328" r:id="rId32"/>
    <p:sldId id="329" r:id="rId33"/>
    <p:sldId id="333" r:id="rId34"/>
    <p:sldId id="330" r:id="rId35"/>
    <p:sldId id="334" r:id="rId36"/>
    <p:sldId id="335" r:id="rId37"/>
    <p:sldId id="336" r:id="rId38"/>
    <p:sldId id="299" r:id="rId3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9992AF6C-FC1D-4FF1-9C2B-FA04829B75CB}">
          <p14:sldIdLst>
            <p14:sldId id="256"/>
            <p14:sldId id="340"/>
            <p14:sldId id="339"/>
            <p14:sldId id="301"/>
            <p14:sldId id="302"/>
            <p14:sldId id="305"/>
            <p14:sldId id="304"/>
            <p14:sldId id="307"/>
            <p14:sldId id="315"/>
            <p14:sldId id="308"/>
            <p14:sldId id="309"/>
            <p14:sldId id="342"/>
            <p14:sldId id="311"/>
            <p14:sldId id="312"/>
            <p14:sldId id="313"/>
            <p14:sldId id="314"/>
            <p14:sldId id="317"/>
            <p14:sldId id="341"/>
            <p14:sldId id="316"/>
            <p14:sldId id="319"/>
            <p14:sldId id="320"/>
            <p14:sldId id="321"/>
            <p14:sldId id="322"/>
            <p14:sldId id="323"/>
            <p14:sldId id="344"/>
            <p14:sldId id="325"/>
            <p14:sldId id="331"/>
            <p14:sldId id="326"/>
            <p14:sldId id="332"/>
            <p14:sldId id="327"/>
            <p14:sldId id="328"/>
            <p14:sldId id="329"/>
            <p14:sldId id="333"/>
            <p14:sldId id="330"/>
            <p14:sldId id="334"/>
            <p14:sldId id="335"/>
            <p14:sldId id="336"/>
          </p14:sldIdLst>
        </p14:section>
        <p14:section name="Untitled Section" id="{03CF2035-FCE6-45B2-9688-07A7F1B91E6D}">
          <p14:sldIdLst>
            <p14:sldId id="299"/>
          </p14:sldIdLst>
        </p14:section>
      </p14:sectionLst>
    </p:ex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jBiRK7WZWaCznFh1QkbbIn8VXCA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istroffer, Rosemary" initials="RR" lastIdx="1" clrIdx="0">
    <p:extLst>
      <p:ext uri="{19B8F6BF-5375-455C-9EA6-DF929625EA0E}">
        <p15:presenceInfo xmlns:p15="http://schemas.microsoft.com/office/powerpoint/2012/main" userId="S::SHSRMR@co.snohomish.wa.us::e1ea43c9-4a89-4f5f-88d4-39aacb51a7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F59"/>
    <a:srgbClr val="397F6F"/>
    <a:srgbClr val="7ABEC5"/>
    <a:srgbClr val="FEA983"/>
    <a:srgbClr val="0BABFB"/>
    <a:srgbClr val="00A9F5"/>
    <a:srgbClr val="00A9F0"/>
    <a:srgbClr val="002060"/>
    <a:srgbClr val="61D9C3"/>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D841C5-197D-4F30-A7E5-9598F8705F2D}" v="7" dt="2021-07-12T16:54:43.9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85" autoAdjust="0"/>
    <p:restoredTop sz="78285" autoAdjust="0"/>
  </p:normalViewPr>
  <p:slideViewPr>
    <p:cSldViewPr snapToGrid="0">
      <p:cViewPr>
        <p:scale>
          <a:sx n="60" d="100"/>
          <a:sy n="60" d="100"/>
        </p:scale>
        <p:origin x="208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6" d="100"/>
          <a:sy n="56" d="100"/>
        </p:scale>
        <p:origin x="285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te, Laura" userId="278353c1-14ce-4b58-a7c3-099a8a7a4a08" providerId="ADAL" clId="{C5D841C5-197D-4F30-A7E5-9598F8705F2D}"/>
    <pc:docChg chg="delSld modSld addSection modSection">
      <pc:chgData name="Mote, Laura" userId="278353c1-14ce-4b58-a7c3-099a8a7a4a08" providerId="ADAL" clId="{C5D841C5-197D-4F30-A7E5-9598F8705F2D}" dt="2021-07-12T16:54:43.954" v="110" actId="207"/>
      <pc:docMkLst>
        <pc:docMk/>
      </pc:docMkLst>
      <pc:sldChg chg="addSp delSp modSp">
        <pc:chgData name="Mote, Laura" userId="278353c1-14ce-4b58-a7c3-099a8a7a4a08" providerId="ADAL" clId="{C5D841C5-197D-4F30-A7E5-9598F8705F2D}" dt="2021-07-12T16:54:24.702" v="108" actId="20577"/>
        <pc:sldMkLst>
          <pc:docMk/>
          <pc:sldMk cId="0" sldId="256"/>
        </pc:sldMkLst>
        <pc:spChg chg="add mod">
          <ac:chgData name="Mote, Laura" userId="278353c1-14ce-4b58-a7c3-099a8a7a4a08" providerId="ADAL" clId="{C5D841C5-197D-4F30-A7E5-9598F8705F2D}" dt="2021-07-12T16:54:08.410" v="96" actId="207"/>
          <ac:spMkLst>
            <pc:docMk/>
            <pc:sldMk cId="0" sldId="256"/>
            <ac:spMk id="2" creationId="{C66E39C5-C41A-46A4-8935-4C816419E5F3}"/>
          </ac:spMkLst>
        </pc:spChg>
        <pc:spChg chg="add mod">
          <ac:chgData name="Mote, Laura" userId="278353c1-14ce-4b58-a7c3-099a8a7a4a08" providerId="ADAL" clId="{C5D841C5-197D-4F30-A7E5-9598F8705F2D}" dt="2021-07-12T16:54:24.702" v="108" actId="20577"/>
          <ac:spMkLst>
            <pc:docMk/>
            <pc:sldMk cId="0" sldId="256"/>
            <ac:spMk id="4" creationId="{1E51FCF0-33F9-45F4-899B-A120FCA22D8C}"/>
          </ac:spMkLst>
        </pc:spChg>
        <pc:spChg chg="del">
          <ac:chgData name="Mote, Laura" userId="278353c1-14ce-4b58-a7c3-099a8a7a4a08" providerId="ADAL" clId="{C5D841C5-197D-4F30-A7E5-9598F8705F2D}" dt="2021-07-12T16:52:50.669" v="26"/>
          <ac:spMkLst>
            <pc:docMk/>
            <pc:sldMk cId="0" sldId="256"/>
            <ac:spMk id="165" creationId="{00000000-0000-0000-0000-000000000000}"/>
          </ac:spMkLst>
        </pc:spChg>
        <pc:spChg chg="del">
          <ac:chgData name="Mote, Laura" userId="278353c1-14ce-4b58-a7c3-099a8a7a4a08" providerId="ADAL" clId="{C5D841C5-197D-4F30-A7E5-9598F8705F2D}" dt="2021-07-12T16:52:50.669" v="26"/>
          <ac:spMkLst>
            <pc:docMk/>
            <pc:sldMk cId="0" sldId="256"/>
            <ac:spMk id="166" creationId="{00000000-0000-0000-0000-000000000000}"/>
          </ac:spMkLst>
        </pc:spChg>
        <pc:spChg chg="del">
          <ac:chgData name="Mote, Laura" userId="278353c1-14ce-4b58-a7c3-099a8a7a4a08" providerId="ADAL" clId="{C5D841C5-197D-4F30-A7E5-9598F8705F2D}" dt="2021-07-12T16:52:50.669" v="26"/>
          <ac:spMkLst>
            <pc:docMk/>
            <pc:sldMk cId="0" sldId="256"/>
            <ac:spMk id="167" creationId="{00000000-0000-0000-0000-000000000000}"/>
          </ac:spMkLst>
        </pc:spChg>
        <pc:spChg chg="del">
          <ac:chgData name="Mote, Laura" userId="278353c1-14ce-4b58-a7c3-099a8a7a4a08" providerId="ADAL" clId="{C5D841C5-197D-4F30-A7E5-9598F8705F2D}" dt="2021-07-12T16:52:50.669" v="26"/>
          <ac:spMkLst>
            <pc:docMk/>
            <pc:sldMk cId="0" sldId="256"/>
            <ac:spMk id="168" creationId="{00000000-0000-0000-0000-000000000000}"/>
          </ac:spMkLst>
        </pc:spChg>
        <pc:spChg chg="del">
          <ac:chgData name="Mote, Laura" userId="278353c1-14ce-4b58-a7c3-099a8a7a4a08" providerId="ADAL" clId="{C5D841C5-197D-4F30-A7E5-9598F8705F2D}" dt="2021-07-12T16:53:02.252" v="27"/>
          <ac:spMkLst>
            <pc:docMk/>
            <pc:sldMk cId="0" sldId="256"/>
            <ac:spMk id="169" creationId="{00000000-0000-0000-0000-000000000000}"/>
          </ac:spMkLst>
        </pc:spChg>
        <pc:spChg chg="del">
          <ac:chgData name="Mote, Laura" userId="278353c1-14ce-4b58-a7c3-099a8a7a4a08" providerId="ADAL" clId="{C5D841C5-197D-4F30-A7E5-9598F8705F2D}" dt="2021-07-12T16:52:50.669" v="26"/>
          <ac:spMkLst>
            <pc:docMk/>
            <pc:sldMk cId="0" sldId="256"/>
            <ac:spMk id="170" creationId="{00000000-0000-0000-0000-000000000000}"/>
          </ac:spMkLst>
        </pc:spChg>
        <pc:spChg chg="mod">
          <ac:chgData name="Mote, Laura" userId="278353c1-14ce-4b58-a7c3-099a8a7a4a08" providerId="ADAL" clId="{C5D841C5-197D-4F30-A7E5-9598F8705F2D}" dt="2021-07-12T16:53:46.694" v="83" actId="20577"/>
          <ac:spMkLst>
            <pc:docMk/>
            <pc:sldMk cId="0" sldId="256"/>
            <ac:spMk id="173" creationId="{00000000-0000-0000-0000-000000000000}"/>
          </ac:spMkLst>
        </pc:spChg>
      </pc:sldChg>
      <pc:sldChg chg="del">
        <pc:chgData name="Mote, Laura" userId="278353c1-14ce-4b58-a7c3-099a8a7a4a08" providerId="ADAL" clId="{C5D841C5-197D-4F30-A7E5-9598F8705F2D}" dt="2021-07-12T16:51:33.251" v="11" actId="2696"/>
        <pc:sldMkLst>
          <pc:docMk/>
          <pc:sldMk cId="0" sldId="261"/>
        </pc:sldMkLst>
      </pc:sldChg>
      <pc:sldChg chg="del">
        <pc:chgData name="Mote, Laura" userId="278353c1-14ce-4b58-a7c3-099a8a7a4a08" providerId="ADAL" clId="{C5D841C5-197D-4F30-A7E5-9598F8705F2D}" dt="2021-07-12T16:52:01.930" v="19" actId="2696"/>
        <pc:sldMkLst>
          <pc:docMk/>
          <pc:sldMk cId="3752013597" sldId="281"/>
        </pc:sldMkLst>
      </pc:sldChg>
      <pc:sldChg chg="del">
        <pc:chgData name="Mote, Laura" userId="278353c1-14ce-4b58-a7c3-099a8a7a4a08" providerId="ADAL" clId="{C5D841C5-197D-4F30-A7E5-9598F8705F2D}" dt="2021-07-12T16:52:07.186" v="20" actId="2696"/>
        <pc:sldMkLst>
          <pc:docMk/>
          <pc:sldMk cId="2941195562" sldId="292"/>
        </pc:sldMkLst>
      </pc:sldChg>
      <pc:sldChg chg="modSp">
        <pc:chgData name="Mote, Laura" userId="278353c1-14ce-4b58-a7c3-099a8a7a4a08" providerId="ADAL" clId="{C5D841C5-197D-4F30-A7E5-9598F8705F2D}" dt="2021-07-12T16:54:43.954" v="110" actId="207"/>
        <pc:sldMkLst>
          <pc:docMk/>
          <pc:sldMk cId="1592077145" sldId="299"/>
        </pc:sldMkLst>
        <pc:spChg chg="mod">
          <ac:chgData name="Mote, Laura" userId="278353c1-14ce-4b58-a7c3-099a8a7a4a08" providerId="ADAL" clId="{C5D841C5-197D-4F30-A7E5-9598F8705F2D}" dt="2021-07-12T16:54:39.903" v="109" actId="207"/>
          <ac:spMkLst>
            <pc:docMk/>
            <pc:sldMk cId="1592077145" sldId="299"/>
            <ac:spMk id="3" creationId="{CDD82346-BEF2-4813-A927-80B247D0A744}"/>
          </ac:spMkLst>
        </pc:spChg>
        <pc:spChg chg="mod">
          <ac:chgData name="Mote, Laura" userId="278353c1-14ce-4b58-a7c3-099a8a7a4a08" providerId="ADAL" clId="{C5D841C5-197D-4F30-A7E5-9598F8705F2D}" dt="2021-07-12T16:54:43.954" v="110" actId="207"/>
          <ac:spMkLst>
            <pc:docMk/>
            <pc:sldMk cId="1592077145" sldId="299"/>
            <ac:spMk id="5" creationId="{81798540-6BA7-4C6D-9F6C-DDFB3A88F9A4}"/>
          </ac:spMkLst>
        </pc:spChg>
      </pc:sldChg>
      <pc:sldChg chg="del">
        <pc:chgData name="Mote, Laura" userId="278353c1-14ce-4b58-a7c3-099a8a7a4a08" providerId="ADAL" clId="{C5D841C5-197D-4F30-A7E5-9598F8705F2D}" dt="2021-07-12T16:51:50.913" v="15" actId="2696"/>
        <pc:sldMkLst>
          <pc:docMk/>
          <pc:sldMk cId="1818794539" sldId="358"/>
        </pc:sldMkLst>
      </pc:sldChg>
      <pc:sldChg chg="del">
        <pc:chgData name="Mote, Laura" userId="278353c1-14ce-4b58-a7c3-099a8a7a4a08" providerId="ADAL" clId="{C5D841C5-197D-4F30-A7E5-9598F8705F2D}" dt="2021-07-12T16:51:59.610" v="18" actId="2696"/>
        <pc:sldMkLst>
          <pc:docMk/>
          <pc:sldMk cId="896549699" sldId="359"/>
        </pc:sldMkLst>
      </pc:sldChg>
      <pc:sldChg chg="del">
        <pc:chgData name="Mote, Laura" userId="278353c1-14ce-4b58-a7c3-099a8a7a4a08" providerId="ADAL" clId="{C5D841C5-197D-4F30-A7E5-9598F8705F2D}" dt="2021-07-12T16:51:43.068" v="13" actId="2696"/>
        <pc:sldMkLst>
          <pc:docMk/>
          <pc:sldMk cId="1193334696" sldId="364"/>
        </pc:sldMkLst>
      </pc:sldChg>
      <pc:sldChg chg="del">
        <pc:chgData name="Mote, Laura" userId="278353c1-14ce-4b58-a7c3-099a8a7a4a08" providerId="ADAL" clId="{C5D841C5-197D-4F30-A7E5-9598F8705F2D}" dt="2021-07-12T16:51:27.248" v="9" actId="2696"/>
        <pc:sldMkLst>
          <pc:docMk/>
          <pc:sldMk cId="3092305741" sldId="367"/>
        </pc:sldMkLst>
      </pc:sldChg>
      <pc:sldChg chg="del">
        <pc:chgData name="Mote, Laura" userId="278353c1-14ce-4b58-a7c3-099a8a7a4a08" providerId="ADAL" clId="{C5D841C5-197D-4F30-A7E5-9598F8705F2D}" dt="2021-07-12T16:51:17.767" v="7" actId="2696"/>
        <pc:sldMkLst>
          <pc:docMk/>
          <pc:sldMk cId="3715204929" sldId="370"/>
        </pc:sldMkLst>
      </pc:sldChg>
      <pc:sldChg chg="del">
        <pc:chgData name="Mote, Laura" userId="278353c1-14ce-4b58-a7c3-099a8a7a4a08" providerId="ADAL" clId="{C5D841C5-197D-4F30-A7E5-9598F8705F2D}" dt="2021-07-12T16:51:38.699" v="12" actId="2696"/>
        <pc:sldMkLst>
          <pc:docMk/>
          <pc:sldMk cId="4021726590" sldId="424"/>
        </pc:sldMkLst>
      </pc:sldChg>
      <pc:sldChg chg="del">
        <pc:chgData name="Mote, Laura" userId="278353c1-14ce-4b58-a7c3-099a8a7a4a08" providerId="ADAL" clId="{C5D841C5-197D-4F30-A7E5-9598F8705F2D}" dt="2021-07-12T16:51:54.410" v="16" actId="2696"/>
        <pc:sldMkLst>
          <pc:docMk/>
          <pc:sldMk cId="730101258" sldId="1121"/>
        </pc:sldMkLst>
      </pc:sldChg>
      <pc:sldChg chg="del">
        <pc:chgData name="Mote, Laura" userId="278353c1-14ce-4b58-a7c3-099a8a7a4a08" providerId="ADAL" clId="{C5D841C5-197D-4F30-A7E5-9598F8705F2D}" dt="2021-07-12T16:51:46.889" v="14" actId="2696"/>
        <pc:sldMkLst>
          <pc:docMk/>
          <pc:sldMk cId="1623965953" sldId="1223"/>
        </pc:sldMkLst>
      </pc:sldChg>
      <pc:sldChg chg="del">
        <pc:chgData name="Mote, Laura" userId="278353c1-14ce-4b58-a7c3-099a8a7a4a08" providerId="ADAL" clId="{C5D841C5-197D-4F30-A7E5-9598F8705F2D}" dt="2021-07-12T16:51:29.757" v="10" actId="2696"/>
        <pc:sldMkLst>
          <pc:docMk/>
          <pc:sldMk cId="1327798060" sldId="1226"/>
        </pc:sldMkLst>
      </pc:sldChg>
      <pc:sldChg chg="del">
        <pc:chgData name="Mote, Laura" userId="278353c1-14ce-4b58-a7c3-099a8a7a4a08" providerId="ADAL" clId="{C5D841C5-197D-4F30-A7E5-9598F8705F2D}" dt="2021-07-12T16:51:23.612" v="8" actId="2696"/>
        <pc:sldMkLst>
          <pc:docMk/>
          <pc:sldMk cId="1305640283" sldId="1264"/>
        </pc:sldMkLst>
      </pc:sldChg>
      <pc:sldChg chg="del">
        <pc:chgData name="Mote, Laura" userId="278353c1-14ce-4b58-a7c3-099a8a7a4a08" providerId="ADAL" clId="{C5D841C5-197D-4F30-A7E5-9598F8705F2D}" dt="2021-07-12T16:51:13.630" v="6" actId="2696"/>
        <pc:sldMkLst>
          <pc:docMk/>
          <pc:sldMk cId="836462571" sldId="1265"/>
        </pc:sldMkLst>
      </pc:sldChg>
      <pc:sldChg chg="del">
        <pc:chgData name="Mote, Laura" userId="278353c1-14ce-4b58-a7c3-099a8a7a4a08" providerId="ADAL" clId="{C5D841C5-197D-4F30-A7E5-9598F8705F2D}" dt="2021-07-12T16:51:57.158" v="17" actId="2696"/>
        <pc:sldMkLst>
          <pc:docMk/>
          <pc:sldMk cId="4145584817" sldId="1267"/>
        </pc:sldMkLst>
      </pc:sldChg>
      <pc:sldChg chg="delSp modSp del">
        <pc:chgData name="Mote, Laura" userId="278353c1-14ce-4b58-a7c3-099a8a7a4a08" providerId="ADAL" clId="{C5D841C5-197D-4F30-A7E5-9598F8705F2D}" dt="2021-07-12T16:52:22.111" v="23" actId="2696"/>
        <pc:sldMkLst>
          <pc:docMk/>
          <pc:sldMk cId="764003874" sldId="1268"/>
        </pc:sldMkLst>
        <pc:spChg chg="del mod">
          <ac:chgData name="Mote, Laura" userId="278353c1-14ce-4b58-a7c3-099a8a7a4a08" providerId="ADAL" clId="{C5D841C5-197D-4F30-A7E5-9598F8705F2D}" dt="2021-07-12T16:50:50.734" v="3"/>
          <ac:spMkLst>
            <pc:docMk/>
            <pc:sldMk cId="764003874" sldId="1268"/>
            <ac:spMk id="7" creationId="{19B6B034-E04C-41C4-A0C9-15DA9D199EEE}"/>
          </ac:spMkLst>
        </pc:spChg>
        <pc:spChg chg="del mod">
          <ac:chgData name="Mote, Laura" userId="278353c1-14ce-4b58-a7c3-099a8a7a4a08" providerId="ADAL" clId="{C5D841C5-197D-4F30-A7E5-9598F8705F2D}" dt="2021-07-12T16:50:50.736" v="5"/>
          <ac:spMkLst>
            <pc:docMk/>
            <pc:sldMk cId="764003874" sldId="1268"/>
            <ac:spMk id="8" creationId="{E465822D-13D6-4D16-8BBE-D8634655CC51}"/>
          </ac:spMkLst>
        </pc:spChg>
      </pc:sldChg>
      <pc:sldChg chg="del">
        <pc:chgData name="Mote, Laura" userId="278353c1-14ce-4b58-a7c3-099a8a7a4a08" providerId="ADAL" clId="{C5D841C5-197D-4F30-A7E5-9598F8705F2D}" dt="2021-07-12T16:52:24.908" v="24" actId="2696"/>
        <pc:sldMkLst>
          <pc:docMk/>
          <pc:sldMk cId="4267834466" sldId="1269"/>
        </pc:sldMkLst>
      </pc:sldChg>
      <pc:sldChg chg="del">
        <pc:chgData name="Mote, Laura" userId="278353c1-14ce-4b58-a7c3-099a8a7a4a08" providerId="ADAL" clId="{C5D841C5-197D-4F30-A7E5-9598F8705F2D}" dt="2021-07-12T16:52:10.554" v="21" actId="2696"/>
        <pc:sldMkLst>
          <pc:docMk/>
          <pc:sldMk cId="2079690738" sldId="1270"/>
        </pc:sldMkLst>
      </pc:sldChg>
      <pc:sldMasterChg chg="delSldLayout">
        <pc:chgData name="Mote, Laura" userId="278353c1-14ce-4b58-a7c3-099a8a7a4a08" providerId="ADAL" clId="{C5D841C5-197D-4F30-A7E5-9598F8705F2D}" dt="2021-07-12T16:52:24.910" v="25" actId="2696"/>
        <pc:sldMasterMkLst>
          <pc:docMk/>
          <pc:sldMasterMk cId="0" sldId="2147483648"/>
        </pc:sldMasterMkLst>
        <pc:sldLayoutChg chg="del">
          <pc:chgData name="Mote, Laura" userId="278353c1-14ce-4b58-a7c3-099a8a7a4a08" providerId="ADAL" clId="{C5D841C5-197D-4F30-A7E5-9598F8705F2D}" dt="2021-07-12T16:52:24.910" v="25" actId="2696"/>
          <pc:sldLayoutMkLst>
            <pc:docMk/>
            <pc:sldMasterMk cId="0" sldId="2147483648"/>
            <pc:sldLayoutMk cId="0" sldId="214748365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715E78-E888-4033-BC0C-D34A4FD16CC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EF33279-F01F-4BB0-9F1D-8AE7386E8FBC}">
      <dgm:prSet phldrT="[Text]"/>
      <dgm:spPr/>
      <dgm:t>
        <a:bodyPr/>
        <a:lstStyle/>
        <a:p>
          <a:r>
            <a:rPr lang="en-US" dirty="0" smtClean="0"/>
            <a:t>Sleep</a:t>
          </a:r>
          <a:endParaRPr lang="en-US" dirty="0"/>
        </a:p>
      </dgm:t>
    </dgm:pt>
    <dgm:pt modelId="{0CAD9C6D-5544-4455-B8AD-5D1722B4E31F}" type="parTrans" cxnId="{12A03FC1-8B12-4C3D-837B-91443E5E2DE0}">
      <dgm:prSet/>
      <dgm:spPr/>
      <dgm:t>
        <a:bodyPr/>
        <a:lstStyle/>
        <a:p>
          <a:endParaRPr lang="en-US"/>
        </a:p>
      </dgm:t>
    </dgm:pt>
    <dgm:pt modelId="{825127AD-4809-46F4-8B61-8039A2B7660E}" type="sibTrans" cxnId="{12A03FC1-8B12-4C3D-837B-91443E5E2DE0}">
      <dgm:prSet/>
      <dgm:spPr/>
      <dgm:t>
        <a:bodyPr/>
        <a:lstStyle/>
        <a:p>
          <a:endParaRPr lang="en-US"/>
        </a:p>
      </dgm:t>
    </dgm:pt>
    <dgm:pt modelId="{6F3E847F-1078-468B-988F-98975405867D}">
      <dgm:prSet phldrT="[Text]"/>
      <dgm:spPr/>
      <dgm:t>
        <a:bodyPr/>
        <a:lstStyle/>
        <a:p>
          <a:r>
            <a:rPr lang="en-US" dirty="0" smtClean="0"/>
            <a:t>Physical</a:t>
          </a:r>
          <a:endParaRPr lang="en-US" dirty="0"/>
        </a:p>
      </dgm:t>
    </dgm:pt>
    <dgm:pt modelId="{34C6B00F-0842-4AFC-98DB-D740494E8CEC}" type="parTrans" cxnId="{3549AFDC-1EBE-4526-BD77-F401E798E4A0}">
      <dgm:prSet/>
      <dgm:spPr/>
      <dgm:t>
        <a:bodyPr/>
        <a:lstStyle/>
        <a:p>
          <a:endParaRPr lang="en-US"/>
        </a:p>
      </dgm:t>
    </dgm:pt>
    <dgm:pt modelId="{1025C18A-DDB2-485F-B721-2734524AFCAA}" type="sibTrans" cxnId="{3549AFDC-1EBE-4526-BD77-F401E798E4A0}">
      <dgm:prSet/>
      <dgm:spPr/>
      <dgm:t>
        <a:bodyPr/>
        <a:lstStyle/>
        <a:p>
          <a:endParaRPr lang="en-US"/>
        </a:p>
      </dgm:t>
    </dgm:pt>
    <dgm:pt modelId="{F4AB3DB8-363C-49D7-BE28-36C2D152DD15}">
      <dgm:prSet phldrT="[Text]"/>
      <dgm:spPr/>
      <dgm:t>
        <a:bodyPr/>
        <a:lstStyle/>
        <a:p>
          <a:r>
            <a:rPr lang="en-US" dirty="0" smtClean="0"/>
            <a:t>Focus</a:t>
          </a:r>
          <a:endParaRPr lang="en-US" dirty="0"/>
        </a:p>
      </dgm:t>
    </dgm:pt>
    <dgm:pt modelId="{9C81A57C-F481-4376-A31B-B08AFB100867}" type="parTrans" cxnId="{9382C2DB-C679-4B82-9FDB-96E406418D0B}">
      <dgm:prSet/>
      <dgm:spPr/>
      <dgm:t>
        <a:bodyPr/>
        <a:lstStyle/>
        <a:p>
          <a:endParaRPr lang="en-US"/>
        </a:p>
      </dgm:t>
    </dgm:pt>
    <dgm:pt modelId="{C6D727A6-813B-4D05-BC8D-70D538236D64}" type="sibTrans" cxnId="{9382C2DB-C679-4B82-9FDB-96E406418D0B}">
      <dgm:prSet/>
      <dgm:spPr/>
      <dgm:t>
        <a:bodyPr/>
        <a:lstStyle/>
        <a:p>
          <a:endParaRPr lang="en-US"/>
        </a:p>
      </dgm:t>
    </dgm:pt>
    <dgm:pt modelId="{0C1190B9-A884-436C-823C-2D2F16417CD7}">
      <dgm:prSet phldrT="[Text]"/>
      <dgm:spPr/>
      <dgm:t>
        <a:bodyPr/>
        <a:lstStyle/>
        <a:p>
          <a:r>
            <a:rPr lang="en-US" dirty="0" smtClean="0"/>
            <a:t>Time in</a:t>
          </a:r>
          <a:endParaRPr lang="en-US" dirty="0"/>
        </a:p>
      </dgm:t>
    </dgm:pt>
    <dgm:pt modelId="{F0145AF8-64FD-4152-B2C1-8E1525D2DF00}" type="parTrans" cxnId="{939A851B-1AD6-460A-A981-6FD4587FD580}">
      <dgm:prSet/>
      <dgm:spPr/>
      <dgm:t>
        <a:bodyPr/>
        <a:lstStyle/>
        <a:p>
          <a:endParaRPr lang="en-US"/>
        </a:p>
      </dgm:t>
    </dgm:pt>
    <dgm:pt modelId="{62275995-1AA7-446F-9E4D-4D577A805D49}" type="sibTrans" cxnId="{939A851B-1AD6-460A-A981-6FD4587FD580}">
      <dgm:prSet/>
      <dgm:spPr/>
      <dgm:t>
        <a:bodyPr/>
        <a:lstStyle/>
        <a:p>
          <a:endParaRPr lang="en-US"/>
        </a:p>
      </dgm:t>
    </dgm:pt>
    <dgm:pt modelId="{5BA95293-4B9F-45FF-BA48-C8769F513882}">
      <dgm:prSet phldrT="[Text]"/>
      <dgm:spPr/>
      <dgm:t>
        <a:bodyPr/>
        <a:lstStyle/>
        <a:p>
          <a:r>
            <a:rPr lang="en-US" dirty="0" smtClean="0"/>
            <a:t>Down time</a:t>
          </a:r>
          <a:endParaRPr lang="en-US" dirty="0"/>
        </a:p>
      </dgm:t>
    </dgm:pt>
    <dgm:pt modelId="{558466B9-E79E-46C2-A7D9-18BD690512D8}" type="parTrans" cxnId="{8237A690-19FB-4B12-A6E8-CF93F60C7981}">
      <dgm:prSet/>
      <dgm:spPr/>
      <dgm:t>
        <a:bodyPr/>
        <a:lstStyle/>
        <a:p>
          <a:endParaRPr lang="en-US"/>
        </a:p>
      </dgm:t>
    </dgm:pt>
    <dgm:pt modelId="{5C783F6B-B259-4CE5-8EAA-7C4BC647FE7F}" type="sibTrans" cxnId="{8237A690-19FB-4B12-A6E8-CF93F60C7981}">
      <dgm:prSet/>
      <dgm:spPr/>
      <dgm:t>
        <a:bodyPr/>
        <a:lstStyle/>
        <a:p>
          <a:endParaRPr lang="en-US"/>
        </a:p>
      </dgm:t>
    </dgm:pt>
    <dgm:pt modelId="{670B7C96-CF0D-47D4-98BC-D1458A5F4018}">
      <dgm:prSet/>
      <dgm:spPr/>
      <dgm:t>
        <a:bodyPr/>
        <a:lstStyle/>
        <a:p>
          <a:r>
            <a:rPr lang="en-US" dirty="0" smtClean="0"/>
            <a:t>Play</a:t>
          </a:r>
          <a:endParaRPr lang="en-US" dirty="0"/>
        </a:p>
      </dgm:t>
    </dgm:pt>
    <dgm:pt modelId="{E7562934-50B5-403C-A1C7-5B2AF09C8F1A}" type="parTrans" cxnId="{CFE944A5-062D-449C-8DF3-E6B43ED3C586}">
      <dgm:prSet/>
      <dgm:spPr/>
      <dgm:t>
        <a:bodyPr/>
        <a:lstStyle/>
        <a:p>
          <a:endParaRPr lang="en-US"/>
        </a:p>
      </dgm:t>
    </dgm:pt>
    <dgm:pt modelId="{1A5CB949-47E9-43EC-8E19-0E5B2678E81B}" type="sibTrans" cxnId="{CFE944A5-062D-449C-8DF3-E6B43ED3C586}">
      <dgm:prSet/>
      <dgm:spPr/>
      <dgm:t>
        <a:bodyPr/>
        <a:lstStyle/>
        <a:p>
          <a:endParaRPr lang="en-US"/>
        </a:p>
      </dgm:t>
    </dgm:pt>
    <dgm:pt modelId="{C7E2FB30-C2F0-4244-BFC9-9691E0568AFE}">
      <dgm:prSet/>
      <dgm:spPr/>
      <dgm:t>
        <a:bodyPr/>
        <a:lstStyle/>
        <a:p>
          <a:r>
            <a:rPr lang="en-US" dirty="0" smtClean="0"/>
            <a:t>Connecting</a:t>
          </a:r>
          <a:endParaRPr lang="en-US" dirty="0"/>
        </a:p>
      </dgm:t>
    </dgm:pt>
    <dgm:pt modelId="{2D930C1E-9985-4FE4-9A3B-6C2646C376A4}" type="parTrans" cxnId="{40517A8B-0D83-470A-93D7-5CA916111E32}">
      <dgm:prSet/>
      <dgm:spPr/>
      <dgm:t>
        <a:bodyPr/>
        <a:lstStyle/>
        <a:p>
          <a:endParaRPr lang="en-US"/>
        </a:p>
      </dgm:t>
    </dgm:pt>
    <dgm:pt modelId="{22D879CC-836A-441D-B363-DCAE27BBC562}" type="sibTrans" cxnId="{40517A8B-0D83-470A-93D7-5CA916111E32}">
      <dgm:prSet/>
      <dgm:spPr/>
      <dgm:t>
        <a:bodyPr/>
        <a:lstStyle/>
        <a:p>
          <a:endParaRPr lang="en-US"/>
        </a:p>
      </dgm:t>
    </dgm:pt>
    <dgm:pt modelId="{1C710338-7411-409F-8957-73AD9AD7FD91}" type="pres">
      <dgm:prSet presAssocID="{57715E78-E888-4033-BC0C-D34A4FD16CC6}" presName="diagram" presStyleCnt="0">
        <dgm:presLayoutVars>
          <dgm:dir/>
          <dgm:resizeHandles val="exact"/>
        </dgm:presLayoutVars>
      </dgm:prSet>
      <dgm:spPr/>
      <dgm:t>
        <a:bodyPr/>
        <a:lstStyle/>
        <a:p>
          <a:endParaRPr lang="en-US"/>
        </a:p>
      </dgm:t>
    </dgm:pt>
    <dgm:pt modelId="{5A21D18A-07F5-4BB0-B6B4-6E422A50F2FB}" type="pres">
      <dgm:prSet presAssocID="{DEF33279-F01F-4BB0-9F1D-8AE7386E8FBC}" presName="node" presStyleLbl="node1" presStyleIdx="0" presStyleCnt="7">
        <dgm:presLayoutVars>
          <dgm:bulletEnabled val="1"/>
        </dgm:presLayoutVars>
      </dgm:prSet>
      <dgm:spPr/>
      <dgm:t>
        <a:bodyPr/>
        <a:lstStyle/>
        <a:p>
          <a:endParaRPr lang="en-US"/>
        </a:p>
      </dgm:t>
    </dgm:pt>
    <dgm:pt modelId="{003475F6-9A7E-4EA1-9376-C9F0E972E1C4}" type="pres">
      <dgm:prSet presAssocID="{825127AD-4809-46F4-8B61-8039A2B7660E}" presName="sibTrans" presStyleCnt="0"/>
      <dgm:spPr/>
    </dgm:pt>
    <dgm:pt modelId="{EF82C4E0-4055-48AC-8548-4881AB16B512}" type="pres">
      <dgm:prSet presAssocID="{6F3E847F-1078-468B-988F-98975405867D}" presName="node" presStyleLbl="node1" presStyleIdx="1" presStyleCnt="7">
        <dgm:presLayoutVars>
          <dgm:bulletEnabled val="1"/>
        </dgm:presLayoutVars>
      </dgm:prSet>
      <dgm:spPr/>
      <dgm:t>
        <a:bodyPr/>
        <a:lstStyle/>
        <a:p>
          <a:endParaRPr lang="en-US"/>
        </a:p>
      </dgm:t>
    </dgm:pt>
    <dgm:pt modelId="{082EB533-871D-410C-9AF4-E70BC27FE2D0}" type="pres">
      <dgm:prSet presAssocID="{1025C18A-DDB2-485F-B721-2734524AFCAA}" presName="sibTrans" presStyleCnt="0"/>
      <dgm:spPr/>
    </dgm:pt>
    <dgm:pt modelId="{8C1DCDC3-96E2-410B-8FAC-46D5144DE99C}" type="pres">
      <dgm:prSet presAssocID="{F4AB3DB8-363C-49D7-BE28-36C2D152DD15}" presName="node" presStyleLbl="node1" presStyleIdx="2" presStyleCnt="7">
        <dgm:presLayoutVars>
          <dgm:bulletEnabled val="1"/>
        </dgm:presLayoutVars>
      </dgm:prSet>
      <dgm:spPr/>
      <dgm:t>
        <a:bodyPr/>
        <a:lstStyle/>
        <a:p>
          <a:endParaRPr lang="en-US"/>
        </a:p>
      </dgm:t>
    </dgm:pt>
    <dgm:pt modelId="{14184056-2D4A-4DC9-8672-B8028C790C9D}" type="pres">
      <dgm:prSet presAssocID="{C6D727A6-813B-4D05-BC8D-70D538236D64}" presName="sibTrans" presStyleCnt="0"/>
      <dgm:spPr/>
    </dgm:pt>
    <dgm:pt modelId="{8ABCD555-4B7D-4522-A912-7E44F7913489}" type="pres">
      <dgm:prSet presAssocID="{0C1190B9-A884-436C-823C-2D2F16417CD7}" presName="node" presStyleLbl="node1" presStyleIdx="3" presStyleCnt="7">
        <dgm:presLayoutVars>
          <dgm:bulletEnabled val="1"/>
        </dgm:presLayoutVars>
      </dgm:prSet>
      <dgm:spPr/>
      <dgm:t>
        <a:bodyPr/>
        <a:lstStyle/>
        <a:p>
          <a:endParaRPr lang="en-US"/>
        </a:p>
      </dgm:t>
    </dgm:pt>
    <dgm:pt modelId="{6F5C0BDF-219A-4CBF-9AE4-AF74FA7EB3CD}" type="pres">
      <dgm:prSet presAssocID="{62275995-1AA7-446F-9E4D-4D577A805D49}" presName="sibTrans" presStyleCnt="0"/>
      <dgm:spPr/>
    </dgm:pt>
    <dgm:pt modelId="{9954E969-2A71-4DE7-A665-B7062A67979C}" type="pres">
      <dgm:prSet presAssocID="{5BA95293-4B9F-45FF-BA48-C8769F513882}" presName="node" presStyleLbl="node1" presStyleIdx="4" presStyleCnt="7">
        <dgm:presLayoutVars>
          <dgm:bulletEnabled val="1"/>
        </dgm:presLayoutVars>
      </dgm:prSet>
      <dgm:spPr/>
      <dgm:t>
        <a:bodyPr/>
        <a:lstStyle/>
        <a:p>
          <a:endParaRPr lang="en-US"/>
        </a:p>
      </dgm:t>
    </dgm:pt>
    <dgm:pt modelId="{50CAF899-9B70-4EC1-9BDB-0B0C0C4CC878}" type="pres">
      <dgm:prSet presAssocID="{5C783F6B-B259-4CE5-8EAA-7C4BC647FE7F}" presName="sibTrans" presStyleCnt="0"/>
      <dgm:spPr/>
    </dgm:pt>
    <dgm:pt modelId="{964F34D7-A4DD-4392-8C26-192052669AD4}" type="pres">
      <dgm:prSet presAssocID="{670B7C96-CF0D-47D4-98BC-D1458A5F4018}" presName="node" presStyleLbl="node1" presStyleIdx="5" presStyleCnt="7">
        <dgm:presLayoutVars>
          <dgm:bulletEnabled val="1"/>
        </dgm:presLayoutVars>
      </dgm:prSet>
      <dgm:spPr/>
      <dgm:t>
        <a:bodyPr/>
        <a:lstStyle/>
        <a:p>
          <a:endParaRPr lang="en-US"/>
        </a:p>
      </dgm:t>
    </dgm:pt>
    <dgm:pt modelId="{C92EF440-6483-42DE-BBDB-AB190D8C6DDE}" type="pres">
      <dgm:prSet presAssocID="{1A5CB949-47E9-43EC-8E19-0E5B2678E81B}" presName="sibTrans" presStyleCnt="0"/>
      <dgm:spPr/>
    </dgm:pt>
    <dgm:pt modelId="{A5B5509C-CAF9-4DCB-9F86-F9B169196D03}" type="pres">
      <dgm:prSet presAssocID="{C7E2FB30-C2F0-4244-BFC9-9691E0568AFE}" presName="node" presStyleLbl="node1" presStyleIdx="6" presStyleCnt="7">
        <dgm:presLayoutVars>
          <dgm:bulletEnabled val="1"/>
        </dgm:presLayoutVars>
      </dgm:prSet>
      <dgm:spPr/>
      <dgm:t>
        <a:bodyPr/>
        <a:lstStyle/>
        <a:p>
          <a:endParaRPr lang="en-US"/>
        </a:p>
      </dgm:t>
    </dgm:pt>
  </dgm:ptLst>
  <dgm:cxnLst>
    <dgm:cxn modelId="{12A03FC1-8B12-4C3D-837B-91443E5E2DE0}" srcId="{57715E78-E888-4033-BC0C-D34A4FD16CC6}" destId="{DEF33279-F01F-4BB0-9F1D-8AE7386E8FBC}" srcOrd="0" destOrd="0" parTransId="{0CAD9C6D-5544-4455-B8AD-5D1722B4E31F}" sibTransId="{825127AD-4809-46F4-8B61-8039A2B7660E}"/>
    <dgm:cxn modelId="{40517A8B-0D83-470A-93D7-5CA916111E32}" srcId="{57715E78-E888-4033-BC0C-D34A4FD16CC6}" destId="{C7E2FB30-C2F0-4244-BFC9-9691E0568AFE}" srcOrd="6" destOrd="0" parTransId="{2D930C1E-9985-4FE4-9A3B-6C2646C376A4}" sibTransId="{22D879CC-836A-441D-B363-DCAE27BBC562}"/>
    <dgm:cxn modelId="{939A851B-1AD6-460A-A981-6FD4587FD580}" srcId="{57715E78-E888-4033-BC0C-D34A4FD16CC6}" destId="{0C1190B9-A884-436C-823C-2D2F16417CD7}" srcOrd="3" destOrd="0" parTransId="{F0145AF8-64FD-4152-B2C1-8E1525D2DF00}" sibTransId="{62275995-1AA7-446F-9E4D-4D577A805D49}"/>
    <dgm:cxn modelId="{F3E01CB0-9446-435F-847A-7B87930DB635}" type="presOf" srcId="{670B7C96-CF0D-47D4-98BC-D1458A5F4018}" destId="{964F34D7-A4DD-4392-8C26-192052669AD4}" srcOrd="0" destOrd="0" presId="urn:microsoft.com/office/officeart/2005/8/layout/default"/>
    <dgm:cxn modelId="{B4411D8A-9E83-4C61-9C03-1A5E186C7B64}" type="presOf" srcId="{F4AB3DB8-363C-49D7-BE28-36C2D152DD15}" destId="{8C1DCDC3-96E2-410B-8FAC-46D5144DE99C}" srcOrd="0" destOrd="0" presId="urn:microsoft.com/office/officeart/2005/8/layout/default"/>
    <dgm:cxn modelId="{EC09693B-F539-4CE7-AE06-74C6D17CF670}" type="presOf" srcId="{DEF33279-F01F-4BB0-9F1D-8AE7386E8FBC}" destId="{5A21D18A-07F5-4BB0-B6B4-6E422A50F2FB}" srcOrd="0" destOrd="0" presId="urn:microsoft.com/office/officeart/2005/8/layout/default"/>
    <dgm:cxn modelId="{7A6A4F29-F93C-428A-B499-4FE3893F5896}" type="presOf" srcId="{57715E78-E888-4033-BC0C-D34A4FD16CC6}" destId="{1C710338-7411-409F-8957-73AD9AD7FD91}" srcOrd="0" destOrd="0" presId="urn:microsoft.com/office/officeart/2005/8/layout/default"/>
    <dgm:cxn modelId="{8237A690-19FB-4B12-A6E8-CF93F60C7981}" srcId="{57715E78-E888-4033-BC0C-D34A4FD16CC6}" destId="{5BA95293-4B9F-45FF-BA48-C8769F513882}" srcOrd="4" destOrd="0" parTransId="{558466B9-E79E-46C2-A7D9-18BD690512D8}" sibTransId="{5C783F6B-B259-4CE5-8EAA-7C4BC647FE7F}"/>
    <dgm:cxn modelId="{FBEAA70B-0EDC-46EF-969F-C68C901BDF06}" type="presOf" srcId="{5BA95293-4B9F-45FF-BA48-C8769F513882}" destId="{9954E969-2A71-4DE7-A665-B7062A67979C}" srcOrd="0" destOrd="0" presId="urn:microsoft.com/office/officeart/2005/8/layout/default"/>
    <dgm:cxn modelId="{9382C2DB-C679-4B82-9FDB-96E406418D0B}" srcId="{57715E78-E888-4033-BC0C-D34A4FD16CC6}" destId="{F4AB3DB8-363C-49D7-BE28-36C2D152DD15}" srcOrd="2" destOrd="0" parTransId="{9C81A57C-F481-4376-A31B-B08AFB100867}" sibTransId="{C6D727A6-813B-4D05-BC8D-70D538236D64}"/>
    <dgm:cxn modelId="{377A2CCC-E1E8-45F4-A415-536386500EDC}" type="presOf" srcId="{C7E2FB30-C2F0-4244-BFC9-9691E0568AFE}" destId="{A5B5509C-CAF9-4DCB-9F86-F9B169196D03}" srcOrd="0" destOrd="0" presId="urn:microsoft.com/office/officeart/2005/8/layout/default"/>
    <dgm:cxn modelId="{CFE944A5-062D-449C-8DF3-E6B43ED3C586}" srcId="{57715E78-E888-4033-BC0C-D34A4FD16CC6}" destId="{670B7C96-CF0D-47D4-98BC-D1458A5F4018}" srcOrd="5" destOrd="0" parTransId="{E7562934-50B5-403C-A1C7-5B2AF09C8F1A}" sibTransId="{1A5CB949-47E9-43EC-8E19-0E5B2678E81B}"/>
    <dgm:cxn modelId="{2DB7B419-8D11-4F91-9A13-6539F44FF145}" type="presOf" srcId="{6F3E847F-1078-468B-988F-98975405867D}" destId="{EF82C4E0-4055-48AC-8548-4881AB16B512}" srcOrd="0" destOrd="0" presId="urn:microsoft.com/office/officeart/2005/8/layout/default"/>
    <dgm:cxn modelId="{032172F3-ECAA-4DFF-AF1D-0386DA197F1B}" type="presOf" srcId="{0C1190B9-A884-436C-823C-2D2F16417CD7}" destId="{8ABCD555-4B7D-4522-A912-7E44F7913489}" srcOrd="0" destOrd="0" presId="urn:microsoft.com/office/officeart/2005/8/layout/default"/>
    <dgm:cxn modelId="{3549AFDC-1EBE-4526-BD77-F401E798E4A0}" srcId="{57715E78-E888-4033-BC0C-D34A4FD16CC6}" destId="{6F3E847F-1078-468B-988F-98975405867D}" srcOrd="1" destOrd="0" parTransId="{34C6B00F-0842-4AFC-98DB-D740494E8CEC}" sibTransId="{1025C18A-DDB2-485F-B721-2734524AFCAA}"/>
    <dgm:cxn modelId="{1BC7521A-1233-4833-8CE3-75EB69D828E9}" type="presParOf" srcId="{1C710338-7411-409F-8957-73AD9AD7FD91}" destId="{5A21D18A-07F5-4BB0-B6B4-6E422A50F2FB}" srcOrd="0" destOrd="0" presId="urn:microsoft.com/office/officeart/2005/8/layout/default"/>
    <dgm:cxn modelId="{E3BC11A0-7A8A-4D6B-8942-058C60E8EB3C}" type="presParOf" srcId="{1C710338-7411-409F-8957-73AD9AD7FD91}" destId="{003475F6-9A7E-4EA1-9376-C9F0E972E1C4}" srcOrd="1" destOrd="0" presId="urn:microsoft.com/office/officeart/2005/8/layout/default"/>
    <dgm:cxn modelId="{DDAACE79-E50A-4748-A128-B04821851A4E}" type="presParOf" srcId="{1C710338-7411-409F-8957-73AD9AD7FD91}" destId="{EF82C4E0-4055-48AC-8548-4881AB16B512}" srcOrd="2" destOrd="0" presId="urn:microsoft.com/office/officeart/2005/8/layout/default"/>
    <dgm:cxn modelId="{F4490F28-6C1A-42F4-B6B5-52C073FD3C12}" type="presParOf" srcId="{1C710338-7411-409F-8957-73AD9AD7FD91}" destId="{082EB533-871D-410C-9AF4-E70BC27FE2D0}" srcOrd="3" destOrd="0" presId="urn:microsoft.com/office/officeart/2005/8/layout/default"/>
    <dgm:cxn modelId="{FA191D0D-E058-4D9D-8E3E-ECBE70758960}" type="presParOf" srcId="{1C710338-7411-409F-8957-73AD9AD7FD91}" destId="{8C1DCDC3-96E2-410B-8FAC-46D5144DE99C}" srcOrd="4" destOrd="0" presId="urn:microsoft.com/office/officeart/2005/8/layout/default"/>
    <dgm:cxn modelId="{C73FE2E1-F51E-4A63-80F1-3CA210DE5346}" type="presParOf" srcId="{1C710338-7411-409F-8957-73AD9AD7FD91}" destId="{14184056-2D4A-4DC9-8672-B8028C790C9D}" srcOrd="5" destOrd="0" presId="urn:microsoft.com/office/officeart/2005/8/layout/default"/>
    <dgm:cxn modelId="{FA631955-DB33-4877-9A6B-966E07911E4B}" type="presParOf" srcId="{1C710338-7411-409F-8957-73AD9AD7FD91}" destId="{8ABCD555-4B7D-4522-A912-7E44F7913489}" srcOrd="6" destOrd="0" presId="urn:microsoft.com/office/officeart/2005/8/layout/default"/>
    <dgm:cxn modelId="{1ED2DC12-CB3D-4202-8D1F-A097B5ACF2DA}" type="presParOf" srcId="{1C710338-7411-409F-8957-73AD9AD7FD91}" destId="{6F5C0BDF-219A-4CBF-9AE4-AF74FA7EB3CD}" srcOrd="7" destOrd="0" presId="urn:microsoft.com/office/officeart/2005/8/layout/default"/>
    <dgm:cxn modelId="{619248FB-5BE2-444B-8EA3-B63A9310B5A0}" type="presParOf" srcId="{1C710338-7411-409F-8957-73AD9AD7FD91}" destId="{9954E969-2A71-4DE7-A665-B7062A67979C}" srcOrd="8" destOrd="0" presId="urn:microsoft.com/office/officeart/2005/8/layout/default"/>
    <dgm:cxn modelId="{D6827217-831E-4E71-A6D6-0C74E760E9D8}" type="presParOf" srcId="{1C710338-7411-409F-8957-73AD9AD7FD91}" destId="{50CAF899-9B70-4EC1-9BDB-0B0C0C4CC878}" srcOrd="9" destOrd="0" presId="urn:microsoft.com/office/officeart/2005/8/layout/default"/>
    <dgm:cxn modelId="{13C6B9A4-0AC3-4810-8FA7-1D6477A3FA80}" type="presParOf" srcId="{1C710338-7411-409F-8957-73AD9AD7FD91}" destId="{964F34D7-A4DD-4392-8C26-192052669AD4}" srcOrd="10" destOrd="0" presId="urn:microsoft.com/office/officeart/2005/8/layout/default"/>
    <dgm:cxn modelId="{4E560B97-7DCA-4D51-A605-F984F0078BC1}" type="presParOf" srcId="{1C710338-7411-409F-8957-73AD9AD7FD91}" destId="{C92EF440-6483-42DE-BBDB-AB190D8C6DDE}" srcOrd="11" destOrd="0" presId="urn:microsoft.com/office/officeart/2005/8/layout/default"/>
    <dgm:cxn modelId="{1BC31A2D-DE63-4BE5-BD68-8472E19B19EE}" type="presParOf" srcId="{1C710338-7411-409F-8957-73AD9AD7FD91}" destId="{A5B5509C-CAF9-4DCB-9F86-F9B169196D03}"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D3CA9F-87B0-44D6-8745-73009781B1E3}"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34AFE6EA-E714-4CFF-AC89-A813624C93B8}">
      <dgm:prSet phldrT="[Text]"/>
      <dgm:spPr/>
      <dgm:t>
        <a:bodyPr/>
        <a:lstStyle/>
        <a:p>
          <a:r>
            <a:rPr lang="en-US" dirty="0" smtClean="0">
              <a:latin typeface="Avenir"/>
            </a:rPr>
            <a:t>Avoidance</a:t>
          </a:r>
        </a:p>
        <a:p>
          <a:r>
            <a:rPr lang="en-US" dirty="0" smtClean="0">
              <a:latin typeface="Avenir"/>
            </a:rPr>
            <a:t>Withdrawal</a:t>
          </a:r>
          <a:endParaRPr lang="en-US" dirty="0">
            <a:latin typeface="Avenir"/>
          </a:endParaRPr>
        </a:p>
      </dgm:t>
    </dgm:pt>
    <dgm:pt modelId="{4632B47F-72D4-4B77-BC46-C51555CEB5D5}" type="parTrans" cxnId="{93046729-744D-41D7-BA81-335D5AF57AA5}">
      <dgm:prSet/>
      <dgm:spPr/>
      <dgm:t>
        <a:bodyPr/>
        <a:lstStyle/>
        <a:p>
          <a:endParaRPr lang="en-US"/>
        </a:p>
      </dgm:t>
    </dgm:pt>
    <dgm:pt modelId="{5C4ED744-21E2-4DCB-8A9F-748B39BBB207}" type="sibTrans" cxnId="{93046729-744D-41D7-BA81-335D5AF57AA5}">
      <dgm:prSet/>
      <dgm:spPr/>
      <dgm:t>
        <a:bodyPr/>
        <a:lstStyle/>
        <a:p>
          <a:endParaRPr lang="en-US"/>
        </a:p>
      </dgm:t>
    </dgm:pt>
    <dgm:pt modelId="{A1BA62B3-D7B2-440D-BCED-2FDF46133431}">
      <dgm:prSet phldrT="[Text]"/>
      <dgm:spPr/>
      <dgm:t>
        <a:bodyPr/>
        <a:lstStyle/>
        <a:p>
          <a:r>
            <a:rPr lang="en-US" dirty="0" smtClean="0">
              <a:latin typeface="Avenir"/>
            </a:rPr>
            <a:t>Emotional numbing</a:t>
          </a:r>
          <a:endParaRPr lang="en-US" dirty="0">
            <a:latin typeface="Avenir"/>
          </a:endParaRPr>
        </a:p>
      </dgm:t>
    </dgm:pt>
    <dgm:pt modelId="{2F12BFC7-C25C-4900-A32F-85323EC0014A}" type="parTrans" cxnId="{D7279FAE-679B-4A68-A53D-5563C4C547CE}">
      <dgm:prSet/>
      <dgm:spPr/>
      <dgm:t>
        <a:bodyPr/>
        <a:lstStyle/>
        <a:p>
          <a:endParaRPr lang="en-US"/>
        </a:p>
      </dgm:t>
    </dgm:pt>
    <dgm:pt modelId="{5ED49F0D-D353-480B-AE48-BC82E59B9203}" type="sibTrans" cxnId="{D7279FAE-679B-4A68-A53D-5563C4C547CE}">
      <dgm:prSet/>
      <dgm:spPr/>
      <dgm:t>
        <a:bodyPr/>
        <a:lstStyle/>
        <a:p>
          <a:endParaRPr lang="en-US"/>
        </a:p>
      </dgm:t>
    </dgm:pt>
    <dgm:pt modelId="{8BBDE52A-E5DC-44AD-85B6-B0ADE3021784}">
      <dgm:prSet phldrT="[Text]"/>
      <dgm:spPr/>
      <dgm:t>
        <a:bodyPr/>
        <a:lstStyle/>
        <a:p>
          <a:r>
            <a:rPr lang="en-US" dirty="0" smtClean="0">
              <a:latin typeface="Avenir"/>
            </a:rPr>
            <a:t>Feeling disconnected from friends/family</a:t>
          </a:r>
          <a:endParaRPr lang="en-US" dirty="0">
            <a:latin typeface="Avenir"/>
          </a:endParaRPr>
        </a:p>
      </dgm:t>
    </dgm:pt>
    <dgm:pt modelId="{E8AD3932-4239-4443-8A75-82A37EEF3F78}" type="parTrans" cxnId="{1B925FED-C461-4DEF-AB52-5FA09FE5F104}">
      <dgm:prSet/>
      <dgm:spPr/>
      <dgm:t>
        <a:bodyPr/>
        <a:lstStyle/>
        <a:p>
          <a:endParaRPr lang="en-US"/>
        </a:p>
      </dgm:t>
    </dgm:pt>
    <dgm:pt modelId="{CABFEC87-2861-4837-9E9E-778A2D9AE8A8}" type="sibTrans" cxnId="{1B925FED-C461-4DEF-AB52-5FA09FE5F104}">
      <dgm:prSet/>
      <dgm:spPr/>
      <dgm:t>
        <a:bodyPr/>
        <a:lstStyle/>
        <a:p>
          <a:endParaRPr lang="en-US"/>
        </a:p>
      </dgm:t>
    </dgm:pt>
    <dgm:pt modelId="{63F01E87-1BF9-441D-B880-9D45128E550B}">
      <dgm:prSet phldrT="[Text]"/>
      <dgm:spPr/>
      <dgm:t>
        <a:bodyPr/>
        <a:lstStyle/>
        <a:p>
          <a:r>
            <a:rPr lang="en-US" dirty="0" smtClean="0">
              <a:latin typeface="Avenir"/>
            </a:rPr>
            <a:t>Hyper arousal</a:t>
          </a:r>
          <a:endParaRPr lang="en-US" dirty="0">
            <a:latin typeface="Avenir"/>
          </a:endParaRPr>
        </a:p>
      </dgm:t>
    </dgm:pt>
    <dgm:pt modelId="{85564CC5-0B92-4272-BB6F-DD554A1D1B63}" type="parTrans" cxnId="{357B907D-E9D5-44B0-8940-F335DBEF0A49}">
      <dgm:prSet/>
      <dgm:spPr/>
      <dgm:t>
        <a:bodyPr/>
        <a:lstStyle/>
        <a:p>
          <a:endParaRPr lang="en-US"/>
        </a:p>
      </dgm:t>
    </dgm:pt>
    <dgm:pt modelId="{793D76DB-EA34-4681-B9FB-1B2B356C0D49}" type="sibTrans" cxnId="{357B907D-E9D5-44B0-8940-F335DBEF0A49}">
      <dgm:prSet/>
      <dgm:spPr/>
      <dgm:t>
        <a:bodyPr/>
        <a:lstStyle/>
        <a:p>
          <a:endParaRPr lang="en-US"/>
        </a:p>
      </dgm:t>
    </dgm:pt>
    <dgm:pt modelId="{637D13A1-C093-4AD3-B634-EA189D3EA418}">
      <dgm:prSet phldrT="[Text]"/>
      <dgm:spPr/>
      <dgm:t>
        <a:bodyPr/>
        <a:lstStyle/>
        <a:p>
          <a:r>
            <a:rPr lang="en-US" dirty="0" smtClean="0">
              <a:latin typeface="Avenir"/>
            </a:rPr>
            <a:t>Nervousness or jumpiness</a:t>
          </a:r>
          <a:endParaRPr lang="en-US" dirty="0">
            <a:latin typeface="Avenir"/>
          </a:endParaRPr>
        </a:p>
      </dgm:t>
    </dgm:pt>
    <dgm:pt modelId="{BADCF296-17D2-43A4-8394-279D62F383F8}" type="parTrans" cxnId="{CBD4310B-EF4D-4BEF-AF2D-BC4FD6711345}">
      <dgm:prSet/>
      <dgm:spPr/>
      <dgm:t>
        <a:bodyPr/>
        <a:lstStyle/>
        <a:p>
          <a:endParaRPr lang="en-US"/>
        </a:p>
      </dgm:t>
    </dgm:pt>
    <dgm:pt modelId="{C5626FD2-C605-46D0-AF35-F4EBCE95DFDA}" type="sibTrans" cxnId="{CBD4310B-EF4D-4BEF-AF2D-BC4FD6711345}">
      <dgm:prSet/>
      <dgm:spPr/>
      <dgm:t>
        <a:bodyPr/>
        <a:lstStyle/>
        <a:p>
          <a:endParaRPr lang="en-US"/>
        </a:p>
      </dgm:t>
    </dgm:pt>
    <dgm:pt modelId="{4EA45F68-2509-455F-972E-E484B6A16F62}">
      <dgm:prSet phldrT="[Text]"/>
      <dgm:spPr/>
      <dgm:t>
        <a:bodyPr/>
        <a:lstStyle/>
        <a:p>
          <a:r>
            <a:rPr lang="en-US" dirty="0" smtClean="0">
              <a:latin typeface="Avenir"/>
            </a:rPr>
            <a:t>Difficulty concentrating or taking in information</a:t>
          </a:r>
          <a:endParaRPr lang="en-US" dirty="0">
            <a:latin typeface="Avenir"/>
          </a:endParaRPr>
        </a:p>
      </dgm:t>
    </dgm:pt>
    <dgm:pt modelId="{5DBDF646-B468-4E5E-98C8-DBBFEE33F949}" type="parTrans" cxnId="{81AFB4B5-2301-4A8F-853F-1F3A18E31F1C}">
      <dgm:prSet/>
      <dgm:spPr/>
      <dgm:t>
        <a:bodyPr/>
        <a:lstStyle/>
        <a:p>
          <a:endParaRPr lang="en-US"/>
        </a:p>
      </dgm:t>
    </dgm:pt>
    <dgm:pt modelId="{0996AFCC-94D5-481A-BFF6-9B52588FE0FA}" type="sibTrans" cxnId="{81AFB4B5-2301-4A8F-853F-1F3A18E31F1C}">
      <dgm:prSet/>
      <dgm:spPr/>
      <dgm:t>
        <a:bodyPr/>
        <a:lstStyle/>
        <a:p>
          <a:endParaRPr lang="en-US"/>
        </a:p>
      </dgm:t>
    </dgm:pt>
    <dgm:pt modelId="{335B0D6E-67E3-4968-AF6A-57E6397A39EE}">
      <dgm:prSet phldrT="[Text]"/>
      <dgm:spPr/>
      <dgm:t>
        <a:bodyPr/>
        <a:lstStyle/>
        <a:p>
          <a:r>
            <a:rPr lang="en-US" dirty="0" smtClean="0">
              <a:latin typeface="Avenir"/>
            </a:rPr>
            <a:t>Re-experiencing</a:t>
          </a:r>
          <a:r>
            <a:rPr lang="en-US" dirty="0" smtClean="0"/>
            <a:t> </a:t>
          </a:r>
          <a:endParaRPr lang="en-US" dirty="0"/>
        </a:p>
      </dgm:t>
    </dgm:pt>
    <dgm:pt modelId="{920DD2F9-796C-41DA-817F-17B2DDD00866}" type="parTrans" cxnId="{61E434AE-C608-4752-AC13-0F8B79B39D0D}">
      <dgm:prSet/>
      <dgm:spPr/>
      <dgm:t>
        <a:bodyPr/>
        <a:lstStyle/>
        <a:p>
          <a:endParaRPr lang="en-US"/>
        </a:p>
      </dgm:t>
    </dgm:pt>
    <dgm:pt modelId="{B0889D1E-3F82-42F9-B494-0B19F336C594}" type="sibTrans" cxnId="{61E434AE-C608-4752-AC13-0F8B79B39D0D}">
      <dgm:prSet/>
      <dgm:spPr/>
      <dgm:t>
        <a:bodyPr/>
        <a:lstStyle/>
        <a:p>
          <a:endParaRPr lang="en-US"/>
        </a:p>
      </dgm:t>
    </dgm:pt>
    <dgm:pt modelId="{A7B60BD6-2F72-4F24-B01B-30CED903A2BE}">
      <dgm:prSet phldrT="[Text]"/>
      <dgm:spPr/>
      <dgm:t>
        <a:bodyPr/>
        <a:lstStyle/>
        <a:p>
          <a:r>
            <a:rPr lang="en-US" dirty="0" smtClean="0">
              <a:latin typeface="Avenir"/>
            </a:rPr>
            <a:t>Intrusive images</a:t>
          </a:r>
          <a:endParaRPr lang="en-US" dirty="0">
            <a:latin typeface="Avenir"/>
          </a:endParaRPr>
        </a:p>
      </dgm:t>
    </dgm:pt>
    <dgm:pt modelId="{CCA7D73B-2402-4001-A91B-1D4B53167E03}" type="parTrans" cxnId="{D6040D4B-9CB4-40DC-AB4C-C2464957645C}">
      <dgm:prSet/>
      <dgm:spPr/>
      <dgm:t>
        <a:bodyPr/>
        <a:lstStyle/>
        <a:p>
          <a:endParaRPr lang="en-US"/>
        </a:p>
      </dgm:t>
    </dgm:pt>
    <dgm:pt modelId="{B510C1D0-9279-41B4-AF8D-370ADE187FE5}" type="sibTrans" cxnId="{D6040D4B-9CB4-40DC-AB4C-C2464957645C}">
      <dgm:prSet/>
      <dgm:spPr/>
      <dgm:t>
        <a:bodyPr/>
        <a:lstStyle/>
        <a:p>
          <a:endParaRPr lang="en-US"/>
        </a:p>
      </dgm:t>
    </dgm:pt>
    <dgm:pt modelId="{F461146E-CEF2-44FC-A164-04D807B7B24E}">
      <dgm:prSet phldrT="[Text]"/>
      <dgm:spPr/>
      <dgm:t>
        <a:bodyPr/>
        <a:lstStyle/>
        <a:p>
          <a:r>
            <a:rPr lang="en-US" dirty="0" smtClean="0">
              <a:latin typeface="Avenir"/>
            </a:rPr>
            <a:t>Nightmares and insomnia</a:t>
          </a:r>
          <a:endParaRPr lang="en-US" dirty="0">
            <a:latin typeface="Avenir"/>
          </a:endParaRPr>
        </a:p>
      </dgm:t>
    </dgm:pt>
    <dgm:pt modelId="{E757C787-0806-4E58-8F95-D069455EC2E1}" type="parTrans" cxnId="{CA3691C6-2D5C-433B-A82E-909A287CBB02}">
      <dgm:prSet/>
      <dgm:spPr/>
      <dgm:t>
        <a:bodyPr/>
        <a:lstStyle/>
        <a:p>
          <a:endParaRPr lang="en-US"/>
        </a:p>
      </dgm:t>
    </dgm:pt>
    <dgm:pt modelId="{470E2F23-A347-4FAC-88C9-53AF973F3238}" type="sibTrans" cxnId="{CA3691C6-2D5C-433B-A82E-909A287CBB02}">
      <dgm:prSet/>
      <dgm:spPr/>
      <dgm:t>
        <a:bodyPr/>
        <a:lstStyle/>
        <a:p>
          <a:endParaRPr lang="en-US"/>
        </a:p>
      </dgm:t>
    </dgm:pt>
    <dgm:pt modelId="{FFE883C0-47D1-4442-BAC1-B3422883AFCD}">
      <dgm:prSet/>
      <dgm:spPr/>
      <dgm:t>
        <a:bodyPr/>
        <a:lstStyle/>
        <a:p>
          <a:r>
            <a:rPr lang="en-US" dirty="0" smtClean="0">
              <a:latin typeface="Avenir"/>
            </a:rPr>
            <a:t>Thoughts &amp; Feelings</a:t>
          </a:r>
          <a:endParaRPr lang="en-US" dirty="0">
            <a:latin typeface="Avenir"/>
          </a:endParaRPr>
        </a:p>
      </dgm:t>
    </dgm:pt>
    <dgm:pt modelId="{D4CB7686-2E26-4D0B-B9CB-272A3A604652}" type="parTrans" cxnId="{81EB1831-3232-470C-BCCC-B2259F5555F8}">
      <dgm:prSet/>
      <dgm:spPr/>
      <dgm:t>
        <a:bodyPr/>
        <a:lstStyle/>
        <a:p>
          <a:endParaRPr lang="en-US"/>
        </a:p>
      </dgm:t>
    </dgm:pt>
    <dgm:pt modelId="{94D3B54C-17B8-44C7-B926-FA02291845A7}" type="sibTrans" cxnId="{81EB1831-3232-470C-BCCC-B2259F5555F8}">
      <dgm:prSet/>
      <dgm:spPr/>
      <dgm:t>
        <a:bodyPr/>
        <a:lstStyle/>
        <a:p>
          <a:endParaRPr lang="en-US"/>
        </a:p>
      </dgm:t>
    </dgm:pt>
    <dgm:pt modelId="{D07AFA1D-87D9-4531-AF8B-E85BD500BBFA}">
      <dgm:prSet/>
      <dgm:spPr/>
      <dgm:t>
        <a:bodyPr/>
        <a:lstStyle/>
        <a:p>
          <a:r>
            <a:rPr lang="en-US" dirty="0" smtClean="0">
              <a:latin typeface="Avenir"/>
            </a:rPr>
            <a:t>Changes in your worldview</a:t>
          </a:r>
          <a:endParaRPr lang="en-US" dirty="0">
            <a:latin typeface="Avenir"/>
          </a:endParaRPr>
        </a:p>
      </dgm:t>
    </dgm:pt>
    <dgm:pt modelId="{3CEF43B1-BA68-4DE5-8CA4-A4FE85B502F4}" type="parTrans" cxnId="{FEEAAEF8-934F-469C-B546-7934F06A5F3E}">
      <dgm:prSet/>
      <dgm:spPr/>
      <dgm:t>
        <a:bodyPr/>
        <a:lstStyle/>
        <a:p>
          <a:endParaRPr lang="en-US"/>
        </a:p>
      </dgm:t>
    </dgm:pt>
    <dgm:pt modelId="{89BB859B-FE78-487A-9B84-57CFE75EC3CE}" type="sibTrans" cxnId="{FEEAAEF8-934F-469C-B546-7934F06A5F3E}">
      <dgm:prSet/>
      <dgm:spPr/>
      <dgm:t>
        <a:bodyPr/>
        <a:lstStyle/>
        <a:p>
          <a:endParaRPr lang="en-US"/>
        </a:p>
      </dgm:t>
    </dgm:pt>
    <dgm:pt modelId="{F83E80D2-CFB4-4CA5-BA97-C62F07F6006C}">
      <dgm:prSet/>
      <dgm:spPr/>
      <dgm:t>
        <a:bodyPr/>
        <a:lstStyle/>
        <a:p>
          <a:r>
            <a:rPr lang="en-US" dirty="0" smtClean="0">
              <a:latin typeface="Avenir"/>
            </a:rPr>
            <a:t>Feelings of hopelessness and helplessness</a:t>
          </a:r>
          <a:endParaRPr lang="en-US" dirty="0">
            <a:latin typeface="Avenir"/>
          </a:endParaRPr>
        </a:p>
      </dgm:t>
    </dgm:pt>
    <dgm:pt modelId="{84006BFB-F28D-458B-9EDB-AC9EB7BEB9E3}" type="parTrans" cxnId="{4AC9EAAA-0B5F-4AE8-AC51-4B7B8B577E85}">
      <dgm:prSet/>
      <dgm:spPr/>
      <dgm:t>
        <a:bodyPr/>
        <a:lstStyle/>
        <a:p>
          <a:endParaRPr lang="en-US"/>
        </a:p>
      </dgm:t>
    </dgm:pt>
    <dgm:pt modelId="{8D0D7469-5867-4025-8002-46B2447424A0}" type="sibTrans" cxnId="{4AC9EAAA-0B5F-4AE8-AC51-4B7B8B577E85}">
      <dgm:prSet/>
      <dgm:spPr/>
      <dgm:t>
        <a:bodyPr/>
        <a:lstStyle/>
        <a:p>
          <a:endParaRPr lang="en-US"/>
        </a:p>
      </dgm:t>
    </dgm:pt>
    <dgm:pt modelId="{A5C8158F-82B3-4739-A1AA-DC1F371C6197}">
      <dgm:prSet/>
      <dgm:spPr/>
      <dgm:t>
        <a:bodyPr/>
        <a:lstStyle/>
        <a:p>
          <a:r>
            <a:rPr lang="en-US" dirty="0" smtClean="0">
              <a:latin typeface="Avenir"/>
            </a:rPr>
            <a:t>Anger</a:t>
          </a:r>
          <a:endParaRPr lang="en-US" dirty="0">
            <a:latin typeface="Avenir"/>
          </a:endParaRPr>
        </a:p>
      </dgm:t>
    </dgm:pt>
    <dgm:pt modelId="{0239AB31-2363-48BB-97AD-BC76C215BC7C}" type="parTrans" cxnId="{96A34C06-0457-4505-B418-B3A21EA02718}">
      <dgm:prSet/>
      <dgm:spPr/>
      <dgm:t>
        <a:bodyPr/>
        <a:lstStyle/>
        <a:p>
          <a:endParaRPr lang="en-US"/>
        </a:p>
      </dgm:t>
    </dgm:pt>
    <dgm:pt modelId="{403C7627-9CA7-464D-BFA3-86FFE9D8CF09}" type="sibTrans" cxnId="{96A34C06-0457-4505-B418-B3A21EA02718}">
      <dgm:prSet/>
      <dgm:spPr/>
      <dgm:t>
        <a:bodyPr/>
        <a:lstStyle/>
        <a:p>
          <a:endParaRPr lang="en-US"/>
        </a:p>
      </dgm:t>
    </dgm:pt>
    <dgm:pt modelId="{31C6EEA0-3352-45A3-A423-EFBCA0C907A1}" type="pres">
      <dgm:prSet presAssocID="{45D3CA9F-87B0-44D6-8745-73009781B1E3}" presName="Name0" presStyleCnt="0">
        <dgm:presLayoutVars>
          <dgm:dir/>
          <dgm:animLvl val="lvl"/>
          <dgm:resizeHandles val="exact"/>
        </dgm:presLayoutVars>
      </dgm:prSet>
      <dgm:spPr/>
      <dgm:t>
        <a:bodyPr/>
        <a:lstStyle/>
        <a:p>
          <a:endParaRPr lang="en-US"/>
        </a:p>
      </dgm:t>
    </dgm:pt>
    <dgm:pt modelId="{03E911F1-0318-4842-B9CA-926DF460EC28}" type="pres">
      <dgm:prSet presAssocID="{34AFE6EA-E714-4CFF-AC89-A813624C93B8}" presName="composite" presStyleCnt="0"/>
      <dgm:spPr/>
    </dgm:pt>
    <dgm:pt modelId="{AC69A53B-FA5D-4B77-842C-E944F56D6257}" type="pres">
      <dgm:prSet presAssocID="{34AFE6EA-E714-4CFF-AC89-A813624C93B8}" presName="parTx" presStyleLbl="alignNode1" presStyleIdx="0" presStyleCnt="4">
        <dgm:presLayoutVars>
          <dgm:chMax val="0"/>
          <dgm:chPref val="0"/>
          <dgm:bulletEnabled val="1"/>
        </dgm:presLayoutVars>
      </dgm:prSet>
      <dgm:spPr/>
      <dgm:t>
        <a:bodyPr/>
        <a:lstStyle/>
        <a:p>
          <a:endParaRPr lang="en-US"/>
        </a:p>
      </dgm:t>
    </dgm:pt>
    <dgm:pt modelId="{B6AEEEFD-1E3A-4863-927E-C3AD1FCE854E}" type="pres">
      <dgm:prSet presAssocID="{34AFE6EA-E714-4CFF-AC89-A813624C93B8}" presName="desTx" presStyleLbl="alignAccFollowNode1" presStyleIdx="0" presStyleCnt="4">
        <dgm:presLayoutVars>
          <dgm:bulletEnabled val="1"/>
        </dgm:presLayoutVars>
      </dgm:prSet>
      <dgm:spPr/>
      <dgm:t>
        <a:bodyPr/>
        <a:lstStyle/>
        <a:p>
          <a:endParaRPr lang="en-US"/>
        </a:p>
      </dgm:t>
    </dgm:pt>
    <dgm:pt modelId="{CCB67FB1-D2C2-49EA-B9BC-53B3DE63D00E}" type="pres">
      <dgm:prSet presAssocID="{5C4ED744-21E2-4DCB-8A9F-748B39BBB207}" presName="space" presStyleCnt="0"/>
      <dgm:spPr/>
    </dgm:pt>
    <dgm:pt modelId="{EEAC02B4-CBC3-4367-9082-6482EA7B8D3B}" type="pres">
      <dgm:prSet presAssocID="{63F01E87-1BF9-441D-B880-9D45128E550B}" presName="composite" presStyleCnt="0"/>
      <dgm:spPr/>
    </dgm:pt>
    <dgm:pt modelId="{B0E9BB93-90EF-4D55-A070-A0BFD6BE1D01}" type="pres">
      <dgm:prSet presAssocID="{63F01E87-1BF9-441D-B880-9D45128E550B}" presName="parTx" presStyleLbl="alignNode1" presStyleIdx="1" presStyleCnt="4">
        <dgm:presLayoutVars>
          <dgm:chMax val="0"/>
          <dgm:chPref val="0"/>
          <dgm:bulletEnabled val="1"/>
        </dgm:presLayoutVars>
      </dgm:prSet>
      <dgm:spPr/>
      <dgm:t>
        <a:bodyPr/>
        <a:lstStyle/>
        <a:p>
          <a:endParaRPr lang="en-US"/>
        </a:p>
      </dgm:t>
    </dgm:pt>
    <dgm:pt modelId="{CE6A950C-E44E-40DC-848C-4A673F155D3E}" type="pres">
      <dgm:prSet presAssocID="{63F01E87-1BF9-441D-B880-9D45128E550B}" presName="desTx" presStyleLbl="alignAccFollowNode1" presStyleIdx="1" presStyleCnt="4">
        <dgm:presLayoutVars>
          <dgm:bulletEnabled val="1"/>
        </dgm:presLayoutVars>
      </dgm:prSet>
      <dgm:spPr/>
      <dgm:t>
        <a:bodyPr/>
        <a:lstStyle/>
        <a:p>
          <a:endParaRPr lang="en-US"/>
        </a:p>
      </dgm:t>
    </dgm:pt>
    <dgm:pt modelId="{9E1375C0-91D9-4BA0-824B-381411E9AD9A}" type="pres">
      <dgm:prSet presAssocID="{793D76DB-EA34-4681-B9FB-1B2B356C0D49}" presName="space" presStyleCnt="0"/>
      <dgm:spPr/>
    </dgm:pt>
    <dgm:pt modelId="{AEF5D15A-FE98-488C-9676-4365C906F9A9}" type="pres">
      <dgm:prSet presAssocID="{335B0D6E-67E3-4968-AF6A-57E6397A39EE}" presName="composite" presStyleCnt="0"/>
      <dgm:spPr/>
    </dgm:pt>
    <dgm:pt modelId="{C555AFCD-AA19-4C36-8E71-E8EE9A3E29FE}" type="pres">
      <dgm:prSet presAssocID="{335B0D6E-67E3-4968-AF6A-57E6397A39EE}" presName="parTx" presStyleLbl="alignNode1" presStyleIdx="2" presStyleCnt="4">
        <dgm:presLayoutVars>
          <dgm:chMax val="0"/>
          <dgm:chPref val="0"/>
          <dgm:bulletEnabled val="1"/>
        </dgm:presLayoutVars>
      </dgm:prSet>
      <dgm:spPr/>
      <dgm:t>
        <a:bodyPr/>
        <a:lstStyle/>
        <a:p>
          <a:endParaRPr lang="en-US"/>
        </a:p>
      </dgm:t>
    </dgm:pt>
    <dgm:pt modelId="{5D1800E5-C87E-475E-A077-8C4066F3052E}" type="pres">
      <dgm:prSet presAssocID="{335B0D6E-67E3-4968-AF6A-57E6397A39EE}" presName="desTx" presStyleLbl="alignAccFollowNode1" presStyleIdx="2" presStyleCnt="4">
        <dgm:presLayoutVars>
          <dgm:bulletEnabled val="1"/>
        </dgm:presLayoutVars>
      </dgm:prSet>
      <dgm:spPr/>
      <dgm:t>
        <a:bodyPr/>
        <a:lstStyle/>
        <a:p>
          <a:endParaRPr lang="en-US"/>
        </a:p>
      </dgm:t>
    </dgm:pt>
    <dgm:pt modelId="{A5FA842B-C8FB-4175-8325-930DABB2E4BF}" type="pres">
      <dgm:prSet presAssocID="{B0889D1E-3F82-42F9-B494-0B19F336C594}" presName="space" presStyleCnt="0"/>
      <dgm:spPr/>
    </dgm:pt>
    <dgm:pt modelId="{EDA38602-AED5-498E-BC4A-7E78B60BE0C5}" type="pres">
      <dgm:prSet presAssocID="{FFE883C0-47D1-4442-BAC1-B3422883AFCD}" presName="composite" presStyleCnt="0"/>
      <dgm:spPr/>
    </dgm:pt>
    <dgm:pt modelId="{F1069BBD-9E07-4496-A704-1170BF32F55C}" type="pres">
      <dgm:prSet presAssocID="{FFE883C0-47D1-4442-BAC1-B3422883AFCD}" presName="parTx" presStyleLbl="alignNode1" presStyleIdx="3" presStyleCnt="4">
        <dgm:presLayoutVars>
          <dgm:chMax val="0"/>
          <dgm:chPref val="0"/>
          <dgm:bulletEnabled val="1"/>
        </dgm:presLayoutVars>
      </dgm:prSet>
      <dgm:spPr/>
      <dgm:t>
        <a:bodyPr/>
        <a:lstStyle/>
        <a:p>
          <a:endParaRPr lang="en-US"/>
        </a:p>
      </dgm:t>
    </dgm:pt>
    <dgm:pt modelId="{FE2B542E-C4EB-49FB-90AF-86891D5C9607}" type="pres">
      <dgm:prSet presAssocID="{FFE883C0-47D1-4442-BAC1-B3422883AFCD}" presName="desTx" presStyleLbl="alignAccFollowNode1" presStyleIdx="3" presStyleCnt="4">
        <dgm:presLayoutVars>
          <dgm:bulletEnabled val="1"/>
        </dgm:presLayoutVars>
      </dgm:prSet>
      <dgm:spPr/>
      <dgm:t>
        <a:bodyPr/>
        <a:lstStyle/>
        <a:p>
          <a:endParaRPr lang="en-US"/>
        </a:p>
      </dgm:t>
    </dgm:pt>
  </dgm:ptLst>
  <dgm:cxnLst>
    <dgm:cxn modelId="{DB69F8BB-C0B0-4B74-AA83-760CCD183BA6}" type="presOf" srcId="{637D13A1-C093-4AD3-B634-EA189D3EA418}" destId="{CE6A950C-E44E-40DC-848C-4A673F155D3E}" srcOrd="0" destOrd="0" presId="urn:microsoft.com/office/officeart/2005/8/layout/hList1"/>
    <dgm:cxn modelId="{DFF06E1E-D67F-4976-A3F6-D0A98A25E7B6}" type="presOf" srcId="{45D3CA9F-87B0-44D6-8745-73009781B1E3}" destId="{31C6EEA0-3352-45A3-A423-EFBCA0C907A1}" srcOrd="0" destOrd="0" presId="urn:microsoft.com/office/officeart/2005/8/layout/hList1"/>
    <dgm:cxn modelId="{8567B573-C3EB-4DF4-AB19-C5349A68C00A}" type="presOf" srcId="{F461146E-CEF2-44FC-A164-04D807B7B24E}" destId="{5D1800E5-C87E-475E-A077-8C4066F3052E}" srcOrd="0" destOrd="1" presId="urn:microsoft.com/office/officeart/2005/8/layout/hList1"/>
    <dgm:cxn modelId="{B745EEEC-47E9-4704-A44A-E9B0DDC2129D}" type="presOf" srcId="{D07AFA1D-87D9-4531-AF8B-E85BD500BBFA}" destId="{FE2B542E-C4EB-49FB-90AF-86891D5C9607}" srcOrd="0" destOrd="0" presId="urn:microsoft.com/office/officeart/2005/8/layout/hList1"/>
    <dgm:cxn modelId="{269EA6E8-90D4-41FE-8EC7-14031563FBBB}" type="presOf" srcId="{63F01E87-1BF9-441D-B880-9D45128E550B}" destId="{B0E9BB93-90EF-4D55-A070-A0BFD6BE1D01}" srcOrd="0" destOrd="0" presId="urn:microsoft.com/office/officeart/2005/8/layout/hList1"/>
    <dgm:cxn modelId="{AE5C99E1-2593-4EC0-AE30-CE1F1010B058}" type="presOf" srcId="{F83E80D2-CFB4-4CA5-BA97-C62F07F6006C}" destId="{FE2B542E-C4EB-49FB-90AF-86891D5C9607}" srcOrd="0" destOrd="1" presId="urn:microsoft.com/office/officeart/2005/8/layout/hList1"/>
    <dgm:cxn modelId="{1B925FED-C461-4DEF-AB52-5FA09FE5F104}" srcId="{34AFE6EA-E714-4CFF-AC89-A813624C93B8}" destId="{8BBDE52A-E5DC-44AD-85B6-B0ADE3021784}" srcOrd="1" destOrd="0" parTransId="{E8AD3932-4239-4443-8A75-82A37EEF3F78}" sibTransId="{CABFEC87-2861-4837-9E9E-778A2D9AE8A8}"/>
    <dgm:cxn modelId="{8F9699B9-9E02-4835-9AA0-695CDBABDCC5}" type="presOf" srcId="{A5C8158F-82B3-4739-A1AA-DC1F371C6197}" destId="{FE2B542E-C4EB-49FB-90AF-86891D5C9607}" srcOrd="0" destOrd="2" presId="urn:microsoft.com/office/officeart/2005/8/layout/hList1"/>
    <dgm:cxn modelId="{FEEAAEF8-934F-469C-B546-7934F06A5F3E}" srcId="{FFE883C0-47D1-4442-BAC1-B3422883AFCD}" destId="{D07AFA1D-87D9-4531-AF8B-E85BD500BBFA}" srcOrd="0" destOrd="0" parTransId="{3CEF43B1-BA68-4DE5-8CA4-A4FE85B502F4}" sibTransId="{89BB859B-FE78-487A-9B84-57CFE75EC3CE}"/>
    <dgm:cxn modelId="{0E906F53-7440-488C-BAD6-A5FAD37D112F}" type="presOf" srcId="{8BBDE52A-E5DC-44AD-85B6-B0ADE3021784}" destId="{B6AEEEFD-1E3A-4863-927E-C3AD1FCE854E}" srcOrd="0" destOrd="1" presId="urn:microsoft.com/office/officeart/2005/8/layout/hList1"/>
    <dgm:cxn modelId="{CA3691C6-2D5C-433B-A82E-909A287CBB02}" srcId="{335B0D6E-67E3-4968-AF6A-57E6397A39EE}" destId="{F461146E-CEF2-44FC-A164-04D807B7B24E}" srcOrd="1" destOrd="0" parTransId="{E757C787-0806-4E58-8F95-D069455EC2E1}" sibTransId="{470E2F23-A347-4FAC-88C9-53AF973F3238}"/>
    <dgm:cxn modelId="{81EB1831-3232-470C-BCCC-B2259F5555F8}" srcId="{45D3CA9F-87B0-44D6-8745-73009781B1E3}" destId="{FFE883C0-47D1-4442-BAC1-B3422883AFCD}" srcOrd="3" destOrd="0" parTransId="{D4CB7686-2E26-4D0B-B9CB-272A3A604652}" sibTransId="{94D3B54C-17B8-44C7-B926-FA02291845A7}"/>
    <dgm:cxn modelId="{61E434AE-C608-4752-AC13-0F8B79B39D0D}" srcId="{45D3CA9F-87B0-44D6-8745-73009781B1E3}" destId="{335B0D6E-67E3-4968-AF6A-57E6397A39EE}" srcOrd="2" destOrd="0" parTransId="{920DD2F9-796C-41DA-817F-17B2DDD00866}" sibTransId="{B0889D1E-3F82-42F9-B494-0B19F336C594}"/>
    <dgm:cxn modelId="{81AFB4B5-2301-4A8F-853F-1F3A18E31F1C}" srcId="{63F01E87-1BF9-441D-B880-9D45128E550B}" destId="{4EA45F68-2509-455F-972E-E484B6A16F62}" srcOrd="1" destOrd="0" parTransId="{5DBDF646-B468-4E5E-98C8-DBBFEE33F949}" sibTransId="{0996AFCC-94D5-481A-BFF6-9B52588FE0FA}"/>
    <dgm:cxn modelId="{D6040D4B-9CB4-40DC-AB4C-C2464957645C}" srcId="{335B0D6E-67E3-4968-AF6A-57E6397A39EE}" destId="{A7B60BD6-2F72-4F24-B01B-30CED903A2BE}" srcOrd="0" destOrd="0" parTransId="{CCA7D73B-2402-4001-A91B-1D4B53167E03}" sibTransId="{B510C1D0-9279-41B4-AF8D-370ADE187FE5}"/>
    <dgm:cxn modelId="{3B67AA6F-7169-48C1-8A2A-607E6D5EC648}" type="presOf" srcId="{FFE883C0-47D1-4442-BAC1-B3422883AFCD}" destId="{F1069BBD-9E07-4496-A704-1170BF32F55C}" srcOrd="0" destOrd="0" presId="urn:microsoft.com/office/officeart/2005/8/layout/hList1"/>
    <dgm:cxn modelId="{93046729-744D-41D7-BA81-335D5AF57AA5}" srcId="{45D3CA9F-87B0-44D6-8745-73009781B1E3}" destId="{34AFE6EA-E714-4CFF-AC89-A813624C93B8}" srcOrd="0" destOrd="0" parTransId="{4632B47F-72D4-4B77-BC46-C51555CEB5D5}" sibTransId="{5C4ED744-21E2-4DCB-8A9F-748B39BBB207}"/>
    <dgm:cxn modelId="{D7279FAE-679B-4A68-A53D-5563C4C547CE}" srcId="{34AFE6EA-E714-4CFF-AC89-A813624C93B8}" destId="{A1BA62B3-D7B2-440D-BCED-2FDF46133431}" srcOrd="0" destOrd="0" parTransId="{2F12BFC7-C25C-4900-A32F-85323EC0014A}" sibTransId="{5ED49F0D-D353-480B-AE48-BC82E59B9203}"/>
    <dgm:cxn modelId="{96A34C06-0457-4505-B418-B3A21EA02718}" srcId="{FFE883C0-47D1-4442-BAC1-B3422883AFCD}" destId="{A5C8158F-82B3-4739-A1AA-DC1F371C6197}" srcOrd="2" destOrd="0" parTransId="{0239AB31-2363-48BB-97AD-BC76C215BC7C}" sibTransId="{403C7627-9CA7-464D-BFA3-86FFE9D8CF09}"/>
    <dgm:cxn modelId="{94CEF2BD-75B2-4C31-9708-98A97461AC2A}" type="presOf" srcId="{335B0D6E-67E3-4968-AF6A-57E6397A39EE}" destId="{C555AFCD-AA19-4C36-8E71-E8EE9A3E29FE}" srcOrd="0" destOrd="0" presId="urn:microsoft.com/office/officeart/2005/8/layout/hList1"/>
    <dgm:cxn modelId="{CBD4310B-EF4D-4BEF-AF2D-BC4FD6711345}" srcId="{63F01E87-1BF9-441D-B880-9D45128E550B}" destId="{637D13A1-C093-4AD3-B634-EA189D3EA418}" srcOrd="0" destOrd="0" parTransId="{BADCF296-17D2-43A4-8394-279D62F383F8}" sibTransId="{C5626FD2-C605-46D0-AF35-F4EBCE95DFDA}"/>
    <dgm:cxn modelId="{8BB73659-4048-4082-932D-154783E903E0}" type="presOf" srcId="{A1BA62B3-D7B2-440D-BCED-2FDF46133431}" destId="{B6AEEEFD-1E3A-4863-927E-C3AD1FCE854E}" srcOrd="0" destOrd="0" presId="urn:microsoft.com/office/officeart/2005/8/layout/hList1"/>
    <dgm:cxn modelId="{F6BE24C3-F95D-4CD4-9DC9-4BB0FA2BE0C7}" type="presOf" srcId="{A7B60BD6-2F72-4F24-B01B-30CED903A2BE}" destId="{5D1800E5-C87E-475E-A077-8C4066F3052E}" srcOrd="0" destOrd="0" presId="urn:microsoft.com/office/officeart/2005/8/layout/hList1"/>
    <dgm:cxn modelId="{0841DB78-9C2F-4986-944F-83910CE8775F}" type="presOf" srcId="{34AFE6EA-E714-4CFF-AC89-A813624C93B8}" destId="{AC69A53B-FA5D-4B77-842C-E944F56D6257}" srcOrd="0" destOrd="0" presId="urn:microsoft.com/office/officeart/2005/8/layout/hList1"/>
    <dgm:cxn modelId="{4AC9EAAA-0B5F-4AE8-AC51-4B7B8B577E85}" srcId="{FFE883C0-47D1-4442-BAC1-B3422883AFCD}" destId="{F83E80D2-CFB4-4CA5-BA97-C62F07F6006C}" srcOrd="1" destOrd="0" parTransId="{84006BFB-F28D-458B-9EDB-AC9EB7BEB9E3}" sibTransId="{8D0D7469-5867-4025-8002-46B2447424A0}"/>
    <dgm:cxn modelId="{357B907D-E9D5-44B0-8940-F335DBEF0A49}" srcId="{45D3CA9F-87B0-44D6-8745-73009781B1E3}" destId="{63F01E87-1BF9-441D-B880-9D45128E550B}" srcOrd="1" destOrd="0" parTransId="{85564CC5-0B92-4272-BB6F-DD554A1D1B63}" sibTransId="{793D76DB-EA34-4681-B9FB-1B2B356C0D49}"/>
    <dgm:cxn modelId="{D001B537-14AC-4D5B-8CFA-5BB1401541AB}" type="presOf" srcId="{4EA45F68-2509-455F-972E-E484B6A16F62}" destId="{CE6A950C-E44E-40DC-848C-4A673F155D3E}" srcOrd="0" destOrd="1" presId="urn:microsoft.com/office/officeart/2005/8/layout/hList1"/>
    <dgm:cxn modelId="{11570382-0D2C-4FCD-B1A7-AD4FAB0516EB}" type="presParOf" srcId="{31C6EEA0-3352-45A3-A423-EFBCA0C907A1}" destId="{03E911F1-0318-4842-B9CA-926DF460EC28}" srcOrd="0" destOrd="0" presId="urn:microsoft.com/office/officeart/2005/8/layout/hList1"/>
    <dgm:cxn modelId="{FBC2E31D-EC30-4725-817F-3AF917015ED6}" type="presParOf" srcId="{03E911F1-0318-4842-B9CA-926DF460EC28}" destId="{AC69A53B-FA5D-4B77-842C-E944F56D6257}" srcOrd="0" destOrd="0" presId="urn:microsoft.com/office/officeart/2005/8/layout/hList1"/>
    <dgm:cxn modelId="{8953A53D-1943-4CAF-8C9C-D9D1A6D64320}" type="presParOf" srcId="{03E911F1-0318-4842-B9CA-926DF460EC28}" destId="{B6AEEEFD-1E3A-4863-927E-C3AD1FCE854E}" srcOrd="1" destOrd="0" presId="urn:microsoft.com/office/officeart/2005/8/layout/hList1"/>
    <dgm:cxn modelId="{26F23E00-C0F8-4F52-B1F3-59A27E4CF3BC}" type="presParOf" srcId="{31C6EEA0-3352-45A3-A423-EFBCA0C907A1}" destId="{CCB67FB1-D2C2-49EA-B9BC-53B3DE63D00E}" srcOrd="1" destOrd="0" presId="urn:microsoft.com/office/officeart/2005/8/layout/hList1"/>
    <dgm:cxn modelId="{D0A2B45F-1E3B-4AE9-A9FF-76C5B67E5D1B}" type="presParOf" srcId="{31C6EEA0-3352-45A3-A423-EFBCA0C907A1}" destId="{EEAC02B4-CBC3-4367-9082-6482EA7B8D3B}" srcOrd="2" destOrd="0" presId="urn:microsoft.com/office/officeart/2005/8/layout/hList1"/>
    <dgm:cxn modelId="{95F8F89A-F54F-40AE-A3C4-ED425B1095C5}" type="presParOf" srcId="{EEAC02B4-CBC3-4367-9082-6482EA7B8D3B}" destId="{B0E9BB93-90EF-4D55-A070-A0BFD6BE1D01}" srcOrd="0" destOrd="0" presId="urn:microsoft.com/office/officeart/2005/8/layout/hList1"/>
    <dgm:cxn modelId="{09B5653B-3850-41D7-ADC6-1192C3B5C3D7}" type="presParOf" srcId="{EEAC02B4-CBC3-4367-9082-6482EA7B8D3B}" destId="{CE6A950C-E44E-40DC-848C-4A673F155D3E}" srcOrd="1" destOrd="0" presId="urn:microsoft.com/office/officeart/2005/8/layout/hList1"/>
    <dgm:cxn modelId="{1F86634D-245A-4B23-BEB6-FCCFCCC54911}" type="presParOf" srcId="{31C6EEA0-3352-45A3-A423-EFBCA0C907A1}" destId="{9E1375C0-91D9-4BA0-824B-381411E9AD9A}" srcOrd="3" destOrd="0" presId="urn:microsoft.com/office/officeart/2005/8/layout/hList1"/>
    <dgm:cxn modelId="{0BBDC32F-03E9-49C5-AD25-8F624E44F1C0}" type="presParOf" srcId="{31C6EEA0-3352-45A3-A423-EFBCA0C907A1}" destId="{AEF5D15A-FE98-488C-9676-4365C906F9A9}" srcOrd="4" destOrd="0" presId="urn:microsoft.com/office/officeart/2005/8/layout/hList1"/>
    <dgm:cxn modelId="{F153AC3B-3C1D-4734-9FD9-3717CA3DE6AA}" type="presParOf" srcId="{AEF5D15A-FE98-488C-9676-4365C906F9A9}" destId="{C555AFCD-AA19-4C36-8E71-E8EE9A3E29FE}" srcOrd="0" destOrd="0" presId="urn:microsoft.com/office/officeart/2005/8/layout/hList1"/>
    <dgm:cxn modelId="{A4AB0F0F-1646-4162-AC20-DF4CD43650B6}" type="presParOf" srcId="{AEF5D15A-FE98-488C-9676-4365C906F9A9}" destId="{5D1800E5-C87E-475E-A077-8C4066F3052E}" srcOrd="1" destOrd="0" presId="urn:microsoft.com/office/officeart/2005/8/layout/hList1"/>
    <dgm:cxn modelId="{674CA62C-7123-45CB-8FDB-10C5F87DE146}" type="presParOf" srcId="{31C6EEA0-3352-45A3-A423-EFBCA0C907A1}" destId="{A5FA842B-C8FB-4175-8325-930DABB2E4BF}" srcOrd="5" destOrd="0" presId="urn:microsoft.com/office/officeart/2005/8/layout/hList1"/>
    <dgm:cxn modelId="{D30BF557-77B2-4A47-9A58-2AF7BDF71D88}" type="presParOf" srcId="{31C6EEA0-3352-45A3-A423-EFBCA0C907A1}" destId="{EDA38602-AED5-498E-BC4A-7E78B60BE0C5}" srcOrd="6" destOrd="0" presId="urn:microsoft.com/office/officeart/2005/8/layout/hList1"/>
    <dgm:cxn modelId="{44636BE1-F215-4FC8-B6CC-8E8BB76B6EE6}" type="presParOf" srcId="{EDA38602-AED5-498E-BC4A-7E78B60BE0C5}" destId="{F1069BBD-9E07-4496-A704-1170BF32F55C}" srcOrd="0" destOrd="0" presId="urn:microsoft.com/office/officeart/2005/8/layout/hList1"/>
    <dgm:cxn modelId="{EBCAC512-E5A4-4FC1-8E65-BF87E04999B5}" type="presParOf" srcId="{EDA38602-AED5-498E-BC4A-7E78B60BE0C5}" destId="{FE2B542E-C4EB-49FB-90AF-86891D5C9607}"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EC3660-913B-4916-A26C-25649A883C1E}"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EFB1F889-96EE-4366-B79C-52CAE1157607}">
      <dgm:prSet phldrT="[Text]" custT="1"/>
      <dgm:spPr/>
      <dgm:t>
        <a:bodyPr/>
        <a:lstStyle/>
        <a:p>
          <a:r>
            <a:rPr lang="en-US" sz="1600" b="1" dirty="0" smtClean="0"/>
            <a:t>Using Benefits</a:t>
          </a:r>
          <a:endParaRPr lang="en-US" sz="1600" b="1" dirty="0"/>
        </a:p>
      </dgm:t>
    </dgm:pt>
    <dgm:pt modelId="{7828A188-740A-4493-8036-F1A3EC2C2BB1}" type="parTrans" cxnId="{91426265-F319-4E23-A77D-BF49C34F015F}">
      <dgm:prSet/>
      <dgm:spPr/>
      <dgm:t>
        <a:bodyPr/>
        <a:lstStyle/>
        <a:p>
          <a:endParaRPr lang="en-US"/>
        </a:p>
      </dgm:t>
    </dgm:pt>
    <dgm:pt modelId="{DF42A70C-744D-4244-AB54-A15F3C80D7A9}" type="sibTrans" cxnId="{91426265-F319-4E23-A77D-BF49C34F015F}">
      <dgm:prSet/>
      <dgm:spPr/>
      <dgm:t>
        <a:bodyPr/>
        <a:lstStyle/>
        <a:p>
          <a:endParaRPr lang="en-US"/>
        </a:p>
      </dgm:t>
    </dgm:pt>
    <dgm:pt modelId="{71C1BB24-ECDD-4F92-B344-03631ED134A1}">
      <dgm:prSet phldrT="[Text]" custT="1"/>
      <dgm:spPr/>
      <dgm:t>
        <a:bodyPr/>
        <a:lstStyle/>
        <a:p>
          <a:r>
            <a:rPr lang="en-US" sz="1600" dirty="0" smtClean="0"/>
            <a:t>Vacation/PTO</a:t>
          </a:r>
          <a:endParaRPr lang="en-US" sz="1600" dirty="0"/>
        </a:p>
      </dgm:t>
    </dgm:pt>
    <dgm:pt modelId="{99F5F25E-87F3-463B-82ED-64E8206E0C1E}" type="parTrans" cxnId="{E69DD9C8-23E4-4BEA-91E2-7775FD4A25A0}">
      <dgm:prSet/>
      <dgm:spPr/>
      <dgm:t>
        <a:bodyPr/>
        <a:lstStyle/>
        <a:p>
          <a:endParaRPr lang="en-US"/>
        </a:p>
      </dgm:t>
    </dgm:pt>
    <dgm:pt modelId="{E42D6260-DE85-4BF9-8512-A6BD426A09F7}" type="sibTrans" cxnId="{E69DD9C8-23E4-4BEA-91E2-7775FD4A25A0}">
      <dgm:prSet/>
      <dgm:spPr/>
      <dgm:t>
        <a:bodyPr/>
        <a:lstStyle/>
        <a:p>
          <a:endParaRPr lang="en-US"/>
        </a:p>
      </dgm:t>
    </dgm:pt>
    <dgm:pt modelId="{6EB12CBA-CD45-4972-8DF0-2171A612F548}">
      <dgm:prSet phldrT="[Text]" custT="1"/>
      <dgm:spPr/>
      <dgm:t>
        <a:bodyPr/>
        <a:lstStyle/>
        <a:p>
          <a:r>
            <a:rPr lang="en-US" sz="1600" dirty="0" smtClean="0"/>
            <a:t>EAP</a:t>
          </a:r>
          <a:endParaRPr lang="en-US" sz="1600" dirty="0"/>
        </a:p>
      </dgm:t>
    </dgm:pt>
    <dgm:pt modelId="{3EE4CEC7-1BBB-4067-AE7E-7B96257A00F0}" type="parTrans" cxnId="{468911A2-F719-4F8F-9698-0D2B02C39788}">
      <dgm:prSet/>
      <dgm:spPr/>
      <dgm:t>
        <a:bodyPr/>
        <a:lstStyle/>
        <a:p>
          <a:endParaRPr lang="en-US"/>
        </a:p>
      </dgm:t>
    </dgm:pt>
    <dgm:pt modelId="{64FC9276-E96E-475E-A524-ED568E8B211E}" type="sibTrans" cxnId="{468911A2-F719-4F8F-9698-0D2B02C39788}">
      <dgm:prSet/>
      <dgm:spPr/>
      <dgm:t>
        <a:bodyPr/>
        <a:lstStyle/>
        <a:p>
          <a:endParaRPr lang="en-US"/>
        </a:p>
      </dgm:t>
    </dgm:pt>
    <dgm:pt modelId="{22EDF17C-F090-4174-A278-16B13EDA3040}">
      <dgm:prSet phldrT="[Text]" custT="1"/>
      <dgm:spPr/>
      <dgm:t>
        <a:bodyPr/>
        <a:lstStyle/>
        <a:p>
          <a:r>
            <a:rPr lang="en-US" sz="1600" b="1" dirty="0" smtClean="0"/>
            <a:t>Relying on Relationships</a:t>
          </a:r>
          <a:endParaRPr lang="en-US" sz="1600" b="1" dirty="0"/>
        </a:p>
      </dgm:t>
    </dgm:pt>
    <dgm:pt modelId="{51E8A2F5-FE7A-4667-9B74-773611EFCCA5}" type="parTrans" cxnId="{D01BE4E7-4059-4820-B96F-115DC00A5BF2}">
      <dgm:prSet/>
      <dgm:spPr/>
      <dgm:t>
        <a:bodyPr/>
        <a:lstStyle/>
        <a:p>
          <a:endParaRPr lang="en-US"/>
        </a:p>
      </dgm:t>
    </dgm:pt>
    <dgm:pt modelId="{F27C38F9-7D43-481C-A4AA-813039BC9D25}" type="sibTrans" cxnId="{D01BE4E7-4059-4820-B96F-115DC00A5BF2}">
      <dgm:prSet/>
      <dgm:spPr/>
      <dgm:t>
        <a:bodyPr/>
        <a:lstStyle/>
        <a:p>
          <a:endParaRPr lang="en-US"/>
        </a:p>
      </dgm:t>
    </dgm:pt>
    <dgm:pt modelId="{C7C328A4-64A9-460D-8D0C-2D9C8DC00B30}">
      <dgm:prSet phldrT="[Text]" custT="1"/>
      <dgm:spPr/>
      <dgm:t>
        <a:bodyPr/>
        <a:lstStyle/>
        <a:p>
          <a:r>
            <a:rPr lang="en-US" sz="1600" dirty="0" smtClean="0"/>
            <a:t>Clinical supervision</a:t>
          </a:r>
          <a:endParaRPr lang="en-US" sz="1600" dirty="0"/>
        </a:p>
      </dgm:t>
    </dgm:pt>
    <dgm:pt modelId="{622EFBD2-A586-4C3B-AA0A-7C5489E1E817}" type="parTrans" cxnId="{CDF6D30A-D046-428E-85B3-CE98648A9A47}">
      <dgm:prSet/>
      <dgm:spPr/>
      <dgm:t>
        <a:bodyPr/>
        <a:lstStyle/>
        <a:p>
          <a:endParaRPr lang="en-US"/>
        </a:p>
      </dgm:t>
    </dgm:pt>
    <dgm:pt modelId="{D0E31046-4AE4-4C57-B19C-6D6C9B8B90EE}" type="sibTrans" cxnId="{CDF6D30A-D046-428E-85B3-CE98648A9A47}">
      <dgm:prSet/>
      <dgm:spPr/>
      <dgm:t>
        <a:bodyPr/>
        <a:lstStyle/>
        <a:p>
          <a:endParaRPr lang="en-US"/>
        </a:p>
      </dgm:t>
    </dgm:pt>
    <dgm:pt modelId="{18E86545-A257-4E9D-9B58-0B25AEA6D9CE}">
      <dgm:prSet phldrT="[Text]" custT="1"/>
      <dgm:spPr/>
      <dgm:t>
        <a:bodyPr/>
        <a:lstStyle/>
        <a:p>
          <a:r>
            <a:rPr lang="en-US" sz="1600" dirty="0" smtClean="0"/>
            <a:t>Co-care</a:t>
          </a:r>
          <a:endParaRPr lang="en-US" sz="1600" dirty="0"/>
        </a:p>
      </dgm:t>
    </dgm:pt>
    <dgm:pt modelId="{20322D06-D331-4729-B1F3-E464871064D8}" type="parTrans" cxnId="{7B7886DB-E441-4D58-B12D-3D1F6D051357}">
      <dgm:prSet/>
      <dgm:spPr/>
      <dgm:t>
        <a:bodyPr/>
        <a:lstStyle/>
        <a:p>
          <a:endParaRPr lang="en-US"/>
        </a:p>
      </dgm:t>
    </dgm:pt>
    <dgm:pt modelId="{BAF93DAA-4835-4D7C-8567-158EC2ED0779}" type="sibTrans" cxnId="{7B7886DB-E441-4D58-B12D-3D1F6D051357}">
      <dgm:prSet/>
      <dgm:spPr/>
      <dgm:t>
        <a:bodyPr/>
        <a:lstStyle/>
        <a:p>
          <a:endParaRPr lang="en-US"/>
        </a:p>
      </dgm:t>
    </dgm:pt>
    <dgm:pt modelId="{8B4F1154-09EC-4CD1-9044-2B7D02B2186E}">
      <dgm:prSet phldrT="[Text]" custT="1"/>
      <dgm:spPr/>
      <dgm:t>
        <a:bodyPr/>
        <a:lstStyle/>
        <a:p>
          <a:r>
            <a:rPr lang="en-US" sz="1600" b="1" dirty="0" smtClean="0"/>
            <a:t>Personal Strategies</a:t>
          </a:r>
          <a:endParaRPr lang="en-US" sz="1600" b="1" dirty="0"/>
        </a:p>
      </dgm:t>
    </dgm:pt>
    <dgm:pt modelId="{0877F601-4475-4C54-821A-B44F01DDFBA4}" type="parTrans" cxnId="{BE0525AB-1C52-4E72-AA04-C8825236C94A}">
      <dgm:prSet/>
      <dgm:spPr/>
      <dgm:t>
        <a:bodyPr/>
        <a:lstStyle/>
        <a:p>
          <a:endParaRPr lang="en-US"/>
        </a:p>
      </dgm:t>
    </dgm:pt>
    <dgm:pt modelId="{F53AA273-BF48-43DA-9A7A-9CD6A0FC6A8D}" type="sibTrans" cxnId="{BE0525AB-1C52-4E72-AA04-C8825236C94A}">
      <dgm:prSet/>
      <dgm:spPr/>
      <dgm:t>
        <a:bodyPr/>
        <a:lstStyle/>
        <a:p>
          <a:endParaRPr lang="en-US"/>
        </a:p>
      </dgm:t>
    </dgm:pt>
    <dgm:pt modelId="{23F3F37C-C98A-4117-A76B-5992CC65681A}">
      <dgm:prSet phldrT="[Text]" custT="1"/>
      <dgm:spPr/>
      <dgm:t>
        <a:bodyPr/>
        <a:lstStyle/>
        <a:p>
          <a:r>
            <a:rPr lang="en-US" sz="1600" dirty="0" smtClean="0"/>
            <a:t>Self care plan</a:t>
          </a:r>
          <a:endParaRPr lang="en-US" sz="1600" dirty="0"/>
        </a:p>
      </dgm:t>
    </dgm:pt>
    <dgm:pt modelId="{5560A1E6-4CCC-44A2-A6CB-707CDC21CEAD}" type="parTrans" cxnId="{5BF07136-1AEE-41C0-80AB-2519CE3C5A1A}">
      <dgm:prSet/>
      <dgm:spPr/>
      <dgm:t>
        <a:bodyPr/>
        <a:lstStyle/>
        <a:p>
          <a:endParaRPr lang="en-US"/>
        </a:p>
      </dgm:t>
    </dgm:pt>
    <dgm:pt modelId="{435060A3-990B-4A97-B04A-E252F3DC3107}" type="sibTrans" cxnId="{5BF07136-1AEE-41C0-80AB-2519CE3C5A1A}">
      <dgm:prSet/>
      <dgm:spPr/>
      <dgm:t>
        <a:bodyPr/>
        <a:lstStyle/>
        <a:p>
          <a:endParaRPr lang="en-US"/>
        </a:p>
      </dgm:t>
    </dgm:pt>
    <dgm:pt modelId="{EF2D3D78-3E09-4150-AB45-762DCD6BD6A6}">
      <dgm:prSet phldrT="[Text]" custT="1"/>
      <dgm:spPr/>
      <dgm:t>
        <a:bodyPr/>
        <a:lstStyle/>
        <a:p>
          <a:r>
            <a:rPr lang="en-US" sz="1600" dirty="0" smtClean="0"/>
            <a:t>Counseling services</a:t>
          </a:r>
          <a:endParaRPr lang="en-US" sz="1600" dirty="0"/>
        </a:p>
      </dgm:t>
    </dgm:pt>
    <dgm:pt modelId="{86017158-5406-401F-8C21-4F565DA33A00}" type="parTrans" cxnId="{AC5EA617-1A88-4B1E-AA8A-8171DFC1C11A}">
      <dgm:prSet/>
      <dgm:spPr/>
      <dgm:t>
        <a:bodyPr/>
        <a:lstStyle/>
        <a:p>
          <a:endParaRPr lang="en-US"/>
        </a:p>
      </dgm:t>
    </dgm:pt>
    <dgm:pt modelId="{FD7FFD68-419B-44FD-A557-B39AD459A827}" type="sibTrans" cxnId="{AC5EA617-1A88-4B1E-AA8A-8171DFC1C11A}">
      <dgm:prSet/>
      <dgm:spPr/>
      <dgm:t>
        <a:bodyPr/>
        <a:lstStyle/>
        <a:p>
          <a:endParaRPr lang="en-US"/>
        </a:p>
      </dgm:t>
    </dgm:pt>
    <dgm:pt modelId="{77B2CDF6-5E95-43E4-8F8D-455DBE492003}">
      <dgm:prSet custT="1"/>
      <dgm:spPr/>
      <dgm:t>
        <a:bodyPr/>
        <a:lstStyle/>
        <a:p>
          <a:r>
            <a:rPr lang="en-US" sz="1600" b="1" dirty="0" smtClean="0"/>
            <a:t>Organizational Strategies</a:t>
          </a:r>
        </a:p>
        <a:p>
          <a:r>
            <a:rPr lang="en-US" sz="1600" dirty="0" smtClean="0"/>
            <a:t>- STS trainings</a:t>
          </a:r>
        </a:p>
        <a:p>
          <a:r>
            <a:rPr lang="en-US" sz="1600" dirty="0" smtClean="0"/>
            <a:t>- Trauma case load balance</a:t>
          </a:r>
        </a:p>
        <a:p>
          <a:r>
            <a:rPr lang="en-US" sz="1600" dirty="0" smtClean="0"/>
            <a:t>- Enhance physical safety</a:t>
          </a:r>
        </a:p>
        <a:p>
          <a:r>
            <a:rPr lang="en-US" sz="1600" dirty="0" smtClean="0"/>
            <a:t>- Ongoing assessment (ex. </a:t>
          </a:r>
          <a:r>
            <a:rPr lang="en-US" sz="1600" dirty="0" err="1" smtClean="0"/>
            <a:t>ProQOL</a:t>
          </a:r>
          <a:r>
            <a:rPr lang="en-US" sz="1600" dirty="0" smtClean="0"/>
            <a:t>)</a:t>
          </a:r>
        </a:p>
        <a:p>
          <a:endParaRPr lang="en-US" sz="1400" dirty="0"/>
        </a:p>
      </dgm:t>
    </dgm:pt>
    <dgm:pt modelId="{2AC4F446-607E-49A1-AA4B-BF2DCB83D929}" type="parTrans" cxnId="{855EBE0B-5FC0-4DE3-9DA0-B0D5A303D9B3}">
      <dgm:prSet/>
      <dgm:spPr/>
      <dgm:t>
        <a:bodyPr/>
        <a:lstStyle/>
        <a:p>
          <a:endParaRPr lang="en-US"/>
        </a:p>
      </dgm:t>
    </dgm:pt>
    <dgm:pt modelId="{C9EA2542-C9BE-48FF-8993-A8021A7DE690}" type="sibTrans" cxnId="{855EBE0B-5FC0-4DE3-9DA0-B0D5A303D9B3}">
      <dgm:prSet/>
      <dgm:spPr/>
      <dgm:t>
        <a:bodyPr/>
        <a:lstStyle/>
        <a:p>
          <a:endParaRPr lang="en-US"/>
        </a:p>
      </dgm:t>
    </dgm:pt>
    <dgm:pt modelId="{A32F7C67-2C50-410C-B4F4-DC91374B420F}">
      <dgm:prSet phldrT="[Text]" custT="1"/>
      <dgm:spPr/>
      <dgm:t>
        <a:bodyPr/>
        <a:lstStyle/>
        <a:p>
          <a:r>
            <a:rPr lang="en-US" sz="1600" dirty="0" smtClean="0"/>
            <a:t>Stay connected</a:t>
          </a:r>
          <a:endParaRPr lang="en-US" sz="1600" dirty="0"/>
        </a:p>
      </dgm:t>
    </dgm:pt>
    <dgm:pt modelId="{31F979B7-8E36-4878-ABBF-08B95531D114}" type="parTrans" cxnId="{4145D19D-052A-429D-AD8F-7BC15BAEBE55}">
      <dgm:prSet/>
      <dgm:spPr/>
      <dgm:t>
        <a:bodyPr/>
        <a:lstStyle/>
        <a:p>
          <a:endParaRPr lang="en-US"/>
        </a:p>
      </dgm:t>
    </dgm:pt>
    <dgm:pt modelId="{E6FFBF62-3C4C-4B4C-B4D1-BE4780DB388D}" type="sibTrans" cxnId="{4145D19D-052A-429D-AD8F-7BC15BAEBE55}">
      <dgm:prSet/>
      <dgm:spPr/>
      <dgm:t>
        <a:bodyPr/>
        <a:lstStyle/>
        <a:p>
          <a:endParaRPr lang="en-US"/>
        </a:p>
      </dgm:t>
    </dgm:pt>
    <dgm:pt modelId="{124FD6C7-9E88-4DFF-AE07-215189985DE4}">
      <dgm:prSet phldrT="[Text]" custT="1"/>
      <dgm:spPr/>
      <dgm:t>
        <a:bodyPr/>
        <a:lstStyle/>
        <a:p>
          <a:r>
            <a:rPr lang="en-US" sz="1600" dirty="0" smtClean="0"/>
            <a:t> Workplace self-care group</a:t>
          </a:r>
          <a:endParaRPr lang="en-US" sz="1600" dirty="0"/>
        </a:p>
      </dgm:t>
    </dgm:pt>
    <dgm:pt modelId="{348400DA-4E78-4AC3-96EE-96145007EF8B}" type="parTrans" cxnId="{7CB52776-956A-4538-BD33-105FA4AC5604}">
      <dgm:prSet/>
      <dgm:spPr/>
      <dgm:t>
        <a:bodyPr/>
        <a:lstStyle/>
        <a:p>
          <a:endParaRPr lang="en-US"/>
        </a:p>
      </dgm:t>
    </dgm:pt>
    <dgm:pt modelId="{147EA304-BA57-4D0B-9DAC-80BD3C09A855}" type="sibTrans" cxnId="{7CB52776-956A-4538-BD33-105FA4AC5604}">
      <dgm:prSet/>
      <dgm:spPr/>
      <dgm:t>
        <a:bodyPr/>
        <a:lstStyle/>
        <a:p>
          <a:endParaRPr lang="en-US"/>
        </a:p>
      </dgm:t>
    </dgm:pt>
    <dgm:pt modelId="{3520C779-7EAB-401F-B7D2-87333FC3181F}">
      <dgm:prSet phldrT="[Text]" custT="1"/>
      <dgm:spPr/>
      <dgm:t>
        <a:bodyPr/>
        <a:lstStyle/>
        <a:p>
          <a:r>
            <a:rPr lang="en-US" sz="1600" dirty="0" smtClean="0"/>
            <a:t> Flextime scheduling if applicable</a:t>
          </a:r>
          <a:endParaRPr lang="en-US" sz="1600" dirty="0"/>
        </a:p>
      </dgm:t>
    </dgm:pt>
    <dgm:pt modelId="{1FE2D777-59BA-4D26-9231-1931FB90CE25}" type="parTrans" cxnId="{9231C5C1-E69B-458F-BE5C-C946EC44EE30}">
      <dgm:prSet/>
      <dgm:spPr/>
      <dgm:t>
        <a:bodyPr/>
        <a:lstStyle/>
        <a:p>
          <a:endParaRPr lang="en-US"/>
        </a:p>
      </dgm:t>
    </dgm:pt>
    <dgm:pt modelId="{486A5DF9-9D64-4956-B743-EAED6FF2E9EF}" type="sibTrans" cxnId="{9231C5C1-E69B-458F-BE5C-C946EC44EE30}">
      <dgm:prSet/>
      <dgm:spPr/>
      <dgm:t>
        <a:bodyPr/>
        <a:lstStyle/>
        <a:p>
          <a:endParaRPr lang="en-US"/>
        </a:p>
      </dgm:t>
    </dgm:pt>
    <dgm:pt modelId="{9F91B363-36B0-46D0-A9F8-A3FD5A4FE3A2}">
      <dgm:prSet phldrT="[Text]" custT="1"/>
      <dgm:spPr/>
      <dgm:t>
        <a:bodyPr/>
        <a:lstStyle/>
        <a:p>
          <a:r>
            <a:rPr lang="en-US" sz="1600" dirty="0" smtClean="0"/>
            <a:t> Recognize the connection between your client’s trauma and your own history</a:t>
          </a:r>
          <a:endParaRPr lang="en-US" sz="1600" dirty="0"/>
        </a:p>
      </dgm:t>
    </dgm:pt>
    <dgm:pt modelId="{CBFBCBA0-05B7-440E-A36D-80A440BC9456}" type="parTrans" cxnId="{EA0E8629-F1BA-46BE-8FF3-3619D5151925}">
      <dgm:prSet/>
      <dgm:spPr/>
      <dgm:t>
        <a:bodyPr/>
        <a:lstStyle/>
        <a:p>
          <a:endParaRPr lang="en-US"/>
        </a:p>
      </dgm:t>
    </dgm:pt>
    <dgm:pt modelId="{A2604AD2-415C-4667-93E9-C641C33AC405}" type="sibTrans" cxnId="{EA0E8629-F1BA-46BE-8FF3-3619D5151925}">
      <dgm:prSet/>
      <dgm:spPr/>
      <dgm:t>
        <a:bodyPr/>
        <a:lstStyle/>
        <a:p>
          <a:endParaRPr lang="en-US"/>
        </a:p>
      </dgm:t>
    </dgm:pt>
    <dgm:pt modelId="{0A722AB2-5D63-4E9C-A64F-B469C188DD94}" type="pres">
      <dgm:prSet presAssocID="{A8EC3660-913B-4916-A26C-25649A883C1E}" presName="Name0" presStyleCnt="0">
        <dgm:presLayoutVars>
          <dgm:dir/>
          <dgm:resizeHandles val="exact"/>
        </dgm:presLayoutVars>
      </dgm:prSet>
      <dgm:spPr/>
      <dgm:t>
        <a:bodyPr/>
        <a:lstStyle/>
        <a:p>
          <a:endParaRPr lang="en-US"/>
        </a:p>
      </dgm:t>
    </dgm:pt>
    <dgm:pt modelId="{C206FCAE-99BC-48D9-A9FD-27921E5A9535}" type="pres">
      <dgm:prSet presAssocID="{EFB1F889-96EE-4366-B79C-52CAE1157607}" presName="node" presStyleLbl="node1" presStyleIdx="0" presStyleCnt="4">
        <dgm:presLayoutVars>
          <dgm:bulletEnabled val="1"/>
        </dgm:presLayoutVars>
      </dgm:prSet>
      <dgm:spPr/>
      <dgm:t>
        <a:bodyPr/>
        <a:lstStyle/>
        <a:p>
          <a:endParaRPr lang="en-US"/>
        </a:p>
      </dgm:t>
    </dgm:pt>
    <dgm:pt modelId="{8F61410F-2991-461D-BA59-E4F7F7EAFB57}" type="pres">
      <dgm:prSet presAssocID="{DF42A70C-744D-4244-AB54-A15F3C80D7A9}" presName="sibTrans" presStyleCnt="0"/>
      <dgm:spPr/>
    </dgm:pt>
    <dgm:pt modelId="{CB86A919-8D18-4A03-B3F3-8A9496B506D9}" type="pres">
      <dgm:prSet presAssocID="{22EDF17C-F090-4174-A278-16B13EDA3040}" presName="node" presStyleLbl="node1" presStyleIdx="1" presStyleCnt="4">
        <dgm:presLayoutVars>
          <dgm:bulletEnabled val="1"/>
        </dgm:presLayoutVars>
      </dgm:prSet>
      <dgm:spPr/>
      <dgm:t>
        <a:bodyPr/>
        <a:lstStyle/>
        <a:p>
          <a:endParaRPr lang="en-US"/>
        </a:p>
      </dgm:t>
    </dgm:pt>
    <dgm:pt modelId="{7101FDD1-C266-4E14-A289-9B563CA2C643}" type="pres">
      <dgm:prSet presAssocID="{F27C38F9-7D43-481C-A4AA-813039BC9D25}" presName="sibTrans" presStyleCnt="0"/>
      <dgm:spPr/>
    </dgm:pt>
    <dgm:pt modelId="{AFBCAF59-1CF7-468C-B6E7-0A4175E422F8}" type="pres">
      <dgm:prSet presAssocID="{8B4F1154-09EC-4CD1-9044-2B7D02B2186E}" presName="node" presStyleLbl="node1" presStyleIdx="2" presStyleCnt="4">
        <dgm:presLayoutVars>
          <dgm:bulletEnabled val="1"/>
        </dgm:presLayoutVars>
      </dgm:prSet>
      <dgm:spPr/>
      <dgm:t>
        <a:bodyPr/>
        <a:lstStyle/>
        <a:p>
          <a:endParaRPr lang="en-US"/>
        </a:p>
      </dgm:t>
    </dgm:pt>
    <dgm:pt modelId="{04232D35-EC60-4C21-823C-F9A780CD9C01}" type="pres">
      <dgm:prSet presAssocID="{F53AA273-BF48-43DA-9A7A-9CD6A0FC6A8D}" presName="sibTrans" presStyleCnt="0"/>
      <dgm:spPr/>
    </dgm:pt>
    <dgm:pt modelId="{350385B7-14A2-4673-B219-3306B70FE96B}" type="pres">
      <dgm:prSet presAssocID="{77B2CDF6-5E95-43E4-8F8D-455DBE492003}" presName="node" presStyleLbl="node1" presStyleIdx="3" presStyleCnt="4">
        <dgm:presLayoutVars>
          <dgm:bulletEnabled val="1"/>
        </dgm:presLayoutVars>
      </dgm:prSet>
      <dgm:spPr/>
      <dgm:t>
        <a:bodyPr/>
        <a:lstStyle/>
        <a:p>
          <a:endParaRPr lang="en-US"/>
        </a:p>
      </dgm:t>
    </dgm:pt>
  </dgm:ptLst>
  <dgm:cxnLst>
    <dgm:cxn modelId="{AEC1D565-D216-49B9-AC9E-89629BB4CF6D}" type="presOf" srcId="{3520C779-7EAB-401F-B7D2-87333FC3181F}" destId="{C206FCAE-99BC-48D9-A9FD-27921E5A9535}" srcOrd="0" destOrd="3" presId="urn:microsoft.com/office/officeart/2005/8/layout/hList6"/>
    <dgm:cxn modelId="{8382BEB3-045F-4B0D-9FCC-3C57BBED1D0D}" type="presOf" srcId="{C7C328A4-64A9-460D-8D0C-2D9C8DC00B30}" destId="{CB86A919-8D18-4A03-B3F3-8A9496B506D9}" srcOrd="0" destOrd="1" presId="urn:microsoft.com/office/officeart/2005/8/layout/hList6"/>
    <dgm:cxn modelId="{E49A82E1-5587-4E00-BB6E-7A32BB1DDBC2}" type="presOf" srcId="{8B4F1154-09EC-4CD1-9044-2B7D02B2186E}" destId="{AFBCAF59-1CF7-468C-B6E7-0A4175E422F8}" srcOrd="0" destOrd="0" presId="urn:microsoft.com/office/officeart/2005/8/layout/hList6"/>
    <dgm:cxn modelId="{F4EEF098-F4BD-4257-ACB0-9B1ECBE45FCB}" type="presOf" srcId="{A32F7C67-2C50-410C-B4F4-DC91374B420F}" destId="{CB86A919-8D18-4A03-B3F3-8A9496B506D9}" srcOrd="0" destOrd="3" presId="urn:microsoft.com/office/officeart/2005/8/layout/hList6"/>
    <dgm:cxn modelId="{7B7886DB-E441-4D58-B12D-3D1F6D051357}" srcId="{22EDF17C-F090-4174-A278-16B13EDA3040}" destId="{18E86545-A257-4E9D-9B58-0B25AEA6D9CE}" srcOrd="1" destOrd="0" parTransId="{20322D06-D331-4729-B1F3-E464871064D8}" sibTransId="{BAF93DAA-4835-4D7C-8567-158EC2ED0779}"/>
    <dgm:cxn modelId="{CDF6D30A-D046-428E-85B3-CE98648A9A47}" srcId="{22EDF17C-F090-4174-A278-16B13EDA3040}" destId="{C7C328A4-64A9-460D-8D0C-2D9C8DC00B30}" srcOrd="0" destOrd="0" parTransId="{622EFBD2-A586-4C3B-AA0A-7C5489E1E817}" sibTransId="{D0E31046-4AE4-4C57-B19C-6D6C9B8B90EE}"/>
    <dgm:cxn modelId="{E52CCCB3-847C-4D93-9B54-B12A75D23B33}" type="presOf" srcId="{71C1BB24-ECDD-4F92-B344-03631ED134A1}" destId="{C206FCAE-99BC-48D9-A9FD-27921E5A9535}" srcOrd="0" destOrd="1" presId="urn:microsoft.com/office/officeart/2005/8/layout/hList6"/>
    <dgm:cxn modelId="{4145D19D-052A-429D-AD8F-7BC15BAEBE55}" srcId="{22EDF17C-F090-4174-A278-16B13EDA3040}" destId="{A32F7C67-2C50-410C-B4F4-DC91374B420F}" srcOrd="2" destOrd="0" parTransId="{31F979B7-8E36-4878-ABBF-08B95531D114}" sibTransId="{E6FFBF62-3C4C-4B4C-B4D1-BE4780DB388D}"/>
    <dgm:cxn modelId="{2508C59B-5442-4553-847B-CF488172E1D5}" type="presOf" srcId="{9F91B363-36B0-46D0-A9F8-A3FD5A4FE3A2}" destId="{AFBCAF59-1CF7-468C-B6E7-0A4175E422F8}" srcOrd="0" destOrd="3" presId="urn:microsoft.com/office/officeart/2005/8/layout/hList6"/>
    <dgm:cxn modelId="{E69DD9C8-23E4-4BEA-91E2-7775FD4A25A0}" srcId="{EFB1F889-96EE-4366-B79C-52CAE1157607}" destId="{71C1BB24-ECDD-4F92-B344-03631ED134A1}" srcOrd="0" destOrd="0" parTransId="{99F5F25E-87F3-463B-82ED-64E8206E0C1E}" sibTransId="{E42D6260-DE85-4BF9-8512-A6BD426A09F7}"/>
    <dgm:cxn modelId="{BE0525AB-1C52-4E72-AA04-C8825236C94A}" srcId="{A8EC3660-913B-4916-A26C-25649A883C1E}" destId="{8B4F1154-09EC-4CD1-9044-2B7D02B2186E}" srcOrd="2" destOrd="0" parTransId="{0877F601-4475-4C54-821A-B44F01DDFBA4}" sibTransId="{F53AA273-BF48-43DA-9A7A-9CD6A0FC6A8D}"/>
    <dgm:cxn modelId="{5BF07136-1AEE-41C0-80AB-2519CE3C5A1A}" srcId="{8B4F1154-09EC-4CD1-9044-2B7D02B2186E}" destId="{23F3F37C-C98A-4117-A76B-5992CC65681A}" srcOrd="0" destOrd="0" parTransId="{5560A1E6-4CCC-44A2-A6CB-707CDC21CEAD}" sibTransId="{435060A3-990B-4A97-B04A-E252F3DC3107}"/>
    <dgm:cxn modelId="{A048EEC4-7C35-499F-973A-ECA88F276D99}" type="presOf" srcId="{18E86545-A257-4E9D-9B58-0B25AEA6D9CE}" destId="{CB86A919-8D18-4A03-B3F3-8A9496B506D9}" srcOrd="0" destOrd="2" presId="urn:microsoft.com/office/officeart/2005/8/layout/hList6"/>
    <dgm:cxn modelId="{4FDBC95A-E4E1-4040-952F-9B45146D6C6D}" type="presOf" srcId="{77B2CDF6-5E95-43E4-8F8D-455DBE492003}" destId="{350385B7-14A2-4673-B219-3306B70FE96B}" srcOrd="0" destOrd="0" presId="urn:microsoft.com/office/officeart/2005/8/layout/hList6"/>
    <dgm:cxn modelId="{7362FF6E-48B6-4F7E-8A02-D5A62DE8F21C}" type="presOf" srcId="{6EB12CBA-CD45-4972-8DF0-2171A612F548}" destId="{C206FCAE-99BC-48D9-A9FD-27921E5A9535}" srcOrd="0" destOrd="2" presId="urn:microsoft.com/office/officeart/2005/8/layout/hList6"/>
    <dgm:cxn modelId="{855EBE0B-5FC0-4DE3-9DA0-B0D5A303D9B3}" srcId="{A8EC3660-913B-4916-A26C-25649A883C1E}" destId="{77B2CDF6-5E95-43E4-8F8D-455DBE492003}" srcOrd="3" destOrd="0" parTransId="{2AC4F446-607E-49A1-AA4B-BF2DCB83D929}" sibTransId="{C9EA2542-C9BE-48FF-8993-A8021A7DE690}"/>
    <dgm:cxn modelId="{2917C504-DCE7-48D1-8050-3404BD99524F}" type="presOf" srcId="{124FD6C7-9E88-4DFF-AE07-215189985DE4}" destId="{CB86A919-8D18-4A03-B3F3-8A9496B506D9}" srcOrd="0" destOrd="4" presId="urn:microsoft.com/office/officeart/2005/8/layout/hList6"/>
    <dgm:cxn modelId="{EA0E8629-F1BA-46BE-8FF3-3619D5151925}" srcId="{8B4F1154-09EC-4CD1-9044-2B7D02B2186E}" destId="{9F91B363-36B0-46D0-A9F8-A3FD5A4FE3A2}" srcOrd="2" destOrd="0" parTransId="{CBFBCBA0-05B7-440E-A36D-80A440BC9456}" sibTransId="{A2604AD2-415C-4667-93E9-C641C33AC405}"/>
    <dgm:cxn modelId="{AC5EA617-1A88-4B1E-AA8A-8171DFC1C11A}" srcId="{8B4F1154-09EC-4CD1-9044-2B7D02B2186E}" destId="{EF2D3D78-3E09-4150-AB45-762DCD6BD6A6}" srcOrd="1" destOrd="0" parTransId="{86017158-5406-401F-8C21-4F565DA33A00}" sibTransId="{FD7FFD68-419B-44FD-A557-B39AD459A827}"/>
    <dgm:cxn modelId="{D01BE4E7-4059-4820-B96F-115DC00A5BF2}" srcId="{A8EC3660-913B-4916-A26C-25649A883C1E}" destId="{22EDF17C-F090-4174-A278-16B13EDA3040}" srcOrd="1" destOrd="0" parTransId="{51E8A2F5-FE7A-4667-9B74-773611EFCCA5}" sibTransId="{F27C38F9-7D43-481C-A4AA-813039BC9D25}"/>
    <dgm:cxn modelId="{468911A2-F719-4F8F-9698-0D2B02C39788}" srcId="{EFB1F889-96EE-4366-B79C-52CAE1157607}" destId="{6EB12CBA-CD45-4972-8DF0-2171A612F548}" srcOrd="1" destOrd="0" parTransId="{3EE4CEC7-1BBB-4067-AE7E-7B96257A00F0}" sibTransId="{64FC9276-E96E-475E-A524-ED568E8B211E}"/>
    <dgm:cxn modelId="{7CB52776-956A-4538-BD33-105FA4AC5604}" srcId="{22EDF17C-F090-4174-A278-16B13EDA3040}" destId="{124FD6C7-9E88-4DFF-AE07-215189985DE4}" srcOrd="3" destOrd="0" parTransId="{348400DA-4E78-4AC3-96EE-96145007EF8B}" sibTransId="{147EA304-BA57-4D0B-9DAC-80BD3C09A855}"/>
    <dgm:cxn modelId="{9231C5C1-E69B-458F-BE5C-C946EC44EE30}" srcId="{EFB1F889-96EE-4366-B79C-52CAE1157607}" destId="{3520C779-7EAB-401F-B7D2-87333FC3181F}" srcOrd="2" destOrd="0" parTransId="{1FE2D777-59BA-4D26-9231-1931FB90CE25}" sibTransId="{486A5DF9-9D64-4956-B743-EAED6FF2E9EF}"/>
    <dgm:cxn modelId="{9E5E288C-8A0F-499D-8447-39764604458A}" type="presOf" srcId="{23F3F37C-C98A-4117-A76B-5992CC65681A}" destId="{AFBCAF59-1CF7-468C-B6E7-0A4175E422F8}" srcOrd="0" destOrd="1" presId="urn:microsoft.com/office/officeart/2005/8/layout/hList6"/>
    <dgm:cxn modelId="{4F1EBD43-C971-4D6A-8270-5CD3F8CCA06C}" type="presOf" srcId="{22EDF17C-F090-4174-A278-16B13EDA3040}" destId="{CB86A919-8D18-4A03-B3F3-8A9496B506D9}" srcOrd="0" destOrd="0" presId="urn:microsoft.com/office/officeart/2005/8/layout/hList6"/>
    <dgm:cxn modelId="{31CDA1E8-7D65-4DAD-B6FF-5E897D2D0689}" type="presOf" srcId="{A8EC3660-913B-4916-A26C-25649A883C1E}" destId="{0A722AB2-5D63-4E9C-A64F-B469C188DD94}" srcOrd="0" destOrd="0" presId="urn:microsoft.com/office/officeart/2005/8/layout/hList6"/>
    <dgm:cxn modelId="{48C69DDD-AFE2-4B4C-A811-379BE52A39DF}" type="presOf" srcId="{EF2D3D78-3E09-4150-AB45-762DCD6BD6A6}" destId="{AFBCAF59-1CF7-468C-B6E7-0A4175E422F8}" srcOrd="0" destOrd="2" presId="urn:microsoft.com/office/officeart/2005/8/layout/hList6"/>
    <dgm:cxn modelId="{91426265-F319-4E23-A77D-BF49C34F015F}" srcId="{A8EC3660-913B-4916-A26C-25649A883C1E}" destId="{EFB1F889-96EE-4366-B79C-52CAE1157607}" srcOrd="0" destOrd="0" parTransId="{7828A188-740A-4493-8036-F1A3EC2C2BB1}" sibTransId="{DF42A70C-744D-4244-AB54-A15F3C80D7A9}"/>
    <dgm:cxn modelId="{118D514D-0809-4AF4-8A9A-134D129759D4}" type="presOf" srcId="{EFB1F889-96EE-4366-B79C-52CAE1157607}" destId="{C206FCAE-99BC-48D9-A9FD-27921E5A9535}" srcOrd="0" destOrd="0" presId="urn:microsoft.com/office/officeart/2005/8/layout/hList6"/>
    <dgm:cxn modelId="{8D18560B-7F1F-4A32-A793-598E01D69EE5}" type="presParOf" srcId="{0A722AB2-5D63-4E9C-A64F-B469C188DD94}" destId="{C206FCAE-99BC-48D9-A9FD-27921E5A9535}" srcOrd="0" destOrd="0" presId="urn:microsoft.com/office/officeart/2005/8/layout/hList6"/>
    <dgm:cxn modelId="{E072DAB9-EBE3-4124-A2D4-427457E66B22}" type="presParOf" srcId="{0A722AB2-5D63-4E9C-A64F-B469C188DD94}" destId="{8F61410F-2991-461D-BA59-E4F7F7EAFB57}" srcOrd="1" destOrd="0" presId="urn:microsoft.com/office/officeart/2005/8/layout/hList6"/>
    <dgm:cxn modelId="{94E5DEE5-3075-47D9-BC9A-CBD783BFAC5B}" type="presParOf" srcId="{0A722AB2-5D63-4E9C-A64F-B469C188DD94}" destId="{CB86A919-8D18-4A03-B3F3-8A9496B506D9}" srcOrd="2" destOrd="0" presId="urn:microsoft.com/office/officeart/2005/8/layout/hList6"/>
    <dgm:cxn modelId="{45C42482-4F88-46C2-AAD0-3FE1E703E817}" type="presParOf" srcId="{0A722AB2-5D63-4E9C-A64F-B469C188DD94}" destId="{7101FDD1-C266-4E14-A289-9B563CA2C643}" srcOrd="3" destOrd="0" presId="urn:microsoft.com/office/officeart/2005/8/layout/hList6"/>
    <dgm:cxn modelId="{2A14727D-6A52-4611-86EA-00516497ECF2}" type="presParOf" srcId="{0A722AB2-5D63-4E9C-A64F-B469C188DD94}" destId="{AFBCAF59-1CF7-468C-B6E7-0A4175E422F8}" srcOrd="4" destOrd="0" presId="urn:microsoft.com/office/officeart/2005/8/layout/hList6"/>
    <dgm:cxn modelId="{DC52D06F-B09D-4183-86FE-75D0166F57FC}" type="presParOf" srcId="{0A722AB2-5D63-4E9C-A64F-B469C188DD94}" destId="{04232D35-EC60-4C21-823C-F9A780CD9C01}" srcOrd="5" destOrd="0" presId="urn:microsoft.com/office/officeart/2005/8/layout/hList6"/>
    <dgm:cxn modelId="{AC7263BE-1760-420F-8356-158BB94A36FE}" type="presParOf" srcId="{0A722AB2-5D63-4E9C-A64F-B469C188DD94}" destId="{350385B7-14A2-4673-B219-3306B70FE96B}" srcOrd="6"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1D18A-07F5-4BB0-B6B4-6E422A50F2FB}">
      <dsp:nvSpPr>
        <dsp:cNvPr id="0" name=""/>
        <dsp:cNvSpPr/>
      </dsp:nvSpPr>
      <dsp:spPr>
        <a:xfrm>
          <a:off x="2633" y="49785"/>
          <a:ext cx="2089176" cy="12535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Sleep</a:t>
          </a:r>
          <a:endParaRPr lang="en-US" sz="2900" kern="1200" dirty="0"/>
        </a:p>
      </dsp:txBody>
      <dsp:txXfrm>
        <a:off x="2633" y="49785"/>
        <a:ext cx="2089176" cy="1253505"/>
      </dsp:txXfrm>
    </dsp:sp>
    <dsp:sp modelId="{EF82C4E0-4055-48AC-8548-4881AB16B512}">
      <dsp:nvSpPr>
        <dsp:cNvPr id="0" name=""/>
        <dsp:cNvSpPr/>
      </dsp:nvSpPr>
      <dsp:spPr>
        <a:xfrm>
          <a:off x="2300727" y="49785"/>
          <a:ext cx="2089176" cy="12535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Physical</a:t>
          </a:r>
          <a:endParaRPr lang="en-US" sz="2900" kern="1200" dirty="0"/>
        </a:p>
      </dsp:txBody>
      <dsp:txXfrm>
        <a:off x="2300727" y="49785"/>
        <a:ext cx="2089176" cy="1253505"/>
      </dsp:txXfrm>
    </dsp:sp>
    <dsp:sp modelId="{8C1DCDC3-96E2-410B-8FAC-46D5144DE99C}">
      <dsp:nvSpPr>
        <dsp:cNvPr id="0" name=""/>
        <dsp:cNvSpPr/>
      </dsp:nvSpPr>
      <dsp:spPr>
        <a:xfrm>
          <a:off x="4598820" y="49785"/>
          <a:ext cx="2089176" cy="12535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Focus</a:t>
          </a:r>
          <a:endParaRPr lang="en-US" sz="2900" kern="1200" dirty="0"/>
        </a:p>
      </dsp:txBody>
      <dsp:txXfrm>
        <a:off x="4598820" y="49785"/>
        <a:ext cx="2089176" cy="1253505"/>
      </dsp:txXfrm>
    </dsp:sp>
    <dsp:sp modelId="{8ABCD555-4B7D-4522-A912-7E44F7913489}">
      <dsp:nvSpPr>
        <dsp:cNvPr id="0" name=""/>
        <dsp:cNvSpPr/>
      </dsp:nvSpPr>
      <dsp:spPr>
        <a:xfrm>
          <a:off x="6896914" y="49785"/>
          <a:ext cx="2089176" cy="12535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Time in</a:t>
          </a:r>
          <a:endParaRPr lang="en-US" sz="2900" kern="1200" dirty="0"/>
        </a:p>
      </dsp:txBody>
      <dsp:txXfrm>
        <a:off x="6896914" y="49785"/>
        <a:ext cx="2089176" cy="1253505"/>
      </dsp:txXfrm>
    </dsp:sp>
    <dsp:sp modelId="{9954E969-2A71-4DE7-A665-B7062A67979C}">
      <dsp:nvSpPr>
        <dsp:cNvPr id="0" name=""/>
        <dsp:cNvSpPr/>
      </dsp:nvSpPr>
      <dsp:spPr>
        <a:xfrm>
          <a:off x="1151680" y="1512208"/>
          <a:ext cx="2089176" cy="12535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Down time</a:t>
          </a:r>
          <a:endParaRPr lang="en-US" sz="2900" kern="1200" dirty="0"/>
        </a:p>
      </dsp:txBody>
      <dsp:txXfrm>
        <a:off x="1151680" y="1512208"/>
        <a:ext cx="2089176" cy="1253505"/>
      </dsp:txXfrm>
    </dsp:sp>
    <dsp:sp modelId="{964F34D7-A4DD-4392-8C26-192052669AD4}">
      <dsp:nvSpPr>
        <dsp:cNvPr id="0" name=""/>
        <dsp:cNvSpPr/>
      </dsp:nvSpPr>
      <dsp:spPr>
        <a:xfrm>
          <a:off x="3449773" y="1512208"/>
          <a:ext cx="2089176" cy="12535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Play</a:t>
          </a:r>
          <a:endParaRPr lang="en-US" sz="2900" kern="1200" dirty="0"/>
        </a:p>
      </dsp:txBody>
      <dsp:txXfrm>
        <a:off x="3449773" y="1512208"/>
        <a:ext cx="2089176" cy="1253505"/>
      </dsp:txXfrm>
    </dsp:sp>
    <dsp:sp modelId="{A5B5509C-CAF9-4DCB-9F86-F9B169196D03}">
      <dsp:nvSpPr>
        <dsp:cNvPr id="0" name=""/>
        <dsp:cNvSpPr/>
      </dsp:nvSpPr>
      <dsp:spPr>
        <a:xfrm>
          <a:off x="5747867" y="1512208"/>
          <a:ext cx="2089176" cy="12535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Connecting</a:t>
          </a:r>
          <a:endParaRPr lang="en-US" sz="2900" kern="1200" dirty="0"/>
        </a:p>
      </dsp:txBody>
      <dsp:txXfrm>
        <a:off x="5747867" y="1512208"/>
        <a:ext cx="2089176" cy="12535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9A53B-FA5D-4B77-842C-E944F56D6257}">
      <dsp:nvSpPr>
        <dsp:cNvPr id="0" name=""/>
        <dsp:cNvSpPr/>
      </dsp:nvSpPr>
      <dsp:spPr>
        <a:xfrm>
          <a:off x="3376" y="855149"/>
          <a:ext cx="2030012" cy="754078"/>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kern="1200" dirty="0" smtClean="0">
              <a:latin typeface="Avenir"/>
            </a:rPr>
            <a:t>Avoidance</a:t>
          </a:r>
        </a:p>
        <a:p>
          <a:pPr lvl="0" algn="ctr" defTabSz="844550">
            <a:lnSpc>
              <a:spcPct val="90000"/>
            </a:lnSpc>
            <a:spcBef>
              <a:spcPct val="0"/>
            </a:spcBef>
            <a:spcAft>
              <a:spcPct val="35000"/>
            </a:spcAft>
          </a:pPr>
          <a:r>
            <a:rPr lang="en-US" sz="1900" kern="1200" dirty="0" smtClean="0">
              <a:latin typeface="Avenir"/>
            </a:rPr>
            <a:t>Withdrawal</a:t>
          </a:r>
          <a:endParaRPr lang="en-US" sz="1900" kern="1200" dirty="0">
            <a:latin typeface="Avenir"/>
          </a:endParaRPr>
        </a:p>
      </dsp:txBody>
      <dsp:txXfrm>
        <a:off x="3376" y="855149"/>
        <a:ext cx="2030012" cy="754078"/>
      </dsp:txXfrm>
    </dsp:sp>
    <dsp:sp modelId="{B6AEEEFD-1E3A-4863-927E-C3AD1FCE854E}">
      <dsp:nvSpPr>
        <dsp:cNvPr id="0" name=""/>
        <dsp:cNvSpPr/>
      </dsp:nvSpPr>
      <dsp:spPr>
        <a:xfrm>
          <a:off x="3376" y="1609228"/>
          <a:ext cx="2030012" cy="2110647"/>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latin typeface="Avenir"/>
            </a:rPr>
            <a:t>Emotional numbing</a:t>
          </a:r>
          <a:endParaRPr lang="en-US" sz="1900" kern="1200" dirty="0">
            <a:latin typeface="Avenir"/>
          </a:endParaRPr>
        </a:p>
        <a:p>
          <a:pPr marL="171450" lvl="1" indent="-171450" algn="l" defTabSz="844550">
            <a:lnSpc>
              <a:spcPct val="90000"/>
            </a:lnSpc>
            <a:spcBef>
              <a:spcPct val="0"/>
            </a:spcBef>
            <a:spcAft>
              <a:spcPct val="15000"/>
            </a:spcAft>
            <a:buChar char="••"/>
          </a:pPr>
          <a:r>
            <a:rPr lang="en-US" sz="1900" kern="1200" dirty="0" smtClean="0">
              <a:latin typeface="Avenir"/>
            </a:rPr>
            <a:t>Feeling disconnected from friends/family</a:t>
          </a:r>
          <a:endParaRPr lang="en-US" sz="1900" kern="1200" dirty="0">
            <a:latin typeface="Avenir"/>
          </a:endParaRPr>
        </a:p>
      </dsp:txBody>
      <dsp:txXfrm>
        <a:off x="3376" y="1609228"/>
        <a:ext cx="2030012" cy="2110647"/>
      </dsp:txXfrm>
    </dsp:sp>
    <dsp:sp modelId="{B0E9BB93-90EF-4D55-A070-A0BFD6BE1D01}">
      <dsp:nvSpPr>
        <dsp:cNvPr id="0" name=""/>
        <dsp:cNvSpPr/>
      </dsp:nvSpPr>
      <dsp:spPr>
        <a:xfrm>
          <a:off x="2317590" y="855149"/>
          <a:ext cx="2030012" cy="754078"/>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kern="1200" dirty="0" smtClean="0">
              <a:latin typeface="Avenir"/>
            </a:rPr>
            <a:t>Hyper arousal</a:t>
          </a:r>
          <a:endParaRPr lang="en-US" sz="1900" kern="1200" dirty="0">
            <a:latin typeface="Avenir"/>
          </a:endParaRPr>
        </a:p>
      </dsp:txBody>
      <dsp:txXfrm>
        <a:off x="2317590" y="855149"/>
        <a:ext cx="2030012" cy="754078"/>
      </dsp:txXfrm>
    </dsp:sp>
    <dsp:sp modelId="{CE6A950C-E44E-40DC-848C-4A673F155D3E}">
      <dsp:nvSpPr>
        <dsp:cNvPr id="0" name=""/>
        <dsp:cNvSpPr/>
      </dsp:nvSpPr>
      <dsp:spPr>
        <a:xfrm>
          <a:off x="2317590" y="1609228"/>
          <a:ext cx="2030012" cy="2110647"/>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latin typeface="Avenir"/>
            </a:rPr>
            <a:t>Nervousness or jumpiness</a:t>
          </a:r>
          <a:endParaRPr lang="en-US" sz="1900" kern="1200" dirty="0">
            <a:latin typeface="Avenir"/>
          </a:endParaRPr>
        </a:p>
        <a:p>
          <a:pPr marL="171450" lvl="1" indent="-171450" algn="l" defTabSz="844550">
            <a:lnSpc>
              <a:spcPct val="90000"/>
            </a:lnSpc>
            <a:spcBef>
              <a:spcPct val="0"/>
            </a:spcBef>
            <a:spcAft>
              <a:spcPct val="15000"/>
            </a:spcAft>
            <a:buChar char="••"/>
          </a:pPr>
          <a:r>
            <a:rPr lang="en-US" sz="1900" kern="1200" dirty="0" smtClean="0">
              <a:latin typeface="Avenir"/>
            </a:rPr>
            <a:t>Difficulty concentrating or taking in information</a:t>
          </a:r>
          <a:endParaRPr lang="en-US" sz="1900" kern="1200" dirty="0">
            <a:latin typeface="Avenir"/>
          </a:endParaRPr>
        </a:p>
      </dsp:txBody>
      <dsp:txXfrm>
        <a:off x="2317590" y="1609228"/>
        <a:ext cx="2030012" cy="2110647"/>
      </dsp:txXfrm>
    </dsp:sp>
    <dsp:sp modelId="{C555AFCD-AA19-4C36-8E71-E8EE9A3E29FE}">
      <dsp:nvSpPr>
        <dsp:cNvPr id="0" name=""/>
        <dsp:cNvSpPr/>
      </dsp:nvSpPr>
      <dsp:spPr>
        <a:xfrm>
          <a:off x="4631804" y="855149"/>
          <a:ext cx="2030012" cy="754078"/>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kern="1200" dirty="0" smtClean="0">
              <a:latin typeface="Avenir"/>
            </a:rPr>
            <a:t>Re-experiencing</a:t>
          </a:r>
          <a:r>
            <a:rPr lang="en-US" sz="1900" kern="1200" dirty="0" smtClean="0"/>
            <a:t> </a:t>
          </a:r>
          <a:endParaRPr lang="en-US" sz="1900" kern="1200" dirty="0"/>
        </a:p>
      </dsp:txBody>
      <dsp:txXfrm>
        <a:off x="4631804" y="855149"/>
        <a:ext cx="2030012" cy="754078"/>
      </dsp:txXfrm>
    </dsp:sp>
    <dsp:sp modelId="{5D1800E5-C87E-475E-A077-8C4066F3052E}">
      <dsp:nvSpPr>
        <dsp:cNvPr id="0" name=""/>
        <dsp:cNvSpPr/>
      </dsp:nvSpPr>
      <dsp:spPr>
        <a:xfrm>
          <a:off x="4631804" y="1609228"/>
          <a:ext cx="2030012" cy="2110647"/>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latin typeface="Avenir"/>
            </a:rPr>
            <a:t>Intrusive images</a:t>
          </a:r>
          <a:endParaRPr lang="en-US" sz="1900" kern="1200" dirty="0">
            <a:latin typeface="Avenir"/>
          </a:endParaRPr>
        </a:p>
        <a:p>
          <a:pPr marL="171450" lvl="1" indent="-171450" algn="l" defTabSz="844550">
            <a:lnSpc>
              <a:spcPct val="90000"/>
            </a:lnSpc>
            <a:spcBef>
              <a:spcPct val="0"/>
            </a:spcBef>
            <a:spcAft>
              <a:spcPct val="15000"/>
            </a:spcAft>
            <a:buChar char="••"/>
          </a:pPr>
          <a:r>
            <a:rPr lang="en-US" sz="1900" kern="1200" dirty="0" smtClean="0">
              <a:latin typeface="Avenir"/>
            </a:rPr>
            <a:t>Nightmares and insomnia</a:t>
          </a:r>
          <a:endParaRPr lang="en-US" sz="1900" kern="1200" dirty="0">
            <a:latin typeface="Avenir"/>
          </a:endParaRPr>
        </a:p>
      </dsp:txBody>
      <dsp:txXfrm>
        <a:off x="4631804" y="1609228"/>
        <a:ext cx="2030012" cy="2110647"/>
      </dsp:txXfrm>
    </dsp:sp>
    <dsp:sp modelId="{F1069BBD-9E07-4496-A704-1170BF32F55C}">
      <dsp:nvSpPr>
        <dsp:cNvPr id="0" name=""/>
        <dsp:cNvSpPr/>
      </dsp:nvSpPr>
      <dsp:spPr>
        <a:xfrm>
          <a:off x="6946018" y="855149"/>
          <a:ext cx="2030012" cy="754078"/>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kern="1200" dirty="0" smtClean="0">
              <a:latin typeface="Avenir"/>
            </a:rPr>
            <a:t>Thoughts &amp; Feelings</a:t>
          </a:r>
          <a:endParaRPr lang="en-US" sz="1900" kern="1200" dirty="0">
            <a:latin typeface="Avenir"/>
          </a:endParaRPr>
        </a:p>
      </dsp:txBody>
      <dsp:txXfrm>
        <a:off x="6946018" y="855149"/>
        <a:ext cx="2030012" cy="754078"/>
      </dsp:txXfrm>
    </dsp:sp>
    <dsp:sp modelId="{FE2B542E-C4EB-49FB-90AF-86891D5C9607}">
      <dsp:nvSpPr>
        <dsp:cNvPr id="0" name=""/>
        <dsp:cNvSpPr/>
      </dsp:nvSpPr>
      <dsp:spPr>
        <a:xfrm>
          <a:off x="6946018" y="1609228"/>
          <a:ext cx="2030012" cy="2110647"/>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latin typeface="Avenir"/>
            </a:rPr>
            <a:t>Changes in your worldview</a:t>
          </a:r>
          <a:endParaRPr lang="en-US" sz="1900" kern="1200" dirty="0">
            <a:latin typeface="Avenir"/>
          </a:endParaRPr>
        </a:p>
        <a:p>
          <a:pPr marL="171450" lvl="1" indent="-171450" algn="l" defTabSz="844550">
            <a:lnSpc>
              <a:spcPct val="90000"/>
            </a:lnSpc>
            <a:spcBef>
              <a:spcPct val="0"/>
            </a:spcBef>
            <a:spcAft>
              <a:spcPct val="15000"/>
            </a:spcAft>
            <a:buChar char="••"/>
          </a:pPr>
          <a:r>
            <a:rPr lang="en-US" sz="1900" kern="1200" dirty="0" smtClean="0">
              <a:latin typeface="Avenir"/>
            </a:rPr>
            <a:t>Feelings of hopelessness and helplessness</a:t>
          </a:r>
          <a:endParaRPr lang="en-US" sz="1900" kern="1200" dirty="0">
            <a:latin typeface="Avenir"/>
          </a:endParaRPr>
        </a:p>
        <a:p>
          <a:pPr marL="171450" lvl="1" indent="-171450" algn="l" defTabSz="844550">
            <a:lnSpc>
              <a:spcPct val="90000"/>
            </a:lnSpc>
            <a:spcBef>
              <a:spcPct val="0"/>
            </a:spcBef>
            <a:spcAft>
              <a:spcPct val="15000"/>
            </a:spcAft>
            <a:buChar char="••"/>
          </a:pPr>
          <a:r>
            <a:rPr lang="en-US" sz="1900" kern="1200" dirty="0" smtClean="0">
              <a:latin typeface="Avenir"/>
            </a:rPr>
            <a:t>Anger</a:t>
          </a:r>
          <a:endParaRPr lang="en-US" sz="1900" kern="1200" dirty="0">
            <a:latin typeface="Avenir"/>
          </a:endParaRPr>
        </a:p>
      </dsp:txBody>
      <dsp:txXfrm>
        <a:off x="6946018" y="1609228"/>
        <a:ext cx="2030012" cy="21106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6FCAE-99BC-48D9-A9FD-27921E5A9535}">
      <dsp:nvSpPr>
        <dsp:cNvPr id="0" name=""/>
        <dsp:cNvSpPr/>
      </dsp:nvSpPr>
      <dsp:spPr>
        <a:xfrm rot="16200000">
          <a:off x="-984314" y="986445"/>
          <a:ext cx="4064000" cy="2091109"/>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lvl="0" algn="l" defTabSz="711200">
            <a:lnSpc>
              <a:spcPct val="90000"/>
            </a:lnSpc>
            <a:spcBef>
              <a:spcPct val="0"/>
            </a:spcBef>
            <a:spcAft>
              <a:spcPct val="35000"/>
            </a:spcAft>
          </a:pPr>
          <a:r>
            <a:rPr lang="en-US" sz="1600" b="1" kern="1200" dirty="0" smtClean="0"/>
            <a:t>Using Benefits</a:t>
          </a:r>
          <a:endParaRPr lang="en-US" sz="1600" b="1" kern="1200" dirty="0"/>
        </a:p>
        <a:p>
          <a:pPr marL="171450" lvl="1" indent="-171450" algn="l" defTabSz="711200">
            <a:lnSpc>
              <a:spcPct val="90000"/>
            </a:lnSpc>
            <a:spcBef>
              <a:spcPct val="0"/>
            </a:spcBef>
            <a:spcAft>
              <a:spcPct val="15000"/>
            </a:spcAft>
            <a:buChar char="••"/>
          </a:pPr>
          <a:r>
            <a:rPr lang="en-US" sz="1600" kern="1200" dirty="0" smtClean="0"/>
            <a:t>Vacation/PTO</a:t>
          </a:r>
          <a:endParaRPr lang="en-US" sz="1600" kern="1200" dirty="0"/>
        </a:p>
        <a:p>
          <a:pPr marL="171450" lvl="1" indent="-171450" algn="l" defTabSz="711200">
            <a:lnSpc>
              <a:spcPct val="90000"/>
            </a:lnSpc>
            <a:spcBef>
              <a:spcPct val="0"/>
            </a:spcBef>
            <a:spcAft>
              <a:spcPct val="15000"/>
            </a:spcAft>
            <a:buChar char="••"/>
          </a:pPr>
          <a:r>
            <a:rPr lang="en-US" sz="1600" kern="1200" dirty="0" smtClean="0"/>
            <a:t>EAP</a:t>
          </a:r>
          <a:endParaRPr lang="en-US" sz="1600" kern="1200" dirty="0"/>
        </a:p>
        <a:p>
          <a:pPr marL="171450" lvl="1" indent="-171450" algn="l" defTabSz="711200">
            <a:lnSpc>
              <a:spcPct val="90000"/>
            </a:lnSpc>
            <a:spcBef>
              <a:spcPct val="0"/>
            </a:spcBef>
            <a:spcAft>
              <a:spcPct val="15000"/>
            </a:spcAft>
            <a:buChar char="••"/>
          </a:pPr>
          <a:r>
            <a:rPr lang="en-US" sz="1600" kern="1200" dirty="0" smtClean="0"/>
            <a:t> Flextime scheduling if applicable</a:t>
          </a:r>
          <a:endParaRPr lang="en-US" sz="1600" kern="1200" dirty="0"/>
        </a:p>
      </dsp:txBody>
      <dsp:txXfrm rot="5400000">
        <a:off x="2131" y="812800"/>
        <a:ext cx="2091109" cy="2438400"/>
      </dsp:txXfrm>
    </dsp:sp>
    <dsp:sp modelId="{CB86A919-8D18-4A03-B3F3-8A9496B506D9}">
      <dsp:nvSpPr>
        <dsp:cNvPr id="0" name=""/>
        <dsp:cNvSpPr/>
      </dsp:nvSpPr>
      <dsp:spPr>
        <a:xfrm rot="16200000">
          <a:off x="1263628" y="986445"/>
          <a:ext cx="4064000" cy="2091109"/>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lvl="0" algn="l" defTabSz="711200">
            <a:lnSpc>
              <a:spcPct val="90000"/>
            </a:lnSpc>
            <a:spcBef>
              <a:spcPct val="0"/>
            </a:spcBef>
            <a:spcAft>
              <a:spcPct val="35000"/>
            </a:spcAft>
          </a:pPr>
          <a:r>
            <a:rPr lang="en-US" sz="1600" b="1" kern="1200" dirty="0" smtClean="0"/>
            <a:t>Relying on Relationships</a:t>
          </a:r>
          <a:endParaRPr lang="en-US" sz="1600" b="1" kern="1200" dirty="0"/>
        </a:p>
        <a:p>
          <a:pPr marL="171450" lvl="1" indent="-171450" algn="l" defTabSz="711200">
            <a:lnSpc>
              <a:spcPct val="90000"/>
            </a:lnSpc>
            <a:spcBef>
              <a:spcPct val="0"/>
            </a:spcBef>
            <a:spcAft>
              <a:spcPct val="15000"/>
            </a:spcAft>
            <a:buChar char="••"/>
          </a:pPr>
          <a:r>
            <a:rPr lang="en-US" sz="1600" kern="1200" dirty="0" smtClean="0"/>
            <a:t>Clinical supervision</a:t>
          </a:r>
          <a:endParaRPr lang="en-US" sz="1600" kern="1200" dirty="0"/>
        </a:p>
        <a:p>
          <a:pPr marL="171450" lvl="1" indent="-171450" algn="l" defTabSz="711200">
            <a:lnSpc>
              <a:spcPct val="90000"/>
            </a:lnSpc>
            <a:spcBef>
              <a:spcPct val="0"/>
            </a:spcBef>
            <a:spcAft>
              <a:spcPct val="15000"/>
            </a:spcAft>
            <a:buChar char="••"/>
          </a:pPr>
          <a:r>
            <a:rPr lang="en-US" sz="1600" kern="1200" dirty="0" smtClean="0"/>
            <a:t>Co-care</a:t>
          </a:r>
          <a:endParaRPr lang="en-US" sz="1600" kern="1200" dirty="0"/>
        </a:p>
        <a:p>
          <a:pPr marL="171450" lvl="1" indent="-171450" algn="l" defTabSz="711200">
            <a:lnSpc>
              <a:spcPct val="90000"/>
            </a:lnSpc>
            <a:spcBef>
              <a:spcPct val="0"/>
            </a:spcBef>
            <a:spcAft>
              <a:spcPct val="15000"/>
            </a:spcAft>
            <a:buChar char="••"/>
          </a:pPr>
          <a:r>
            <a:rPr lang="en-US" sz="1600" kern="1200" dirty="0" smtClean="0"/>
            <a:t>Stay connected</a:t>
          </a:r>
          <a:endParaRPr lang="en-US" sz="1600" kern="1200" dirty="0"/>
        </a:p>
        <a:p>
          <a:pPr marL="171450" lvl="1" indent="-171450" algn="l" defTabSz="711200">
            <a:lnSpc>
              <a:spcPct val="90000"/>
            </a:lnSpc>
            <a:spcBef>
              <a:spcPct val="0"/>
            </a:spcBef>
            <a:spcAft>
              <a:spcPct val="15000"/>
            </a:spcAft>
            <a:buChar char="••"/>
          </a:pPr>
          <a:r>
            <a:rPr lang="en-US" sz="1600" kern="1200" dirty="0" smtClean="0"/>
            <a:t> Workplace self-care group</a:t>
          </a:r>
          <a:endParaRPr lang="en-US" sz="1600" kern="1200" dirty="0"/>
        </a:p>
      </dsp:txBody>
      <dsp:txXfrm rot="5400000">
        <a:off x="2250073" y="812800"/>
        <a:ext cx="2091109" cy="2438400"/>
      </dsp:txXfrm>
    </dsp:sp>
    <dsp:sp modelId="{AFBCAF59-1CF7-468C-B6E7-0A4175E422F8}">
      <dsp:nvSpPr>
        <dsp:cNvPr id="0" name=""/>
        <dsp:cNvSpPr/>
      </dsp:nvSpPr>
      <dsp:spPr>
        <a:xfrm rot="16200000">
          <a:off x="3511571" y="986445"/>
          <a:ext cx="4064000" cy="2091109"/>
        </a:xfrm>
        <a:prstGeom prst="flowChartManualOperati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lvl="0" algn="l" defTabSz="711200">
            <a:lnSpc>
              <a:spcPct val="90000"/>
            </a:lnSpc>
            <a:spcBef>
              <a:spcPct val="0"/>
            </a:spcBef>
            <a:spcAft>
              <a:spcPct val="35000"/>
            </a:spcAft>
          </a:pPr>
          <a:r>
            <a:rPr lang="en-US" sz="1600" b="1" kern="1200" dirty="0" smtClean="0"/>
            <a:t>Personal Strategies</a:t>
          </a:r>
          <a:endParaRPr lang="en-US" sz="1600" b="1" kern="1200" dirty="0"/>
        </a:p>
        <a:p>
          <a:pPr marL="171450" lvl="1" indent="-171450" algn="l" defTabSz="711200">
            <a:lnSpc>
              <a:spcPct val="90000"/>
            </a:lnSpc>
            <a:spcBef>
              <a:spcPct val="0"/>
            </a:spcBef>
            <a:spcAft>
              <a:spcPct val="15000"/>
            </a:spcAft>
            <a:buChar char="••"/>
          </a:pPr>
          <a:r>
            <a:rPr lang="en-US" sz="1600" kern="1200" dirty="0" smtClean="0"/>
            <a:t>Self care plan</a:t>
          </a:r>
          <a:endParaRPr lang="en-US" sz="1600" kern="1200" dirty="0"/>
        </a:p>
        <a:p>
          <a:pPr marL="171450" lvl="1" indent="-171450" algn="l" defTabSz="711200">
            <a:lnSpc>
              <a:spcPct val="90000"/>
            </a:lnSpc>
            <a:spcBef>
              <a:spcPct val="0"/>
            </a:spcBef>
            <a:spcAft>
              <a:spcPct val="15000"/>
            </a:spcAft>
            <a:buChar char="••"/>
          </a:pPr>
          <a:r>
            <a:rPr lang="en-US" sz="1600" kern="1200" dirty="0" smtClean="0"/>
            <a:t>Counseling services</a:t>
          </a:r>
          <a:endParaRPr lang="en-US" sz="1600" kern="1200" dirty="0"/>
        </a:p>
        <a:p>
          <a:pPr marL="171450" lvl="1" indent="-171450" algn="l" defTabSz="711200">
            <a:lnSpc>
              <a:spcPct val="90000"/>
            </a:lnSpc>
            <a:spcBef>
              <a:spcPct val="0"/>
            </a:spcBef>
            <a:spcAft>
              <a:spcPct val="15000"/>
            </a:spcAft>
            <a:buChar char="••"/>
          </a:pPr>
          <a:r>
            <a:rPr lang="en-US" sz="1600" kern="1200" dirty="0" smtClean="0"/>
            <a:t> Recognize the connection between your client’s trauma and your own history</a:t>
          </a:r>
          <a:endParaRPr lang="en-US" sz="1600" kern="1200" dirty="0"/>
        </a:p>
      </dsp:txBody>
      <dsp:txXfrm rot="5400000">
        <a:off x="4498016" y="812800"/>
        <a:ext cx="2091109" cy="2438400"/>
      </dsp:txXfrm>
    </dsp:sp>
    <dsp:sp modelId="{350385B7-14A2-4673-B219-3306B70FE96B}">
      <dsp:nvSpPr>
        <dsp:cNvPr id="0" name=""/>
        <dsp:cNvSpPr/>
      </dsp:nvSpPr>
      <dsp:spPr>
        <a:xfrm rot="16200000">
          <a:off x="5759514" y="986445"/>
          <a:ext cx="4064000" cy="2091109"/>
        </a:xfrm>
        <a:prstGeom prst="flowChartManualOperati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lvl="0" algn="ctr" defTabSz="711200">
            <a:lnSpc>
              <a:spcPct val="90000"/>
            </a:lnSpc>
            <a:spcBef>
              <a:spcPct val="0"/>
            </a:spcBef>
            <a:spcAft>
              <a:spcPct val="35000"/>
            </a:spcAft>
          </a:pPr>
          <a:r>
            <a:rPr lang="en-US" sz="1600" b="1" kern="1200" dirty="0" smtClean="0"/>
            <a:t>Organizational Strategies</a:t>
          </a:r>
        </a:p>
        <a:p>
          <a:pPr lvl="0" algn="ctr" defTabSz="711200">
            <a:lnSpc>
              <a:spcPct val="90000"/>
            </a:lnSpc>
            <a:spcBef>
              <a:spcPct val="0"/>
            </a:spcBef>
            <a:spcAft>
              <a:spcPct val="35000"/>
            </a:spcAft>
          </a:pPr>
          <a:r>
            <a:rPr lang="en-US" sz="1600" kern="1200" dirty="0" smtClean="0"/>
            <a:t>- STS trainings</a:t>
          </a:r>
        </a:p>
        <a:p>
          <a:pPr lvl="0" algn="ctr" defTabSz="711200">
            <a:lnSpc>
              <a:spcPct val="90000"/>
            </a:lnSpc>
            <a:spcBef>
              <a:spcPct val="0"/>
            </a:spcBef>
            <a:spcAft>
              <a:spcPct val="35000"/>
            </a:spcAft>
          </a:pPr>
          <a:r>
            <a:rPr lang="en-US" sz="1600" kern="1200" dirty="0" smtClean="0"/>
            <a:t>- Trauma case load balance</a:t>
          </a:r>
        </a:p>
        <a:p>
          <a:pPr lvl="0" algn="ctr" defTabSz="711200">
            <a:lnSpc>
              <a:spcPct val="90000"/>
            </a:lnSpc>
            <a:spcBef>
              <a:spcPct val="0"/>
            </a:spcBef>
            <a:spcAft>
              <a:spcPct val="35000"/>
            </a:spcAft>
          </a:pPr>
          <a:r>
            <a:rPr lang="en-US" sz="1600" kern="1200" dirty="0" smtClean="0"/>
            <a:t>- Enhance physical safety</a:t>
          </a:r>
        </a:p>
        <a:p>
          <a:pPr lvl="0" algn="ctr" defTabSz="711200">
            <a:lnSpc>
              <a:spcPct val="90000"/>
            </a:lnSpc>
            <a:spcBef>
              <a:spcPct val="0"/>
            </a:spcBef>
            <a:spcAft>
              <a:spcPct val="35000"/>
            </a:spcAft>
          </a:pPr>
          <a:r>
            <a:rPr lang="en-US" sz="1600" kern="1200" dirty="0" smtClean="0"/>
            <a:t>- Ongoing assessment (ex. </a:t>
          </a:r>
          <a:r>
            <a:rPr lang="en-US" sz="1600" kern="1200" dirty="0" err="1" smtClean="0"/>
            <a:t>ProQOL</a:t>
          </a:r>
          <a:r>
            <a:rPr lang="en-US" sz="1600" kern="1200" dirty="0" smtClean="0"/>
            <a:t>)</a:t>
          </a:r>
        </a:p>
        <a:p>
          <a:pPr lvl="0" algn="ctr" defTabSz="711200">
            <a:lnSpc>
              <a:spcPct val="90000"/>
            </a:lnSpc>
            <a:spcBef>
              <a:spcPct val="0"/>
            </a:spcBef>
            <a:spcAft>
              <a:spcPct val="35000"/>
            </a:spcAft>
          </a:pPr>
          <a:endParaRPr lang="en-US" sz="1400" kern="1200" dirty="0"/>
        </a:p>
      </dsp:txBody>
      <dsp:txXfrm rot="5400000">
        <a:off x="6745959" y="812800"/>
        <a:ext cx="2091109" cy="24384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820801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uOzDGrcvmu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static1.squarespace.com/static/596cfecaebbd1ab34dadab1d/t/59ab4e1fe5dd5b69d4098633/1504398880644/CRM+VEP-Evaluation-Report-03.11.13-v21.pdf" TargetMode="External"/><Relationship Id="rId3" Type="http://schemas.openxmlformats.org/officeDocument/2006/relationships/hyperlink" Target="https://www.businessgrouphealth.org/publications/" TargetMode="External"/><Relationship Id="rId7" Type="http://schemas.openxmlformats.org/officeDocument/2006/relationships/hyperlink" Target="https://static1.squarespace.com/static/596cfecaebbd1ab34dadab1d/t/59ab4d22579fb343a2ce7a68/1504398627341/Attachment-1-CRM-Evaluation-Report-Includes-Holistic-Group-09.05.13-FINAL-VERSION-51.pdf"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ncbi.nlm.nih.gov/pmc/articles/PMC4035611/" TargetMode="External"/><Relationship Id="rId5" Type="http://schemas.openxmlformats.org/officeDocument/2006/relationships/hyperlink" Target="http://www.organizationalhealth.com/publications/OHFinal.pdf" TargetMode="External"/><Relationship Id="rId10" Type="http://schemas.openxmlformats.org/officeDocument/2006/relationships/hyperlink" Target="https://www.thenationalcouncil.org/wp-content/uploads/2012/11/Trauma-Infographic-Print.pdf" TargetMode="External"/><Relationship Id="rId4" Type="http://schemas.openxmlformats.org/officeDocument/2006/relationships/hyperlink" Target="http://www.livewellsd.org/content/dam/livewell/Partners/PartnerPDFs/PartnerBusinessPDF/LWSD_Newsletter_Trauma_Informed_Systems_in_the_Workforce_-_FINAL.pdf" TargetMode="External"/><Relationship Id="rId9" Type="http://schemas.openxmlformats.org/officeDocument/2006/relationships/hyperlink" Target="https://static1.squarespace.com/static/596cfecaebbd1ab34dadab1d/t/59af36a7cd39c3ef80fea316/1504655016549/TRM-survey-2012-from-DBH.pdf"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www.nasmhpd.org/sites/default/files/TraumaTIACurriculumTrainersManual_9-10-18_0.pdf" TargetMode="External"/><Relationship Id="rId3" Type="http://schemas.openxmlformats.org/officeDocument/2006/relationships/hyperlink" Target="https://ishm.org/organizational-safety-culture/" TargetMode="External"/><Relationship Id="rId7" Type="http://schemas.openxmlformats.org/officeDocument/2006/relationships/hyperlink" Target="https://www.cyc-net.org/cyc-online/cyconline-mar2010-bath.html"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acf.hhs.gov/opre/research/project/toxic-stress-and-self-regulation-reports?source=post_page---------------------------" TargetMode="External"/><Relationship Id="rId5" Type="http://schemas.openxmlformats.org/officeDocument/2006/relationships/hyperlink" Target="https://www.ncbi.nlm.nih.gov/books/NBK207194/" TargetMode="External"/><Relationship Id="rId4" Type="http://schemas.openxmlformats.org/officeDocument/2006/relationships/hyperlink" Target="https://www.integration.samhsa.gov/clinical-practice/SAMSA_TIP_Trauma.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62" name="Google Shape;16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456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45BCDB-C88F-904A-8877-67E718304202}" type="slidenum">
              <a:rPr lang="en-US" smtClean="0"/>
              <a:t>18</a:t>
            </a:fld>
            <a:endParaRPr lang="en-US"/>
          </a:p>
        </p:txBody>
      </p:sp>
    </p:spTree>
    <p:extLst>
      <p:ext uri="{BB962C8B-B14F-4D97-AF65-F5344CB8AC3E}">
        <p14:creationId xmlns:p14="http://schemas.microsoft.com/office/powerpoint/2010/main" val="1792495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 agenda for today. </a:t>
            </a:r>
          </a:p>
          <a:p>
            <a:endParaRPr lang="en-US" dirty="0" smtClean="0"/>
          </a:p>
          <a:p>
            <a:r>
              <a:rPr lang="en-US" dirty="0" smtClean="0"/>
              <a:t>Notice, throughout</a:t>
            </a:r>
            <a:r>
              <a:rPr lang="en-US" baseline="0" dirty="0" smtClean="0"/>
              <a:t> the deck, you’ll see some slides with plants/tress/flowers. That’s a cue to remind yourself it’s okay to look out the window, notice your surroundings, stretch a little, or do what you need while we’re talking and learning.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0837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solidFill>
                  <a:srgbClr val="2E374C"/>
                </a:solidFill>
                <a:latin typeface="Lucida Sans" panose="020B0602030504020204" pitchFamily="34" charset="0"/>
              </a:rPr>
              <a:t>Group discussion with examples of exposure to trauma</a:t>
            </a:r>
            <a:r>
              <a:rPr lang="en-US" baseline="0" dirty="0" smtClean="0">
                <a:solidFill>
                  <a:srgbClr val="2E374C"/>
                </a:solidFill>
                <a:latin typeface="Lucida Sans" panose="020B0602030504020204" pitchFamily="34" charset="0"/>
              </a:rPr>
              <a:t> causing STS. Part of the conversation should include some normalizing, that this is something that is likely to occur in a professional setting. </a:t>
            </a:r>
            <a:endParaRPr lang="en-US" dirty="0" smtClean="0">
              <a:solidFill>
                <a:srgbClr val="2E374C"/>
              </a:solidFill>
              <a:latin typeface="Lucida Sans" panose="020B0602030504020204" pitchFamily="34" charset="0"/>
            </a:endParaRPr>
          </a:p>
          <a:p>
            <a:endParaRPr lang="en-US" dirty="0" smtClean="0">
              <a:solidFill>
                <a:srgbClr val="2E374C"/>
              </a:solidFill>
              <a:latin typeface="Lucida Sans" panose="020B0602030504020204" pitchFamily="34" charset="0"/>
            </a:endParaRPr>
          </a:p>
          <a:p>
            <a:r>
              <a:rPr lang="en-US" dirty="0" smtClean="0">
                <a:solidFill>
                  <a:srgbClr val="2E374C"/>
                </a:solidFill>
                <a:latin typeface="Lucida Sans" panose="020B0602030504020204" pitchFamily="34" charset="0"/>
              </a:rPr>
              <a:t>These symptoms should also look familiar,</a:t>
            </a:r>
            <a:r>
              <a:rPr lang="en-US" baseline="0" dirty="0" smtClean="0">
                <a:solidFill>
                  <a:srgbClr val="2E374C"/>
                </a:solidFill>
                <a:latin typeface="Lucida Sans" panose="020B0602030504020204" pitchFamily="34" charset="0"/>
              </a:rPr>
              <a:t> they are symptoms we see in individuals who experience direct trauma. </a:t>
            </a:r>
            <a:endParaRPr lang="en-US" dirty="0" smtClean="0">
              <a:solidFill>
                <a:srgbClr val="2E374C"/>
              </a:solidFill>
              <a:latin typeface="Lucida Sans" panose="020B0602030504020204" pitchFamily="34" charset="0"/>
            </a:endParaRP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4422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solidFill>
                  <a:srgbClr val="2E374C"/>
                </a:solidFill>
                <a:latin typeface="Lucida Sans" panose="020B0602030504020204" pitchFamily="34" charset="0"/>
              </a:rPr>
              <a:t>Many people enter the helping professions</a:t>
            </a:r>
            <a:r>
              <a:rPr lang="en-US" baseline="0" dirty="0" smtClean="0">
                <a:solidFill>
                  <a:srgbClr val="2E374C"/>
                </a:solidFill>
                <a:latin typeface="Lucida Sans" panose="020B0602030504020204" pitchFamily="34" charset="0"/>
              </a:rPr>
              <a:t> due to their own lived experiences. If this is the case for you, you may be at heightened risk for secondary trauma symptoms. Exposure to another person’s trauma or their trauma reactions may be a reminder or trigger for your own trauma. </a:t>
            </a:r>
            <a:endParaRPr lang="en-US" dirty="0" smtClean="0">
              <a:solidFill>
                <a:srgbClr val="2E374C"/>
              </a:solidFill>
              <a:latin typeface="Lucida Sans" panose="020B0602030504020204" pitchFamily="34" charset="0"/>
            </a:endParaRPr>
          </a:p>
          <a:p>
            <a:pPr defTabSz="465887">
              <a:defRPr/>
            </a:pPr>
            <a:r>
              <a:rPr lang="en-US" dirty="0" smtClean="0">
                <a:solidFill>
                  <a:srgbClr val="2E374C"/>
                </a:solidFill>
                <a:latin typeface="Lucida Sans" panose="020B0602030504020204" pitchFamily="34" charset="0"/>
              </a:rPr>
              <a:t>Discussion</a:t>
            </a:r>
            <a:r>
              <a:rPr lang="en-US" baseline="0" dirty="0" smtClean="0">
                <a:solidFill>
                  <a:srgbClr val="2E374C"/>
                </a:solidFill>
                <a:latin typeface="Lucida Sans" panose="020B0602030504020204" pitchFamily="34" charset="0"/>
              </a:rPr>
              <a:t> around becoming triggered by your own trauma history</a:t>
            </a:r>
            <a:endParaRPr lang="en-US" dirty="0" smtClean="0">
              <a:solidFill>
                <a:srgbClr val="2E374C"/>
              </a:solidFill>
              <a:latin typeface="Lucida Sans" panose="020B0602030504020204" pitchFamily="34" charset="0"/>
            </a:endParaRP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8546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solidFill>
                  <a:srgbClr val="2E374C"/>
                </a:solidFill>
                <a:latin typeface="Lucida Sans" panose="020B0602030504020204" pitchFamily="34" charset="0"/>
              </a:rPr>
              <a:t>Beyond the Cliff Video (20 minutes): </a:t>
            </a:r>
            <a:r>
              <a:rPr lang="en-US" dirty="0" smtClean="0">
                <a:solidFill>
                  <a:srgbClr val="2E374C"/>
                </a:solidFill>
                <a:latin typeface="Lucida Sans" panose="020B0602030504020204" pitchFamily="34" charset="0"/>
                <a:hlinkClick r:id="rId3">
                  <a:extLst>
                    <a:ext uri="{A12FA001-AC4F-418D-AE19-62706E023703}">
                      <ahyp:hlinkClr xmlns:ahyp="http://schemas.microsoft.com/office/drawing/2018/hyperlinkcolor" xmlns="" xmlns:lc="http://schemas.openxmlformats.org/drawingml/2006/lockedCanvas" val="tx"/>
                    </a:ext>
                  </a:extLst>
                </a:hlinkClick>
              </a:rPr>
              <a:t>https://www.youtube.com/watch?v=uOzDGrcvmus</a:t>
            </a:r>
            <a:endParaRPr lang="en-US" dirty="0" smtClean="0">
              <a:solidFill>
                <a:srgbClr val="2E374C"/>
              </a:solidFill>
              <a:latin typeface="Lucida Sans" panose="020B0602030504020204" pitchFamily="34" charset="0"/>
            </a:endParaRP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3705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845BCDB-C88F-904A-8877-67E71830420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27316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 agenda for today. </a:t>
            </a:r>
          </a:p>
          <a:p>
            <a:endParaRPr lang="en-US" dirty="0" smtClean="0"/>
          </a:p>
          <a:p>
            <a:r>
              <a:rPr lang="en-US" dirty="0" smtClean="0"/>
              <a:t>Notice, throughout</a:t>
            </a:r>
            <a:r>
              <a:rPr lang="en-US" baseline="0" dirty="0" smtClean="0"/>
              <a:t> the deck, you’ll see some slides with plants/tress/flowers. That’s a cue to remind yourself it’s okay to look out the window, notice your surroundings, stretch a little, or do what you need while we’re talking and learning.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1250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2E374C"/>
                </a:solidFill>
                <a:latin typeface="Lucida Sans" panose="020B0602030504020204" pitchFamily="34" charset="0"/>
              </a:rPr>
              <a:t>Trauma Informed Care produces positive</a:t>
            </a:r>
            <a:r>
              <a:rPr lang="en-US" baseline="0" dirty="0" smtClean="0">
                <a:solidFill>
                  <a:srgbClr val="2E374C"/>
                </a:solidFill>
                <a:latin typeface="Lucida Sans" panose="020B0602030504020204" pitchFamily="34" charset="0"/>
              </a:rPr>
              <a:t> organizational health outcomes. </a:t>
            </a:r>
          </a:p>
          <a:p>
            <a:pPr marL="174708" indent="-174708">
              <a:buFont typeface="Arial" panose="020B0604020202020204" pitchFamily="34" charset="0"/>
              <a:buChar char="•"/>
            </a:pPr>
            <a:r>
              <a:rPr lang="en-US" baseline="0" dirty="0" smtClean="0">
                <a:solidFill>
                  <a:srgbClr val="2E374C"/>
                </a:solidFill>
                <a:latin typeface="Lucida Sans" panose="020B0602030504020204" pitchFamily="34" charset="0"/>
              </a:rPr>
              <a:t>The guiding principles of TIC align with the core goals of human resource management. </a:t>
            </a:r>
          </a:p>
          <a:p>
            <a:pPr marL="174708" indent="-174708">
              <a:buFont typeface="Arial" panose="020B0604020202020204" pitchFamily="34" charset="0"/>
              <a:buChar char="•"/>
            </a:pPr>
            <a:r>
              <a:rPr lang="en-US" baseline="0" dirty="0" smtClean="0">
                <a:solidFill>
                  <a:srgbClr val="2E374C"/>
                </a:solidFill>
                <a:latin typeface="Lucida Sans" panose="020B0602030504020204" pitchFamily="34" charset="0"/>
              </a:rPr>
              <a:t>TIC acknowledges that adversity is present in and out of the workplace. </a:t>
            </a:r>
          </a:p>
          <a:p>
            <a:pPr marL="174708" indent="-174708">
              <a:buFont typeface="Arial" panose="020B0604020202020204" pitchFamily="34" charset="0"/>
              <a:buChar char="•"/>
            </a:pPr>
            <a:r>
              <a:rPr lang="en-US" dirty="0" smtClean="0">
                <a:solidFill>
                  <a:srgbClr val="2E374C"/>
                </a:solidFill>
                <a:latin typeface="Lucida Sans" panose="020B0602030504020204" pitchFamily="34" charset="0"/>
              </a:rPr>
              <a:t>For example, Behavioral Health issues</a:t>
            </a:r>
            <a:r>
              <a:rPr lang="en-US" baseline="0" dirty="0" smtClean="0">
                <a:solidFill>
                  <a:srgbClr val="2E374C"/>
                </a:solidFill>
                <a:latin typeface="Lucida Sans" panose="020B0602030504020204" pitchFamily="34" charset="0"/>
              </a:rPr>
              <a:t> are </a:t>
            </a:r>
            <a:r>
              <a:rPr lang="en-US" dirty="0" smtClean="0">
                <a:solidFill>
                  <a:srgbClr val="2E374C"/>
                </a:solidFill>
                <a:latin typeface="Lucida Sans" panose="020B0602030504020204" pitchFamily="34" charset="0"/>
              </a:rPr>
              <a:t>prevalent in the workforce. Mental illness and substance abuse annually cost employers an estimated $80 to $100 billion in indirect costs (when people are at work, but not fully engaged or productive).</a:t>
            </a:r>
          </a:p>
          <a:p>
            <a:pPr marL="174708" indent="-174708">
              <a:buFont typeface="Arial" panose="020B0604020202020204" pitchFamily="34" charset="0"/>
              <a:buChar char="•"/>
            </a:pPr>
            <a:r>
              <a:rPr lang="en-US" dirty="0" smtClean="0">
                <a:solidFill>
                  <a:srgbClr val="2E374C"/>
                </a:solidFill>
                <a:latin typeface="Lucida Sans" panose="020B0602030504020204" pitchFamily="34" charset="0"/>
              </a:rPr>
              <a:t>And 70% of adults in the U.S. have experienced some type of traumatic event at least once in their lives. That’s 223.4 million people!</a:t>
            </a:r>
          </a:p>
          <a:p>
            <a:pPr marL="174708" indent="-174708">
              <a:buFont typeface="Arial" panose="020B0604020202020204" pitchFamily="34" charset="0"/>
              <a:buChar char="•"/>
            </a:pPr>
            <a:r>
              <a:rPr lang="en-US" dirty="0" smtClean="0">
                <a:solidFill>
                  <a:srgbClr val="2E374C"/>
                </a:solidFill>
                <a:latin typeface="Lucida Sans" panose="020B0602030504020204" pitchFamily="34" charset="0"/>
              </a:rPr>
              <a:t>Results from various</a:t>
            </a:r>
            <a:r>
              <a:rPr lang="en-US" baseline="0" dirty="0" smtClean="0">
                <a:solidFill>
                  <a:srgbClr val="2E374C"/>
                </a:solidFill>
                <a:latin typeface="Lucida Sans" panose="020B0602030504020204" pitchFamily="34" charset="0"/>
              </a:rPr>
              <a:t> organizational n</a:t>
            </a:r>
            <a:r>
              <a:rPr lang="en-US" dirty="0" smtClean="0">
                <a:solidFill>
                  <a:srgbClr val="2E374C"/>
                </a:solidFill>
                <a:latin typeface="Lucida Sans" panose="020B0602030504020204" pitchFamily="34" charset="0"/>
              </a:rPr>
              <a:t>eeds</a:t>
            </a:r>
            <a:r>
              <a:rPr lang="en-US" baseline="0" dirty="0" smtClean="0">
                <a:solidFill>
                  <a:srgbClr val="2E374C"/>
                </a:solidFill>
                <a:latin typeface="Lucida Sans" panose="020B0602030504020204" pitchFamily="34" charset="0"/>
              </a:rPr>
              <a:t> assessments, community resiliency models, and trauma resiliency models support the need for trauma-informed practices in the workplace. </a:t>
            </a:r>
            <a:endParaRPr lang="en-US" dirty="0" smtClean="0">
              <a:solidFill>
                <a:srgbClr val="2E374C"/>
              </a:solidFill>
              <a:latin typeface="Lucida Sans" panose="020B0602030504020204" pitchFamily="34" charset="0"/>
            </a:endParaRPr>
          </a:p>
          <a:p>
            <a:endParaRPr lang="en-US" dirty="0" smtClean="0">
              <a:solidFill>
                <a:srgbClr val="2E374C"/>
              </a:solidFill>
              <a:latin typeface="Lucida Sans" panose="020B0602030504020204" pitchFamily="34" charset="0"/>
            </a:endParaRPr>
          </a:p>
          <a:p>
            <a:r>
              <a:rPr lang="en-US" dirty="0" smtClean="0">
                <a:solidFill>
                  <a:srgbClr val="2E374C"/>
                </a:solidFill>
                <a:latin typeface="Lucida Sans" panose="020B0602030504020204" pitchFamily="34" charset="0"/>
              </a:rPr>
              <a:t>Finch, R. A. &amp; Phillips, K. (2005). An employer’s guide to behavioral health services. Washington, DC: National Business Group on Health/Center for Prevention and Health Services. Available from: </a:t>
            </a:r>
            <a:r>
              <a:rPr lang="en-US" dirty="0" smtClean="0">
                <a:solidFill>
                  <a:srgbClr val="2E374C"/>
                </a:solidFill>
                <a:latin typeface="Lucida Sans" panose="020B0602030504020204" pitchFamily="34" charset="0"/>
                <a:hlinkClick r:id="rId3">
                  <a:extLst>
                    <a:ext uri="{A12FA001-AC4F-418D-AE19-62706E023703}">
                      <ahyp:hlinkClr xmlns:ahyp="http://schemas.microsoft.com/office/drawing/2018/hyperlinkcolor" xmlns="" xmlns:lc="http://schemas.openxmlformats.org/drawingml/2006/lockedCanvas" val="tx"/>
                    </a:ext>
                  </a:extLst>
                </a:hlinkClick>
              </a:rPr>
              <a:t>https://www.businessgrouphealth.org/publications/</a:t>
            </a:r>
            <a:endParaRPr lang="en-US" dirty="0" smtClean="0">
              <a:solidFill>
                <a:srgbClr val="2E374C"/>
              </a:solidFill>
              <a:latin typeface="Lucida Sans" panose="020B0602030504020204" pitchFamily="34" charset="0"/>
            </a:endParaRPr>
          </a:p>
          <a:p>
            <a:endParaRPr lang="en-US" baseline="0" dirty="0" smtClean="0">
              <a:solidFill>
                <a:srgbClr val="2E374C"/>
              </a:solidFill>
              <a:latin typeface="Lucida Sans" panose="020B0602030504020204" pitchFamily="34" charset="0"/>
            </a:endParaRPr>
          </a:p>
          <a:p>
            <a:r>
              <a:rPr lang="en-US" dirty="0" smtClean="0">
                <a:solidFill>
                  <a:srgbClr val="2E374C"/>
                </a:solidFill>
                <a:latin typeface="Lucida Sans" panose="020B0602030504020204" pitchFamily="34" charset="0"/>
                <a:hlinkClick r:id="rId4">
                  <a:extLst>
                    <a:ext uri="{A12FA001-AC4F-418D-AE19-62706E023703}">
                      <ahyp:hlinkClr xmlns:ahyp="http://schemas.microsoft.com/office/drawing/2018/hyperlinkcolor" xmlns="" xmlns:lc="http://schemas.openxmlformats.org/drawingml/2006/lockedCanvas" val="tx"/>
                    </a:ext>
                  </a:extLst>
                </a:hlinkClick>
              </a:rPr>
              <a:t>http://www.livewellsd.org/content/dam/livewell/Partners/PartnerPDFs/PartnerBusinessPDF/LWSD_Newsletter_Trauma_Informed_Systems_in_the_Workforce_-_FINAL.pdf</a:t>
            </a:r>
            <a:r>
              <a:rPr lang="en-US" dirty="0" smtClean="0">
                <a:solidFill>
                  <a:srgbClr val="2E374C"/>
                </a:solidFill>
                <a:latin typeface="Lucida Sans" panose="020B0602030504020204" pitchFamily="34" charset="0"/>
              </a:rPr>
              <a:t> </a:t>
            </a:r>
          </a:p>
          <a:p>
            <a:endParaRPr lang="en-US" dirty="0" smtClean="0">
              <a:solidFill>
                <a:srgbClr val="2E374C"/>
              </a:solidFill>
              <a:latin typeface="Lucida Sans" panose="020B0602030504020204" pitchFamily="34" charset="0"/>
              <a:hlinkClick r:id="rId5">
                <a:extLst>
                  <a:ext uri="{A12FA001-AC4F-418D-AE19-62706E023703}">
                    <ahyp:hlinkClr xmlns:ahyp="http://schemas.microsoft.com/office/drawing/2018/hyperlinkcolor" xmlns="" xmlns:lc="http://schemas.openxmlformats.org/drawingml/2006/lockedCanvas" val="tx"/>
                  </a:ext>
                </a:extLst>
              </a:hlinkClick>
            </a:endParaRPr>
          </a:p>
          <a:p>
            <a:r>
              <a:rPr lang="en-US" dirty="0" smtClean="0">
                <a:solidFill>
                  <a:srgbClr val="2E374C"/>
                </a:solidFill>
                <a:latin typeface="Lucida Sans" panose="020B0602030504020204" pitchFamily="34" charset="0"/>
                <a:hlinkClick r:id="rId5">
                  <a:extLst>
                    <a:ext uri="{A12FA001-AC4F-418D-AE19-62706E023703}">
                      <ahyp:hlinkClr xmlns:ahyp="http://schemas.microsoft.com/office/drawing/2018/hyperlinkcolor" xmlns="" xmlns:lc="http://schemas.openxmlformats.org/drawingml/2006/lockedCanvas" val="tx"/>
                    </a:ext>
                  </a:extLst>
                </a:hlinkClick>
              </a:rPr>
              <a:t>http://www.organizationalhealth.com/publications/OHFinal.pdf</a:t>
            </a:r>
            <a:endParaRPr lang="en-US" dirty="0" smtClean="0">
              <a:solidFill>
                <a:srgbClr val="2E374C"/>
              </a:solidFill>
              <a:latin typeface="Lucida Sans" panose="020B0602030504020204" pitchFamily="34" charset="0"/>
            </a:endParaRPr>
          </a:p>
          <a:p>
            <a:endParaRPr lang="en-US" dirty="0" smtClean="0">
              <a:solidFill>
                <a:srgbClr val="2E374C"/>
              </a:solidFill>
              <a:latin typeface="Lucida Sans" panose="020B0602030504020204" pitchFamily="34" charset="0"/>
            </a:endParaRPr>
          </a:p>
          <a:p>
            <a:r>
              <a:rPr lang="en-US" dirty="0" smtClean="0">
                <a:solidFill>
                  <a:srgbClr val="2E374C"/>
                </a:solidFill>
                <a:latin typeface="Lucida Sans" panose="020B0602030504020204" pitchFamily="34" charset="0"/>
                <a:hlinkClick r:id="rId6">
                  <a:extLst>
                    <a:ext uri="{A12FA001-AC4F-418D-AE19-62706E023703}">
                      <ahyp:hlinkClr xmlns:ahyp="http://schemas.microsoft.com/office/drawing/2018/hyperlinkcolor" xmlns="" xmlns:lc="http://schemas.openxmlformats.org/drawingml/2006/lockedCanvas" val="tx"/>
                    </a:ext>
                  </a:extLst>
                </a:hlinkClick>
              </a:rPr>
              <a:t>https://www.ncbi.nlm.nih.gov/pmc/articles/PMC4035611/</a:t>
            </a:r>
            <a:endParaRPr lang="en-US" dirty="0" smtClean="0">
              <a:solidFill>
                <a:srgbClr val="2E374C"/>
              </a:solidFill>
              <a:latin typeface="Lucida Sans" panose="020B0602030504020204" pitchFamily="34" charset="0"/>
            </a:endParaRPr>
          </a:p>
          <a:p>
            <a:endParaRPr lang="en-US" dirty="0" smtClean="0">
              <a:solidFill>
                <a:srgbClr val="2E374C"/>
              </a:solidFill>
              <a:latin typeface="Lucida Sans" panose="020B0602030504020204" pitchFamily="34" charset="0"/>
            </a:endParaRPr>
          </a:p>
          <a:p>
            <a:r>
              <a:rPr lang="en-US" dirty="0" smtClean="0">
                <a:solidFill>
                  <a:srgbClr val="2E374C"/>
                </a:solidFill>
                <a:latin typeface="Lucida Sans" panose="020B0602030504020204" pitchFamily="34" charset="0"/>
                <a:hlinkClick r:id="rId7">
                  <a:extLst>
                    <a:ext uri="{A12FA001-AC4F-418D-AE19-62706E023703}">
                      <ahyp:hlinkClr xmlns:ahyp="http://schemas.microsoft.com/office/drawing/2018/hyperlinkcolor" xmlns="" xmlns:lc="http://schemas.openxmlformats.org/drawingml/2006/lockedCanvas" val="tx"/>
                    </a:ext>
                  </a:extLst>
                </a:hlinkClick>
              </a:rPr>
              <a:t>https://static1.squarespace.com/static/596cfecaebbd1ab34dadab1d/t/59ab4d22579fb343a2ce7a68/1504398627341/Attachment-1-CRM-Evaluation-Report-Includes-Holistic-Group-09.05.13-FINAL-VERSION-51.pdf</a:t>
            </a:r>
            <a:endParaRPr lang="en-US" dirty="0" smtClean="0">
              <a:solidFill>
                <a:srgbClr val="2E374C"/>
              </a:solidFill>
              <a:latin typeface="Lucida Sans" panose="020B0602030504020204" pitchFamily="34" charset="0"/>
            </a:endParaRPr>
          </a:p>
          <a:p>
            <a:endParaRPr lang="en-US" dirty="0" smtClean="0">
              <a:solidFill>
                <a:srgbClr val="2E374C"/>
              </a:solidFill>
              <a:latin typeface="Lucida Sans" panose="020B0602030504020204" pitchFamily="34" charset="0"/>
            </a:endParaRPr>
          </a:p>
          <a:p>
            <a:r>
              <a:rPr lang="en-US" dirty="0" smtClean="0">
                <a:solidFill>
                  <a:srgbClr val="2E374C"/>
                </a:solidFill>
                <a:latin typeface="Lucida Sans" panose="020B0602030504020204" pitchFamily="34" charset="0"/>
                <a:hlinkClick r:id="rId8">
                  <a:extLst>
                    <a:ext uri="{A12FA001-AC4F-418D-AE19-62706E023703}">
                      <ahyp:hlinkClr xmlns:ahyp="http://schemas.microsoft.com/office/drawing/2018/hyperlinkcolor" xmlns="" xmlns:lc="http://schemas.openxmlformats.org/drawingml/2006/lockedCanvas" val="tx"/>
                    </a:ext>
                  </a:extLst>
                </a:hlinkClick>
              </a:rPr>
              <a:t>https://static1.squarespace.com/static/596cfecaebbd1ab34dadab1d/t/59ab4e1fe5dd5b69d4098633/1504398880644/CRM+VEP-Evaluation-Report-03.11.13-v21.pdf</a:t>
            </a:r>
            <a:endParaRPr lang="en-US" dirty="0" smtClean="0">
              <a:solidFill>
                <a:srgbClr val="2E374C"/>
              </a:solidFill>
              <a:latin typeface="Lucida Sans" panose="020B0602030504020204" pitchFamily="34" charset="0"/>
            </a:endParaRPr>
          </a:p>
          <a:p>
            <a:endParaRPr lang="en-US" dirty="0" smtClean="0">
              <a:solidFill>
                <a:srgbClr val="2E374C"/>
              </a:solidFill>
              <a:latin typeface="Lucida Sans" panose="020B0602030504020204" pitchFamily="34" charset="0"/>
            </a:endParaRPr>
          </a:p>
          <a:p>
            <a:r>
              <a:rPr lang="en-US" dirty="0" smtClean="0">
                <a:solidFill>
                  <a:srgbClr val="2E374C"/>
                </a:solidFill>
                <a:latin typeface="Lucida Sans" panose="020B0602030504020204" pitchFamily="34" charset="0"/>
                <a:hlinkClick r:id="rId9">
                  <a:extLst>
                    <a:ext uri="{A12FA001-AC4F-418D-AE19-62706E023703}">
                      <ahyp:hlinkClr xmlns:ahyp="http://schemas.microsoft.com/office/drawing/2018/hyperlinkcolor" xmlns="" xmlns:lc="http://schemas.openxmlformats.org/drawingml/2006/lockedCanvas" val="tx"/>
                    </a:ext>
                  </a:extLst>
                </a:hlinkClick>
              </a:rPr>
              <a:t>https://static1.squarespace.com/static/596cfecaebbd1ab34dadab1d/t/59af36a7cd39c3ef80fea316/1504655016549/TRM-survey-2012-from-DBH.pdf</a:t>
            </a:r>
            <a:endParaRPr lang="en-US" dirty="0" smtClean="0">
              <a:solidFill>
                <a:srgbClr val="2E374C"/>
              </a:solidFill>
              <a:latin typeface="Lucida Sans" panose="020B0602030504020204" pitchFamily="34" charset="0"/>
            </a:endParaRPr>
          </a:p>
          <a:p>
            <a:endParaRPr lang="en-US" dirty="0" smtClean="0">
              <a:solidFill>
                <a:srgbClr val="2E374C"/>
              </a:solidFill>
              <a:latin typeface="Lucida Sans" panose="020B0602030504020204" pitchFamily="34" charset="0"/>
            </a:endParaRPr>
          </a:p>
          <a:p>
            <a:r>
              <a:rPr lang="en-US" dirty="0" smtClean="0">
                <a:solidFill>
                  <a:srgbClr val="2E374C"/>
                </a:solidFill>
                <a:latin typeface="Lucida Sans" panose="020B0602030504020204" pitchFamily="34" charset="0"/>
                <a:hlinkClick r:id="rId10">
                  <a:extLst>
                    <a:ext uri="{A12FA001-AC4F-418D-AE19-62706E023703}">
                      <ahyp:hlinkClr xmlns:ahyp="http://schemas.microsoft.com/office/drawing/2018/hyperlinkcolor" xmlns="" xmlns:lc="http://schemas.openxmlformats.org/drawingml/2006/lockedCanvas" val="tx"/>
                    </a:ext>
                  </a:extLst>
                </a:hlinkClick>
              </a:rPr>
              <a:t>https://www.thenationalcouncil.org/wp-content/uploads/2012/11/Trauma-Infographic-Print.pdf</a:t>
            </a:r>
            <a:endParaRPr lang="en-US" dirty="0" smtClean="0">
              <a:solidFill>
                <a:srgbClr val="2E374C"/>
              </a:solidFill>
              <a:latin typeface="Lucida Sans" panose="020B0602030504020204" pitchFamily="34" charset="0"/>
            </a:endParaRPr>
          </a:p>
          <a:p>
            <a:endParaRPr lang="en-US" dirty="0" smtClean="0">
              <a:solidFill>
                <a:srgbClr val="2E374C"/>
              </a:solidFill>
              <a:latin typeface="Lucida Sans" panose="020B0602030504020204" pitchFamily="34" charset="0"/>
            </a:endParaRPr>
          </a:p>
          <a:p>
            <a:endParaRPr lang="en-US" dirty="0" smtClean="0">
              <a:solidFill>
                <a:srgbClr val="2E374C"/>
              </a:solidFill>
              <a:latin typeface="Lucida Sans" panose="020B0602030504020204" pitchFamily="34" charset="0"/>
            </a:endParaRPr>
          </a:p>
          <a:p>
            <a:endParaRPr lang="en-US" dirty="0" smtClean="0">
              <a:solidFill>
                <a:srgbClr val="2E374C"/>
              </a:solidFill>
              <a:latin typeface="Lucida Sans" panose="020B0602030504020204" pitchFamily="34" charset="0"/>
            </a:endParaRP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9596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solidFill>
                  <a:srgbClr val="2E374C"/>
                </a:solidFill>
                <a:latin typeface="Lucida Sans" panose="020B0602030504020204" pitchFamily="34" charset="0"/>
              </a:rPr>
              <a:t>In</a:t>
            </a:r>
            <a:r>
              <a:rPr lang="en-US" baseline="0" dirty="0" smtClean="0">
                <a:solidFill>
                  <a:srgbClr val="2E374C"/>
                </a:solidFill>
                <a:latin typeface="Lucida Sans" panose="020B0602030504020204" pitchFamily="34" charset="0"/>
              </a:rPr>
              <a:t> order to build resiliency, a culture of safety is essential. </a:t>
            </a:r>
            <a:r>
              <a:rPr lang="en-US" dirty="0" smtClean="0">
                <a:solidFill>
                  <a:srgbClr val="2E374C"/>
                </a:solidFill>
                <a:latin typeface="Lucida Sans" panose="020B0602030504020204" pitchFamily="34" charset="0"/>
                <a:hlinkClick r:id="rId3">
                  <a:extLst>
                    <a:ext uri="{A12FA001-AC4F-418D-AE19-62706E023703}">
                      <ahyp:hlinkClr xmlns:ahyp="http://schemas.microsoft.com/office/drawing/2018/hyperlinkcolor" xmlns="" xmlns:lc="http://schemas.openxmlformats.org/drawingml/2006/lockedCanvas" val="tx"/>
                    </a:ext>
                  </a:extLst>
                </a:hlinkClick>
              </a:rPr>
              <a:t>https://ishm.org/organizational-safety-culture/</a:t>
            </a:r>
            <a:endParaRPr lang="en-US" dirty="0" smtClean="0">
              <a:solidFill>
                <a:srgbClr val="2E374C"/>
              </a:solidFill>
              <a:latin typeface="Lucida Sans" panose="020B0602030504020204" pitchFamily="34" charset="0"/>
            </a:endParaRPr>
          </a:p>
          <a:p>
            <a:endParaRPr lang="en-US" dirty="0" smtClean="0">
              <a:solidFill>
                <a:srgbClr val="2E374C"/>
              </a:solidFill>
              <a:latin typeface="Lucida Sans" panose="020B0602030504020204" pitchFamily="34" charset="0"/>
              <a:hlinkClick r:id="rId4">
                <a:extLst>
                  <a:ext uri="{A12FA001-AC4F-418D-AE19-62706E023703}">
                    <ahyp:hlinkClr xmlns:ahyp="http://schemas.microsoft.com/office/drawing/2018/hyperlinkcolor" xmlns="" xmlns:lc="http://schemas.openxmlformats.org/drawingml/2006/lockedCanvas" val="tx"/>
                  </a:ext>
                </a:extLst>
              </a:hlinkClick>
            </a:endParaRPr>
          </a:p>
          <a:p>
            <a:endParaRPr lang="en-US" dirty="0" smtClean="0">
              <a:solidFill>
                <a:srgbClr val="2E374C"/>
              </a:solidFill>
              <a:latin typeface="Lucida Sans" panose="020B0602030504020204" pitchFamily="34" charset="0"/>
              <a:hlinkClick r:id="rId4">
                <a:extLst>
                  <a:ext uri="{A12FA001-AC4F-418D-AE19-62706E023703}">
                    <ahyp:hlinkClr xmlns:ahyp="http://schemas.microsoft.com/office/drawing/2018/hyperlinkcolor" xmlns="" xmlns:lc="http://schemas.openxmlformats.org/drawingml/2006/lockedCanvas" val="tx"/>
                  </a:ext>
                </a:extLst>
              </a:hlinkClick>
            </a:endParaRPr>
          </a:p>
          <a:p>
            <a:endParaRPr lang="en-US" dirty="0" smtClean="0">
              <a:solidFill>
                <a:srgbClr val="2E374C"/>
              </a:solidFill>
              <a:latin typeface="Lucida Sans" panose="020B0602030504020204" pitchFamily="34" charset="0"/>
              <a:hlinkClick r:id="rId4">
                <a:extLst>
                  <a:ext uri="{A12FA001-AC4F-418D-AE19-62706E023703}">
                    <ahyp:hlinkClr xmlns:ahyp="http://schemas.microsoft.com/office/drawing/2018/hyperlinkcolor" xmlns="" xmlns:lc="http://schemas.openxmlformats.org/drawingml/2006/lockedCanvas" val="tx"/>
                  </a:ext>
                </a:extLst>
              </a:hlinkClick>
            </a:endParaRPr>
          </a:p>
          <a:p>
            <a:endParaRPr lang="en-US" dirty="0" smtClean="0">
              <a:solidFill>
                <a:srgbClr val="2E374C"/>
              </a:solidFill>
              <a:latin typeface="Lucida Sans" panose="020B0602030504020204" pitchFamily="34" charset="0"/>
              <a:hlinkClick r:id="rId4">
                <a:extLst>
                  <a:ext uri="{A12FA001-AC4F-418D-AE19-62706E023703}">
                    <ahyp:hlinkClr xmlns:ahyp="http://schemas.microsoft.com/office/drawing/2018/hyperlinkcolor" xmlns="" xmlns:lc="http://schemas.openxmlformats.org/drawingml/2006/lockedCanvas" val="tx"/>
                  </a:ext>
                </a:extLst>
              </a:hlinkClick>
            </a:endParaRPr>
          </a:p>
          <a:p>
            <a:r>
              <a:rPr lang="en-US" dirty="0" smtClean="0">
                <a:solidFill>
                  <a:srgbClr val="2E374C"/>
                </a:solidFill>
                <a:latin typeface="Lucida Sans" panose="020B0602030504020204" pitchFamily="34" charset="0"/>
                <a:hlinkClick r:id="rId4">
                  <a:extLst>
                    <a:ext uri="{A12FA001-AC4F-418D-AE19-62706E023703}">
                      <ahyp:hlinkClr xmlns:ahyp="http://schemas.microsoft.com/office/drawing/2018/hyperlinkcolor" xmlns="" xmlns:lc="http://schemas.openxmlformats.org/drawingml/2006/lockedCanvas" val="tx"/>
                    </a:ext>
                  </a:extLst>
                </a:hlinkClick>
              </a:rPr>
              <a:t>https://www.integration.samhsa.gov/clinical-practice/SAMSA_TIP_Trauma.pdf</a:t>
            </a:r>
            <a:endParaRPr lang="en-US" dirty="0" smtClean="0">
              <a:solidFill>
                <a:srgbClr val="2E374C"/>
              </a:solidFill>
              <a:latin typeface="Lucida Sans" panose="020B0602030504020204" pitchFamily="34" charset="0"/>
              <a:hlinkClick r:id="rId5">
                <a:extLst>
                  <a:ext uri="{A12FA001-AC4F-418D-AE19-62706E023703}">
                    <ahyp:hlinkClr xmlns:ahyp="http://schemas.microsoft.com/office/drawing/2018/hyperlinkcolor" xmlns="" xmlns:lc="http://schemas.openxmlformats.org/drawingml/2006/lockedCanvas" val="tx"/>
                  </a:ext>
                </a:extLst>
              </a:hlinkClick>
            </a:endParaRPr>
          </a:p>
          <a:p>
            <a:endParaRPr lang="en-US" dirty="0" smtClean="0">
              <a:solidFill>
                <a:srgbClr val="2E374C"/>
              </a:solidFill>
              <a:latin typeface="Lucida Sans" panose="020B0602030504020204" pitchFamily="34" charset="0"/>
              <a:hlinkClick r:id="rId5">
                <a:extLst>
                  <a:ext uri="{A12FA001-AC4F-418D-AE19-62706E023703}">
                    <ahyp:hlinkClr xmlns:ahyp="http://schemas.microsoft.com/office/drawing/2018/hyperlinkcolor" xmlns="" xmlns:lc="http://schemas.openxmlformats.org/drawingml/2006/lockedCanvas" val="tx"/>
                  </a:ext>
                </a:extLst>
              </a:hlinkClick>
            </a:endParaRPr>
          </a:p>
          <a:p>
            <a:r>
              <a:rPr lang="en-US" dirty="0" smtClean="0">
                <a:solidFill>
                  <a:srgbClr val="2E374C"/>
                </a:solidFill>
                <a:latin typeface="Lucida Sans" panose="020B0602030504020204" pitchFamily="34" charset="0"/>
                <a:hlinkClick r:id="rId5">
                  <a:extLst>
                    <a:ext uri="{A12FA001-AC4F-418D-AE19-62706E023703}">
                      <ahyp:hlinkClr xmlns:ahyp="http://schemas.microsoft.com/office/drawing/2018/hyperlinkcolor" xmlns="" xmlns:lc="http://schemas.openxmlformats.org/drawingml/2006/lockedCanvas" val="tx"/>
                    </a:ext>
                  </a:extLst>
                </a:hlinkClick>
              </a:rPr>
              <a:t>https://www.ncbi.nlm.nih.gov/books/NBK207194/</a:t>
            </a:r>
            <a:endParaRPr lang="en-US" dirty="0" smtClean="0">
              <a:solidFill>
                <a:srgbClr val="2E374C"/>
              </a:solidFill>
              <a:latin typeface="Lucida Sans" panose="020B0602030504020204" pitchFamily="34" charset="0"/>
            </a:endParaRPr>
          </a:p>
          <a:p>
            <a:endParaRPr lang="en-US" baseline="0" dirty="0" smtClean="0">
              <a:solidFill>
                <a:srgbClr val="2E374C"/>
              </a:solidFill>
              <a:latin typeface="Lucida Sans" panose="020B0602030504020204" pitchFamily="34" charset="0"/>
            </a:endParaRPr>
          </a:p>
          <a:p>
            <a:r>
              <a:rPr lang="en-US" dirty="0" smtClean="0">
                <a:solidFill>
                  <a:srgbClr val="2E374C"/>
                </a:solidFill>
                <a:latin typeface="Lucida Sans" panose="020B0602030504020204" pitchFamily="34" charset="0"/>
                <a:hlinkClick r:id="rId6">
                  <a:extLst>
                    <a:ext uri="{A12FA001-AC4F-418D-AE19-62706E023703}">
                      <ahyp:hlinkClr xmlns:ahyp="http://schemas.microsoft.com/office/drawing/2018/hyperlinkcolor" xmlns="" xmlns:lc="http://schemas.openxmlformats.org/drawingml/2006/lockedCanvas" val="tx"/>
                    </a:ext>
                  </a:extLst>
                </a:hlinkClick>
              </a:rPr>
              <a:t>https://www.acf.hhs.gov/opre/research/project/toxic-stress-and-self-regulation-reports?source=post_page---------------------------</a:t>
            </a:r>
            <a:endParaRPr lang="en-US" dirty="0" smtClean="0">
              <a:solidFill>
                <a:srgbClr val="2E374C"/>
              </a:solidFill>
              <a:latin typeface="Lucida Sans" panose="020B0602030504020204" pitchFamily="34" charset="0"/>
            </a:endParaRPr>
          </a:p>
          <a:p>
            <a:endParaRPr lang="en-US" baseline="0" dirty="0" smtClean="0">
              <a:solidFill>
                <a:srgbClr val="2E374C"/>
              </a:solidFill>
              <a:latin typeface="Lucida Sans" panose="020B0602030504020204" pitchFamily="34" charset="0"/>
            </a:endParaRPr>
          </a:p>
          <a:p>
            <a:r>
              <a:rPr lang="en-US" dirty="0" smtClean="0">
                <a:solidFill>
                  <a:srgbClr val="2E374C"/>
                </a:solidFill>
                <a:latin typeface="Lucida Sans" panose="020B0602030504020204" pitchFamily="34" charset="0"/>
                <a:hlinkClick r:id="rId7">
                  <a:extLst>
                    <a:ext uri="{A12FA001-AC4F-418D-AE19-62706E023703}">
                      <ahyp:hlinkClr xmlns:ahyp="http://schemas.microsoft.com/office/drawing/2018/hyperlinkcolor" xmlns="" xmlns:lc="http://schemas.openxmlformats.org/drawingml/2006/lockedCanvas" val="tx"/>
                    </a:ext>
                  </a:extLst>
                </a:hlinkClick>
              </a:rPr>
              <a:t>https://www.cyc-net.org/cyc-online/cyconline-mar2010-bath.html</a:t>
            </a:r>
            <a:endParaRPr lang="en-US" baseline="0" dirty="0" smtClean="0">
              <a:solidFill>
                <a:srgbClr val="2E374C"/>
              </a:solidFill>
              <a:latin typeface="Lucida Sans" panose="020B0602030504020204" pitchFamily="34" charset="0"/>
            </a:endParaRPr>
          </a:p>
          <a:p>
            <a:endParaRPr lang="en-US" dirty="0" smtClean="0">
              <a:solidFill>
                <a:srgbClr val="2E374C"/>
              </a:solidFill>
              <a:latin typeface="Lucida Sans" panose="020B0602030504020204" pitchFamily="34" charset="0"/>
            </a:endParaRPr>
          </a:p>
          <a:p>
            <a:r>
              <a:rPr lang="en-US" dirty="0" smtClean="0">
                <a:solidFill>
                  <a:srgbClr val="2E374C"/>
                </a:solidFill>
                <a:latin typeface="Lucida Sans" panose="020B0602030504020204" pitchFamily="34" charset="0"/>
                <a:hlinkClick r:id="rId8">
                  <a:extLst>
                    <a:ext uri="{A12FA001-AC4F-418D-AE19-62706E023703}">
                      <ahyp:hlinkClr xmlns:ahyp="http://schemas.microsoft.com/office/drawing/2018/hyperlinkcolor" xmlns="" xmlns:lc="http://schemas.openxmlformats.org/drawingml/2006/lockedCanvas" val="tx"/>
                    </a:ext>
                  </a:extLst>
                </a:hlinkClick>
              </a:rPr>
              <a:t>https://www.nasmhpd.org/sites/default/files/TraumaTIACurriculumTrainersManual_9-10-18_0.pdf</a:t>
            </a:r>
            <a:endParaRPr lang="en-US" dirty="0" smtClean="0">
              <a:solidFill>
                <a:srgbClr val="2E374C"/>
              </a:solidFill>
              <a:latin typeface="Lucida Sans" panose="020B0602030504020204" pitchFamily="34" charset="0"/>
            </a:endParaRPr>
          </a:p>
          <a:p>
            <a:endParaRPr lang="en-US" dirty="0" smtClean="0">
              <a:solidFill>
                <a:srgbClr val="2E374C"/>
              </a:solidFill>
              <a:latin typeface="Lucida Sans" panose="020B0602030504020204" pitchFamily="34" charset="0"/>
            </a:endParaRP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847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5159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3687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 agenda for today. </a:t>
            </a:r>
          </a:p>
          <a:p>
            <a:endParaRPr lang="en-US" dirty="0" smtClean="0"/>
          </a:p>
          <a:p>
            <a:r>
              <a:rPr lang="en-US" dirty="0" smtClean="0"/>
              <a:t>Notice, throughout</a:t>
            </a:r>
            <a:r>
              <a:rPr lang="en-US" baseline="0" dirty="0" smtClean="0"/>
              <a:t> the deck, you’ll see some slides with plants/tress/flowers. That’s a cue to remind yourself it’s okay to look out the window, notice your surroundings, stretch a little, or do what you need while we’re talking and learning.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3512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504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2E374C"/>
                </a:solidFill>
                <a:latin typeface="Lucida Sans" panose="020B0602030504020204" pitchFamily="34" charset="0"/>
              </a:rPr>
              <a:t>Talking Points:</a:t>
            </a:r>
          </a:p>
          <a:p>
            <a:pPr>
              <a:buFontTx/>
              <a:buChar char="-"/>
            </a:pPr>
            <a:r>
              <a:rPr lang="en-US" dirty="0" smtClean="0">
                <a:solidFill>
                  <a:srgbClr val="2E374C"/>
                </a:solidFill>
                <a:latin typeface="Lucida Sans" panose="020B0602030504020204" pitchFamily="34" charset="0"/>
              </a:rPr>
              <a:t>Caring for yourself is NOT</a:t>
            </a:r>
            <a:r>
              <a:rPr lang="en-US" baseline="0" dirty="0" smtClean="0">
                <a:solidFill>
                  <a:srgbClr val="2E374C"/>
                </a:solidFill>
                <a:latin typeface="Lucida Sans" panose="020B0602030504020204" pitchFamily="34" charset="0"/>
              </a:rPr>
              <a:t> selfish, but rather it is imperative. </a:t>
            </a:r>
          </a:p>
          <a:p>
            <a:pPr>
              <a:buFontTx/>
              <a:buChar char="-"/>
            </a:pPr>
            <a:r>
              <a:rPr lang="en-US" baseline="0" dirty="0" smtClean="0">
                <a:solidFill>
                  <a:srgbClr val="2E374C"/>
                </a:solidFill>
                <a:latin typeface="Lucida Sans" panose="020B0602030504020204" pitchFamily="34" charset="0"/>
              </a:rPr>
              <a:t>Think of the last time you were on a flight, you probably remember the flight attendants doing the safety announcements before take-off. Remember, they always say, “in the event of an emergency, please put on your own oxygen mask first before assisting those around you.” If we can’t breath, we aren’t going to be able to serve others in our community or family.</a:t>
            </a:r>
            <a:endParaRPr lang="en-US" dirty="0" smtClean="0">
              <a:solidFill>
                <a:srgbClr val="2E374C"/>
              </a:solidFill>
              <a:latin typeface="Lucida Sans" panose="020B0602030504020204" pitchFamily="34" charset="0"/>
            </a:endParaRPr>
          </a:p>
          <a:p>
            <a:endParaRPr lang="en-US" dirty="0" smtClean="0">
              <a:solidFill>
                <a:srgbClr val="2E374C"/>
              </a:solidFill>
              <a:latin typeface="Lucida Sans" panose="020B0602030504020204" pitchFamily="34" charset="0"/>
            </a:endParaRPr>
          </a:p>
          <a:p>
            <a:r>
              <a:rPr lang="en-US" dirty="0" smtClean="0">
                <a:solidFill>
                  <a:srgbClr val="2E374C"/>
                </a:solidFill>
                <a:latin typeface="Lucida Sans" panose="020B0602030504020204" pitchFamily="34" charset="0"/>
              </a:rPr>
              <a:t>Supplemental Handouts for this section are: </a:t>
            </a:r>
          </a:p>
          <a:p>
            <a:endParaRPr lang="en-US" dirty="0" smtClean="0">
              <a:solidFill>
                <a:srgbClr val="2E374C"/>
              </a:solidFill>
              <a:latin typeface="Lucida Sans" panose="020B0602030504020204" pitchFamily="34" charset="0"/>
            </a:endParaRPr>
          </a:p>
          <a:p>
            <a:pPr marL="174708" indent="-174708">
              <a:buFont typeface="Arial" panose="020B0604020202020204" pitchFamily="34" charset="0"/>
              <a:buChar char="•"/>
            </a:pPr>
            <a:r>
              <a:rPr lang="en-US" dirty="0" smtClean="0">
                <a:solidFill>
                  <a:srgbClr val="2E374C"/>
                </a:solidFill>
                <a:latin typeface="Lucida Sans" panose="020B0602030504020204" pitchFamily="34" charset="0"/>
              </a:rPr>
              <a:t>PROQOL</a:t>
            </a:r>
          </a:p>
          <a:p>
            <a:pPr marL="174708" indent="-174708">
              <a:buFont typeface="Arial" panose="020B0604020202020204" pitchFamily="34" charset="0"/>
              <a:buChar char="•"/>
            </a:pPr>
            <a:r>
              <a:rPr lang="en-US" dirty="0" smtClean="0">
                <a:solidFill>
                  <a:srgbClr val="2E374C"/>
                </a:solidFill>
                <a:latin typeface="Lucida Sans" panose="020B0602030504020204" pitchFamily="34" charset="0"/>
              </a:rPr>
              <a:t>Self Care ideas</a:t>
            </a:r>
          </a:p>
          <a:p>
            <a:pPr marL="174708" indent="-174708">
              <a:buFont typeface="Arial" panose="020B0604020202020204" pitchFamily="34" charset="0"/>
              <a:buChar char="•"/>
            </a:pPr>
            <a:r>
              <a:rPr lang="en-US" dirty="0" smtClean="0">
                <a:solidFill>
                  <a:srgbClr val="2E374C"/>
                </a:solidFill>
                <a:latin typeface="Lucida Sans" panose="020B0602030504020204" pitchFamily="34" charset="0"/>
              </a:rPr>
              <a:t>Self</a:t>
            </a:r>
            <a:r>
              <a:rPr lang="en-US" baseline="0" dirty="0" smtClean="0">
                <a:solidFill>
                  <a:srgbClr val="2E374C"/>
                </a:solidFill>
                <a:latin typeface="Lucida Sans" panose="020B0602030504020204" pitchFamily="34" charset="0"/>
              </a:rPr>
              <a:t> Care templates</a:t>
            </a:r>
          </a:p>
          <a:p>
            <a:pPr marL="174708" indent="-174708">
              <a:buFont typeface="Arial" panose="020B0604020202020204" pitchFamily="34" charset="0"/>
              <a:buChar char="•"/>
            </a:pPr>
            <a:r>
              <a:rPr lang="en-US" baseline="0" dirty="0" smtClean="0">
                <a:solidFill>
                  <a:srgbClr val="2E374C"/>
                </a:solidFill>
                <a:latin typeface="Lucida Sans" panose="020B0602030504020204" pitchFamily="34" charset="0"/>
              </a:rPr>
              <a:t>Self Care assessment</a:t>
            </a:r>
          </a:p>
          <a:p>
            <a:pPr marL="174708" indent="-174708">
              <a:buFont typeface="Arial" panose="020B0604020202020204" pitchFamily="34" charset="0"/>
              <a:buChar char="•"/>
            </a:pPr>
            <a:r>
              <a:rPr lang="en-US" baseline="0" dirty="0" smtClean="0">
                <a:solidFill>
                  <a:srgbClr val="2E374C"/>
                </a:solidFill>
                <a:latin typeface="Lucida Sans" panose="020B0602030504020204" pitchFamily="34" charset="0"/>
              </a:rPr>
              <a:t>When PTSD Is Contagious article</a:t>
            </a:r>
            <a:endParaRPr lang="en-US" dirty="0" smtClean="0">
              <a:solidFill>
                <a:srgbClr val="2E374C"/>
              </a:solidFill>
              <a:latin typeface="Lucida Sans" panose="020B0602030504020204" pitchFamily="34" charset="0"/>
            </a:endParaRP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3700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Basic agenda for today. </a:t>
            </a:r>
          </a:p>
          <a:p>
            <a:endParaRPr lang="en-US" dirty="0" smtClean="0"/>
          </a:p>
          <a:p>
            <a:r>
              <a:rPr lang="en-US" dirty="0" smtClean="0"/>
              <a:t>Notice, throughout</a:t>
            </a:r>
            <a:r>
              <a:rPr lang="en-US" baseline="0" dirty="0" smtClean="0"/>
              <a:t> the deck, you’ll see some slides with plants/tress/flowers. That’s a cue to remind yourself it’s okay to look out the window, notice your surroundings, stretch a little, or do what you need while we’re talking and learning.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356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solidFill>
                  <a:srgbClr val="2E374C"/>
                </a:solidFill>
                <a:latin typeface="Lucida Sans" panose="020B0602030504020204" pitchFamily="34" charset="0"/>
              </a:rPr>
              <a:t>We ALL have mental health, and we all can work toward our best state of mental wellness.  </a:t>
            </a:r>
          </a:p>
          <a:p>
            <a:pPr defTabSz="465887">
              <a:defRPr/>
            </a:pPr>
            <a:endParaRPr lang="en-US" dirty="0" smtClean="0">
              <a:solidFill>
                <a:srgbClr val="2E374C"/>
              </a:solidFill>
              <a:latin typeface="Lucida Sans" panose="020B0602030504020204" pitchFamily="34" charset="0"/>
            </a:endParaRPr>
          </a:p>
          <a:p>
            <a:pPr defTabSz="465887">
              <a:defRPr/>
            </a:pPr>
            <a:r>
              <a:rPr lang="en-US" dirty="0" smtClean="0">
                <a:solidFill>
                  <a:srgbClr val="2E374C"/>
                </a:solidFill>
                <a:latin typeface="Lucida Sans" panose="020B0602030504020204" pitchFamily="34" charset="0"/>
              </a:rPr>
              <a:t>This may be a helpful visual to think about all the ways you are already doing things for your well-being. </a:t>
            </a:r>
          </a:p>
          <a:p>
            <a:pPr defTabSz="465887">
              <a:defRPr/>
            </a:pPr>
            <a:r>
              <a:rPr lang="en-US" dirty="0" smtClean="0">
                <a:solidFill>
                  <a:srgbClr val="2E374C"/>
                </a:solidFill>
                <a:latin typeface="Lucida Sans" panose="020B0602030504020204" pitchFamily="34" charset="0"/>
              </a:rPr>
              <a:t>Source: https://www.drdansiegel.com/resources/healthy_mind_platter/ </a:t>
            </a:r>
            <a:endParaRPr lang="en-US" b="1" dirty="0" smtClean="0">
              <a:solidFill>
                <a:srgbClr val="2E374C"/>
              </a:solidFill>
              <a:latin typeface="Lucida Sans" panose="020B0602030504020204" pitchFamily="34" charset="0"/>
            </a:endParaRPr>
          </a:p>
          <a:p>
            <a:pPr defTabSz="465887">
              <a:defRPr/>
            </a:pPr>
            <a:endParaRPr lang="en-US" dirty="0" smtClean="0">
              <a:solidFill>
                <a:srgbClr val="2E374C"/>
              </a:solidFill>
              <a:latin typeface="Lucida Sans" panose="020B0602030504020204" pitchFamily="34" charset="0"/>
            </a:endParaRPr>
          </a:p>
          <a:p>
            <a:pPr defTabSz="465887">
              <a:defRPr/>
            </a:pPr>
            <a:r>
              <a:rPr lang="en-US" dirty="0" smtClean="0">
                <a:solidFill>
                  <a:srgbClr val="2E374C"/>
                </a:solidFill>
                <a:latin typeface="Lucida Sans" panose="020B0602030504020204" pitchFamily="34" charset="0"/>
              </a:rPr>
              <a:t>Many of these seven essential elements needed to balance your mental health plate were built into the self care assessment you just completed. These may be a helpful visual to think about all the ways you are already doing things for your well-being. We ALL have mental health, and we all can work toward our best state of mental wellness.  </a:t>
            </a:r>
          </a:p>
          <a:p>
            <a:pPr defTabSz="465887">
              <a:defRPr/>
            </a:pPr>
            <a:endParaRPr lang="en-US" dirty="0" smtClean="0">
              <a:solidFill>
                <a:srgbClr val="2E374C"/>
              </a:solidFill>
              <a:latin typeface="Lucida Sans" panose="020B0602030504020204" pitchFamily="34" charset="0"/>
            </a:endParaRPr>
          </a:p>
          <a:p>
            <a:pPr defTabSz="465887">
              <a:defRPr/>
            </a:pPr>
            <a:r>
              <a:rPr lang="en-US" dirty="0" smtClean="0">
                <a:solidFill>
                  <a:srgbClr val="2E374C"/>
                </a:solidFill>
                <a:latin typeface="Lucida Sans" panose="020B0602030504020204" pitchFamily="34" charset="0"/>
              </a:rPr>
              <a:t>Source: https://www.drdansiegel.com/resources/healthy_mind_platter/ </a:t>
            </a:r>
          </a:p>
          <a:p>
            <a:endParaRPr lang="en-US" dirty="0" smtClean="0">
              <a:solidFill>
                <a:srgbClr val="2E374C"/>
              </a:solidFill>
              <a:latin typeface="Lucida Sans" panose="020B0602030504020204" pitchFamily="34" charset="0"/>
            </a:endParaRPr>
          </a:p>
          <a:p>
            <a:r>
              <a:rPr lang="en-US" dirty="0" smtClean="0">
                <a:solidFill>
                  <a:srgbClr val="2E374C"/>
                </a:solidFill>
                <a:latin typeface="Lucida Sans" panose="020B0602030504020204" pitchFamily="34" charset="0"/>
              </a:rPr>
              <a:t>Often called: the Seven Essential Activities for Optimum Mental Health-</a:t>
            </a:r>
            <a:r>
              <a:rPr lang="en-US" b="1" dirty="0" smtClean="0">
                <a:solidFill>
                  <a:srgbClr val="2E374C"/>
                </a:solidFill>
                <a:latin typeface="Lucida Sans" panose="020B0602030504020204" pitchFamily="34" charset="0"/>
              </a:rPr>
              <a:t>each one will be reviewed </a:t>
            </a:r>
          </a:p>
          <a:p>
            <a:endParaRPr lang="en-US" b="1" dirty="0" smtClean="0">
              <a:solidFill>
                <a:srgbClr val="2E374C"/>
              </a:solidFill>
              <a:latin typeface="Lucida Sans" panose="020B0602030504020204" pitchFamily="34" charset="0"/>
            </a:endParaRPr>
          </a:p>
          <a:p>
            <a:r>
              <a:rPr lang="en-US" b="1" dirty="0" smtClean="0">
                <a:solidFill>
                  <a:srgbClr val="2E374C"/>
                </a:solidFill>
                <a:latin typeface="Lucida Sans" panose="020B0602030504020204" pitchFamily="34" charset="0"/>
              </a:rPr>
              <a:t>Just as we can balance our diet to help our bodies perform better, we can also balance our time so that our mental health is better.</a:t>
            </a:r>
          </a:p>
          <a:p>
            <a:endParaRPr lang="en-US" dirty="0" smtClean="0">
              <a:solidFill>
                <a:srgbClr val="2E374C"/>
              </a:solidFill>
              <a:latin typeface="Lucida Sans" panose="020B0602030504020204" pitchFamily="34" charset="0"/>
            </a:endParaRPr>
          </a:p>
          <a:p>
            <a:r>
              <a:rPr lang="en-US" dirty="0" smtClean="0">
                <a:solidFill>
                  <a:srgbClr val="2E374C"/>
                </a:solidFill>
                <a:latin typeface="Lucida Sans" panose="020B0602030504020204" pitchFamily="34" charset="0"/>
              </a:rPr>
              <a:t>The </a:t>
            </a:r>
            <a:r>
              <a:rPr lang="en-US" b="1" dirty="0" smtClean="0">
                <a:solidFill>
                  <a:srgbClr val="2E374C"/>
                </a:solidFill>
                <a:latin typeface="Lucida Sans" panose="020B0602030504020204" pitchFamily="34" charset="0"/>
              </a:rPr>
              <a:t>Healthy Mind Platter</a:t>
            </a:r>
            <a:r>
              <a:rPr lang="en-US" dirty="0" smtClean="0">
                <a:solidFill>
                  <a:srgbClr val="2E374C"/>
                </a:solidFill>
                <a:latin typeface="Lucida Sans" panose="020B0602030504020204" pitchFamily="34" charset="0"/>
              </a:rPr>
              <a:t> has seven essential mental activities necessary for optimum mental health in daily life. These seven daily activities make up the full set of ‘mental nutrients' that your brain needs to function at it's best. By engaging every day in each of these servings, you enable your brain to coordinate and balance its activities, which </a:t>
            </a:r>
            <a:r>
              <a:rPr lang="en-US" b="1" dirty="0" smtClean="0">
                <a:solidFill>
                  <a:srgbClr val="2E374C"/>
                </a:solidFill>
                <a:latin typeface="Lucida Sans" panose="020B0602030504020204" pitchFamily="34" charset="0"/>
              </a:rPr>
              <a:t>strengthens your brain's internal connections and your connections with other people.</a:t>
            </a:r>
            <a:br>
              <a:rPr lang="en-US" b="1" dirty="0" smtClean="0">
                <a:solidFill>
                  <a:srgbClr val="2E374C"/>
                </a:solidFill>
                <a:latin typeface="Lucida Sans" panose="020B0602030504020204" pitchFamily="34" charset="0"/>
              </a:rPr>
            </a:br>
            <a:r>
              <a:rPr lang="en-US" b="1" dirty="0" smtClean="0">
                <a:solidFill>
                  <a:srgbClr val="2E374C"/>
                </a:solidFill>
                <a:latin typeface="Lucida Sans" panose="020B0602030504020204" pitchFamily="34" charset="0"/>
              </a:rPr>
              <a:t>Think of brain health as prevention for Compassion Fatigue. </a:t>
            </a:r>
            <a:r>
              <a:rPr lang="en-US" dirty="0" smtClean="0">
                <a:solidFill>
                  <a:srgbClr val="2E374C"/>
                </a:solidFill>
                <a:latin typeface="Lucida Sans" panose="020B0602030504020204" pitchFamily="34" charset="0"/>
              </a:rPr>
              <a:t>Remember balance is key. </a:t>
            </a:r>
          </a:p>
          <a:p>
            <a:endParaRPr lang="en-US" dirty="0" smtClean="0">
              <a:solidFill>
                <a:srgbClr val="2E374C"/>
              </a:solidFill>
              <a:latin typeface="Lucida Sans" panose="020B0602030504020204" pitchFamily="34" charset="0"/>
            </a:endParaRPr>
          </a:p>
          <a:p>
            <a:r>
              <a:rPr lang="en-US" b="1" dirty="0" smtClean="0">
                <a:solidFill>
                  <a:srgbClr val="2E374C"/>
                </a:solidFill>
                <a:latin typeface="Lucida Sans" panose="020B0602030504020204" pitchFamily="34" charset="0"/>
              </a:rPr>
              <a:t>Focus Time</a:t>
            </a:r>
            <a:endParaRPr lang="en-US" dirty="0" smtClean="0">
              <a:solidFill>
                <a:srgbClr val="2E374C"/>
              </a:solidFill>
              <a:latin typeface="Lucida Sans" panose="020B0602030504020204" pitchFamily="34" charset="0"/>
            </a:endParaRPr>
          </a:p>
          <a:p>
            <a:r>
              <a:rPr lang="en-US" dirty="0" smtClean="0">
                <a:solidFill>
                  <a:srgbClr val="2E374C"/>
                </a:solidFill>
                <a:latin typeface="Lucida Sans" panose="020B0602030504020204" pitchFamily="34" charset="0"/>
              </a:rPr>
              <a:t>When we closely focus on tasks in a goal-oriented way, we take on challenges that make deep connections in the brain.</a:t>
            </a:r>
          </a:p>
          <a:p>
            <a:r>
              <a:rPr lang="en-US" b="1" dirty="0" smtClean="0">
                <a:solidFill>
                  <a:srgbClr val="2E374C"/>
                </a:solidFill>
                <a:latin typeface="Lucida Sans" panose="020B0602030504020204" pitchFamily="34" charset="0"/>
              </a:rPr>
              <a:t>Play Time</a:t>
            </a:r>
            <a:endParaRPr lang="en-US" dirty="0" smtClean="0">
              <a:solidFill>
                <a:srgbClr val="2E374C"/>
              </a:solidFill>
              <a:latin typeface="Lucida Sans" panose="020B0602030504020204" pitchFamily="34" charset="0"/>
            </a:endParaRPr>
          </a:p>
          <a:p>
            <a:r>
              <a:rPr lang="en-US" dirty="0" smtClean="0">
                <a:solidFill>
                  <a:srgbClr val="2E374C"/>
                </a:solidFill>
                <a:latin typeface="Lucida Sans" panose="020B0602030504020204" pitchFamily="34" charset="0"/>
              </a:rPr>
              <a:t>When we allow ourselves to be spontaneous or creative, playfully enjoying novel experiences, we help make new connections in the brain.</a:t>
            </a:r>
          </a:p>
          <a:p>
            <a:r>
              <a:rPr lang="en-US" b="1" dirty="0" smtClean="0">
                <a:solidFill>
                  <a:srgbClr val="2E374C"/>
                </a:solidFill>
                <a:latin typeface="Lucida Sans" panose="020B0602030504020204" pitchFamily="34" charset="0"/>
              </a:rPr>
              <a:t>Connecting Time</a:t>
            </a:r>
            <a:endParaRPr lang="en-US" dirty="0" smtClean="0">
              <a:solidFill>
                <a:srgbClr val="2E374C"/>
              </a:solidFill>
              <a:latin typeface="Lucida Sans" panose="020B0602030504020204" pitchFamily="34" charset="0"/>
            </a:endParaRPr>
          </a:p>
          <a:p>
            <a:r>
              <a:rPr lang="en-US" dirty="0" smtClean="0">
                <a:solidFill>
                  <a:srgbClr val="2E374C"/>
                </a:solidFill>
                <a:latin typeface="Lucida Sans" panose="020B0602030504020204" pitchFamily="34" charset="0"/>
              </a:rPr>
              <a:t>When we connect with other people, ideally in person, and when we take time to appreciate our connection to the natural world around us, we activate and reinforce the brain's relational circuitry.</a:t>
            </a:r>
          </a:p>
          <a:p>
            <a:r>
              <a:rPr lang="en-US" b="1" dirty="0" smtClean="0">
                <a:solidFill>
                  <a:srgbClr val="2E374C"/>
                </a:solidFill>
                <a:latin typeface="Lucida Sans" panose="020B0602030504020204" pitchFamily="34" charset="0"/>
              </a:rPr>
              <a:t>Physical Time</a:t>
            </a:r>
            <a:endParaRPr lang="en-US" dirty="0" smtClean="0">
              <a:solidFill>
                <a:srgbClr val="2E374C"/>
              </a:solidFill>
              <a:latin typeface="Lucida Sans" panose="020B0602030504020204" pitchFamily="34" charset="0"/>
            </a:endParaRPr>
          </a:p>
          <a:p>
            <a:r>
              <a:rPr lang="en-US" dirty="0" smtClean="0">
                <a:solidFill>
                  <a:srgbClr val="2E374C"/>
                </a:solidFill>
                <a:latin typeface="Lucida Sans" panose="020B0602030504020204" pitchFamily="34" charset="0"/>
              </a:rPr>
              <a:t>When we move our bodies, aerobically if medically possible, we strengthen the brain in many ways.</a:t>
            </a:r>
          </a:p>
          <a:p>
            <a:r>
              <a:rPr lang="en-US" b="1" dirty="0" smtClean="0">
                <a:solidFill>
                  <a:srgbClr val="2E374C"/>
                </a:solidFill>
                <a:latin typeface="Lucida Sans" panose="020B0602030504020204" pitchFamily="34" charset="0"/>
              </a:rPr>
              <a:t>Time In</a:t>
            </a:r>
            <a:endParaRPr lang="en-US" dirty="0" smtClean="0">
              <a:solidFill>
                <a:srgbClr val="2E374C"/>
              </a:solidFill>
              <a:latin typeface="Lucida Sans" panose="020B0602030504020204" pitchFamily="34" charset="0"/>
            </a:endParaRPr>
          </a:p>
          <a:p>
            <a:r>
              <a:rPr lang="en-US" dirty="0" smtClean="0">
                <a:solidFill>
                  <a:srgbClr val="2E374C"/>
                </a:solidFill>
                <a:latin typeface="Lucida Sans" panose="020B0602030504020204" pitchFamily="34" charset="0"/>
              </a:rPr>
              <a:t>When we quietly reflect internally, focusing on sensations, images, feelings and thoughts, we help to better integrate the brain.</a:t>
            </a:r>
          </a:p>
          <a:p>
            <a:r>
              <a:rPr lang="en-US" b="1" dirty="0" smtClean="0">
                <a:solidFill>
                  <a:srgbClr val="2E374C"/>
                </a:solidFill>
                <a:latin typeface="Lucida Sans" panose="020B0602030504020204" pitchFamily="34" charset="0"/>
              </a:rPr>
              <a:t>Down Time</a:t>
            </a:r>
            <a:endParaRPr lang="en-US" dirty="0" smtClean="0">
              <a:solidFill>
                <a:srgbClr val="2E374C"/>
              </a:solidFill>
              <a:latin typeface="Lucida Sans" panose="020B0602030504020204" pitchFamily="34" charset="0"/>
            </a:endParaRPr>
          </a:p>
          <a:p>
            <a:r>
              <a:rPr lang="en-US" dirty="0" smtClean="0">
                <a:solidFill>
                  <a:srgbClr val="2E374C"/>
                </a:solidFill>
                <a:latin typeface="Lucida Sans" panose="020B0602030504020204" pitchFamily="34" charset="0"/>
              </a:rPr>
              <a:t>When we are non-focused, without any specific goal, and let our mind wander or simply relax, we help the brain recharge.</a:t>
            </a:r>
          </a:p>
          <a:p>
            <a:r>
              <a:rPr lang="en-US" b="1" dirty="0" smtClean="0">
                <a:solidFill>
                  <a:srgbClr val="2E374C"/>
                </a:solidFill>
                <a:latin typeface="Lucida Sans" panose="020B0602030504020204" pitchFamily="34" charset="0"/>
              </a:rPr>
              <a:t>Sleep Time</a:t>
            </a:r>
            <a:endParaRPr lang="en-US" dirty="0" smtClean="0">
              <a:solidFill>
                <a:srgbClr val="2E374C"/>
              </a:solidFill>
              <a:latin typeface="Lucida Sans" panose="020B0602030504020204" pitchFamily="34" charset="0"/>
            </a:endParaRPr>
          </a:p>
          <a:p>
            <a:r>
              <a:rPr lang="en-US" dirty="0" smtClean="0">
                <a:solidFill>
                  <a:srgbClr val="2E374C"/>
                </a:solidFill>
                <a:latin typeface="Lucida Sans" panose="020B0602030504020204" pitchFamily="34" charset="0"/>
              </a:rPr>
              <a:t>When we give the brain the rest it needs, we consolidate learning and recover from the experiences of the day.</a:t>
            </a:r>
          </a:p>
          <a:p>
            <a:r>
              <a:rPr lang="en-US" dirty="0" smtClean="0">
                <a:solidFill>
                  <a:srgbClr val="2E374C"/>
                </a:solidFill>
                <a:latin typeface="Lucida Sans" panose="020B0602030504020204" pitchFamily="34" charset="0"/>
              </a:rPr>
              <a:t> </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5127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a:t>
            </a:r>
            <a:r>
              <a:rPr lang="en-US" baseline="0" dirty="0" smtClean="0"/>
              <a:t> Points: first ensure that participants know how to use annotate feature. </a:t>
            </a:r>
          </a:p>
          <a:p>
            <a:endParaRPr lang="en-US" baseline="0" dirty="0" smtClean="0"/>
          </a:p>
          <a:p>
            <a:r>
              <a:rPr lang="en-US" baseline="0" dirty="0" smtClean="0"/>
              <a:t>Encourage discussion around how this is NOT a list of things to add to your to do list, or that you should feel guilty if one doesn’t have time to accomplish all of these. Rather use it as a reflection tool to make sense of how our environment effects our well-being. (Ex. While caring for a parent, child, etc., we may go through phases of life where we don’t get as much sleep as needed to be our best selves and we notice more impatience/irritability/tiredness. Rather than negative self talk, we can use this framework to make sense of what’s going on and use it to help us think through how we can support others). </a:t>
            </a:r>
          </a:p>
          <a:p>
            <a:endParaRPr lang="en-US" baseline="0" dirty="0" smtClean="0"/>
          </a:p>
          <a:p>
            <a:r>
              <a:rPr lang="en-US" baseline="0" dirty="0" smtClean="0"/>
              <a:t>Also, how can organizations shift to allow more space to have needs met during the day? As organizations, are we encouraging connection, play, time in, and focus?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4265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 agenda for today. </a:t>
            </a:r>
          </a:p>
          <a:p>
            <a:endParaRPr lang="en-US" dirty="0" smtClean="0"/>
          </a:p>
          <a:p>
            <a:r>
              <a:rPr lang="en-US" dirty="0" smtClean="0"/>
              <a:t>Notice, throughout</a:t>
            </a:r>
            <a:r>
              <a:rPr lang="en-US" baseline="0" dirty="0" smtClean="0"/>
              <a:t> the deck, you’ll see some slides with plants/tress/flowers. That’s a cue to remind yourself it’s okay to look out the window, notice your surroundings, stretch a little, or do what you need while we’re talking and learning.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900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2E374C"/>
                </a:solidFill>
                <a:latin typeface="Lucida Sans" panose="020B0602030504020204" pitchFamily="34" charset="0"/>
              </a:rPr>
              <a:t>Compassion Satisfaction</a:t>
            </a:r>
          </a:p>
          <a:p>
            <a:r>
              <a:rPr lang="en-US" dirty="0" smtClean="0">
                <a:solidFill>
                  <a:srgbClr val="2E374C"/>
                </a:solidFill>
                <a:latin typeface="Lucida Sans" panose="020B0602030504020204" pitchFamily="34" charset="0"/>
              </a:rPr>
              <a:t>Refers to the positive feelings derived from competent performance as a trauma professionals. It is characterized by positive relationships with colleagues and the conviction that one’s work makes a meaningful contribution to clients and society. </a:t>
            </a:r>
          </a:p>
          <a:p>
            <a:pPr defTabSz="465887">
              <a:defRPr/>
            </a:pPr>
            <a:endParaRPr lang="en-US" dirty="0" smtClean="0">
              <a:solidFill>
                <a:srgbClr val="2E374C"/>
              </a:solidFill>
              <a:latin typeface="Lucida Sans" panose="020B0602030504020204" pitchFamily="34" charset="0"/>
            </a:endParaRPr>
          </a:p>
          <a:p>
            <a:pPr defTabSz="465887">
              <a:defRPr/>
            </a:pPr>
            <a:r>
              <a:rPr lang="en-US" dirty="0" smtClean="0">
                <a:solidFill>
                  <a:srgbClr val="2E374C"/>
                </a:solidFill>
                <a:latin typeface="Lucida Sans" panose="020B0602030504020204" pitchFamily="34" charset="0"/>
              </a:rPr>
              <a:t>Compassion Fatigue</a:t>
            </a:r>
          </a:p>
          <a:p>
            <a:pPr defTabSz="465887">
              <a:defRPr/>
            </a:pPr>
            <a:r>
              <a:rPr lang="en-US" dirty="0" smtClean="0">
                <a:solidFill>
                  <a:srgbClr val="2E374C"/>
                </a:solidFill>
                <a:latin typeface="Lucida Sans" panose="020B0602030504020204" pitchFamily="34" charset="0"/>
              </a:rPr>
              <a:t>This</a:t>
            </a:r>
            <a:r>
              <a:rPr lang="en-US" baseline="0" dirty="0" smtClean="0">
                <a:solidFill>
                  <a:srgbClr val="2E374C"/>
                </a:solidFill>
                <a:latin typeface="Lucida Sans" panose="020B0602030504020204" pitchFamily="34" charset="0"/>
              </a:rPr>
              <a:t> has 2 sub-categories, both burn out and work related traumatic stress contribute to CF. </a:t>
            </a:r>
          </a:p>
          <a:p>
            <a:pPr defTabSz="465887">
              <a:defRPr/>
            </a:pPr>
            <a:endParaRPr lang="en-US" baseline="0" dirty="0" smtClean="0">
              <a:solidFill>
                <a:srgbClr val="2E374C"/>
              </a:solidFill>
              <a:latin typeface="Lucida Sans" panose="020B0602030504020204" pitchFamily="34" charset="0"/>
            </a:endParaRPr>
          </a:p>
          <a:p>
            <a:r>
              <a:rPr lang="en-US" dirty="0" smtClean="0">
                <a:solidFill>
                  <a:srgbClr val="2E374C"/>
                </a:solidFill>
                <a:latin typeface="Lucida Sans" panose="020B0602030504020204" pitchFamily="34" charset="0"/>
              </a:rPr>
              <a:t>Burnout</a:t>
            </a:r>
          </a:p>
          <a:p>
            <a:pPr marL="407651" lvl="1"/>
            <a:r>
              <a:rPr lang="en-US" sz="1900" b="1" dirty="0" smtClean="0">
                <a:solidFill>
                  <a:srgbClr val="2E374C"/>
                </a:solidFill>
                <a:latin typeface="Lucida Sans" panose="020B0602030504020204" pitchFamily="34" charset="0"/>
              </a:rPr>
              <a:t>Characterized by emotional exhaustion, depersonalization and a reduced feeling of personal accomplishment. </a:t>
            </a:r>
          </a:p>
          <a:p>
            <a:pPr lvl="1"/>
            <a:r>
              <a:rPr lang="en-US" sz="1900" dirty="0" smtClean="0">
                <a:solidFill>
                  <a:srgbClr val="2E374C"/>
                </a:solidFill>
                <a:latin typeface="Lucida Sans" panose="020B0602030504020204" pitchFamily="34" charset="0"/>
              </a:rPr>
              <a:t>While it is also work-related, burnout develops as a result of general occupational stress </a:t>
            </a:r>
          </a:p>
          <a:p>
            <a:pPr lvl="1"/>
            <a:r>
              <a:rPr lang="en-US" sz="1900" dirty="0" smtClean="0">
                <a:solidFill>
                  <a:srgbClr val="2E374C"/>
                </a:solidFill>
                <a:latin typeface="Lucida Sans" panose="020B0602030504020204" pitchFamily="34" charset="0"/>
              </a:rPr>
              <a:t>the term is not used to describe the effects of indirect trauma exposure specifically. </a:t>
            </a:r>
          </a:p>
          <a:p>
            <a:pPr defTabSz="465887">
              <a:defRPr/>
            </a:pPr>
            <a:endParaRPr lang="en-US" dirty="0" smtClean="0">
              <a:solidFill>
                <a:srgbClr val="2E374C"/>
              </a:solidFill>
              <a:latin typeface="Lucida Sans" panose="020B0602030504020204" pitchFamily="34" charset="0"/>
            </a:endParaRPr>
          </a:p>
          <a:p>
            <a:pPr defTabSz="465887">
              <a:defRPr/>
            </a:pPr>
            <a:endParaRPr lang="en-US" dirty="0" smtClean="0">
              <a:solidFill>
                <a:srgbClr val="2E374C"/>
              </a:solidFill>
              <a:latin typeface="Lucida Sans" panose="020B0602030504020204" pitchFamily="34" charset="0"/>
            </a:endParaRPr>
          </a:p>
          <a:p>
            <a:pPr defTabSz="465887">
              <a:defRPr/>
            </a:pPr>
            <a:r>
              <a:rPr lang="en-US" dirty="0" smtClean="0">
                <a:solidFill>
                  <a:srgbClr val="2E374C"/>
                </a:solidFill>
                <a:latin typeface="Lucida Sans" panose="020B0602030504020204" pitchFamily="34" charset="0"/>
              </a:rPr>
              <a:t>STS defined: Trauma experienced as a result of exposure to another person’s trauma and trauma reactions.</a:t>
            </a:r>
          </a:p>
          <a:p>
            <a:endParaRPr lang="en-US" dirty="0" smtClean="0">
              <a:solidFill>
                <a:srgbClr val="2E374C"/>
              </a:solidFill>
              <a:latin typeface="Lucida Sans" panose="020B0602030504020204" pitchFamily="34" charset="0"/>
            </a:endParaRPr>
          </a:p>
          <a:p>
            <a:r>
              <a:rPr lang="en-US" dirty="0" smtClean="0">
                <a:solidFill>
                  <a:srgbClr val="2E374C"/>
                </a:solidFill>
                <a:latin typeface="Lucida Sans" panose="020B0602030504020204" pitchFamily="34" charset="0"/>
              </a:rPr>
              <a:t>Exposure</a:t>
            </a:r>
            <a:r>
              <a:rPr lang="en-US" baseline="0" dirty="0" smtClean="0">
                <a:solidFill>
                  <a:srgbClr val="2E374C"/>
                </a:solidFill>
                <a:latin typeface="Lucida Sans" panose="020B0602030504020204" pitchFamily="34" charset="0"/>
              </a:rPr>
              <a:t> can be through:</a:t>
            </a:r>
          </a:p>
          <a:p>
            <a:pPr>
              <a:spcAft>
                <a:spcPts val="611"/>
              </a:spcAft>
            </a:pPr>
            <a:r>
              <a:rPr lang="en-US" dirty="0" smtClean="0">
                <a:solidFill>
                  <a:srgbClr val="2E374C"/>
                </a:solidFill>
                <a:latin typeface="Lucida Sans" panose="020B0602030504020204" pitchFamily="34" charset="0"/>
              </a:rPr>
              <a:t>What someone tells you or says in your presence </a:t>
            </a:r>
          </a:p>
          <a:p>
            <a:pPr>
              <a:spcAft>
                <a:spcPts val="611"/>
              </a:spcAft>
            </a:pPr>
            <a:r>
              <a:rPr lang="en-US" dirty="0" smtClean="0">
                <a:solidFill>
                  <a:srgbClr val="2E374C"/>
                </a:solidFill>
                <a:latin typeface="Lucida Sans" panose="020B0602030504020204" pitchFamily="34" charset="0"/>
              </a:rPr>
              <a:t>The child’s play, drawings, written stories</a:t>
            </a:r>
          </a:p>
          <a:p>
            <a:pPr>
              <a:spcAft>
                <a:spcPts val="611"/>
              </a:spcAft>
            </a:pPr>
            <a:r>
              <a:rPr lang="en-US" dirty="0" smtClean="0">
                <a:solidFill>
                  <a:srgbClr val="2E374C"/>
                </a:solidFill>
                <a:latin typeface="Lucida Sans" panose="020B0602030504020204" pitchFamily="34" charset="0"/>
              </a:rPr>
              <a:t>Another</a:t>
            </a:r>
            <a:r>
              <a:rPr lang="en-US" baseline="0" dirty="0" smtClean="0">
                <a:solidFill>
                  <a:srgbClr val="2E374C"/>
                </a:solidFill>
                <a:latin typeface="Lucida Sans" panose="020B0602030504020204" pitchFamily="34" charset="0"/>
              </a:rPr>
              <a:t> persons</a:t>
            </a:r>
            <a:r>
              <a:rPr lang="en-US" dirty="0" smtClean="0">
                <a:solidFill>
                  <a:srgbClr val="2E374C"/>
                </a:solidFill>
                <a:latin typeface="Lucida Sans" panose="020B0602030504020204" pitchFamily="34" charset="0"/>
              </a:rPr>
              <a:t> reactions to trauma reminders</a:t>
            </a:r>
          </a:p>
          <a:p>
            <a:pPr>
              <a:spcAft>
                <a:spcPts val="611"/>
              </a:spcAft>
            </a:pPr>
            <a:r>
              <a:rPr lang="en-US" dirty="0" smtClean="0">
                <a:solidFill>
                  <a:srgbClr val="2E374C"/>
                </a:solidFill>
                <a:latin typeface="Lucida Sans" panose="020B0602030504020204" pitchFamily="34" charset="0"/>
              </a:rPr>
              <a:t>Media coverage, case reports, or other documents about the trauma</a:t>
            </a:r>
          </a:p>
          <a:p>
            <a:pPr>
              <a:spcAft>
                <a:spcPts val="611"/>
              </a:spcAft>
            </a:pPr>
            <a:endParaRPr lang="en-US" dirty="0" smtClean="0">
              <a:solidFill>
                <a:srgbClr val="2E374C"/>
              </a:solidFill>
              <a:latin typeface="Lucida Sans" panose="020B0602030504020204" pitchFamily="34" charset="0"/>
            </a:endParaRPr>
          </a:p>
          <a:p>
            <a:endParaRPr lang="en-US" dirty="0" smtClean="0">
              <a:solidFill>
                <a:srgbClr val="2E374C"/>
              </a:solidFill>
              <a:latin typeface="Lucida Sans" panose="020B0602030504020204" pitchFamily="34" charset="0"/>
            </a:endParaRPr>
          </a:p>
          <a:p>
            <a:r>
              <a:rPr lang="en-US" dirty="0" smtClean="0">
                <a:solidFill>
                  <a:srgbClr val="2E374C"/>
                </a:solidFill>
                <a:latin typeface="Lucida Sans" panose="020B0602030504020204" pitchFamily="34" charset="0"/>
              </a:rPr>
              <a:t>Compassion Fatigue Warning Signs:</a:t>
            </a:r>
          </a:p>
          <a:p>
            <a:pPr>
              <a:spcBef>
                <a:spcPts val="611"/>
              </a:spcBef>
              <a:spcAft>
                <a:spcPts val="611"/>
              </a:spcAft>
            </a:pPr>
            <a:r>
              <a:rPr lang="en-US" dirty="0" smtClean="0">
                <a:solidFill>
                  <a:srgbClr val="2E374C"/>
                </a:solidFill>
                <a:latin typeface="Lucida Sans" panose="020B0602030504020204" pitchFamily="34" charset="0"/>
              </a:rPr>
              <a:t>Mental and physical exhaustion</a:t>
            </a:r>
          </a:p>
          <a:p>
            <a:pPr>
              <a:spcBef>
                <a:spcPts val="611"/>
              </a:spcBef>
              <a:spcAft>
                <a:spcPts val="611"/>
              </a:spcAft>
            </a:pPr>
            <a:r>
              <a:rPr lang="en-US" dirty="0" smtClean="0">
                <a:solidFill>
                  <a:srgbClr val="2E374C"/>
                </a:solidFill>
                <a:latin typeface="Lucida Sans" panose="020B0602030504020204" pitchFamily="34" charset="0"/>
              </a:rPr>
              <a:t>Using alcohol, food, or other substances to combat stress and comfort yourself</a:t>
            </a:r>
          </a:p>
          <a:p>
            <a:pPr>
              <a:spcBef>
                <a:spcPts val="611"/>
              </a:spcBef>
              <a:spcAft>
                <a:spcPts val="611"/>
              </a:spcAft>
            </a:pPr>
            <a:r>
              <a:rPr lang="en-US" dirty="0" smtClean="0">
                <a:solidFill>
                  <a:srgbClr val="2E374C"/>
                </a:solidFill>
                <a:latin typeface="Lucida Sans" panose="020B0602030504020204" pitchFamily="34" charset="0"/>
              </a:rPr>
              <a:t>Disturbed sleep</a:t>
            </a:r>
          </a:p>
          <a:p>
            <a:pPr>
              <a:spcBef>
                <a:spcPts val="611"/>
              </a:spcBef>
              <a:spcAft>
                <a:spcPts val="611"/>
              </a:spcAft>
            </a:pPr>
            <a:r>
              <a:rPr lang="en-US" dirty="0" smtClean="0">
                <a:solidFill>
                  <a:srgbClr val="2E374C"/>
                </a:solidFill>
                <a:latin typeface="Lucida Sans" panose="020B0602030504020204" pitchFamily="34" charset="0"/>
              </a:rPr>
              <a:t>Feeling numb and distanced from life</a:t>
            </a:r>
          </a:p>
          <a:p>
            <a:pPr>
              <a:spcBef>
                <a:spcPts val="611"/>
              </a:spcBef>
              <a:spcAft>
                <a:spcPts val="611"/>
              </a:spcAft>
            </a:pPr>
            <a:r>
              <a:rPr lang="en-US" dirty="0" smtClean="0">
                <a:solidFill>
                  <a:srgbClr val="2E374C"/>
                </a:solidFill>
                <a:latin typeface="Lucida Sans" panose="020B0602030504020204" pitchFamily="34" charset="0"/>
              </a:rPr>
              <a:t>Feeling less satisfied by work</a:t>
            </a:r>
          </a:p>
          <a:p>
            <a:pPr>
              <a:spcBef>
                <a:spcPts val="611"/>
              </a:spcBef>
              <a:spcAft>
                <a:spcPts val="611"/>
              </a:spcAft>
            </a:pPr>
            <a:r>
              <a:rPr lang="en-US" dirty="0" smtClean="0">
                <a:solidFill>
                  <a:srgbClr val="2E374C"/>
                </a:solidFill>
                <a:latin typeface="Lucida Sans" panose="020B0602030504020204" pitchFamily="34" charset="0"/>
              </a:rPr>
              <a:t>Moodiness, irritability</a:t>
            </a:r>
          </a:p>
          <a:p>
            <a:pPr>
              <a:spcBef>
                <a:spcPts val="611"/>
              </a:spcBef>
              <a:spcAft>
                <a:spcPts val="611"/>
              </a:spcAft>
            </a:pPr>
            <a:r>
              <a:rPr lang="en-US" dirty="0" smtClean="0">
                <a:solidFill>
                  <a:srgbClr val="2E374C"/>
                </a:solidFill>
                <a:latin typeface="Lucida Sans" panose="020B0602030504020204" pitchFamily="34" charset="0"/>
              </a:rPr>
              <a:t>Physical complaints—headaches, stomachaches</a:t>
            </a:r>
          </a:p>
          <a:p>
            <a:endParaRPr lang="en-US" dirty="0" smtClean="0">
              <a:solidFill>
                <a:srgbClr val="2E374C"/>
              </a:solidFill>
              <a:latin typeface="Lucida Sans" panose="020B0602030504020204" pitchFamily="34" charset="0"/>
            </a:endParaRP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0595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45BCDB-C88F-904A-8877-67E718304202}" type="slidenum">
              <a:rPr lang="en-US" smtClean="0"/>
              <a:t>12</a:t>
            </a:fld>
            <a:endParaRPr lang="en-US"/>
          </a:p>
        </p:txBody>
      </p:sp>
    </p:spTree>
    <p:extLst>
      <p:ext uri="{BB962C8B-B14F-4D97-AF65-F5344CB8AC3E}">
        <p14:creationId xmlns:p14="http://schemas.microsoft.com/office/powerpoint/2010/main" val="1939947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4000" b="1">
                <a:solidFill>
                  <a:srgbClr val="397F6F"/>
                </a:solidFill>
                <a:latin typeface="Avenir Book" panose="02000503020000020003" pitchFamily="2"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4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solidFill>
                  <a:srgbClr val="034F5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8" name="Google Shape;18;p4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5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3"/>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53"/>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5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54"/>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4"/>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54"/>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54"/>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54"/>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5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5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6"/>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56"/>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5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7"/>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7"/>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57"/>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8"/>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9"/>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9"/>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6" r:id="rId4"/>
    <p:sldLayoutId id="2147483657" r:id="rId5"/>
    <p:sldLayoutId id="2147483658" r:id="rId6"/>
    <p:sldLayoutId id="214748365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quixey.com/app/2420779927/edition/2420779929" TargetMode="Externa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hyperlink" Target="https://www.proqol.org/uploads/ProQOL_5_English_Self-Score_3-2012.pdf"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native-land.ca/"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fif"/></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compassionresiliencetoolkit.org/media/Healthcare_Section7_AvoidContagionEffect.pdf"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jpg"/><Relationship Id="rId7" Type="http://schemas.openxmlformats.org/officeDocument/2006/relationships/diagramColors" Target="../diagrams/colors3.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hyperlink" Target="https://compassionresiliencetoolkit.org/" TargetMode="Externa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3"/>
        <p:cNvGrpSpPr/>
        <p:nvPr/>
      </p:nvGrpSpPr>
      <p:grpSpPr>
        <a:xfrm>
          <a:off x="0" y="0"/>
          <a:ext cx="0" cy="0"/>
          <a:chOff x="0" y="0"/>
          <a:chExt cx="0" cy="0"/>
        </a:xfrm>
      </p:grpSpPr>
      <p:sp>
        <p:nvSpPr>
          <p:cNvPr id="173" name="Google Shape;173;p1"/>
          <p:cNvSpPr txBox="1"/>
          <p:nvPr/>
        </p:nvSpPr>
        <p:spPr>
          <a:xfrm>
            <a:off x="452812" y="874495"/>
            <a:ext cx="8326623"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smtClean="0">
                <a:solidFill>
                  <a:srgbClr val="7ABEC5"/>
                </a:solidFill>
                <a:latin typeface="Avenir Medium"/>
                <a:ea typeface="Calibri"/>
                <a:cs typeface="Avenir Medium"/>
                <a:sym typeface="Calibri"/>
              </a:rPr>
              <a:t>Secondary Trauma and Self Care</a:t>
            </a:r>
            <a:r>
              <a:rPr lang="en-US" sz="4000" b="1" i="0" u="none" strike="noStrike" cap="none" dirty="0" smtClean="0">
                <a:solidFill>
                  <a:srgbClr val="FEA983"/>
                </a:solidFill>
                <a:latin typeface="Avenir Medium"/>
                <a:ea typeface="Calibri"/>
                <a:cs typeface="Avenir Medium"/>
                <a:sym typeface="Calibri"/>
              </a:rPr>
              <a:t> </a:t>
            </a:r>
            <a:endParaRPr sz="4000" b="1" i="0" u="none" strike="noStrike" cap="none" dirty="0">
              <a:solidFill>
                <a:srgbClr val="FEA983"/>
              </a:solidFill>
              <a:latin typeface="Avenir Medium"/>
              <a:ea typeface="Calibri"/>
              <a:cs typeface="Avenir Medium"/>
              <a:sym typeface="Calibri"/>
            </a:endParaRPr>
          </a:p>
        </p:txBody>
      </p:sp>
      <p:sp>
        <p:nvSpPr>
          <p:cNvPr id="174" name="Google Shape;174;p1"/>
          <p:cNvSpPr txBox="1"/>
          <p:nvPr/>
        </p:nvSpPr>
        <p:spPr>
          <a:xfrm>
            <a:off x="161366" y="1954137"/>
            <a:ext cx="80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dirty="0">
                <a:solidFill>
                  <a:srgbClr val="034F59"/>
                </a:solidFill>
                <a:latin typeface="Avenir"/>
                <a:ea typeface="Avenir"/>
                <a:cs typeface="Avenir"/>
                <a:sym typeface="Avenir"/>
              </a:rPr>
              <a:t>	</a:t>
            </a:r>
            <a:endParaRPr sz="2400" dirty="0">
              <a:solidFill>
                <a:schemeClr val="dk1"/>
              </a:solidFill>
              <a:latin typeface="Calibri"/>
              <a:ea typeface="Calibri"/>
              <a:cs typeface="Calibri"/>
              <a:sym typeface="Calibri"/>
            </a:endParaRPr>
          </a:p>
        </p:txBody>
      </p:sp>
      <p:pic>
        <p:nvPicPr>
          <p:cNvPr id="3" name="Picture 2" descr="A picture containing drawing&#10;&#10;Description automatically generated">
            <a:extLst>
              <a:ext uri="{FF2B5EF4-FFF2-40B4-BE49-F238E27FC236}">
                <a16:creationId xmlns:a16="http://schemas.microsoft.com/office/drawing/2014/main" id="{18D0300A-260F-4F61-9FA7-A5A93803DA4B}"/>
              </a:ext>
            </a:extLst>
          </p:cNvPr>
          <p:cNvPicPr>
            <a:picLocks noChangeAspect="1"/>
          </p:cNvPicPr>
          <p:nvPr/>
        </p:nvPicPr>
        <p:blipFill>
          <a:blip r:embed="rId3"/>
          <a:stretch>
            <a:fillRect/>
          </a:stretch>
        </p:blipFill>
        <p:spPr>
          <a:xfrm>
            <a:off x="242047" y="4702441"/>
            <a:ext cx="4001234" cy="1663370"/>
          </a:xfrm>
          <a:prstGeom prst="rect">
            <a:avLst/>
          </a:prstGeom>
        </p:spPr>
      </p:pic>
      <p:sp>
        <p:nvSpPr>
          <p:cNvPr id="2" name="TextBox 1">
            <a:extLst>
              <a:ext uri="{FF2B5EF4-FFF2-40B4-BE49-F238E27FC236}">
                <a16:creationId xmlns:a16="http://schemas.microsoft.com/office/drawing/2014/main" id="{C66E39C5-C41A-46A4-8935-4C816419E5F3}"/>
              </a:ext>
            </a:extLst>
          </p:cNvPr>
          <p:cNvSpPr txBox="1"/>
          <p:nvPr/>
        </p:nvSpPr>
        <p:spPr>
          <a:xfrm>
            <a:off x="3762532" y="1864011"/>
            <a:ext cx="5141626" cy="2893100"/>
          </a:xfrm>
          <a:prstGeom prst="rect">
            <a:avLst/>
          </a:prstGeom>
          <a:noFill/>
        </p:spPr>
        <p:txBody>
          <a:bodyPr wrap="square" rtlCol="0">
            <a:spAutoFit/>
          </a:bodyPr>
          <a:lstStyle/>
          <a:p>
            <a:r>
              <a:rPr lang="en-US" dirty="0" smtClean="0">
                <a:solidFill>
                  <a:srgbClr val="7ABEC5"/>
                </a:solidFill>
                <a:latin typeface="Avenir"/>
              </a:rPr>
              <a:t>Presented by: Lindsey Greene</a:t>
            </a:r>
          </a:p>
          <a:p>
            <a:r>
              <a:rPr lang="en-US" dirty="0">
                <a:solidFill>
                  <a:srgbClr val="2E374C"/>
                </a:solidFill>
                <a:latin typeface="Avenir"/>
              </a:rPr>
              <a:t>Lindsey Greene is part of Coordinated Care’s Community Education team. Coordinated Care is the health plan for children and youth in foster care, adoption support, and alumni of foster care in Washington State. She started her career working in a residential treatment program for youth with behavioral health needs. She has experience working in the child welfare system in two states: Virginia and Washington. Lindsey has worked as a CPS investigator, foster care case manager, adoption worker, and as a supervisor. Lindsey obtained her MSW from the University of Washington in 2014. She joined Coordinated Care’s training team in 2015. </a:t>
            </a:r>
          </a:p>
          <a:p>
            <a:endParaRPr lang="en-US" dirty="0">
              <a:solidFill>
                <a:srgbClr val="7ABEC5"/>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607" y="4805235"/>
            <a:ext cx="3947160" cy="156057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480" y="1725220"/>
            <a:ext cx="2444368" cy="283434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2527211" y="216797"/>
            <a:ext cx="6744805" cy="853498"/>
          </a:xfrm>
        </p:spPr>
        <p:txBody>
          <a:bodyPr>
            <a:normAutofit/>
          </a:bodyPr>
          <a:lstStyle/>
          <a:p>
            <a:pPr algn="ctr"/>
            <a:r>
              <a:rPr lang="en-US" sz="4400" dirty="0" smtClean="0">
                <a:solidFill>
                  <a:srgbClr val="7ABEC5"/>
                </a:solidFill>
                <a:latin typeface="Avenir"/>
              </a:rPr>
              <a:t>Defining the Terms</a:t>
            </a:r>
            <a:endParaRPr lang="en-US" sz="44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Rectangle 2"/>
          <p:cNvSpPr txBox="1">
            <a:spLocks/>
          </p:cNvSpPr>
          <p:nvPr/>
        </p:nvSpPr>
        <p:spPr>
          <a:xfrm>
            <a:off x="100871" y="1454614"/>
            <a:ext cx="8942717" cy="4050902"/>
          </a:xfrm>
          <a:prstGeom prst="rect">
            <a:avLst/>
          </a:prstGeom>
          <a:noFill/>
          <a:ln>
            <a:noFill/>
          </a:ln>
        </p:spPr>
        <p:txBody>
          <a:bodyPr spcFirstLastPara="1" wrap="square" lIns="91425" tIns="45700" rIns="91425" bIns="45700" rtlCol="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rgbClr val="034F59"/>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buFont typeface="Arial" pitchFamily="34" charset="0"/>
              <a:buChar char="•"/>
              <a:defRPr/>
            </a:pPr>
            <a:r>
              <a:rPr lang="en-US" b="1" dirty="0" smtClean="0">
                <a:latin typeface="Avenir"/>
              </a:rPr>
              <a:t>Compassion Satisfaction</a:t>
            </a:r>
            <a:r>
              <a:rPr lang="en-US" sz="2400" b="1" dirty="0" smtClean="0">
                <a:solidFill>
                  <a:schemeClr val="tx1"/>
                </a:solidFill>
                <a:latin typeface="Avenir"/>
              </a:rPr>
              <a:t> </a:t>
            </a:r>
            <a:r>
              <a:rPr lang="en-US" sz="2400" dirty="0" smtClean="0">
                <a:solidFill>
                  <a:schemeClr val="tx1"/>
                </a:solidFill>
                <a:latin typeface="Avenir"/>
              </a:rPr>
              <a:t>(Positive aspects of working as a helper)</a:t>
            </a:r>
          </a:p>
          <a:p>
            <a:pPr>
              <a:buFont typeface="Arial" pitchFamily="34" charset="0"/>
              <a:buChar char="•"/>
              <a:defRPr/>
            </a:pPr>
            <a:r>
              <a:rPr lang="en-US" b="1" dirty="0" smtClean="0">
                <a:latin typeface="Avenir"/>
              </a:rPr>
              <a:t>Compassion Fatigue</a:t>
            </a:r>
            <a:r>
              <a:rPr lang="en-US" sz="2400" b="1" dirty="0" smtClean="0">
                <a:solidFill>
                  <a:schemeClr val="tx1"/>
                </a:solidFill>
                <a:latin typeface="Avenir"/>
              </a:rPr>
              <a:t> </a:t>
            </a:r>
            <a:r>
              <a:rPr lang="en-US" sz="2400" dirty="0" smtClean="0">
                <a:solidFill>
                  <a:schemeClr val="tx1"/>
                </a:solidFill>
                <a:latin typeface="Avenir"/>
              </a:rPr>
              <a:t>(Negative aspects of working as a helper)</a:t>
            </a:r>
          </a:p>
          <a:p>
            <a:pPr lvl="1">
              <a:buFont typeface="Arial" pitchFamily="34" charset="0"/>
              <a:buChar char="•"/>
              <a:defRPr/>
            </a:pPr>
            <a:r>
              <a:rPr lang="en-US" sz="2800" b="1" dirty="0" smtClean="0">
                <a:solidFill>
                  <a:srgbClr val="034F59"/>
                </a:solidFill>
                <a:latin typeface="Avenir"/>
              </a:rPr>
              <a:t>Burnout</a:t>
            </a:r>
          </a:p>
          <a:p>
            <a:pPr lvl="2">
              <a:buFont typeface="Arial" pitchFamily="34" charset="0"/>
              <a:buChar char="•"/>
              <a:defRPr/>
            </a:pPr>
            <a:r>
              <a:rPr lang="en-US" sz="2400" dirty="0">
                <a:latin typeface="Avenir"/>
              </a:rPr>
              <a:t>Inefficacy and feeling </a:t>
            </a:r>
            <a:r>
              <a:rPr lang="en-US" sz="2400" dirty="0" smtClean="0">
                <a:latin typeface="Avenir"/>
              </a:rPr>
              <a:t>overwhelmed</a:t>
            </a:r>
            <a:endParaRPr lang="en-US" sz="2400" dirty="0" smtClean="0">
              <a:solidFill>
                <a:srgbClr val="034F59"/>
              </a:solidFill>
              <a:latin typeface="Avenir"/>
            </a:endParaRPr>
          </a:p>
          <a:p>
            <a:pPr lvl="1">
              <a:buFont typeface="Arial" pitchFamily="34" charset="0"/>
              <a:buChar char="•"/>
              <a:defRPr/>
            </a:pPr>
            <a:r>
              <a:rPr lang="en-US" sz="2800" b="1" dirty="0" smtClean="0">
                <a:solidFill>
                  <a:srgbClr val="034F59"/>
                </a:solidFill>
                <a:latin typeface="Avenir"/>
              </a:rPr>
              <a:t>Work-related traumatic stress</a:t>
            </a:r>
          </a:p>
          <a:p>
            <a:pPr lvl="2">
              <a:buFont typeface="Arial" pitchFamily="34" charset="0"/>
              <a:buChar char="•"/>
              <a:defRPr/>
            </a:pPr>
            <a:r>
              <a:rPr lang="en-US" sz="2400" dirty="0" smtClean="0">
                <a:latin typeface="Avenir"/>
              </a:rPr>
              <a:t>Primary traumatic stress direct target of event</a:t>
            </a:r>
          </a:p>
          <a:p>
            <a:pPr lvl="2">
              <a:buFont typeface="Arial" pitchFamily="34" charset="0"/>
              <a:buChar char="•"/>
              <a:defRPr/>
            </a:pPr>
            <a:r>
              <a:rPr lang="en-US" sz="2400" dirty="0" smtClean="0">
                <a:latin typeface="Avenir"/>
              </a:rPr>
              <a:t>Secondary traumatic exposure to an event due to a relationship with the primary person</a:t>
            </a:r>
          </a:p>
        </p:txBody>
      </p:sp>
      <p:sp>
        <p:nvSpPr>
          <p:cNvPr id="13" name="TextBox 3"/>
          <p:cNvSpPr txBox="1">
            <a:spLocks noChangeArrowheads="1"/>
          </p:cNvSpPr>
          <p:nvPr/>
        </p:nvSpPr>
        <p:spPr bwMode="auto">
          <a:xfrm>
            <a:off x="4764737" y="5459386"/>
            <a:ext cx="4434127" cy="769441"/>
          </a:xfrm>
          <a:prstGeom prst="rect">
            <a:avLst/>
          </a:prstGeom>
          <a:noFill/>
          <a:ln w="9525">
            <a:noFill/>
            <a:miter lim="800000"/>
            <a:headEnd/>
            <a:tailEnd/>
          </a:ln>
        </p:spPr>
        <p:txBody>
          <a:bodyPr wrap="square">
            <a:spAutoFit/>
          </a:bodyPr>
          <a:lstStyle/>
          <a:p>
            <a:r>
              <a:rPr lang="en-US" sz="1100" dirty="0">
                <a:latin typeface="Avenir"/>
              </a:rPr>
              <a:t>© Beth </a:t>
            </a:r>
            <a:r>
              <a:rPr lang="en-US" sz="1100" dirty="0" err="1">
                <a:latin typeface="Avenir"/>
              </a:rPr>
              <a:t>Hudnall</a:t>
            </a:r>
            <a:r>
              <a:rPr lang="en-US" sz="1100" dirty="0">
                <a:latin typeface="Avenir"/>
              </a:rPr>
              <a:t> </a:t>
            </a:r>
            <a:r>
              <a:rPr lang="en-US" sz="1100" dirty="0" err="1">
                <a:latin typeface="Avenir"/>
              </a:rPr>
              <a:t>Stamm</a:t>
            </a:r>
            <a:r>
              <a:rPr lang="en-US" sz="1100" dirty="0">
                <a:latin typeface="Avenir"/>
              </a:rPr>
              <a:t>, 2009. </a:t>
            </a:r>
            <a:r>
              <a:rPr lang="en-US" sz="1100" i="1" dirty="0">
                <a:latin typeface="Avenir"/>
              </a:rPr>
              <a:t>Professional Quality of Life Scale (</a:t>
            </a:r>
            <a:r>
              <a:rPr lang="en-US" sz="1100" i="1" dirty="0" err="1">
                <a:latin typeface="Avenir"/>
              </a:rPr>
              <a:t>ProQOL</a:t>
            </a:r>
            <a:r>
              <a:rPr lang="en-US" sz="1100" i="1" dirty="0">
                <a:latin typeface="Avenir"/>
              </a:rPr>
              <a:t>). </a:t>
            </a:r>
            <a:r>
              <a:rPr lang="en-US" sz="1100" dirty="0">
                <a:latin typeface="Avenir"/>
              </a:rPr>
              <a:t>www.proqol.org. This test may be freely copied as long as (a) author is credited, (b) no changes are made without author authorization, and (c) it is not sold.</a:t>
            </a:r>
          </a:p>
        </p:txBody>
      </p:sp>
      <p:sp>
        <p:nvSpPr>
          <p:cNvPr id="3" name="5-Point Star 2"/>
          <p:cNvSpPr/>
          <p:nvPr/>
        </p:nvSpPr>
        <p:spPr>
          <a:xfrm>
            <a:off x="201283" y="5190528"/>
            <a:ext cx="1487297" cy="139861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212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3630280" y="198581"/>
            <a:ext cx="4270136" cy="853498"/>
          </a:xfrm>
        </p:spPr>
        <p:txBody>
          <a:bodyPr>
            <a:normAutofit/>
          </a:bodyPr>
          <a:lstStyle/>
          <a:p>
            <a:pPr algn="ctr"/>
            <a:r>
              <a:rPr lang="en-US" sz="4400" dirty="0" smtClean="0">
                <a:solidFill>
                  <a:srgbClr val="7ABEC5"/>
                </a:solidFill>
                <a:latin typeface="Avenir"/>
              </a:rPr>
              <a:t>Check-in</a:t>
            </a:r>
            <a:endParaRPr lang="en-US" sz="44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2"/>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7" name="Picture 18" descr="Teleflora&amp;#39;s Heartwarming Thoughts Boston Fern Bouquet | Boston fern, Indoor  fern plants, Sympathy pla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161" y="2743200"/>
            <a:ext cx="3647684" cy="45596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1792" y="1614302"/>
            <a:ext cx="7415956" cy="2462213"/>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rgbClr val="034F59"/>
                </a:solidFill>
                <a:latin typeface="Avenir"/>
              </a:rPr>
              <a:t>What clarifying questions do you have?</a:t>
            </a:r>
          </a:p>
          <a:p>
            <a:endParaRPr lang="en-US" sz="2800" dirty="0">
              <a:solidFill>
                <a:srgbClr val="034F59"/>
              </a:solidFill>
              <a:latin typeface="Avenir"/>
            </a:endParaRPr>
          </a:p>
          <a:p>
            <a:pPr marL="285750" indent="-285750">
              <a:buFont typeface="Arial" panose="020B0604020202020204" pitchFamily="34" charset="0"/>
              <a:buChar char="•"/>
            </a:pPr>
            <a:r>
              <a:rPr lang="en-US" sz="2800" dirty="0" smtClean="0">
                <a:solidFill>
                  <a:srgbClr val="034F59"/>
                </a:solidFill>
                <a:latin typeface="Avenir"/>
              </a:rPr>
              <a:t>What reactions are you having to the terms compassion satisfaction/compassion fatigue/burnout/secondary traumatic stress?</a:t>
            </a:r>
            <a:endParaRPr lang="en-US" sz="2800" dirty="0">
              <a:solidFill>
                <a:srgbClr val="034F59"/>
              </a:solidFill>
              <a:latin typeface="Avenir"/>
            </a:endParaRPr>
          </a:p>
          <a:p>
            <a:endParaRPr lang="en-US" dirty="0"/>
          </a:p>
        </p:txBody>
      </p:sp>
    </p:spTree>
    <p:extLst>
      <p:ext uri="{BB962C8B-B14F-4D97-AF65-F5344CB8AC3E}">
        <p14:creationId xmlns:p14="http://schemas.microsoft.com/office/powerpoint/2010/main" val="40860282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6773FA-7FF2-4448-A9AC-DF83314B66B3}"/>
              </a:ext>
            </a:extLst>
          </p:cNvPr>
          <p:cNvSpPr txBox="1"/>
          <p:nvPr/>
        </p:nvSpPr>
        <p:spPr>
          <a:xfrm>
            <a:off x="3268134" y="473434"/>
            <a:ext cx="3454397" cy="1262232"/>
          </a:xfrm>
          <a:prstGeom prst="rect">
            <a:avLst/>
          </a:prstGeom>
        </p:spPr>
        <p:txBody>
          <a:bodyPr vert="horz" lIns="68580" tIns="34290" rIns="68580" bIns="34290" rtlCol="0" anchor="t">
            <a:noAutofit/>
          </a:bodyPr>
          <a:lstStyle/>
          <a:p>
            <a:pPr algn="ctr">
              <a:lnSpc>
                <a:spcPct val="90000"/>
              </a:lnSpc>
              <a:spcBef>
                <a:spcPct val="0"/>
              </a:spcBef>
              <a:spcAft>
                <a:spcPts val="450"/>
              </a:spcAft>
            </a:pPr>
            <a:r>
              <a:rPr lang="en-US" sz="4400" b="1" kern="1200" dirty="0" smtClean="0">
                <a:solidFill>
                  <a:schemeClr val="bg1"/>
                </a:solidFill>
                <a:latin typeface="Avenir Medium"/>
                <a:ea typeface="+mj-ea"/>
                <a:cs typeface="+mj-cs"/>
              </a:rPr>
              <a:t>5 Minute Body Break</a:t>
            </a:r>
            <a:endParaRPr lang="en-US" sz="4400" b="1" kern="1200" dirty="0">
              <a:solidFill>
                <a:schemeClr val="bg1"/>
              </a:solidFill>
              <a:latin typeface="Avenir Medium"/>
              <a:ea typeface="+mj-ea"/>
              <a:cs typeface="+mj-cs"/>
            </a:endParaRPr>
          </a:p>
        </p:txBody>
      </p:sp>
      <p:pic>
        <p:nvPicPr>
          <p:cNvPr id="7" name="Picture 4" descr="Totalcareplussf is taking a 5 minute break every hour to #stretch. Feel  free to follow along! http://ow.ly/i/88f1S | Desk workout, Desk stretching,  Work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7925" y="2462062"/>
            <a:ext cx="5578743" cy="4045172"/>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
        <p:nvSpPr>
          <p:cNvPr id="3" name="Oval 2"/>
          <p:cNvSpPr/>
          <p:nvPr/>
        </p:nvSpPr>
        <p:spPr>
          <a:xfrm>
            <a:off x="67732" y="33866"/>
            <a:ext cx="3006327" cy="3166534"/>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ord 3"/>
          <p:cNvSpPr/>
          <p:nvPr/>
        </p:nvSpPr>
        <p:spPr>
          <a:xfrm rot="1273487">
            <a:off x="6894302" y="-75618"/>
            <a:ext cx="3245215" cy="3420663"/>
          </a:xfrm>
          <a:prstGeom prst="chord">
            <a:avLst/>
          </a:prstGeom>
          <a:blipFill dpi="0" rotWithShape="1">
            <a:blip r:embed="rId5">
              <a:extLst>
                <a:ext uri="{28A0092B-C50C-407E-A947-70E740481C1C}">
                  <a14:useLocalDpi xmlns:a14="http://schemas.microsoft.com/office/drawing/2010/main" val="0"/>
                </a:ext>
              </a:extLst>
            </a:blip>
            <a:srcRect/>
            <a:stretch>
              <a:fillRect/>
            </a:stretch>
          </a:blip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37063" y="3693850"/>
            <a:ext cx="3505197" cy="2830317"/>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7361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1992435" y="155556"/>
            <a:ext cx="7745140" cy="1225296"/>
          </a:xfrm>
        </p:spPr>
        <p:txBody>
          <a:bodyPr>
            <a:normAutofit/>
          </a:bodyPr>
          <a:lstStyle/>
          <a:p>
            <a:pPr algn="ctr"/>
            <a:r>
              <a:rPr lang="en-US" sz="2800" dirty="0" smtClean="0">
                <a:solidFill>
                  <a:srgbClr val="7ABEC5"/>
                </a:solidFill>
                <a:latin typeface="Avenir"/>
              </a:rPr>
              <a:t>Measuring CF &amp; CS: The Professional Quality of Life Scale (</a:t>
            </a:r>
            <a:r>
              <a:rPr lang="en-US" sz="2800" dirty="0" err="1" smtClean="0">
                <a:solidFill>
                  <a:srgbClr val="7ABEC5"/>
                </a:solidFill>
                <a:latin typeface="Avenir"/>
              </a:rPr>
              <a:t>ProQOL</a:t>
            </a:r>
            <a:r>
              <a:rPr lang="en-US" sz="2800" dirty="0" smtClean="0">
                <a:solidFill>
                  <a:srgbClr val="7ABEC5"/>
                </a:solidFill>
                <a:latin typeface="Avenir"/>
              </a:rPr>
              <a:t>)</a:t>
            </a:r>
            <a:endParaRPr lang="en-US" sz="28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1283" y="1454434"/>
            <a:ext cx="7943650" cy="3785652"/>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latin typeface="Avenir"/>
              </a:rPr>
              <a:t>A 30 item self report measure of the positive and negative aspects of caring</a:t>
            </a:r>
          </a:p>
          <a:p>
            <a:pPr marL="285750" indent="-285750">
              <a:buFont typeface="Arial" panose="020B0604020202020204" pitchFamily="34" charset="0"/>
              <a:buChar char="•"/>
            </a:pPr>
            <a:r>
              <a:rPr lang="en-US" sz="2200" dirty="0" err="1" smtClean="0">
                <a:solidFill>
                  <a:srgbClr val="397F6F"/>
                </a:solidFill>
                <a:latin typeface="Avenir"/>
              </a:rPr>
              <a:t>ProQOL</a:t>
            </a:r>
            <a:r>
              <a:rPr lang="en-US" sz="2200" dirty="0" smtClean="0">
                <a:solidFill>
                  <a:srgbClr val="397F6F"/>
                </a:solidFill>
                <a:latin typeface="Avenir"/>
              </a:rPr>
              <a:t> measures CS and CF</a:t>
            </a:r>
          </a:p>
          <a:p>
            <a:pPr marL="285750" indent="-285750">
              <a:buFont typeface="Arial" panose="020B0604020202020204" pitchFamily="34" charset="0"/>
              <a:buChar char="•"/>
            </a:pPr>
            <a:r>
              <a:rPr lang="en-US" sz="2200" dirty="0" smtClean="0">
                <a:latin typeface="Avenir"/>
              </a:rPr>
              <a:t>CF has two subscales</a:t>
            </a:r>
          </a:p>
          <a:p>
            <a:pPr lvl="3"/>
            <a:r>
              <a:rPr lang="en-US" sz="2200" dirty="0" smtClean="0">
                <a:latin typeface="Avenir"/>
              </a:rPr>
              <a:t>	1. Burnout</a:t>
            </a:r>
          </a:p>
          <a:p>
            <a:pPr lvl="3"/>
            <a:r>
              <a:rPr lang="en-US" sz="2200" dirty="0">
                <a:latin typeface="Avenir"/>
              </a:rPr>
              <a:t>	</a:t>
            </a:r>
            <a:r>
              <a:rPr lang="en-US" sz="2200" dirty="0" smtClean="0">
                <a:latin typeface="Avenir"/>
              </a:rPr>
              <a:t>2. Secondary Trauma</a:t>
            </a:r>
          </a:p>
          <a:p>
            <a:pPr marL="285750" indent="-285750">
              <a:buFont typeface="Arial" panose="020B0604020202020204" pitchFamily="34" charset="0"/>
              <a:buChar char="•"/>
            </a:pPr>
            <a:r>
              <a:rPr lang="en-US" sz="2200" dirty="0">
                <a:solidFill>
                  <a:srgbClr val="397F6F"/>
                </a:solidFill>
                <a:latin typeface="Avenir"/>
              </a:rPr>
              <a:t>The </a:t>
            </a:r>
            <a:r>
              <a:rPr lang="en-US" sz="2200" dirty="0" err="1">
                <a:solidFill>
                  <a:srgbClr val="397F6F"/>
                </a:solidFill>
                <a:latin typeface="Avenir"/>
              </a:rPr>
              <a:t>ProQOL</a:t>
            </a:r>
            <a:r>
              <a:rPr lang="en-US" sz="2200" dirty="0">
                <a:solidFill>
                  <a:srgbClr val="397F6F"/>
                </a:solidFill>
                <a:latin typeface="Avenir"/>
              </a:rPr>
              <a:t> is the most widely used measure of the positive and negative aspects of helping in the world</a:t>
            </a:r>
          </a:p>
          <a:p>
            <a:pPr marL="285750" indent="-285750">
              <a:buFont typeface="Arial" panose="020B0604020202020204" pitchFamily="34" charset="0"/>
              <a:buChar char="•"/>
            </a:pPr>
            <a:r>
              <a:rPr lang="en-US" sz="2200" dirty="0">
                <a:latin typeface="Avenir"/>
              </a:rPr>
              <a:t>The </a:t>
            </a:r>
            <a:r>
              <a:rPr lang="en-US" sz="2200" dirty="0" err="1">
                <a:latin typeface="Avenir"/>
              </a:rPr>
              <a:t>ProQOL</a:t>
            </a:r>
            <a:r>
              <a:rPr lang="en-US" sz="2200" dirty="0">
                <a:latin typeface="Avenir"/>
              </a:rPr>
              <a:t> has proven to be a valid measure of compassion satisfaction and fatigue</a:t>
            </a:r>
          </a:p>
          <a:p>
            <a:pPr lvl="3"/>
            <a:endParaRPr lang="en-US" sz="2000" dirty="0">
              <a:latin typeface="Avenir"/>
            </a:endParaRPr>
          </a:p>
        </p:txBody>
      </p:sp>
      <p:sp>
        <p:nvSpPr>
          <p:cNvPr id="12" name="TextBox 11"/>
          <p:cNvSpPr txBox="1">
            <a:spLocks noChangeArrowheads="1"/>
          </p:cNvSpPr>
          <p:nvPr/>
        </p:nvSpPr>
        <p:spPr bwMode="auto">
          <a:xfrm>
            <a:off x="4709873" y="5495962"/>
            <a:ext cx="4434127" cy="769441"/>
          </a:xfrm>
          <a:prstGeom prst="rect">
            <a:avLst/>
          </a:prstGeom>
          <a:noFill/>
          <a:ln w="9525">
            <a:noFill/>
            <a:miter lim="800000"/>
            <a:headEnd/>
            <a:tailEnd/>
          </a:ln>
        </p:spPr>
        <p:txBody>
          <a:bodyPr wrap="square">
            <a:spAutoFit/>
          </a:bodyPr>
          <a:lstStyle/>
          <a:p>
            <a:r>
              <a:rPr lang="en-US" sz="1100" dirty="0">
                <a:latin typeface="Avenir"/>
              </a:rPr>
              <a:t>© Beth </a:t>
            </a:r>
            <a:r>
              <a:rPr lang="en-US" sz="1100" dirty="0" err="1">
                <a:latin typeface="Avenir"/>
              </a:rPr>
              <a:t>Hudnall</a:t>
            </a:r>
            <a:r>
              <a:rPr lang="en-US" sz="1100" dirty="0">
                <a:latin typeface="Avenir"/>
              </a:rPr>
              <a:t> </a:t>
            </a:r>
            <a:r>
              <a:rPr lang="en-US" sz="1100" dirty="0" err="1">
                <a:latin typeface="Avenir"/>
              </a:rPr>
              <a:t>Stamm</a:t>
            </a:r>
            <a:r>
              <a:rPr lang="en-US" sz="1100" dirty="0">
                <a:latin typeface="Avenir"/>
              </a:rPr>
              <a:t>, 2009. </a:t>
            </a:r>
            <a:r>
              <a:rPr lang="en-US" sz="1100" i="1" dirty="0">
                <a:latin typeface="Avenir"/>
              </a:rPr>
              <a:t>Professional Quality of Life Scale (</a:t>
            </a:r>
            <a:r>
              <a:rPr lang="en-US" sz="1100" i="1" dirty="0" err="1">
                <a:latin typeface="Avenir"/>
              </a:rPr>
              <a:t>ProQOL</a:t>
            </a:r>
            <a:r>
              <a:rPr lang="en-US" sz="1100" i="1" dirty="0">
                <a:latin typeface="Avenir"/>
              </a:rPr>
              <a:t>). </a:t>
            </a:r>
            <a:r>
              <a:rPr lang="en-US" sz="1100" dirty="0">
                <a:latin typeface="Avenir"/>
              </a:rPr>
              <a:t>www.proqol.org. This test may be freely copied as long as (a) author is credited, (b) no changes are made without author authorization, and (c) it is not sold.</a:t>
            </a:r>
          </a:p>
        </p:txBody>
      </p:sp>
    </p:spTree>
    <p:extLst>
      <p:ext uri="{BB962C8B-B14F-4D97-AF65-F5344CB8AC3E}">
        <p14:creationId xmlns:p14="http://schemas.microsoft.com/office/powerpoint/2010/main" val="36259995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2094033" y="310797"/>
            <a:ext cx="7745140" cy="722922"/>
          </a:xfrm>
        </p:spPr>
        <p:txBody>
          <a:bodyPr>
            <a:normAutofit/>
          </a:bodyPr>
          <a:lstStyle/>
          <a:p>
            <a:pPr algn="ctr"/>
            <a:r>
              <a:rPr lang="en-US" dirty="0" smtClean="0">
                <a:solidFill>
                  <a:srgbClr val="7ABEC5"/>
                </a:solidFill>
                <a:latin typeface="Avenir"/>
              </a:rPr>
              <a:t>Resiliency Planning</a:t>
            </a:r>
            <a:endParaRPr lang="en-US"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2"/>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a:spLocks noChangeArrowheads="1"/>
          </p:cNvSpPr>
          <p:nvPr/>
        </p:nvSpPr>
        <p:spPr bwMode="auto">
          <a:xfrm>
            <a:off x="4709873" y="5459386"/>
            <a:ext cx="4434127" cy="769441"/>
          </a:xfrm>
          <a:prstGeom prst="rect">
            <a:avLst/>
          </a:prstGeom>
          <a:noFill/>
          <a:ln w="9525">
            <a:noFill/>
            <a:miter lim="800000"/>
            <a:headEnd/>
            <a:tailEnd/>
          </a:ln>
        </p:spPr>
        <p:txBody>
          <a:bodyPr wrap="square">
            <a:spAutoFit/>
          </a:bodyPr>
          <a:lstStyle/>
          <a:p>
            <a:r>
              <a:rPr lang="en-US" sz="1100" dirty="0">
                <a:latin typeface="Avenir"/>
              </a:rPr>
              <a:t>© Beth </a:t>
            </a:r>
            <a:r>
              <a:rPr lang="en-US" sz="1100" dirty="0" err="1">
                <a:latin typeface="Avenir"/>
              </a:rPr>
              <a:t>Hudnall</a:t>
            </a:r>
            <a:r>
              <a:rPr lang="en-US" sz="1100" dirty="0">
                <a:latin typeface="Avenir"/>
              </a:rPr>
              <a:t> </a:t>
            </a:r>
            <a:r>
              <a:rPr lang="en-US" sz="1100" dirty="0" err="1">
                <a:latin typeface="Avenir"/>
              </a:rPr>
              <a:t>Stamm</a:t>
            </a:r>
            <a:r>
              <a:rPr lang="en-US" sz="1100" dirty="0">
                <a:latin typeface="Avenir"/>
              </a:rPr>
              <a:t>, 2009. </a:t>
            </a:r>
            <a:r>
              <a:rPr lang="en-US" sz="1100" i="1" dirty="0">
                <a:latin typeface="Avenir"/>
              </a:rPr>
              <a:t>Professional Quality of Life Scale (</a:t>
            </a:r>
            <a:r>
              <a:rPr lang="en-US" sz="1100" i="1" dirty="0" err="1">
                <a:latin typeface="Avenir"/>
              </a:rPr>
              <a:t>ProQOL</a:t>
            </a:r>
            <a:r>
              <a:rPr lang="en-US" sz="1100" i="1" dirty="0">
                <a:latin typeface="Avenir"/>
              </a:rPr>
              <a:t>). </a:t>
            </a:r>
            <a:r>
              <a:rPr lang="en-US" sz="1100" dirty="0">
                <a:latin typeface="Avenir"/>
              </a:rPr>
              <a:t>www.proqol.org. This test may be freely copied as long as (a) author is credited, (b) no changes are made without author authorization, and (c) it is not sold.</a:t>
            </a:r>
          </a:p>
        </p:txBody>
      </p:sp>
      <p:sp>
        <p:nvSpPr>
          <p:cNvPr id="3" name="Rectangle 2"/>
          <p:cNvSpPr/>
          <p:nvPr/>
        </p:nvSpPr>
        <p:spPr>
          <a:xfrm>
            <a:off x="201283" y="1607066"/>
            <a:ext cx="8156448" cy="2739211"/>
          </a:xfrm>
          <a:prstGeom prst="rect">
            <a:avLst/>
          </a:prstGeom>
        </p:spPr>
        <p:txBody>
          <a:bodyPr wrap="square">
            <a:spAutoFit/>
          </a:bodyPr>
          <a:lstStyle/>
          <a:p>
            <a:pPr>
              <a:buFont typeface="Arial" pitchFamily="34" charset="0"/>
              <a:buChar char="•"/>
              <a:defRPr/>
            </a:pPr>
            <a:r>
              <a:rPr lang="en-US" sz="2400" dirty="0" smtClean="0">
                <a:solidFill>
                  <a:srgbClr val="034F59"/>
                </a:solidFill>
                <a:latin typeface="Avenir"/>
              </a:rPr>
              <a:t> Individual</a:t>
            </a:r>
            <a:r>
              <a:rPr lang="en-US" sz="2400" dirty="0">
                <a:solidFill>
                  <a:srgbClr val="034F59"/>
                </a:solidFill>
                <a:latin typeface="Avenir"/>
              </a:rPr>
              <a:t>, </a:t>
            </a:r>
            <a:r>
              <a:rPr lang="en-US" sz="2400" dirty="0" smtClean="0">
                <a:solidFill>
                  <a:srgbClr val="034F59"/>
                </a:solidFill>
                <a:latin typeface="Avenir"/>
              </a:rPr>
              <a:t>personally</a:t>
            </a:r>
          </a:p>
          <a:p>
            <a:pPr lvl="6">
              <a:defRPr/>
            </a:pPr>
            <a:r>
              <a:rPr lang="en-US" sz="2000" dirty="0">
                <a:latin typeface="Avenir"/>
              </a:rPr>
              <a:t>	</a:t>
            </a:r>
            <a:r>
              <a:rPr lang="en-US" sz="2000" dirty="0" smtClean="0">
                <a:latin typeface="Avenir"/>
              </a:rPr>
              <a:t>- The </a:t>
            </a:r>
            <a:r>
              <a:rPr lang="en-US" sz="2000" dirty="0" err="1">
                <a:latin typeface="Avenir"/>
              </a:rPr>
              <a:t>ProQOL</a:t>
            </a:r>
            <a:r>
              <a:rPr lang="en-US" sz="2000" dirty="0">
                <a:latin typeface="Avenir"/>
              </a:rPr>
              <a:t> can help you plan where to put your </a:t>
            </a:r>
            <a:r>
              <a:rPr lang="en-US" sz="2000" dirty="0" smtClean="0">
                <a:latin typeface="Avenir"/>
              </a:rPr>
              <a:t>	   	   energy </a:t>
            </a:r>
            <a:r>
              <a:rPr lang="en-US" sz="2000" dirty="0">
                <a:latin typeface="Avenir"/>
              </a:rPr>
              <a:t>to increase our resilience</a:t>
            </a:r>
          </a:p>
          <a:p>
            <a:pPr>
              <a:buFont typeface="Arial" pitchFamily="34" charset="0"/>
              <a:buChar char="•"/>
              <a:defRPr/>
            </a:pPr>
            <a:r>
              <a:rPr lang="en-US" sz="2000" dirty="0" smtClean="0">
                <a:latin typeface="Avenir"/>
              </a:rPr>
              <a:t> </a:t>
            </a:r>
            <a:r>
              <a:rPr lang="en-US" sz="2400" dirty="0" smtClean="0">
                <a:solidFill>
                  <a:srgbClr val="034F59"/>
                </a:solidFill>
                <a:latin typeface="Avenir"/>
              </a:rPr>
              <a:t>Organizational </a:t>
            </a:r>
            <a:r>
              <a:rPr lang="en-US" sz="2400" dirty="0">
                <a:solidFill>
                  <a:srgbClr val="034F59"/>
                </a:solidFill>
                <a:latin typeface="Avenir"/>
              </a:rPr>
              <a:t>planning</a:t>
            </a:r>
          </a:p>
          <a:p>
            <a:pPr lvl="1">
              <a:defRPr/>
            </a:pPr>
            <a:r>
              <a:rPr lang="en-US" sz="2000" dirty="0" smtClean="0">
                <a:latin typeface="Avenir"/>
              </a:rPr>
              <a:t>	- Can </a:t>
            </a:r>
            <a:r>
              <a:rPr lang="en-US" sz="2000" dirty="0">
                <a:latin typeface="Avenir"/>
              </a:rPr>
              <a:t>help organizations find ways to maximize the </a:t>
            </a:r>
            <a:r>
              <a:rPr lang="en-US" sz="2000" dirty="0" smtClean="0">
                <a:latin typeface="Avenir"/>
              </a:rPr>
              <a:t>	  	   positive </a:t>
            </a:r>
            <a:r>
              <a:rPr lang="en-US" sz="2000" dirty="0">
                <a:latin typeface="Avenir"/>
              </a:rPr>
              <a:t>aspects and reduce the negative aspects </a:t>
            </a:r>
            <a:r>
              <a:rPr lang="en-US" sz="2000" dirty="0" smtClean="0">
                <a:latin typeface="Avenir"/>
              </a:rPr>
              <a:t>of </a:t>
            </a:r>
            <a:r>
              <a:rPr lang="en-US" sz="2000" dirty="0">
                <a:latin typeface="Avenir"/>
              </a:rPr>
              <a:t>helping</a:t>
            </a:r>
          </a:p>
          <a:p>
            <a:pPr>
              <a:buFont typeface="Arial" pitchFamily="34" charset="0"/>
              <a:buChar char="•"/>
              <a:defRPr/>
            </a:pPr>
            <a:r>
              <a:rPr lang="en-US" sz="2400" dirty="0" smtClean="0">
                <a:latin typeface="Avenir"/>
              </a:rPr>
              <a:t> </a:t>
            </a:r>
            <a:r>
              <a:rPr lang="en-US" sz="2400" dirty="0" smtClean="0">
                <a:solidFill>
                  <a:srgbClr val="034F59"/>
                </a:solidFill>
                <a:latin typeface="Avenir"/>
              </a:rPr>
              <a:t>Supportive </a:t>
            </a:r>
            <a:r>
              <a:rPr lang="en-US" sz="2400" dirty="0">
                <a:solidFill>
                  <a:srgbClr val="034F59"/>
                </a:solidFill>
                <a:latin typeface="Avenir"/>
              </a:rPr>
              <a:t>Supervision</a:t>
            </a:r>
          </a:p>
          <a:p>
            <a:pPr lvl="1">
              <a:defRPr/>
            </a:pPr>
            <a:r>
              <a:rPr lang="en-US" sz="2000" dirty="0" smtClean="0">
                <a:latin typeface="Avenir"/>
              </a:rPr>
              <a:t>	- The </a:t>
            </a:r>
            <a:r>
              <a:rPr lang="en-US" sz="2000" dirty="0" err="1">
                <a:latin typeface="Avenir"/>
              </a:rPr>
              <a:t>ProQOL</a:t>
            </a:r>
            <a:r>
              <a:rPr lang="en-US" sz="2000" dirty="0">
                <a:latin typeface="Avenir"/>
              </a:rPr>
              <a:t> can be used as information for discussions</a:t>
            </a:r>
          </a:p>
        </p:txBody>
      </p:sp>
      <p:pic>
        <p:nvPicPr>
          <p:cNvPr id="4106" name="Picture 10" descr="Plants PNG, Plants Transparent Background - FreeIc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92" y="4346277"/>
            <a:ext cx="3449955" cy="2749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0205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1838001" y="303316"/>
            <a:ext cx="7745140" cy="722922"/>
          </a:xfrm>
        </p:spPr>
        <p:txBody>
          <a:bodyPr>
            <a:normAutofit/>
          </a:bodyPr>
          <a:lstStyle/>
          <a:p>
            <a:pPr algn="ctr"/>
            <a:r>
              <a:rPr lang="en-US" dirty="0" smtClean="0">
                <a:solidFill>
                  <a:srgbClr val="7ABEC5"/>
                </a:solidFill>
                <a:latin typeface="Avenir"/>
              </a:rPr>
              <a:t>Activity: Take the </a:t>
            </a:r>
            <a:r>
              <a:rPr lang="en-US" dirty="0" err="1" smtClean="0">
                <a:solidFill>
                  <a:srgbClr val="7ABEC5"/>
                </a:solidFill>
                <a:latin typeface="Avenir"/>
              </a:rPr>
              <a:t>ProQOL</a:t>
            </a:r>
            <a:endParaRPr lang="en-US"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2"/>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a:xfrm>
            <a:off x="163550" y="1479297"/>
            <a:ext cx="5814890" cy="1644217"/>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rgbClr val="034F59"/>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dirty="0" smtClean="0"/>
              <a:t>Complete the </a:t>
            </a:r>
            <a:r>
              <a:rPr lang="en-US" dirty="0" err="1" smtClean="0"/>
              <a:t>ProQOL</a:t>
            </a:r>
            <a:r>
              <a:rPr lang="en-US" dirty="0" smtClean="0"/>
              <a:t> assessment.</a:t>
            </a:r>
          </a:p>
          <a:p>
            <a:r>
              <a:rPr lang="en-US" dirty="0" smtClean="0"/>
              <a:t>Answer the poll.</a:t>
            </a:r>
          </a:p>
          <a:p>
            <a:r>
              <a:rPr lang="en-US" dirty="0" smtClean="0"/>
              <a:t>Break out room discussion.</a:t>
            </a:r>
          </a:p>
          <a:p>
            <a:r>
              <a:rPr lang="en-US" dirty="0" smtClean="0"/>
              <a:t>Large group debrief.</a:t>
            </a:r>
            <a:endParaRPr lang="en-US" dirty="0"/>
          </a:p>
        </p:txBody>
      </p:sp>
      <p:sp>
        <p:nvSpPr>
          <p:cNvPr id="14" name="Rectangle 5">
            <a:extLst>
              <a:ext uri="{FF2B5EF4-FFF2-40B4-BE49-F238E27FC236}">
                <a16:creationId xmlns:a16="http://schemas.microsoft.com/office/drawing/2014/main" id="{58FF42A0-57D3-4E4D-9235-32C53F4C5884}"/>
              </a:ext>
            </a:extLst>
          </p:cNvPr>
          <p:cNvSpPr>
            <a:spLocks noChangeArrowheads="1"/>
          </p:cNvSpPr>
          <p:nvPr/>
        </p:nvSpPr>
        <p:spPr bwMode="auto">
          <a:xfrm>
            <a:off x="507463" y="3314011"/>
            <a:ext cx="4087540" cy="267765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a:extLst/>
        </p:spPr>
        <p:txBody>
          <a:bodyPr wrap="squar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defTabSz="342900" fontAlgn="base">
              <a:spcBef>
                <a:spcPct val="0"/>
              </a:spcBef>
              <a:spcAft>
                <a:spcPct val="0"/>
              </a:spcAft>
              <a:buNone/>
            </a:pPr>
            <a:r>
              <a:rPr lang="en-US" altLang="en-US" sz="2400" dirty="0" smtClean="0">
                <a:solidFill>
                  <a:prstClr val="black"/>
                </a:solidFill>
                <a:latin typeface="Avenir"/>
                <a:ea typeface="MS PGothic" charset="-128"/>
              </a:rPr>
              <a:t>Two Ways to Access the </a:t>
            </a:r>
            <a:r>
              <a:rPr lang="en-US" altLang="en-US" sz="2400" dirty="0" err="1" smtClean="0">
                <a:solidFill>
                  <a:prstClr val="black"/>
                </a:solidFill>
                <a:latin typeface="Avenir"/>
                <a:ea typeface="MS PGothic" charset="-128"/>
              </a:rPr>
              <a:t>ProQOL</a:t>
            </a:r>
            <a:r>
              <a:rPr lang="en-US" altLang="en-US" sz="2400" dirty="0" smtClean="0">
                <a:solidFill>
                  <a:prstClr val="black"/>
                </a:solidFill>
                <a:latin typeface="Avenir"/>
                <a:ea typeface="MS PGothic" charset="-128"/>
              </a:rPr>
              <a:t>:</a:t>
            </a:r>
            <a:endParaRPr lang="en-US" altLang="en-US" sz="2400" dirty="0" smtClean="0">
              <a:solidFill>
                <a:prstClr val="black"/>
              </a:solidFill>
              <a:latin typeface="Avenir"/>
              <a:ea typeface="MS PGothic" charset="-128"/>
              <a:hlinkClick r:id="rId3"/>
            </a:endParaRPr>
          </a:p>
          <a:p>
            <a:pPr algn="ctr" defTabSz="342900" fontAlgn="base">
              <a:spcBef>
                <a:spcPct val="0"/>
              </a:spcBef>
              <a:spcAft>
                <a:spcPct val="0"/>
              </a:spcAft>
              <a:buNone/>
            </a:pPr>
            <a:r>
              <a:rPr lang="en-US" altLang="en-US" sz="2400" dirty="0" smtClean="0">
                <a:solidFill>
                  <a:prstClr val="black"/>
                </a:solidFill>
                <a:latin typeface="Avenir"/>
                <a:ea typeface="MS PGothic" charset="-128"/>
              </a:rPr>
              <a:t>1. Download the free </a:t>
            </a:r>
            <a:r>
              <a:rPr lang="en-US" altLang="en-US" sz="2400" dirty="0" smtClean="0">
                <a:solidFill>
                  <a:prstClr val="black"/>
                </a:solidFill>
                <a:latin typeface="Avenir"/>
                <a:ea typeface="MS PGothic" charset="-128"/>
                <a:hlinkClick r:id="rId3"/>
              </a:rPr>
              <a:t>Provider </a:t>
            </a:r>
            <a:r>
              <a:rPr lang="en-US" altLang="en-US" sz="2400" dirty="0">
                <a:solidFill>
                  <a:prstClr val="black"/>
                </a:solidFill>
                <a:latin typeface="Avenir"/>
                <a:ea typeface="MS PGothic" charset="-128"/>
                <a:hlinkClick r:id="rId3"/>
              </a:rPr>
              <a:t>Resilience </a:t>
            </a:r>
            <a:r>
              <a:rPr lang="en-US" altLang="en-US" sz="2400" dirty="0" smtClean="0">
                <a:solidFill>
                  <a:prstClr val="black"/>
                </a:solidFill>
                <a:latin typeface="Avenir"/>
                <a:ea typeface="MS PGothic" charset="-128"/>
                <a:hlinkClick r:id="rId3"/>
              </a:rPr>
              <a:t>App</a:t>
            </a:r>
            <a:endParaRPr lang="en-US" altLang="en-US" sz="2400" dirty="0" smtClean="0">
              <a:solidFill>
                <a:prstClr val="black"/>
              </a:solidFill>
              <a:latin typeface="Avenir"/>
              <a:ea typeface="MS PGothic" charset="-128"/>
            </a:endParaRPr>
          </a:p>
          <a:p>
            <a:pPr algn="ctr" defTabSz="342900" fontAlgn="base">
              <a:spcBef>
                <a:spcPct val="0"/>
              </a:spcBef>
              <a:spcAft>
                <a:spcPct val="0"/>
              </a:spcAft>
              <a:buNone/>
            </a:pPr>
            <a:r>
              <a:rPr lang="en-US" altLang="en-US" sz="2400" dirty="0" smtClean="0">
                <a:solidFill>
                  <a:prstClr val="black"/>
                </a:solidFill>
                <a:latin typeface="Avenir"/>
                <a:ea typeface="MS PGothic" charset="-128"/>
              </a:rPr>
              <a:t>OR</a:t>
            </a:r>
            <a:endParaRPr lang="en-US" altLang="en-US" sz="2400" dirty="0">
              <a:solidFill>
                <a:prstClr val="black"/>
              </a:solidFill>
              <a:latin typeface="Avenir"/>
              <a:ea typeface="MS PGothic" charset="-128"/>
            </a:endParaRPr>
          </a:p>
          <a:p>
            <a:pPr algn="ctr" defTabSz="342900" fontAlgn="base">
              <a:spcBef>
                <a:spcPct val="0"/>
              </a:spcBef>
              <a:spcAft>
                <a:spcPct val="0"/>
              </a:spcAft>
              <a:buNone/>
            </a:pPr>
            <a:r>
              <a:rPr lang="en-US" altLang="en-US" sz="2400" dirty="0" smtClean="0">
                <a:solidFill>
                  <a:prstClr val="black"/>
                </a:solidFill>
                <a:latin typeface="Avenir"/>
                <a:ea typeface="MS PGothic" charset="-128"/>
              </a:rPr>
              <a:t>2. Grab pen/paper then use this link </a:t>
            </a:r>
            <a:r>
              <a:rPr lang="en-US" altLang="en-US" sz="2400" dirty="0" err="1" smtClean="0">
                <a:solidFill>
                  <a:prstClr val="black"/>
                </a:solidFill>
                <a:latin typeface="Avenir"/>
                <a:ea typeface="MS PGothic" charset="-128"/>
                <a:hlinkClick r:id="rId4"/>
              </a:rPr>
              <a:t>ProQOL</a:t>
            </a:r>
            <a:r>
              <a:rPr lang="en-US" altLang="en-US" sz="2400" dirty="0" smtClean="0">
                <a:solidFill>
                  <a:prstClr val="black"/>
                </a:solidFill>
                <a:latin typeface="Avenir"/>
                <a:ea typeface="MS PGothic" charset="-128"/>
                <a:hlinkClick r:id="rId4"/>
              </a:rPr>
              <a:t> Self Score</a:t>
            </a:r>
            <a:endParaRPr lang="en-US" altLang="en-US" sz="2400" dirty="0">
              <a:solidFill>
                <a:prstClr val="black"/>
              </a:solidFill>
              <a:latin typeface="Avenir"/>
              <a:ea typeface="MS PGothic" charset="-128"/>
            </a:endParaRPr>
          </a:p>
        </p:txBody>
      </p:sp>
      <p:pic>
        <p:nvPicPr>
          <p:cNvPr id="15" name="Picture 14">
            <a:extLst>
              <a:ext uri="{FF2B5EF4-FFF2-40B4-BE49-F238E27FC236}">
                <a16:creationId xmlns:a16="http://schemas.microsoft.com/office/drawing/2014/main" id="{C41BC35B-6FD3-4752-8A3D-047F715F31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6172" y="1373502"/>
            <a:ext cx="2655887" cy="471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90951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1900112" y="329157"/>
            <a:ext cx="7745140" cy="722922"/>
          </a:xfrm>
        </p:spPr>
        <p:txBody>
          <a:bodyPr>
            <a:normAutofit/>
          </a:bodyPr>
          <a:lstStyle/>
          <a:p>
            <a:pPr algn="ctr"/>
            <a:r>
              <a:rPr lang="en-US" sz="3200" dirty="0" smtClean="0">
                <a:solidFill>
                  <a:srgbClr val="7ABEC5"/>
                </a:solidFill>
                <a:latin typeface="Avenir"/>
              </a:rPr>
              <a:t>Breakout Room Discussion</a:t>
            </a:r>
            <a:endParaRPr lang="en-US" sz="32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2"/>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01283" y="1607066"/>
            <a:ext cx="8156448" cy="400110"/>
          </a:xfrm>
          <a:prstGeom prst="rect">
            <a:avLst/>
          </a:prstGeom>
        </p:spPr>
        <p:txBody>
          <a:bodyPr wrap="square">
            <a:spAutoFit/>
          </a:bodyPr>
          <a:lstStyle/>
          <a:p>
            <a:pPr>
              <a:defRPr/>
            </a:pPr>
            <a:endParaRPr lang="en-US" sz="2000" dirty="0">
              <a:latin typeface="Avenir"/>
            </a:endParaRPr>
          </a:p>
        </p:txBody>
      </p:sp>
      <p:sp>
        <p:nvSpPr>
          <p:cNvPr id="13" name="Content Placeholder 2"/>
          <p:cNvSpPr txBox="1">
            <a:spLocks/>
          </p:cNvSpPr>
          <p:nvPr/>
        </p:nvSpPr>
        <p:spPr>
          <a:xfrm>
            <a:off x="537650" y="1670081"/>
            <a:ext cx="7984558" cy="405090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rgbClr val="034F59"/>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dirty="0" smtClean="0">
                <a:latin typeface="Avenir"/>
              </a:rPr>
              <a:t>Did anything surprise you?</a:t>
            </a:r>
          </a:p>
          <a:p>
            <a:pPr marL="0" indent="0">
              <a:buFont typeface="Arial"/>
              <a:buNone/>
            </a:pPr>
            <a:endParaRPr lang="en-US" dirty="0" smtClean="0">
              <a:latin typeface="Avenir"/>
            </a:endParaRPr>
          </a:p>
          <a:p>
            <a:r>
              <a:rPr lang="en-US" dirty="0" smtClean="0">
                <a:latin typeface="Avenir"/>
              </a:rPr>
              <a:t>Do you think your scores are similar to others in your organization?</a:t>
            </a:r>
          </a:p>
          <a:p>
            <a:endParaRPr lang="en-US" dirty="0">
              <a:latin typeface="Avenir"/>
            </a:endParaRPr>
          </a:p>
          <a:p>
            <a:r>
              <a:rPr lang="en-US" dirty="0" smtClean="0">
                <a:latin typeface="Avenir"/>
              </a:rPr>
              <a:t>How would this tool help within your work at the individual, supervision, or organizational level?</a:t>
            </a:r>
            <a:endParaRPr lang="en-US" dirty="0">
              <a:latin typeface="Avenir"/>
            </a:endParaRPr>
          </a:p>
        </p:txBody>
      </p:sp>
    </p:spTree>
    <p:extLst>
      <p:ext uri="{BB962C8B-B14F-4D97-AF65-F5344CB8AC3E}">
        <p14:creationId xmlns:p14="http://schemas.microsoft.com/office/powerpoint/2010/main" val="2135229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1900112" y="329157"/>
            <a:ext cx="7745140" cy="722922"/>
          </a:xfrm>
        </p:spPr>
        <p:txBody>
          <a:bodyPr>
            <a:normAutofit/>
          </a:bodyPr>
          <a:lstStyle/>
          <a:p>
            <a:pPr algn="ctr"/>
            <a:r>
              <a:rPr lang="en-US" sz="3200" dirty="0" smtClean="0">
                <a:solidFill>
                  <a:srgbClr val="7ABEC5"/>
                </a:solidFill>
                <a:latin typeface="Avenir"/>
              </a:rPr>
              <a:t>Breakout Room Share Back</a:t>
            </a:r>
            <a:endParaRPr lang="en-US" sz="32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2"/>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01283" y="1607066"/>
            <a:ext cx="8156448" cy="400110"/>
          </a:xfrm>
          <a:prstGeom prst="rect">
            <a:avLst/>
          </a:prstGeom>
        </p:spPr>
        <p:txBody>
          <a:bodyPr wrap="square">
            <a:spAutoFit/>
          </a:bodyPr>
          <a:lstStyle/>
          <a:p>
            <a:pPr>
              <a:defRPr/>
            </a:pPr>
            <a:endParaRPr lang="en-US" sz="2000" dirty="0">
              <a:latin typeface="Avenir"/>
            </a:endParaRPr>
          </a:p>
        </p:txBody>
      </p:sp>
      <p:sp>
        <p:nvSpPr>
          <p:cNvPr id="13" name="Content Placeholder 2"/>
          <p:cNvSpPr txBox="1">
            <a:spLocks/>
          </p:cNvSpPr>
          <p:nvPr/>
        </p:nvSpPr>
        <p:spPr>
          <a:xfrm>
            <a:off x="537650" y="1670081"/>
            <a:ext cx="7984558" cy="405090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rgbClr val="034F59"/>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dirty="0">
                <a:latin typeface="Avenir"/>
              </a:rPr>
              <a:t>Select one person from your breakout room to share back with the larger group a</a:t>
            </a:r>
            <a:r>
              <a:rPr lang="en-US" dirty="0" smtClean="0">
                <a:latin typeface="Avenir"/>
              </a:rPr>
              <a:t> </a:t>
            </a:r>
            <a:r>
              <a:rPr lang="en-US" dirty="0">
                <a:latin typeface="Avenir"/>
              </a:rPr>
              <a:t>theme that emerged in your group discussion. </a:t>
            </a:r>
          </a:p>
          <a:p>
            <a:endParaRPr lang="en-US" dirty="0"/>
          </a:p>
        </p:txBody>
      </p:sp>
    </p:spTree>
    <p:extLst>
      <p:ext uri="{BB962C8B-B14F-4D97-AF65-F5344CB8AC3E}">
        <p14:creationId xmlns:p14="http://schemas.microsoft.com/office/powerpoint/2010/main" val="1733721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6773FA-7FF2-4448-A9AC-DF83314B66B3}"/>
              </a:ext>
            </a:extLst>
          </p:cNvPr>
          <p:cNvSpPr txBox="1"/>
          <p:nvPr/>
        </p:nvSpPr>
        <p:spPr>
          <a:xfrm>
            <a:off x="4233333" y="5477234"/>
            <a:ext cx="4631067" cy="577132"/>
          </a:xfrm>
          <a:prstGeom prst="rect">
            <a:avLst/>
          </a:prstGeom>
        </p:spPr>
        <p:txBody>
          <a:bodyPr vert="horz" lIns="68580" tIns="34290" rIns="68580" bIns="34290" rtlCol="0" anchor="t">
            <a:noAutofit/>
          </a:bodyPr>
          <a:lstStyle/>
          <a:p>
            <a:pPr>
              <a:lnSpc>
                <a:spcPct val="90000"/>
              </a:lnSpc>
              <a:spcBef>
                <a:spcPct val="0"/>
              </a:spcBef>
              <a:spcAft>
                <a:spcPts val="450"/>
              </a:spcAft>
            </a:pPr>
            <a:r>
              <a:rPr lang="en-US" sz="4400" b="1" kern="1200" dirty="0" smtClean="0">
                <a:solidFill>
                  <a:schemeClr val="bg1"/>
                </a:solidFill>
                <a:latin typeface="Avenir Medium"/>
                <a:ea typeface="+mj-ea"/>
                <a:cs typeface="+mj-cs"/>
              </a:rPr>
              <a:t>20 Minute Break</a:t>
            </a:r>
            <a:endParaRPr lang="en-US" sz="4400" b="1" kern="1200" dirty="0">
              <a:solidFill>
                <a:schemeClr val="bg1"/>
              </a:solidFill>
              <a:latin typeface="Avenir Medium"/>
              <a:ea typeface="+mj-ea"/>
              <a:cs typeface="+mj-cs"/>
            </a:endParaRPr>
          </a:p>
        </p:txBody>
      </p:sp>
      <p:pic>
        <p:nvPicPr>
          <p:cNvPr id="2056" name="Picture 8" descr="Saturday – Sanctuary-In-Place"/>
          <p:cNvPicPr>
            <a:picLocks noChangeAspect="1" noChangeArrowheads="1"/>
          </p:cNvPicPr>
          <p:nvPr/>
        </p:nvPicPr>
        <p:blipFill rotWithShape="1">
          <a:blip r:embed="rId3">
            <a:extLst>
              <a:ext uri="{28A0092B-C50C-407E-A947-70E740481C1C}">
                <a14:useLocalDpi xmlns:a14="http://schemas.microsoft.com/office/drawing/2010/main" val="0"/>
              </a:ext>
            </a:extLst>
          </a:blip>
          <a:srcRect t="10819" b="30790"/>
          <a:stretch/>
        </p:blipFill>
        <p:spPr bwMode="auto">
          <a:xfrm>
            <a:off x="15" y="-1"/>
            <a:ext cx="3508964" cy="2048933"/>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ln w="76200">
            <a:solidFill>
              <a:schemeClr val="accent5"/>
            </a:solidFill>
          </a:ln>
          <a:extLst>
            <a:ext uri="{909E8E84-426E-40DD-AFC4-6F175D3DCCD1}">
              <a14:hiddenFill xmlns:a14="http://schemas.microsoft.com/office/drawing/2010/main">
                <a:solidFill>
                  <a:srgbClr val="FFFFFF"/>
                </a:solidFill>
              </a14:hiddenFill>
            </a:ext>
          </a:extLst>
        </p:spPr>
      </p:pic>
      <p:pic>
        <p:nvPicPr>
          <p:cNvPr id="2052" name="Picture 4" descr="Daily Afternoon Randomness (46 Photos) | Dancing animals, Animals, Cute  animals"/>
          <p:cNvPicPr>
            <a:picLocks noChangeAspect="1" noChangeArrowheads="1"/>
          </p:cNvPicPr>
          <p:nvPr/>
        </p:nvPicPr>
        <p:blipFill rotWithShape="1">
          <a:blip r:embed="rId4">
            <a:extLst>
              <a:ext uri="{28A0092B-C50C-407E-A947-70E740481C1C}">
                <a14:useLocalDpi xmlns:a14="http://schemas.microsoft.com/office/drawing/2010/main" val="0"/>
              </a:ext>
            </a:extLst>
          </a:blip>
          <a:srcRect l="438" r="1276" b="2"/>
          <a:stretch/>
        </p:blipFill>
        <p:spPr bwMode="auto">
          <a:xfrm>
            <a:off x="14" y="2895601"/>
            <a:ext cx="3090913" cy="3962400"/>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ln w="76200">
            <a:solidFill>
              <a:schemeClr val="accent5"/>
            </a:solidFill>
          </a:ln>
          <a:extLst>
            <a:ext uri="{909E8E84-426E-40DD-AFC4-6F175D3DCCD1}">
              <a14:hiddenFill xmlns:a14="http://schemas.microsoft.com/office/drawing/2010/main">
                <a:solidFill>
                  <a:srgbClr val="FFFFFF"/>
                </a:solidFill>
              </a14:hiddenFill>
            </a:ext>
          </a:extLst>
        </p:spPr>
      </p:pic>
      <p:pic>
        <p:nvPicPr>
          <p:cNvPr id="2050" name="Picture 2" descr="Dog Body Language and Calming Signals"/>
          <p:cNvPicPr>
            <a:picLocks noChangeAspect="1" noChangeArrowheads="1"/>
          </p:cNvPicPr>
          <p:nvPr/>
        </p:nvPicPr>
        <p:blipFill rotWithShape="1">
          <a:blip r:embed="rId5">
            <a:extLst>
              <a:ext uri="{28A0092B-C50C-407E-A947-70E740481C1C}">
                <a14:useLocalDpi xmlns:a14="http://schemas.microsoft.com/office/drawing/2010/main" val="0"/>
              </a:ext>
            </a:extLst>
          </a:blip>
          <a:srcRect l="22636" r="10819" b="1"/>
          <a:stretch/>
        </p:blipFill>
        <p:spPr bwMode="auto">
          <a:xfrm>
            <a:off x="3042624" y="1442624"/>
            <a:ext cx="3230975" cy="3230975"/>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w="76200">
            <a:solidFill>
              <a:schemeClr val="accent5"/>
            </a:solidFill>
          </a:ln>
          <a:extLst>
            <a:ext uri="{909E8E84-426E-40DD-AFC4-6F175D3DCCD1}">
              <a14:hiddenFill xmlns:a14="http://schemas.microsoft.com/office/drawing/2010/main">
                <a:solidFill>
                  <a:srgbClr val="FFFFFF"/>
                </a:solidFill>
              </a14:hiddenFill>
            </a:ext>
          </a:extLst>
        </p:spPr>
      </p:pic>
      <p:pic>
        <p:nvPicPr>
          <p:cNvPr id="5" name="Picture 2" descr="Need a Stretch Break? Stretch FIT starts January 29th - Texas Today: UT  Events &amp; Announcements Calendar"/>
          <p:cNvPicPr>
            <a:picLocks noChangeAspect="1" noChangeArrowheads="1"/>
          </p:cNvPicPr>
          <p:nvPr/>
        </p:nvPicPr>
        <p:blipFill rotWithShape="1">
          <a:blip r:embed="rId6">
            <a:extLst>
              <a:ext uri="{28A0092B-C50C-407E-A947-70E740481C1C}">
                <a14:useLocalDpi xmlns:a14="http://schemas.microsoft.com/office/drawing/2010/main" val="0"/>
              </a:ext>
            </a:extLst>
          </a:blip>
          <a:srcRect l="9554" r="-5" b="-5"/>
          <a:stretch/>
        </p:blipFill>
        <p:spPr bwMode="auto">
          <a:xfrm>
            <a:off x="6096001" y="0"/>
            <a:ext cx="3048000" cy="3369936"/>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a:ln w="76200">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3909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1082474" y="1575757"/>
            <a:ext cx="6185579" cy="853498"/>
          </a:xfrm>
        </p:spPr>
        <p:txBody>
          <a:bodyPr>
            <a:normAutofit fontScale="90000"/>
          </a:bodyPr>
          <a:lstStyle/>
          <a:p>
            <a:pPr algn="ctr"/>
            <a:r>
              <a:rPr lang="en-US" sz="4400" dirty="0" smtClean="0">
                <a:solidFill>
                  <a:srgbClr val="7ABEC5"/>
                </a:solidFill>
                <a:latin typeface="Avenir"/>
              </a:rPr>
              <a:t>Secondary Traumatic Stress and Self Care</a:t>
            </a:r>
            <a:endParaRPr lang="en-US" sz="44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66928" y="2565297"/>
            <a:ext cx="6236208" cy="3108543"/>
          </a:xfrm>
          <a:prstGeom prst="rect">
            <a:avLst/>
          </a:prstGeom>
        </p:spPr>
        <p:txBody>
          <a:bodyPr wrap="square">
            <a:spAutoFit/>
          </a:bodyPr>
          <a:lstStyle/>
          <a:p>
            <a:r>
              <a:rPr lang="en-US" sz="2800" dirty="0" smtClean="0">
                <a:solidFill>
                  <a:srgbClr val="2E374C"/>
                </a:solidFill>
                <a:latin typeface="Avenir"/>
              </a:rPr>
              <a:t>Agenda:</a:t>
            </a:r>
          </a:p>
          <a:p>
            <a:pPr marL="342900" indent="-342900">
              <a:buFont typeface="Arial" panose="020B0604020202020204" pitchFamily="34" charset="0"/>
              <a:buChar char="•"/>
            </a:pPr>
            <a:r>
              <a:rPr lang="en-US" sz="2800" dirty="0" smtClean="0">
                <a:solidFill>
                  <a:schemeClr val="bg2">
                    <a:lumMod val="75000"/>
                  </a:schemeClr>
                </a:solidFill>
                <a:latin typeface="Avenir"/>
              </a:rPr>
              <a:t>Balancing </a:t>
            </a:r>
            <a:r>
              <a:rPr lang="en-US" sz="2800" dirty="0">
                <a:solidFill>
                  <a:schemeClr val="bg2">
                    <a:lumMod val="75000"/>
                  </a:schemeClr>
                </a:solidFill>
                <a:latin typeface="Avenir"/>
              </a:rPr>
              <a:t>your plate</a:t>
            </a:r>
          </a:p>
          <a:p>
            <a:pPr marL="342900" indent="-342900">
              <a:buFont typeface="Arial" panose="020B0604020202020204" pitchFamily="34" charset="0"/>
              <a:buChar char="•"/>
            </a:pPr>
            <a:r>
              <a:rPr lang="en-US" sz="2800" dirty="0" smtClean="0">
                <a:solidFill>
                  <a:schemeClr val="bg2">
                    <a:lumMod val="75000"/>
                  </a:schemeClr>
                </a:solidFill>
                <a:latin typeface="Avenir"/>
              </a:rPr>
              <a:t>Define </a:t>
            </a:r>
            <a:r>
              <a:rPr lang="en-US" sz="2800" dirty="0">
                <a:solidFill>
                  <a:schemeClr val="bg2">
                    <a:lumMod val="75000"/>
                  </a:schemeClr>
                </a:solidFill>
                <a:latin typeface="Avenir"/>
              </a:rPr>
              <a:t>the </a:t>
            </a:r>
            <a:r>
              <a:rPr lang="en-US" sz="2800" dirty="0" smtClean="0">
                <a:solidFill>
                  <a:schemeClr val="bg2">
                    <a:lumMod val="75000"/>
                  </a:schemeClr>
                </a:solidFill>
                <a:latin typeface="Avenir"/>
              </a:rPr>
              <a:t>terms (CS, CF Burnout, STS)</a:t>
            </a:r>
            <a:endParaRPr lang="en-US" sz="2800" dirty="0">
              <a:solidFill>
                <a:schemeClr val="bg2">
                  <a:lumMod val="75000"/>
                </a:schemeClr>
              </a:solidFill>
              <a:latin typeface="Avenir"/>
            </a:endParaRPr>
          </a:p>
          <a:p>
            <a:pPr marL="342900" indent="-342900">
              <a:buFont typeface="Arial" panose="020B0604020202020204" pitchFamily="34" charset="0"/>
              <a:buChar char="•"/>
            </a:pPr>
            <a:r>
              <a:rPr lang="en-US" sz="2800" dirty="0" smtClean="0">
                <a:solidFill>
                  <a:schemeClr val="accent6"/>
                </a:solidFill>
                <a:latin typeface="Avenir"/>
              </a:rPr>
              <a:t>Effects of secondary trauma</a:t>
            </a:r>
            <a:endParaRPr lang="en-US" sz="2800" dirty="0">
              <a:solidFill>
                <a:schemeClr val="accent6"/>
              </a:solidFill>
              <a:latin typeface="Avenir"/>
            </a:endParaRPr>
          </a:p>
          <a:p>
            <a:pPr marL="342900" indent="-342900">
              <a:buFont typeface="Arial" panose="020B0604020202020204" pitchFamily="34" charset="0"/>
              <a:buChar char="•"/>
            </a:pPr>
            <a:r>
              <a:rPr lang="en-US" sz="2800" dirty="0">
                <a:solidFill>
                  <a:srgbClr val="2E374C"/>
                </a:solidFill>
                <a:latin typeface="Avenir"/>
              </a:rPr>
              <a:t>Organizational trauma</a:t>
            </a:r>
          </a:p>
          <a:p>
            <a:pPr marL="342900" indent="-342900">
              <a:buFont typeface="Arial" panose="020B0604020202020204" pitchFamily="34" charset="0"/>
              <a:buChar char="•"/>
            </a:pPr>
            <a:r>
              <a:rPr lang="en-US" sz="2800" dirty="0">
                <a:solidFill>
                  <a:srgbClr val="2E374C"/>
                </a:solidFill>
                <a:latin typeface="Avenir"/>
              </a:rPr>
              <a:t>Understanding self care </a:t>
            </a:r>
          </a:p>
        </p:txBody>
      </p:sp>
      <p:pic>
        <p:nvPicPr>
          <p:cNvPr id="1034" name="Picture 10" descr="Potted Faux Succulent White Pot 14&amp;quot; | Decor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4730" y="1408312"/>
            <a:ext cx="2511696" cy="4651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041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938363F-D1B1-4A61-A281-EB2C22D6843D}"/>
              </a:ext>
            </a:extLst>
          </p:cNvPr>
          <p:cNvSpPr>
            <a:spLocks noGrp="1"/>
          </p:cNvSpPr>
          <p:nvPr>
            <p:ph type="title"/>
          </p:nvPr>
        </p:nvSpPr>
        <p:spPr>
          <a:xfrm>
            <a:off x="4439137" y="198581"/>
            <a:ext cx="4549587" cy="943089"/>
          </a:xfrm>
        </p:spPr>
        <p:txBody>
          <a:bodyPr>
            <a:noAutofit/>
          </a:bodyPr>
          <a:lstStyle/>
          <a:p>
            <a:r>
              <a:rPr lang="en-US" dirty="0">
                <a:solidFill>
                  <a:srgbClr val="7ABEC5"/>
                </a:solidFill>
                <a:latin typeface="Avenir Medium"/>
              </a:rPr>
              <a:t>Land Acknowledgment</a:t>
            </a:r>
            <a:endParaRPr lang="en-US" dirty="0">
              <a:solidFill>
                <a:srgbClr val="7ABEC5"/>
              </a:solidFill>
              <a:latin typeface="Avenir Medium"/>
              <a:cs typeface="Calibri Light"/>
            </a:endParaRPr>
          </a:p>
        </p:txBody>
      </p:sp>
      <p:pic>
        <p:nvPicPr>
          <p:cNvPr id="14" name="Picture 2">
            <a:extLst>
              <a:ext uri="{FF2B5EF4-FFF2-40B4-BE49-F238E27FC236}">
                <a16:creationId xmlns:a16="http://schemas.microsoft.com/office/drawing/2014/main" id="{0CC973C4-A569-4879-85E4-BFA3D808704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83518" y="1559266"/>
            <a:ext cx="4725709" cy="3544282"/>
          </a:xfrm>
          <a:prstGeom prst="rect">
            <a:avLst/>
          </a:prstGeom>
          <a:noFill/>
          <a:effectLst/>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DBF6B716-891A-4C31-AD21-8F1BDA9FB95E}"/>
              </a:ext>
            </a:extLst>
          </p:cNvPr>
          <p:cNvSpPr txBox="1">
            <a:spLocks/>
          </p:cNvSpPr>
          <p:nvPr/>
        </p:nvSpPr>
        <p:spPr>
          <a:xfrm>
            <a:off x="5009227" y="1686133"/>
            <a:ext cx="3938818" cy="3290548"/>
          </a:xfrm>
          <a:prstGeom prst="rect">
            <a:avLst/>
          </a:prstGeom>
          <a:noFill/>
          <a:ln>
            <a:noFill/>
          </a:ln>
        </p:spPr>
        <p:txBody>
          <a:bodyPr spcFirstLastPara="1" vert="horz" wrap="square" lIns="51435" tIns="25718" rIns="51435" bIns="25718" rtlCol="0" anchor="t" anchorCtr="0">
            <a:normAutofit fontScale="70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rgbClr val="034F59"/>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None/>
            </a:pPr>
            <a:r>
              <a:rPr lang="en-US" sz="2300" dirty="0">
                <a:solidFill>
                  <a:srgbClr val="002060"/>
                </a:solidFill>
                <a:latin typeface="Avenir Medium"/>
              </a:rPr>
              <a:t>We acknowledge that we are each residing on tribal lands of those who have lived on this land time immemorial.  We pay respect to their elders past and present.  Please take a moment to consider the many legacies of violence, displacement, migration, and settlement that bring us together today.  We recognize the resilience of those past and present who work to build a strong and sovereign nation where Tribal members live their values and culture.</a:t>
            </a:r>
          </a:p>
          <a:p>
            <a:pPr marL="0" indent="0">
              <a:buNone/>
            </a:pPr>
            <a:endParaRPr lang="en-US" sz="1300" dirty="0">
              <a:solidFill>
                <a:srgbClr val="002060"/>
              </a:solidFill>
              <a:latin typeface="Avenir Medium"/>
            </a:endParaRPr>
          </a:p>
          <a:p>
            <a:pPr marL="0" indent="0">
              <a:buNone/>
            </a:pPr>
            <a:r>
              <a:rPr lang="en-US" sz="2300" dirty="0">
                <a:solidFill>
                  <a:srgbClr val="002060"/>
                </a:solidFill>
                <a:latin typeface="Avenir Medium"/>
              </a:rPr>
              <a:t>We are on the lands of the Tulalip, the Snohomish, the Stillaguamish, and Sauk </a:t>
            </a:r>
            <a:r>
              <a:rPr lang="en-US" sz="2300" dirty="0" err="1">
                <a:solidFill>
                  <a:srgbClr val="002060"/>
                </a:solidFill>
                <a:latin typeface="Avenir Medium"/>
              </a:rPr>
              <a:t>Suiattle</a:t>
            </a:r>
            <a:r>
              <a:rPr lang="en-US" sz="2300" dirty="0">
                <a:solidFill>
                  <a:srgbClr val="002060"/>
                </a:solidFill>
                <a:latin typeface="Avenir Medium"/>
              </a:rPr>
              <a:t> Tribes</a:t>
            </a:r>
            <a:r>
              <a:rPr lang="en-US" sz="2300" dirty="0" smtClean="0">
                <a:solidFill>
                  <a:srgbClr val="002060"/>
                </a:solidFill>
                <a:latin typeface="Avenir Medium"/>
              </a:rPr>
              <a:t>.</a:t>
            </a:r>
            <a:endParaRPr lang="en-US" sz="2300" dirty="0">
              <a:solidFill>
                <a:srgbClr val="002060"/>
              </a:solidFill>
              <a:latin typeface="Avenir Medium"/>
            </a:endParaRPr>
          </a:p>
        </p:txBody>
      </p:sp>
      <p:sp>
        <p:nvSpPr>
          <p:cNvPr id="16" name="Rectangle 15"/>
          <p:cNvSpPr/>
          <p:nvPr/>
        </p:nvSpPr>
        <p:spPr>
          <a:xfrm>
            <a:off x="2254370" y="5397727"/>
            <a:ext cx="4767652" cy="400110"/>
          </a:xfrm>
          <a:prstGeom prst="rect">
            <a:avLst/>
          </a:prstGeom>
          <a:solidFill>
            <a:schemeClr val="accent5">
              <a:lumMod val="40000"/>
              <a:lumOff val="60000"/>
            </a:schemeClr>
          </a:solidFill>
        </p:spPr>
        <p:txBody>
          <a:bodyPr wrap="none">
            <a:spAutoFit/>
          </a:bodyPr>
          <a:lstStyle/>
          <a:p>
            <a:r>
              <a:rPr lang="en-US" sz="2000" dirty="0">
                <a:latin typeface="Avenir"/>
              </a:rPr>
              <a:t>Native Land Map: </a:t>
            </a:r>
            <a:r>
              <a:rPr lang="en-US" sz="2000" dirty="0">
                <a:latin typeface="Avenir"/>
                <a:hlinkClick r:id="rId5"/>
              </a:rPr>
              <a:t>https://native-land.ca/</a:t>
            </a:r>
            <a:r>
              <a:rPr lang="en-US" sz="2000" dirty="0">
                <a:latin typeface="Avenir"/>
              </a:rPr>
              <a:t> </a:t>
            </a:r>
          </a:p>
        </p:txBody>
      </p:sp>
    </p:spTree>
    <p:extLst>
      <p:ext uri="{BB962C8B-B14F-4D97-AF65-F5344CB8AC3E}">
        <p14:creationId xmlns:p14="http://schemas.microsoft.com/office/powerpoint/2010/main" val="7804941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722433" y="1445660"/>
            <a:ext cx="7745140" cy="722922"/>
          </a:xfrm>
        </p:spPr>
        <p:txBody>
          <a:bodyPr>
            <a:normAutofit fontScale="90000"/>
          </a:bodyPr>
          <a:lstStyle/>
          <a:p>
            <a:pPr algn="ctr"/>
            <a:r>
              <a:rPr lang="en-US" sz="3200" dirty="0" smtClean="0">
                <a:solidFill>
                  <a:srgbClr val="7ABEC5"/>
                </a:solidFill>
                <a:latin typeface="Avenir"/>
              </a:rPr>
              <a:t>Exposure to secondary trauma may cause:</a:t>
            </a:r>
            <a:endParaRPr lang="en-US" sz="32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01283" y="1607066"/>
            <a:ext cx="8156448" cy="400110"/>
          </a:xfrm>
          <a:prstGeom prst="rect">
            <a:avLst/>
          </a:prstGeom>
        </p:spPr>
        <p:txBody>
          <a:bodyPr wrap="square">
            <a:spAutoFit/>
          </a:bodyPr>
          <a:lstStyle/>
          <a:p>
            <a:pPr>
              <a:defRPr/>
            </a:pPr>
            <a:endParaRPr lang="en-US" sz="2000" dirty="0">
              <a:latin typeface="Avenir"/>
            </a:endParaRPr>
          </a:p>
        </p:txBody>
      </p:sp>
      <p:graphicFrame>
        <p:nvGraphicFramePr>
          <p:cNvPr id="12" name="Diagram 11"/>
          <p:cNvGraphicFramePr/>
          <p:nvPr>
            <p:extLst>
              <p:ext uri="{D42A27DB-BD31-4B8C-83A1-F6EECF244321}">
                <p14:modId xmlns:p14="http://schemas.microsoft.com/office/powerpoint/2010/main" val="1575215171"/>
              </p:ext>
            </p:extLst>
          </p:nvPr>
        </p:nvGraphicFramePr>
        <p:xfrm>
          <a:off x="68723" y="1729165"/>
          <a:ext cx="8979407" cy="45750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5-Point Star 3"/>
          <p:cNvSpPr/>
          <p:nvPr/>
        </p:nvSpPr>
        <p:spPr>
          <a:xfrm>
            <a:off x="201283" y="5584515"/>
            <a:ext cx="1138990" cy="110877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7546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2684618" y="307209"/>
            <a:ext cx="5135887" cy="722922"/>
          </a:xfrm>
        </p:spPr>
        <p:txBody>
          <a:bodyPr>
            <a:normAutofit fontScale="90000"/>
          </a:bodyPr>
          <a:lstStyle/>
          <a:p>
            <a:pPr algn="ctr"/>
            <a:r>
              <a:rPr lang="en-US" sz="3200" dirty="0" smtClean="0">
                <a:solidFill>
                  <a:srgbClr val="7ABEC5"/>
                </a:solidFill>
                <a:latin typeface="Avenir"/>
              </a:rPr>
              <a:t>When someone else’s trauma is a reminder</a:t>
            </a:r>
            <a:endParaRPr lang="en-US" sz="32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01283" y="1607066"/>
            <a:ext cx="8156448" cy="400110"/>
          </a:xfrm>
          <a:prstGeom prst="rect">
            <a:avLst/>
          </a:prstGeom>
        </p:spPr>
        <p:txBody>
          <a:bodyPr wrap="square">
            <a:spAutoFit/>
          </a:bodyPr>
          <a:lstStyle/>
          <a:p>
            <a:pPr>
              <a:defRPr/>
            </a:pPr>
            <a:endParaRPr lang="en-US" sz="2000" dirty="0">
              <a:latin typeface="Avenir"/>
            </a:endParaRPr>
          </a:p>
        </p:txBody>
      </p:sp>
      <p:sp>
        <p:nvSpPr>
          <p:cNvPr id="13" name="Content Placeholder 2"/>
          <p:cNvSpPr txBox="1">
            <a:spLocks/>
          </p:cNvSpPr>
          <p:nvPr/>
        </p:nvSpPr>
        <p:spPr>
          <a:xfrm>
            <a:off x="201283" y="1749371"/>
            <a:ext cx="6486640" cy="405090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rgbClr val="034F59"/>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dirty="0" smtClean="0">
                <a:latin typeface="Avenir"/>
              </a:rPr>
              <a:t>You may:</a:t>
            </a:r>
          </a:p>
          <a:p>
            <a:pPr lvl="1">
              <a:spcAft>
                <a:spcPts val="600"/>
              </a:spcAft>
            </a:pPr>
            <a:r>
              <a:rPr lang="en-US" sz="2000" dirty="0">
                <a:solidFill>
                  <a:srgbClr val="2E374C"/>
                </a:solidFill>
                <a:latin typeface="Avenir"/>
              </a:rPr>
              <a:t>React as you would to any trauma reminder</a:t>
            </a:r>
          </a:p>
          <a:p>
            <a:pPr lvl="1">
              <a:spcAft>
                <a:spcPts val="600"/>
              </a:spcAft>
            </a:pPr>
            <a:r>
              <a:rPr lang="en-US" sz="2000" dirty="0">
                <a:solidFill>
                  <a:schemeClr val="accent6"/>
                </a:solidFill>
                <a:latin typeface="Avenir"/>
              </a:rPr>
              <a:t>Have trouble differentiating your experience from </a:t>
            </a:r>
            <a:r>
              <a:rPr lang="en-US" sz="2000" dirty="0" smtClean="0">
                <a:solidFill>
                  <a:schemeClr val="accent6"/>
                </a:solidFill>
                <a:latin typeface="Avenir"/>
              </a:rPr>
              <a:t>the other person’s</a:t>
            </a:r>
            <a:endParaRPr lang="en-US" sz="2000" dirty="0">
              <a:solidFill>
                <a:schemeClr val="accent6"/>
              </a:solidFill>
              <a:latin typeface="Avenir"/>
            </a:endParaRPr>
          </a:p>
          <a:p>
            <a:pPr lvl="1">
              <a:spcAft>
                <a:spcPts val="600"/>
              </a:spcAft>
            </a:pPr>
            <a:r>
              <a:rPr lang="en-US" sz="2000" dirty="0">
                <a:solidFill>
                  <a:srgbClr val="2E374C"/>
                </a:solidFill>
                <a:latin typeface="Avenir"/>
              </a:rPr>
              <a:t>Expect </a:t>
            </a:r>
            <a:r>
              <a:rPr lang="en-US" sz="2000" dirty="0" smtClean="0">
                <a:solidFill>
                  <a:srgbClr val="2E374C"/>
                </a:solidFill>
                <a:latin typeface="Avenir"/>
              </a:rPr>
              <a:t>the person </a:t>
            </a:r>
            <a:r>
              <a:rPr lang="en-US" sz="2000" dirty="0">
                <a:solidFill>
                  <a:srgbClr val="2E374C"/>
                </a:solidFill>
                <a:latin typeface="Avenir"/>
              </a:rPr>
              <a:t>to cope the same way you did</a:t>
            </a:r>
          </a:p>
          <a:p>
            <a:pPr lvl="1">
              <a:spcAft>
                <a:spcPts val="600"/>
              </a:spcAft>
            </a:pPr>
            <a:r>
              <a:rPr lang="en-US" sz="2000" dirty="0">
                <a:solidFill>
                  <a:schemeClr val="accent6"/>
                </a:solidFill>
                <a:latin typeface="Avenir"/>
              </a:rPr>
              <a:t>Respond inappropriately or disproportionately </a:t>
            </a:r>
          </a:p>
          <a:p>
            <a:pPr lvl="1">
              <a:spcAft>
                <a:spcPts val="600"/>
              </a:spcAft>
            </a:pPr>
            <a:r>
              <a:rPr lang="en-US" sz="2000" dirty="0">
                <a:solidFill>
                  <a:srgbClr val="2E374C"/>
                </a:solidFill>
                <a:latin typeface="Avenir"/>
              </a:rPr>
              <a:t>Withdraw </a:t>
            </a:r>
            <a:r>
              <a:rPr lang="en-US" sz="2000" dirty="0" smtClean="0">
                <a:solidFill>
                  <a:srgbClr val="2E374C"/>
                </a:solidFill>
                <a:latin typeface="Avenir"/>
              </a:rPr>
              <a:t>from the person</a:t>
            </a:r>
            <a:endParaRPr lang="en-US" sz="2000" dirty="0">
              <a:solidFill>
                <a:srgbClr val="2E374C"/>
              </a:solidFill>
              <a:latin typeface="Avenir"/>
            </a:endParaRPr>
          </a:p>
          <a:p>
            <a:endParaRPr lang="en-US" dirty="0">
              <a:latin typeface="Avenir"/>
            </a:endParaRPr>
          </a:p>
          <a:p>
            <a:endParaRPr lang="en-US" dirty="0"/>
          </a:p>
        </p:txBody>
      </p:sp>
      <p:pic>
        <p:nvPicPr>
          <p:cNvPr id="6160" name="Picture 16" descr="Download Home &amp;gt; Collection &amp;gt; Loft Urban Hanging Basket - Christmas Tree PNG  Image with No Background - PNGkey.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9858" y="-41278"/>
            <a:ext cx="3324225" cy="653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095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567099" y="1445660"/>
            <a:ext cx="8055807" cy="722922"/>
          </a:xfrm>
        </p:spPr>
        <p:txBody>
          <a:bodyPr>
            <a:normAutofit/>
          </a:bodyPr>
          <a:lstStyle/>
          <a:p>
            <a:pPr algn="ctr"/>
            <a:r>
              <a:rPr lang="en-US" sz="2400" dirty="0">
                <a:solidFill>
                  <a:srgbClr val="034F59"/>
                </a:solidFill>
                <a:latin typeface="Avenir"/>
              </a:rPr>
              <a:t>Laura van </a:t>
            </a:r>
            <a:r>
              <a:rPr lang="en-US" sz="2400" dirty="0" err="1">
                <a:solidFill>
                  <a:srgbClr val="034F59"/>
                </a:solidFill>
                <a:latin typeface="Avenir"/>
              </a:rPr>
              <a:t>Dernoot</a:t>
            </a:r>
            <a:r>
              <a:rPr lang="en-US" sz="2400" dirty="0">
                <a:solidFill>
                  <a:srgbClr val="034F59"/>
                </a:solidFill>
                <a:latin typeface="Avenir"/>
              </a:rPr>
              <a:t> </a:t>
            </a:r>
            <a:r>
              <a:rPr lang="en-US" sz="2400" dirty="0" err="1">
                <a:solidFill>
                  <a:srgbClr val="034F59"/>
                </a:solidFill>
                <a:latin typeface="Avenir"/>
              </a:rPr>
              <a:t>Lipsky</a:t>
            </a:r>
            <a:r>
              <a:rPr lang="en-US" sz="2400" dirty="0">
                <a:solidFill>
                  <a:srgbClr val="034F59"/>
                </a:solidFill>
                <a:latin typeface="Avenir"/>
              </a:rPr>
              <a:t>: Beyond the Cliff</a:t>
            </a: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01283" y="1607066"/>
            <a:ext cx="8156448" cy="400110"/>
          </a:xfrm>
          <a:prstGeom prst="rect">
            <a:avLst/>
          </a:prstGeom>
        </p:spPr>
        <p:txBody>
          <a:bodyPr wrap="square">
            <a:spAutoFit/>
          </a:bodyPr>
          <a:lstStyle/>
          <a:p>
            <a:pPr>
              <a:defRPr/>
            </a:pPr>
            <a:endParaRPr lang="en-US" sz="2000" dirty="0">
              <a:latin typeface="Avenir"/>
            </a:endParaRPr>
          </a:p>
        </p:txBody>
      </p:sp>
      <p:pic>
        <p:nvPicPr>
          <p:cNvPr id="4" name="Picture 3"/>
          <p:cNvPicPr>
            <a:picLocks noChangeAspect="1"/>
          </p:cNvPicPr>
          <p:nvPr/>
        </p:nvPicPr>
        <p:blipFill rotWithShape="1">
          <a:blip r:embed="rId4"/>
          <a:srcRect l="7552" t="24375" r="40021" b="23125"/>
          <a:stretch/>
        </p:blipFill>
        <p:spPr>
          <a:xfrm>
            <a:off x="1184289" y="2177028"/>
            <a:ext cx="6821425" cy="3840480"/>
          </a:xfrm>
          <a:prstGeom prst="rect">
            <a:avLst/>
          </a:prstGeom>
        </p:spPr>
      </p:pic>
      <p:sp>
        <p:nvSpPr>
          <p:cNvPr id="12" name="Title 4">
            <a:extLst>
              <a:ext uri="{FF2B5EF4-FFF2-40B4-BE49-F238E27FC236}">
                <a16:creationId xmlns:a16="http://schemas.microsoft.com/office/drawing/2014/main" id="{81798540-6BA7-4C6D-9F6C-DDFB3A88F9A4}"/>
              </a:ext>
            </a:extLst>
          </p:cNvPr>
          <p:cNvSpPr txBox="1">
            <a:spLocks/>
          </p:cNvSpPr>
          <p:nvPr/>
        </p:nvSpPr>
        <p:spPr>
          <a:xfrm>
            <a:off x="1718566" y="383326"/>
            <a:ext cx="8055807" cy="722922"/>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000" b="1" i="0" u="none" strike="noStrike" cap="none">
                <a:solidFill>
                  <a:srgbClr val="397F6F"/>
                </a:solidFill>
                <a:latin typeface="Avenir Book" panose="02000503020000020003" pitchFamily="2"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dirty="0" smtClean="0">
                <a:solidFill>
                  <a:schemeClr val="accent5"/>
                </a:solidFill>
                <a:latin typeface="Avenir"/>
              </a:rPr>
              <a:t>Activity: Video Clip and Discussion</a:t>
            </a:r>
            <a:endParaRPr lang="en-US" sz="2800" dirty="0">
              <a:solidFill>
                <a:schemeClr val="accent5"/>
              </a:solidFill>
              <a:latin typeface="Avenir"/>
            </a:endParaRPr>
          </a:p>
        </p:txBody>
      </p:sp>
    </p:spTree>
    <p:extLst>
      <p:ext uri="{BB962C8B-B14F-4D97-AF65-F5344CB8AC3E}">
        <p14:creationId xmlns:p14="http://schemas.microsoft.com/office/powerpoint/2010/main" val="3692429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2254370" y="307209"/>
            <a:ext cx="7745140" cy="722922"/>
          </a:xfrm>
        </p:spPr>
        <p:txBody>
          <a:bodyPr>
            <a:normAutofit/>
          </a:bodyPr>
          <a:lstStyle/>
          <a:p>
            <a:pPr algn="ctr"/>
            <a:r>
              <a:rPr lang="en-US" sz="3200" dirty="0" smtClean="0">
                <a:solidFill>
                  <a:srgbClr val="7ABEC5"/>
                </a:solidFill>
                <a:latin typeface="Avenir"/>
              </a:rPr>
              <a:t>Breakout Room Discussion</a:t>
            </a:r>
            <a:endParaRPr lang="en-US" sz="32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2"/>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01283" y="1607066"/>
            <a:ext cx="8156448" cy="400110"/>
          </a:xfrm>
          <a:prstGeom prst="rect">
            <a:avLst/>
          </a:prstGeom>
        </p:spPr>
        <p:txBody>
          <a:bodyPr wrap="square">
            <a:spAutoFit/>
          </a:bodyPr>
          <a:lstStyle/>
          <a:p>
            <a:pPr>
              <a:defRPr/>
            </a:pPr>
            <a:endParaRPr lang="en-US" sz="2000" dirty="0">
              <a:latin typeface="Avenir"/>
            </a:endParaRPr>
          </a:p>
        </p:txBody>
      </p:sp>
      <p:pic>
        <p:nvPicPr>
          <p:cNvPr id="12" name="Picture 11"/>
          <p:cNvPicPr>
            <a:picLocks noChangeAspect="1"/>
          </p:cNvPicPr>
          <p:nvPr/>
        </p:nvPicPr>
        <p:blipFill rotWithShape="1">
          <a:blip r:embed="rId3"/>
          <a:srcRect l="34070" t="21876" r="32899" b="32582"/>
          <a:stretch/>
        </p:blipFill>
        <p:spPr>
          <a:xfrm>
            <a:off x="0" y="1069407"/>
            <a:ext cx="6882986" cy="5335569"/>
          </a:xfrm>
          <a:prstGeom prst="rect">
            <a:avLst/>
          </a:prstGeom>
        </p:spPr>
      </p:pic>
      <p:sp>
        <p:nvSpPr>
          <p:cNvPr id="8" name="TextBox 7"/>
          <p:cNvSpPr txBox="1"/>
          <p:nvPr/>
        </p:nvSpPr>
        <p:spPr>
          <a:xfrm>
            <a:off x="6127529" y="1430260"/>
            <a:ext cx="3241692" cy="2893100"/>
          </a:xfrm>
          <a:prstGeom prst="rect">
            <a:avLst/>
          </a:prstGeom>
          <a:noFill/>
        </p:spPr>
        <p:txBody>
          <a:bodyPr wrap="square" rtlCol="0">
            <a:spAutoFit/>
          </a:bodyPr>
          <a:lstStyle/>
          <a:p>
            <a:r>
              <a:rPr lang="en-US" sz="2800" dirty="0">
                <a:latin typeface="Avenir"/>
              </a:rPr>
              <a:t>What trauma exposure responses do you see in your self and in your organization?</a:t>
            </a:r>
          </a:p>
          <a:p>
            <a:endParaRPr lang="en-US" dirty="0"/>
          </a:p>
        </p:txBody>
      </p:sp>
    </p:spTree>
    <p:extLst>
      <p:ext uri="{BB962C8B-B14F-4D97-AF65-F5344CB8AC3E}">
        <p14:creationId xmlns:p14="http://schemas.microsoft.com/office/powerpoint/2010/main" val="3755902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1900112" y="329157"/>
            <a:ext cx="7745140" cy="722922"/>
          </a:xfrm>
        </p:spPr>
        <p:txBody>
          <a:bodyPr>
            <a:normAutofit/>
          </a:bodyPr>
          <a:lstStyle/>
          <a:p>
            <a:pPr algn="ctr"/>
            <a:r>
              <a:rPr lang="en-US" sz="3200" dirty="0" smtClean="0">
                <a:solidFill>
                  <a:srgbClr val="7ABEC5"/>
                </a:solidFill>
                <a:latin typeface="Avenir"/>
              </a:rPr>
              <a:t>Breakout Room Share Back</a:t>
            </a:r>
            <a:endParaRPr lang="en-US" sz="32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2"/>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01283" y="1607066"/>
            <a:ext cx="8156448" cy="400110"/>
          </a:xfrm>
          <a:prstGeom prst="rect">
            <a:avLst/>
          </a:prstGeom>
        </p:spPr>
        <p:txBody>
          <a:bodyPr wrap="square">
            <a:spAutoFit/>
          </a:bodyPr>
          <a:lstStyle/>
          <a:p>
            <a:pPr>
              <a:defRPr/>
            </a:pPr>
            <a:endParaRPr lang="en-US" sz="2000" dirty="0">
              <a:latin typeface="Avenir"/>
            </a:endParaRPr>
          </a:p>
        </p:txBody>
      </p:sp>
      <p:sp>
        <p:nvSpPr>
          <p:cNvPr id="13" name="Content Placeholder 2"/>
          <p:cNvSpPr txBox="1">
            <a:spLocks/>
          </p:cNvSpPr>
          <p:nvPr/>
        </p:nvSpPr>
        <p:spPr>
          <a:xfrm>
            <a:off x="537650" y="1670081"/>
            <a:ext cx="7984558" cy="405090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rgbClr val="034F59"/>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dirty="0">
                <a:latin typeface="Avenir"/>
              </a:rPr>
              <a:t>Select one person from your breakout room to share back with the larger group just one theme that emerged in your group discussion. </a:t>
            </a:r>
          </a:p>
          <a:p>
            <a:endParaRPr lang="en-US" dirty="0"/>
          </a:p>
        </p:txBody>
      </p:sp>
    </p:spTree>
    <p:extLst>
      <p:ext uri="{BB962C8B-B14F-4D97-AF65-F5344CB8AC3E}">
        <p14:creationId xmlns:p14="http://schemas.microsoft.com/office/powerpoint/2010/main" val="4739342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6773FA-7FF2-4448-A9AC-DF83314B66B3}"/>
              </a:ext>
            </a:extLst>
          </p:cNvPr>
          <p:cNvSpPr txBox="1"/>
          <p:nvPr/>
        </p:nvSpPr>
        <p:spPr>
          <a:xfrm>
            <a:off x="3437470" y="660135"/>
            <a:ext cx="3454397" cy="1262232"/>
          </a:xfrm>
          <a:prstGeom prst="rect">
            <a:avLst/>
          </a:prstGeom>
        </p:spPr>
        <p:txBody>
          <a:bodyPr vert="horz" lIns="68580" tIns="34290" rIns="68580" bIns="34290" rtlCol="0" anchor="t">
            <a:noAutofit/>
          </a:bodyPr>
          <a:lstStyle/>
          <a:p>
            <a:pPr marL="0" marR="0" lvl="0" indent="0" algn="ctr" defTabSz="914400" rtl="0" eaLnBrk="1" fontAlgn="auto" latinLnBrk="0" hangingPunct="1">
              <a:lnSpc>
                <a:spcPct val="90000"/>
              </a:lnSpc>
              <a:spcBef>
                <a:spcPct val="0"/>
              </a:spcBef>
              <a:spcAft>
                <a:spcPts val="450"/>
              </a:spcAft>
              <a:buClr>
                <a:srgbClr val="000000"/>
              </a:buClr>
              <a:buSzTx/>
              <a:buFont typeface="Arial"/>
              <a:buNone/>
              <a:tabLst/>
              <a:defRPr/>
            </a:pPr>
            <a:r>
              <a:rPr kumimoji="0" lang="en-US" sz="4400" b="1" i="0" u="none" strike="noStrike" kern="1200" cap="none" spc="0" normalizeH="0" baseline="0" noProof="0" dirty="0" smtClean="0">
                <a:ln>
                  <a:noFill/>
                </a:ln>
                <a:solidFill>
                  <a:srgbClr val="FFFFFF"/>
                </a:solidFill>
                <a:effectLst/>
                <a:uLnTx/>
                <a:uFillTx/>
                <a:latin typeface="Avenir Medium"/>
                <a:ea typeface="+mj-ea"/>
                <a:cs typeface="Arial"/>
                <a:sym typeface="Arial"/>
              </a:rPr>
              <a:t>5 Minute Body Break</a:t>
            </a:r>
            <a:endParaRPr kumimoji="0" lang="en-US" sz="4400" b="1" i="0" u="none" strike="noStrike" kern="1200" cap="none" spc="0" normalizeH="0" baseline="0" noProof="0" dirty="0">
              <a:ln>
                <a:noFill/>
              </a:ln>
              <a:solidFill>
                <a:srgbClr val="FFFFFF"/>
              </a:solidFill>
              <a:effectLst/>
              <a:uLnTx/>
              <a:uFillTx/>
              <a:latin typeface="Avenir Medium"/>
              <a:ea typeface="+mj-ea"/>
              <a:cs typeface="Arial"/>
              <a:sym typeface="Arial"/>
            </a:endParaRPr>
          </a:p>
        </p:txBody>
      </p:sp>
      <p:pic>
        <p:nvPicPr>
          <p:cNvPr id="7" name="Picture 4" descr="Totalcareplussf is taking a 5 minute break every hour to #stretch. Feel  free to follow along! http://ow.ly/i/88f1S | Desk workout, Desk stretching,  Work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8724" y="2512861"/>
            <a:ext cx="5578743" cy="4045172"/>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
        <p:nvSpPr>
          <p:cNvPr id="3" name="Oval 2"/>
          <p:cNvSpPr/>
          <p:nvPr/>
        </p:nvSpPr>
        <p:spPr>
          <a:xfrm>
            <a:off x="64622" y="222690"/>
            <a:ext cx="3200402" cy="2964032"/>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Chord 3"/>
          <p:cNvSpPr/>
          <p:nvPr/>
        </p:nvSpPr>
        <p:spPr>
          <a:xfrm rot="1273487">
            <a:off x="6954547" y="-64330"/>
            <a:ext cx="3260332" cy="3007165"/>
          </a:xfrm>
          <a:prstGeom prst="chord">
            <a:avLst/>
          </a:prstGeom>
          <a:blipFill dpi="0" rotWithShape="1">
            <a:blip r:embed="rId5">
              <a:extLst>
                <a:ext uri="{28A0092B-C50C-407E-A947-70E740481C1C}">
                  <a14:useLocalDpi xmlns:a14="http://schemas.microsoft.com/office/drawing/2010/main" val="0"/>
                </a:ext>
              </a:extLst>
            </a:blip>
            <a:srcRect/>
            <a:stretch>
              <a:fillRect/>
            </a:stretch>
          </a:blip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Oval 5"/>
          <p:cNvSpPr/>
          <p:nvPr/>
        </p:nvSpPr>
        <p:spPr>
          <a:xfrm>
            <a:off x="-237063" y="3693850"/>
            <a:ext cx="3674533" cy="3064934"/>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9955431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1082474" y="1575757"/>
            <a:ext cx="6185579" cy="853498"/>
          </a:xfrm>
        </p:spPr>
        <p:txBody>
          <a:bodyPr>
            <a:normAutofit fontScale="90000"/>
          </a:bodyPr>
          <a:lstStyle/>
          <a:p>
            <a:pPr algn="ctr"/>
            <a:r>
              <a:rPr lang="en-US" sz="4400" dirty="0" smtClean="0">
                <a:solidFill>
                  <a:srgbClr val="7ABEC5"/>
                </a:solidFill>
                <a:latin typeface="Avenir"/>
              </a:rPr>
              <a:t>Secondary Traumatic Stress and Self Care</a:t>
            </a:r>
            <a:endParaRPr lang="en-US" sz="44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66928" y="2565297"/>
            <a:ext cx="6236208" cy="3108543"/>
          </a:xfrm>
          <a:prstGeom prst="rect">
            <a:avLst/>
          </a:prstGeom>
        </p:spPr>
        <p:txBody>
          <a:bodyPr wrap="square">
            <a:spAutoFit/>
          </a:bodyPr>
          <a:lstStyle/>
          <a:p>
            <a:r>
              <a:rPr lang="en-US" sz="2800" dirty="0" smtClean="0">
                <a:solidFill>
                  <a:srgbClr val="2E374C"/>
                </a:solidFill>
                <a:latin typeface="Avenir"/>
              </a:rPr>
              <a:t>Agenda:</a:t>
            </a:r>
          </a:p>
          <a:p>
            <a:pPr marL="342900" indent="-342900">
              <a:buFont typeface="Arial" panose="020B0604020202020204" pitchFamily="34" charset="0"/>
              <a:buChar char="•"/>
            </a:pPr>
            <a:r>
              <a:rPr lang="en-US" sz="2800" dirty="0" smtClean="0">
                <a:solidFill>
                  <a:schemeClr val="bg2">
                    <a:lumMod val="75000"/>
                  </a:schemeClr>
                </a:solidFill>
                <a:latin typeface="Avenir"/>
              </a:rPr>
              <a:t>Balancing </a:t>
            </a:r>
            <a:r>
              <a:rPr lang="en-US" sz="2800" dirty="0">
                <a:solidFill>
                  <a:schemeClr val="bg2">
                    <a:lumMod val="75000"/>
                  </a:schemeClr>
                </a:solidFill>
                <a:latin typeface="Avenir"/>
              </a:rPr>
              <a:t>your plate</a:t>
            </a:r>
          </a:p>
          <a:p>
            <a:pPr marL="342900" indent="-342900">
              <a:buFont typeface="Arial" panose="020B0604020202020204" pitchFamily="34" charset="0"/>
              <a:buChar char="•"/>
            </a:pPr>
            <a:r>
              <a:rPr lang="en-US" sz="2800" dirty="0" smtClean="0">
                <a:solidFill>
                  <a:schemeClr val="bg2">
                    <a:lumMod val="75000"/>
                  </a:schemeClr>
                </a:solidFill>
                <a:latin typeface="Avenir"/>
              </a:rPr>
              <a:t>Define </a:t>
            </a:r>
            <a:r>
              <a:rPr lang="en-US" sz="2800" dirty="0">
                <a:solidFill>
                  <a:schemeClr val="bg2">
                    <a:lumMod val="75000"/>
                  </a:schemeClr>
                </a:solidFill>
                <a:latin typeface="Avenir"/>
              </a:rPr>
              <a:t>the </a:t>
            </a:r>
            <a:r>
              <a:rPr lang="en-US" sz="2800" dirty="0" smtClean="0">
                <a:solidFill>
                  <a:schemeClr val="bg2">
                    <a:lumMod val="75000"/>
                  </a:schemeClr>
                </a:solidFill>
                <a:latin typeface="Avenir"/>
              </a:rPr>
              <a:t>terms (CS, CF Burnout, STS)</a:t>
            </a:r>
            <a:endParaRPr lang="en-US" sz="2800" dirty="0">
              <a:solidFill>
                <a:schemeClr val="bg2">
                  <a:lumMod val="75000"/>
                </a:schemeClr>
              </a:solidFill>
              <a:latin typeface="Avenir"/>
            </a:endParaRPr>
          </a:p>
          <a:p>
            <a:pPr marL="342900" indent="-342900">
              <a:buFont typeface="Arial" panose="020B0604020202020204" pitchFamily="34" charset="0"/>
              <a:buChar char="•"/>
            </a:pPr>
            <a:r>
              <a:rPr lang="en-US" sz="2800" dirty="0" smtClean="0">
                <a:solidFill>
                  <a:schemeClr val="bg2">
                    <a:lumMod val="75000"/>
                  </a:schemeClr>
                </a:solidFill>
                <a:latin typeface="Avenir"/>
              </a:rPr>
              <a:t>Effects of secondary trauma</a:t>
            </a:r>
            <a:endParaRPr lang="en-US" sz="2800" dirty="0">
              <a:solidFill>
                <a:schemeClr val="bg2">
                  <a:lumMod val="75000"/>
                </a:schemeClr>
              </a:solidFill>
              <a:latin typeface="Avenir"/>
            </a:endParaRPr>
          </a:p>
          <a:p>
            <a:pPr marL="342900" indent="-342900">
              <a:buFont typeface="Arial" panose="020B0604020202020204" pitchFamily="34" charset="0"/>
              <a:buChar char="•"/>
            </a:pPr>
            <a:r>
              <a:rPr lang="en-US" sz="2800" dirty="0">
                <a:solidFill>
                  <a:schemeClr val="accent6"/>
                </a:solidFill>
                <a:latin typeface="Avenir"/>
              </a:rPr>
              <a:t>Organizational </a:t>
            </a:r>
            <a:r>
              <a:rPr lang="en-US" sz="2800" dirty="0" smtClean="0">
                <a:solidFill>
                  <a:schemeClr val="accent6"/>
                </a:solidFill>
                <a:latin typeface="Avenir"/>
              </a:rPr>
              <a:t>stress/resilience</a:t>
            </a:r>
            <a:endParaRPr lang="en-US" sz="2800" dirty="0">
              <a:solidFill>
                <a:schemeClr val="accent6"/>
              </a:solidFill>
              <a:latin typeface="Avenir"/>
            </a:endParaRPr>
          </a:p>
          <a:p>
            <a:pPr marL="342900" indent="-342900">
              <a:buFont typeface="Arial" panose="020B0604020202020204" pitchFamily="34" charset="0"/>
              <a:buChar char="•"/>
            </a:pPr>
            <a:r>
              <a:rPr lang="en-US" sz="2800" dirty="0">
                <a:solidFill>
                  <a:srgbClr val="2E374C"/>
                </a:solidFill>
                <a:latin typeface="Avenir"/>
              </a:rPr>
              <a:t>Understanding self care </a:t>
            </a:r>
          </a:p>
        </p:txBody>
      </p:sp>
      <p:pic>
        <p:nvPicPr>
          <p:cNvPr id="1034" name="Picture 10" descr="Potted Faux Succulent White Pot 14&amp;quot; | Decor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4730" y="1408312"/>
            <a:ext cx="2511696" cy="4651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6480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1966017" y="365948"/>
            <a:ext cx="7745140" cy="722922"/>
          </a:xfrm>
        </p:spPr>
        <p:txBody>
          <a:bodyPr>
            <a:normAutofit/>
          </a:bodyPr>
          <a:lstStyle/>
          <a:p>
            <a:pPr algn="ctr"/>
            <a:r>
              <a:rPr lang="en-US" sz="3200" dirty="0" smtClean="0">
                <a:solidFill>
                  <a:srgbClr val="7ABEC5"/>
                </a:solidFill>
                <a:latin typeface="Avenir"/>
              </a:rPr>
              <a:t>Organizational Health</a:t>
            </a:r>
            <a:endParaRPr lang="en-US" sz="32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01283" y="1607066"/>
            <a:ext cx="8156448" cy="400110"/>
          </a:xfrm>
          <a:prstGeom prst="rect">
            <a:avLst/>
          </a:prstGeom>
        </p:spPr>
        <p:txBody>
          <a:bodyPr wrap="square">
            <a:spAutoFit/>
          </a:bodyPr>
          <a:lstStyle/>
          <a:p>
            <a:pPr>
              <a:defRPr/>
            </a:pPr>
            <a:endParaRPr lang="en-US" sz="2000" dirty="0">
              <a:latin typeface="Avenir"/>
            </a:endParaRPr>
          </a:p>
        </p:txBody>
      </p:sp>
      <p:sp>
        <p:nvSpPr>
          <p:cNvPr id="13" name="TextBox 12">
            <a:extLst>
              <a:ext uri="{FF2B5EF4-FFF2-40B4-BE49-F238E27FC236}">
                <a16:creationId xmlns:a16="http://schemas.microsoft.com/office/drawing/2014/main" id="{2B855444-ACB8-48DC-A5FC-15DA3251D84F}"/>
              </a:ext>
            </a:extLst>
          </p:cNvPr>
          <p:cNvSpPr txBox="1"/>
          <p:nvPr/>
        </p:nvSpPr>
        <p:spPr>
          <a:xfrm>
            <a:off x="4175264" y="3178413"/>
            <a:ext cx="4892721" cy="2336024"/>
          </a:xfrm>
          <a:prstGeom prst="rect">
            <a:avLst/>
          </a:prstGeom>
          <a:noFill/>
        </p:spPr>
        <p:txBody>
          <a:bodyPr wrap="square" rtlCol="0">
            <a:spAutoFit/>
          </a:bodyPr>
          <a:lstStyle/>
          <a:p>
            <a:pPr algn="ctr">
              <a:lnSpc>
                <a:spcPct val="90000"/>
              </a:lnSpc>
            </a:pPr>
            <a:r>
              <a:rPr lang="en-US" sz="1600" dirty="0">
                <a:solidFill>
                  <a:schemeClr val="tx1">
                    <a:lumMod val="65000"/>
                    <a:lumOff val="35000"/>
                  </a:schemeClr>
                </a:solidFill>
                <a:latin typeface="Avenir"/>
                <a:cs typeface="Arial" pitchFamily="34" charset="0"/>
              </a:rPr>
              <a:t>First and secondhand exposure </a:t>
            </a:r>
            <a:r>
              <a:rPr lang="en-US" sz="1600" dirty="0" smtClean="0">
                <a:solidFill>
                  <a:schemeClr val="tx1">
                    <a:lumMod val="65000"/>
                    <a:lumOff val="35000"/>
                  </a:schemeClr>
                </a:solidFill>
                <a:latin typeface="Avenir"/>
                <a:cs typeface="Arial" pitchFamily="34" charset="0"/>
              </a:rPr>
              <a:t>to trauma and the effects of toxic stress are prevalent in the workplace.  </a:t>
            </a:r>
            <a:endParaRPr lang="en-US" sz="1600" dirty="0">
              <a:solidFill>
                <a:schemeClr val="tx1">
                  <a:lumMod val="65000"/>
                  <a:lumOff val="35000"/>
                </a:schemeClr>
              </a:solidFill>
              <a:latin typeface="Avenir"/>
              <a:cs typeface="Arial" pitchFamily="34" charset="0"/>
            </a:endParaRPr>
          </a:p>
          <a:p>
            <a:pPr algn="ctr">
              <a:lnSpc>
                <a:spcPct val="90000"/>
              </a:lnSpc>
            </a:pPr>
            <a:endParaRPr lang="en-US" sz="1600" dirty="0" smtClean="0">
              <a:solidFill>
                <a:schemeClr val="tx1">
                  <a:lumMod val="65000"/>
                  <a:lumOff val="35000"/>
                </a:schemeClr>
              </a:solidFill>
              <a:latin typeface="Avenir"/>
              <a:cs typeface="Arial" pitchFamily="34" charset="0"/>
            </a:endParaRPr>
          </a:p>
          <a:p>
            <a:pPr algn="ctr">
              <a:lnSpc>
                <a:spcPct val="90000"/>
              </a:lnSpc>
            </a:pPr>
            <a:r>
              <a:rPr lang="en-US" sz="1800" b="1" dirty="0" smtClean="0">
                <a:solidFill>
                  <a:schemeClr val="accent6"/>
                </a:solidFill>
                <a:latin typeface="Avenir"/>
                <a:cs typeface="Arial" pitchFamily="34" charset="0"/>
              </a:rPr>
              <a:t>How does the CARE model help?</a:t>
            </a:r>
            <a:endParaRPr lang="en-US" sz="1800" b="1" dirty="0">
              <a:solidFill>
                <a:schemeClr val="accent6"/>
              </a:solidFill>
              <a:latin typeface="Avenir"/>
              <a:cs typeface="Arial" pitchFamily="34" charset="0"/>
            </a:endParaRPr>
          </a:p>
          <a:p>
            <a:pPr algn="ctr">
              <a:lnSpc>
                <a:spcPct val="90000"/>
              </a:lnSpc>
            </a:pPr>
            <a:r>
              <a:rPr lang="en-US" sz="1600" dirty="0">
                <a:solidFill>
                  <a:schemeClr val="tx1">
                    <a:lumMod val="65000"/>
                    <a:lumOff val="35000"/>
                  </a:schemeClr>
                </a:solidFill>
                <a:latin typeface="Avenir"/>
                <a:cs typeface="Arial" pitchFamily="34" charset="0"/>
              </a:rPr>
              <a:t>Through Trauma Informed Care, </a:t>
            </a:r>
            <a:br>
              <a:rPr lang="en-US" sz="1600" dirty="0">
                <a:solidFill>
                  <a:schemeClr val="tx1">
                    <a:lumMod val="65000"/>
                    <a:lumOff val="35000"/>
                  </a:schemeClr>
                </a:solidFill>
                <a:latin typeface="Avenir"/>
                <a:cs typeface="Arial" pitchFamily="34" charset="0"/>
              </a:rPr>
            </a:br>
            <a:r>
              <a:rPr lang="en-US" sz="1600" dirty="0">
                <a:solidFill>
                  <a:schemeClr val="tx1">
                    <a:lumMod val="65000"/>
                    <a:lumOff val="35000"/>
                  </a:schemeClr>
                </a:solidFill>
                <a:latin typeface="Avenir"/>
                <a:cs typeface="Arial" pitchFamily="34" charset="0"/>
              </a:rPr>
              <a:t>organizational health improvements </a:t>
            </a:r>
            <a:br>
              <a:rPr lang="en-US" sz="1600" dirty="0">
                <a:solidFill>
                  <a:schemeClr val="tx1">
                    <a:lumMod val="65000"/>
                    <a:lumOff val="35000"/>
                  </a:schemeClr>
                </a:solidFill>
                <a:latin typeface="Avenir"/>
                <a:cs typeface="Arial" pitchFamily="34" charset="0"/>
              </a:rPr>
            </a:br>
            <a:r>
              <a:rPr lang="en-US" sz="1600" dirty="0">
                <a:solidFill>
                  <a:schemeClr val="tx1">
                    <a:lumMod val="65000"/>
                    <a:lumOff val="35000"/>
                  </a:schemeClr>
                </a:solidFill>
                <a:latin typeface="Avenir"/>
                <a:cs typeface="Arial" pitchFamily="34" charset="0"/>
              </a:rPr>
              <a:t>can be achieved by focusing efforts </a:t>
            </a:r>
            <a:br>
              <a:rPr lang="en-US" sz="1600" dirty="0">
                <a:solidFill>
                  <a:schemeClr val="tx1">
                    <a:lumMod val="65000"/>
                    <a:lumOff val="35000"/>
                  </a:schemeClr>
                </a:solidFill>
                <a:latin typeface="Avenir"/>
                <a:cs typeface="Arial" pitchFamily="34" charset="0"/>
              </a:rPr>
            </a:br>
            <a:r>
              <a:rPr lang="en-US" sz="1600" dirty="0">
                <a:solidFill>
                  <a:schemeClr val="tx1">
                    <a:lumMod val="65000"/>
                    <a:lumOff val="35000"/>
                  </a:schemeClr>
                </a:solidFill>
                <a:latin typeface="Avenir"/>
                <a:cs typeface="Arial" pitchFamily="34" charset="0"/>
              </a:rPr>
              <a:t>on building an inclusive and </a:t>
            </a:r>
            <a:br>
              <a:rPr lang="en-US" sz="1600" dirty="0">
                <a:solidFill>
                  <a:schemeClr val="tx1">
                    <a:lumMod val="65000"/>
                    <a:lumOff val="35000"/>
                  </a:schemeClr>
                </a:solidFill>
                <a:latin typeface="Avenir"/>
                <a:cs typeface="Arial" pitchFamily="34" charset="0"/>
              </a:rPr>
            </a:br>
            <a:r>
              <a:rPr lang="en-US" sz="1600" dirty="0">
                <a:solidFill>
                  <a:schemeClr val="tx1">
                    <a:lumMod val="65000"/>
                    <a:lumOff val="35000"/>
                  </a:schemeClr>
                </a:solidFill>
                <a:latin typeface="Avenir"/>
                <a:cs typeface="Arial" pitchFamily="34" charset="0"/>
              </a:rPr>
              <a:t>resilient workforce.</a:t>
            </a:r>
          </a:p>
        </p:txBody>
      </p:sp>
      <p:sp>
        <p:nvSpPr>
          <p:cNvPr id="16" name="TextBox 15">
            <a:extLst>
              <a:ext uri="{FF2B5EF4-FFF2-40B4-BE49-F238E27FC236}">
                <a16:creationId xmlns:a16="http://schemas.microsoft.com/office/drawing/2014/main" id="{EFBF1ECD-9C11-4280-98B7-DA86650EA4F0}"/>
              </a:ext>
            </a:extLst>
          </p:cNvPr>
          <p:cNvSpPr txBox="1"/>
          <p:nvPr/>
        </p:nvSpPr>
        <p:spPr>
          <a:xfrm>
            <a:off x="4096003" y="1552008"/>
            <a:ext cx="4892721" cy="1117229"/>
          </a:xfrm>
          <a:prstGeom prst="rect">
            <a:avLst/>
          </a:prstGeom>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90000"/>
              </a:lnSpc>
            </a:pPr>
            <a:r>
              <a:rPr lang="en-US" sz="2000" b="1" dirty="0" smtClean="0">
                <a:solidFill>
                  <a:schemeClr val="accent6"/>
                </a:solidFill>
                <a:latin typeface="Avenir"/>
                <a:cs typeface="Arial" pitchFamily="34" charset="0"/>
              </a:rPr>
              <a:t>Defining Organizational Health</a:t>
            </a:r>
          </a:p>
          <a:p>
            <a:pPr algn="ctr">
              <a:lnSpc>
                <a:spcPct val="90000"/>
              </a:lnSpc>
            </a:pPr>
            <a:r>
              <a:rPr lang="en-US" sz="1800" i="1" dirty="0" smtClean="0">
                <a:solidFill>
                  <a:schemeClr val="tx1">
                    <a:lumMod val="65000"/>
                    <a:lumOff val="35000"/>
                  </a:schemeClr>
                </a:solidFill>
                <a:latin typeface="Avenir"/>
                <a:cs typeface="Arial" pitchFamily="34" charset="0"/>
              </a:rPr>
              <a:t>An </a:t>
            </a:r>
            <a:r>
              <a:rPr lang="en-US" sz="1800" i="1" dirty="0">
                <a:solidFill>
                  <a:schemeClr val="tx1">
                    <a:lumMod val="65000"/>
                    <a:lumOff val="35000"/>
                  </a:schemeClr>
                </a:solidFill>
                <a:latin typeface="Avenir"/>
                <a:cs typeface="Arial" pitchFamily="34" charset="0"/>
              </a:rPr>
              <a:t>organization’s ability to function effectively, </a:t>
            </a:r>
            <a:br>
              <a:rPr lang="en-US" sz="1800" i="1" dirty="0">
                <a:solidFill>
                  <a:schemeClr val="tx1">
                    <a:lumMod val="65000"/>
                    <a:lumOff val="35000"/>
                  </a:schemeClr>
                </a:solidFill>
                <a:latin typeface="Avenir"/>
                <a:cs typeface="Arial" pitchFamily="34" charset="0"/>
              </a:rPr>
            </a:br>
            <a:r>
              <a:rPr lang="en-US" sz="1800" i="1" dirty="0">
                <a:solidFill>
                  <a:schemeClr val="tx1">
                    <a:lumMod val="65000"/>
                    <a:lumOff val="35000"/>
                  </a:schemeClr>
                </a:solidFill>
                <a:latin typeface="Avenir"/>
                <a:cs typeface="Arial" pitchFamily="34" charset="0"/>
              </a:rPr>
              <a:t>to cope adequately, to change appropriately, </a:t>
            </a:r>
            <a:br>
              <a:rPr lang="en-US" sz="1800" i="1" dirty="0">
                <a:solidFill>
                  <a:schemeClr val="tx1">
                    <a:lumMod val="65000"/>
                    <a:lumOff val="35000"/>
                  </a:schemeClr>
                </a:solidFill>
                <a:latin typeface="Avenir"/>
                <a:cs typeface="Arial" pitchFamily="34" charset="0"/>
              </a:rPr>
            </a:br>
            <a:r>
              <a:rPr lang="en-US" sz="1800" i="1" dirty="0">
                <a:solidFill>
                  <a:schemeClr val="tx1">
                    <a:lumMod val="65000"/>
                    <a:lumOff val="35000"/>
                  </a:schemeClr>
                </a:solidFill>
                <a:latin typeface="Avenir"/>
                <a:cs typeface="Arial" pitchFamily="34" charset="0"/>
              </a:rPr>
              <a:t>and to grow from within.</a:t>
            </a:r>
          </a:p>
        </p:txBody>
      </p:sp>
      <p:grpSp>
        <p:nvGrpSpPr>
          <p:cNvPr id="18" name="Group 17">
            <a:extLst>
              <a:ext uri="{FF2B5EF4-FFF2-40B4-BE49-F238E27FC236}">
                <a16:creationId xmlns:a16="http://schemas.microsoft.com/office/drawing/2014/main" id="{62CC50C7-508D-4640-9B1E-74B408D56AC3}"/>
              </a:ext>
            </a:extLst>
          </p:cNvPr>
          <p:cNvGrpSpPr/>
          <p:nvPr/>
        </p:nvGrpSpPr>
        <p:grpSpPr>
          <a:xfrm>
            <a:off x="201283" y="2207997"/>
            <a:ext cx="4892717" cy="3599640"/>
            <a:chOff x="1403899" y="1445123"/>
            <a:chExt cx="6380598" cy="4714871"/>
          </a:xfrm>
        </p:grpSpPr>
        <p:sp>
          <p:nvSpPr>
            <p:cNvPr id="19" name="Oval 18">
              <a:extLst>
                <a:ext uri="{FF2B5EF4-FFF2-40B4-BE49-F238E27FC236}">
                  <a16:creationId xmlns:a16="http://schemas.microsoft.com/office/drawing/2014/main" id="{F4F9F551-8933-49C2-93B7-AEFD0E970401}"/>
                </a:ext>
              </a:extLst>
            </p:cNvPr>
            <p:cNvSpPr/>
            <p:nvPr/>
          </p:nvSpPr>
          <p:spPr>
            <a:xfrm>
              <a:off x="2108252" y="5625661"/>
              <a:ext cx="5676245" cy="534333"/>
            </a:xfrm>
            <a:prstGeom prst="ellipse">
              <a:avLst/>
            </a:prstGeom>
            <a:gradFill flip="none" rotWithShape="1">
              <a:gsLst>
                <a:gs pos="0">
                  <a:schemeClr val="tx1">
                    <a:alpha val="43000"/>
                  </a:schemeClr>
                </a:gs>
                <a:gs pos="100000">
                  <a:schemeClr val="bg1">
                    <a:alpha val="0"/>
                    <a:lumMod val="0"/>
                    <a:lumOff val="100000"/>
                  </a:schemeClr>
                </a:gs>
              </a:gsLst>
              <a:path path="shape">
                <a:fillToRect l="50000" t="50000" r="50000" b="50000"/>
              </a:path>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685983">
                <a:defRPr/>
              </a:pPr>
              <a:endParaRPr lang="en-US" sz="1350" kern="0">
                <a:solidFill>
                  <a:sysClr val="window" lastClr="FFFFFF"/>
                </a:solidFill>
                <a:latin typeface="Calibri"/>
              </a:endParaRPr>
            </a:p>
          </p:txBody>
        </p:sp>
        <p:grpSp>
          <p:nvGrpSpPr>
            <p:cNvPr id="20" name="Group 19">
              <a:extLst>
                <a:ext uri="{FF2B5EF4-FFF2-40B4-BE49-F238E27FC236}">
                  <a16:creationId xmlns:a16="http://schemas.microsoft.com/office/drawing/2014/main" id="{B2328A1A-B90C-442D-99FB-E5AA76F50147}"/>
                </a:ext>
              </a:extLst>
            </p:cNvPr>
            <p:cNvGrpSpPr/>
            <p:nvPr/>
          </p:nvGrpSpPr>
          <p:grpSpPr>
            <a:xfrm>
              <a:off x="1403899" y="1445123"/>
              <a:ext cx="5372858" cy="4414246"/>
              <a:chOff x="3279130" y="1445123"/>
              <a:chExt cx="5372858" cy="4414246"/>
            </a:xfrm>
          </p:grpSpPr>
          <p:sp>
            <p:nvSpPr>
              <p:cNvPr id="30" name="Oval 29">
                <a:extLst>
                  <a:ext uri="{FF2B5EF4-FFF2-40B4-BE49-F238E27FC236}">
                    <a16:creationId xmlns:a16="http://schemas.microsoft.com/office/drawing/2014/main" id="{D81FE564-F08C-4074-A2BF-58C7AE019356}"/>
                  </a:ext>
                </a:extLst>
              </p:cNvPr>
              <p:cNvSpPr/>
              <p:nvPr/>
            </p:nvSpPr>
            <p:spPr>
              <a:xfrm>
                <a:off x="5103605" y="1445123"/>
                <a:ext cx="3548383" cy="3548382"/>
              </a:xfrm>
              <a:prstGeom prst="ellipse">
                <a:avLst/>
              </a:prstGeom>
              <a:gradFill flip="none" rotWithShape="1">
                <a:gsLst>
                  <a:gs pos="66000">
                    <a:schemeClr val="bg1">
                      <a:lumMod val="95000"/>
                    </a:schemeClr>
                  </a:gs>
                  <a:gs pos="23000">
                    <a:srgbClr val="5A5A5A"/>
                  </a:gs>
                  <a:gs pos="45000">
                    <a:schemeClr val="bg1">
                      <a:lumMod val="85000"/>
                    </a:schemeClr>
                  </a:gs>
                  <a:gs pos="1000">
                    <a:schemeClr val="accent1">
                      <a:tint val="66000"/>
                      <a:satMod val="160000"/>
                      <a:alpha val="0"/>
                      <a:lumMod val="0"/>
                    </a:schemeClr>
                  </a:gs>
                  <a:gs pos="100000">
                    <a:schemeClr val="tx1">
                      <a:alpha val="5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2" name="Rectangle 21">
                <a:extLst>
                  <a:ext uri="{FF2B5EF4-FFF2-40B4-BE49-F238E27FC236}">
                    <a16:creationId xmlns:a16="http://schemas.microsoft.com/office/drawing/2014/main" id="{D384AB0A-DDE4-4FC3-A6D2-221304FA439C}"/>
                  </a:ext>
                </a:extLst>
              </p:cNvPr>
              <p:cNvSpPr>
                <a:spLocks noChangeArrowheads="1"/>
              </p:cNvSpPr>
              <p:nvPr/>
            </p:nvSpPr>
            <p:spPr bwMode="auto">
              <a:xfrm>
                <a:off x="6877077" y="3218594"/>
                <a:ext cx="720" cy="720"/>
              </a:xfrm>
              <a:prstGeom prst="rect">
                <a:avLst/>
              </a:prstGeom>
              <a:solidFill>
                <a:schemeClr val="tx1">
                  <a:lumMod val="75000"/>
                  <a:lumOff val="25000"/>
                </a:schemeClr>
              </a:solidFill>
              <a:ln w="0">
                <a:noFill/>
                <a:prstDash val="solid"/>
                <a:miter lim="800000"/>
                <a:headEnd/>
                <a:tailEnd/>
              </a:ln>
              <a:scene3d>
                <a:camera prst="orthographicFront"/>
                <a:lightRig rig="threePt" dir="t">
                  <a:rot lat="0" lon="0" rev="11400000"/>
                </a:lightRig>
              </a:scene3d>
              <a:sp3d/>
            </p:spPr>
            <p:txBody>
              <a:bodyPr vert="horz" wrap="square" lIns="68598" tIns="34299" rIns="68598" bIns="34299" numCol="1" anchor="t" anchorCtr="0" compatLnSpc="1">
                <a:prstTxWarp prst="textNoShape">
                  <a:avLst/>
                </a:prstTxWarp>
              </a:bodyPr>
              <a:lstStyle/>
              <a:p>
                <a:endParaRPr lang="en-IN" sz="1350"/>
              </a:p>
            </p:txBody>
          </p:sp>
          <p:sp>
            <p:nvSpPr>
              <p:cNvPr id="23" name="Freeform 11">
                <a:extLst>
                  <a:ext uri="{FF2B5EF4-FFF2-40B4-BE49-F238E27FC236}">
                    <a16:creationId xmlns:a16="http://schemas.microsoft.com/office/drawing/2014/main" id="{4E8F4226-4C65-4891-B23E-9E7088819A29}"/>
                  </a:ext>
                </a:extLst>
              </p:cNvPr>
              <p:cNvSpPr>
                <a:spLocks/>
              </p:cNvSpPr>
              <p:nvPr/>
            </p:nvSpPr>
            <p:spPr bwMode="auto">
              <a:xfrm rot="3243413">
                <a:off x="4729837" y="4045610"/>
                <a:ext cx="566236" cy="956811"/>
              </a:xfrm>
              <a:custGeom>
                <a:avLst/>
                <a:gdLst>
                  <a:gd name="T0" fmla="*/ 152 w 851"/>
                  <a:gd name="T1" fmla="*/ 0 h 1438"/>
                  <a:gd name="T2" fmla="*/ 700 w 851"/>
                  <a:gd name="T3" fmla="*/ 0 h 1438"/>
                  <a:gd name="T4" fmla="*/ 740 w 851"/>
                  <a:gd name="T5" fmla="*/ 5 h 1438"/>
                  <a:gd name="T6" fmla="*/ 777 w 851"/>
                  <a:gd name="T7" fmla="*/ 20 h 1438"/>
                  <a:gd name="T8" fmla="*/ 808 w 851"/>
                  <a:gd name="T9" fmla="*/ 44 h 1438"/>
                  <a:gd name="T10" fmla="*/ 831 w 851"/>
                  <a:gd name="T11" fmla="*/ 75 h 1438"/>
                  <a:gd name="T12" fmla="*/ 846 w 851"/>
                  <a:gd name="T13" fmla="*/ 111 h 1438"/>
                  <a:gd name="T14" fmla="*/ 851 w 851"/>
                  <a:gd name="T15" fmla="*/ 152 h 1438"/>
                  <a:gd name="T16" fmla="*/ 851 w 851"/>
                  <a:gd name="T17" fmla="*/ 1287 h 1438"/>
                  <a:gd name="T18" fmla="*/ 846 w 851"/>
                  <a:gd name="T19" fmla="*/ 1327 h 1438"/>
                  <a:gd name="T20" fmla="*/ 831 w 851"/>
                  <a:gd name="T21" fmla="*/ 1363 h 1438"/>
                  <a:gd name="T22" fmla="*/ 808 w 851"/>
                  <a:gd name="T23" fmla="*/ 1394 h 1438"/>
                  <a:gd name="T24" fmla="*/ 777 w 851"/>
                  <a:gd name="T25" fmla="*/ 1418 h 1438"/>
                  <a:gd name="T26" fmla="*/ 740 w 851"/>
                  <a:gd name="T27" fmla="*/ 1433 h 1438"/>
                  <a:gd name="T28" fmla="*/ 700 w 851"/>
                  <a:gd name="T29" fmla="*/ 1438 h 1438"/>
                  <a:gd name="T30" fmla="*/ 152 w 851"/>
                  <a:gd name="T31" fmla="*/ 1438 h 1438"/>
                  <a:gd name="T32" fmla="*/ 111 w 851"/>
                  <a:gd name="T33" fmla="*/ 1433 h 1438"/>
                  <a:gd name="T34" fmla="*/ 75 w 851"/>
                  <a:gd name="T35" fmla="*/ 1418 h 1438"/>
                  <a:gd name="T36" fmla="*/ 46 w 851"/>
                  <a:gd name="T37" fmla="*/ 1394 h 1438"/>
                  <a:gd name="T38" fmla="*/ 22 w 851"/>
                  <a:gd name="T39" fmla="*/ 1363 h 1438"/>
                  <a:gd name="T40" fmla="*/ 5 w 851"/>
                  <a:gd name="T41" fmla="*/ 1327 h 1438"/>
                  <a:gd name="T42" fmla="*/ 0 w 851"/>
                  <a:gd name="T43" fmla="*/ 1287 h 1438"/>
                  <a:gd name="T44" fmla="*/ 0 w 851"/>
                  <a:gd name="T45" fmla="*/ 152 h 1438"/>
                  <a:gd name="T46" fmla="*/ 5 w 851"/>
                  <a:gd name="T47" fmla="*/ 111 h 1438"/>
                  <a:gd name="T48" fmla="*/ 22 w 851"/>
                  <a:gd name="T49" fmla="*/ 75 h 1438"/>
                  <a:gd name="T50" fmla="*/ 46 w 851"/>
                  <a:gd name="T51" fmla="*/ 44 h 1438"/>
                  <a:gd name="T52" fmla="*/ 75 w 851"/>
                  <a:gd name="T53" fmla="*/ 20 h 1438"/>
                  <a:gd name="T54" fmla="*/ 111 w 851"/>
                  <a:gd name="T55" fmla="*/ 5 h 1438"/>
                  <a:gd name="T56" fmla="*/ 152 w 851"/>
                  <a:gd name="T57" fmla="*/ 0 h 1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1" h="1438">
                    <a:moveTo>
                      <a:pt x="152" y="0"/>
                    </a:moveTo>
                    <a:lnTo>
                      <a:pt x="700" y="0"/>
                    </a:lnTo>
                    <a:lnTo>
                      <a:pt x="740" y="5"/>
                    </a:lnTo>
                    <a:lnTo>
                      <a:pt x="777" y="20"/>
                    </a:lnTo>
                    <a:lnTo>
                      <a:pt x="808" y="44"/>
                    </a:lnTo>
                    <a:lnTo>
                      <a:pt x="831" y="75"/>
                    </a:lnTo>
                    <a:lnTo>
                      <a:pt x="846" y="111"/>
                    </a:lnTo>
                    <a:lnTo>
                      <a:pt x="851" y="152"/>
                    </a:lnTo>
                    <a:lnTo>
                      <a:pt x="851" y="1287"/>
                    </a:lnTo>
                    <a:lnTo>
                      <a:pt x="846" y="1327"/>
                    </a:lnTo>
                    <a:lnTo>
                      <a:pt x="831" y="1363"/>
                    </a:lnTo>
                    <a:lnTo>
                      <a:pt x="808" y="1394"/>
                    </a:lnTo>
                    <a:lnTo>
                      <a:pt x="777" y="1418"/>
                    </a:lnTo>
                    <a:lnTo>
                      <a:pt x="740" y="1433"/>
                    </a:lnTo>
                    <a:lnTo>
                      <a:pt x="700" y="1438"/>
                    </a:lnTo>
                    <a:lnTo>
                      <a:pt x="152" y="1438"/>
                    </a:lnTo>
                    <a:lnTo>
                      <a:pt x="111" y="1433"/>
                    </a:lnTo>
                    <a:lnTo>
                      <a:pt x="75" y="1418"/>
                    </a:lnTo>
                    <a:lnTo>
                      <a:pt x="46" y="1394"/>
                    </a:lnTo>
                    <a:lnTo>
                      <a:pt x="22" y="1363"/>
                    </a:lnTo>
                    <a:lnTo>
                      <a:pt x="5" y="1327"/>
                    </a:lnTo>
                    <a:lnTo>
                      <a:pt x="0" y="1287"/>
                    </a:lnTo>
                    <a:lnTo>
                      <a:pt x="0" y="152"/>
                    </a:lnTo>
                    <a:lnTo>
                      <a:pt x="5" y="111"/>
                    </a:lnTo>
                    <a:lnTo>
                      <a:pt x="22" y="75"/>
                    </a:lnTo>
                    <a:lnTo>
                      <a:pt x="46" y="44"/>
                    </a:lnTo>
                    <a:lnTo>
                      <a:pt x="75" y="20"/>
                    </a:lnTo>
                    <a:lnTo>
                      <a:pt x="111" y="5"/>
                    </a:lnTo>
                    <a:lnTo>
                      <a:pt x="152" y="0"/>
                    </a:lnTo>
                    <a:close/>
                  </a:path>
                </a:pathLst>
              </a:custGeom>
              <a:gradFill>
                <a:gsLst>
                  <a:gs pos="83000">
                    <a:schemeClr val="bg1">
                      <a:lumMod val="63000"/>
                    </a:schemeClr>
                  </a:gs>
                  <a:gs pos="0">
                    <a:srgbClr val="5A5A5A">
                      <a:lumMod val="54000"/>
                    </a:srgbClr>
                  </a:gs>
                  <a:gs pos="39195">
                    <a:schemeClr val="bg1">
                      <a:lumMod val="89000"/>
                      <a:lumOff val="11000"/>
                    </a:schemeClr>
                  </a:gs>
                  <a:gs pos="62000">
                    <a:srgbClr val="000000">
                      <a:lumMod val="77000"/>
                    </a:srgbClr>
                  </a:gs>
                  <a:gs pos="13000">
                    <a:schemeClr val="bg1">
                      <a:lumMod val="65000"/>
                    </a:schemeClr>
                  </a:gs>
                  <a:gs pos="100000">
                    <a:schemeClr val="tx1">
                      <a:alpha val="53000"/>
                      <a:lumMod val="66000"/>
                      <a:lumOff val="34000"/>
                    </a:schemeClr>
                  </a:gs>
                </a:gsLst>
                <a:lin ang="0" scaled="1"/>
              </a:gradFill>
              <a:ln w="0">
                <a:noFill/>
                <a:prstDash val="solid"/>
                <a:round/>
                <a:headEnd/>
                <a:tailEnd/>
              </a:ln>
            </p:spPr>
            <p:txBody>
              <a:bodyPr vert="horz" wrap="square" lIns="68598" tIns="34299" rIns="68598" bIns="34299" numCol="1" anchor="t" anchorCtr="0" compatLnSpc="1">
                <a:prstTxWarp prst="textNoShape">
                  <a:avLst/>
                </a:prstTxWarp>
              </a:bodyPr>
              <a:lstStyle/>
              <a:p>
                <a:endParaRPr lang="en-IN" sz="1350"/>
              </a:p>
            </p:txBody>
          </p:sp>
          <p:sp>
            <p:nvSpPr>
              <p:cNvPr id="24" name="Freeform 12">
                <a:extLst>
                  <a:ext uri="{FF2B5EF4-FFF2-40B4-BE49-F238E27FC236}">
                    <a16:creationId xmlns:a16="http://schemas.microsoft.com/office/drawing/2014/main" id="{A3F36EC6-84D3-4C8A-9D6C-C14512DD50FC}"/>
                  </a:ext>
                </a:extLst>
              </p:cNvPr>
              <p:cNvSpPr>
                <a:spLocks/>
              </p:cNvSpPr>
              <p:nvPr/>
            </p:nvSpPr>
            <p:spPr bwMode="auto">
              <a:xfrm rot="3243413">
                <a:off x="3832723" y="4268706"/>
                <a:ext cx="646746" cy="1753932"/>
              </a:xfrm>
              <a:custGeom>
                <a:avLst/>
                <a:gdLst>
                  <a:gd name="T0" fmla="*/ 124 w 972"/>
                  <a:gd name="T1" fmla="*/ 0 h 2636"/>
                  <a:gd name="T2" fmla="*/ 151 w 972"/>
                  <a:gd name="T3" fmla="*/ 0 h 2636"/>
                  <a:gd name="T4" fmla="*/ 820 w 972"/>
                  <a:gd name="T5" fmla="*/ 0 h 2636"/>
                  <a:gd name="T6" fmla="*/ 848 w 972"/>
                  <a:gd name="T7" fmla="*/ 0 h 2636"/>
                  <a:gd name="T8" fmla="*/ 873 w 972"/>
                  <a:gd name="T9" fmla="*/ 0 h 2636"/>
                  <a:gd name="T10" fmla="*/ 897 w 972"/>
                  <a:gd name="T11" fmla="*/ 2 h 2636"/>
                  <a:gd name="T12" fmla="*/ 919 w 972"/>
                  <a:gd name="T13" fmla="*/ 6 h 2636"/>
                  <a:gd name="T14" fmla="*/ 937 w 972"/>
                  <a:gd name="T15" fmla="*/ 11 h 2636"/>
                  <a:gd name="T16" fmla="*/ 952 w 972"/>
                  <a:gd name="T17" fmla="*/ 20 h 2636"/>
                  <a:gd name="T18" fmla="*/ 963 w 972"/>
                  <a:gd name="T19" fmla="*/ 35 h 2636"/>
                  <a:gd name="T20" fmla="*/ 970 w 972"/>
                  <a:gd name="T21" fmla="*/ 53 h 2636"/>
                  <a:gd name="T22" fmla="*/ 972 w 972"/>
                  <a:gd name="T23" fmla="*/ 77 h 2636"/>
                  <a:gd name="T24" fmla="*/ 972 w 972"/>
                  <a:gd name="T25" fmla="*/ 2484 h 2636"/>
                  <a:gd name="T26" fmla="*/ 966 w 972"/>
                  <a:gd name="T27" fmla="*/ 2525 h 2636"/>
                  <a:gd name="T28" fmla="*/ 952 w 972"/>
                  <a:gd name="T29" fmla="*/ 2561 h 2636"/>
                  <a:gd name="T30" fmla="*/ 928 w 972"/>
                  <a:gd name="T31" fmla="*/ 2592 h 2636"/>
                  <a:gd name="T32" fmla="*/ 897 w 972"/>
                  <a:gd name="T33" fmla="*/ 2616 h 2636"/>
                  <a:gd name="T34" fmla="*/ 860 w 972"/>
                  <a:gd name="T35" fmla="*/ 2632 h 2636"/>
                  <a:gd name="T36" fmla="*/ 820 w 972"/>
                  <a:gd name="T37" fmla="*/ 2636 h 2636"/>
                  <a:gd name="T38" fmla="*/ 151 w 972"/>
                  <a:gd name="T39" fmla="*/ 2636 h 2636"/>
                  <a:gd name="T40" fmla="*/ 111 w 972"/>
                  <a:gd name="T41" fmla="*/ 2632 h 2636"/>
                  <a:gd name="T42" fmla="*/ 75 w 972"/>
                  <a:gd name="T43" fmla="*/ 2616 h 2636"/>
                  <a:gd name="T44" fmla="*/ 45 w 972"/>
                  <a:gd name="T45" fmla="*/ 2592 h 2636"/>
                  <a:gd name="T46" fmla="*/ 22 w 972"/>
                  <a:gd name="T47" fmla="*/ 2561 h 2636"/>
                  <a:gd name="T48" fmla="*/ 5 w 972"/>
                  <a:gd name="T49" fmla="*/ 2525 h 2636"/>
                  <a:gd name="T50" fmla="*/ 0 w 972"/>
                  <a:gd name="T51" fmla="*/ 2484 h 2636"/>
                  <a:gd name="T52" fmla="*/ 0 w 972"/>
                  <a:gd name="T53" fmla="*/ 77 h 2636"/>
                  <a:gd name="T54" fmla="*/ 3 w 972"/>
                  <a:gd name="T55" fmla="*/ 53 h 2636"/>
                  <a:gd name="T56" fmla="*/ 9 w 972"/>
                  <a:gd name="T57" fmla="*/ 35 h 2636"/>
                  <a:gd name="T58" fmla="*/ 22 w 972"/>
                  <a:gd name="T59" fmla="*/ 20 h 2636"/>
                  <a:gd name="T60" fmla="*/ 36 w 972"/>
                  <a:gd name="T61" fmla="*/ 11 h 2636"/>
                  <a:gd name="T62" fmla="*/ 54 w 972"/>
                  <a:gd name="T63" fmla="*/ 6 h 2636"/>
                  <a:gd name="T64" fmla="*/ 75 w 972"/>
                  <a:gd name="T65" fmla="*/ 2 h 2636"/>
                  <a:gd name="T66" fmla="*/ 98 w 972"/>
                  <a:gd name="T67" fmla="*/ 0 h 2636"/>
                  <a:gd name="T68" fmla="*/ 124 w 972"/>
                  <a:gd name="T69" fmla="*/ 0 h 2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72" h="2636">
                    <a:moveTo>
                      <a:pt x="124" y="0"/>
                    </a:moveTo>
                    <a:lnTo>
                      <a:pt x="151" y="0"/>
                    </a:lnTo>
                    <a:lnTo>
                      <a:pt x="820" y="0"/>
                    </a:lnTo>
                    <a:lnTo>
                      <a:pt x="848" y="0"/>
                    </a:lnTo>
                    <a:lnTo>
                      <a:pt x="873" y="0"/>
                    </a:lnTo>
                    <a:lnTo>
                      <a:pt x="897" y="2"/>
                    </a:lnTo>
                    <a:lnTo>
                      <a:pt x="919" y="6"/>
                    </a:lnTo>
                    <a:lnTo>
                      <a:pt x="937" y="11"/>
                    </a:lnTo>
                    <a:lnTo>
                      <a:pt x="952" y="20"/>
                    </a:lnTo>
                    <a:lnTo>
                      <a:pt x="963" y="35"/>
                    </a:lnTo>
                    <a:lnTo>
                      <a:pt x="970" y="53"/>
                    </a:lnTo>
                    <a:lnTo>
                      <a:pt x="972" y="77"/>
                    </a:lnTo>
                    <a:lnTo>
                      <a:pt x="972" y="2484"/>
                    </a:lnTo>
                    <a:lnTo>
                      <a:pt x="966" y="2525"/>
                    </a:lnTo>
                    <a:lnTo>
                      <a:pt x="952" y="2561"/>
                    </a:lnTo>
                    <a:lnTo>
                      <a:pt x="928" y="2592"/>
                    </a:lnTo>
                    <a:lnTo>
                      <a:pt x="897" y="2616"/>
                    </a:lnTo>
                    <a:lnTo>
                      <a:pt x="860" y="2632"/>
                    </a:lnTo>
                    <a:lnTo>
                      <a:pt x="820" y="2636"/>
                    </a:lnTo>
                    <a:lnTo>
                      <a:pt x="151" y="2636"/>
                    </a:lnTo>
                    <a:lnTo>
                      <a:pt x="111" y="2632"/>
                    </a:lnTo>
                    <a:lnTo>
                      <a:pt x="75" y="2616"/>
                    </a:lnTo>
                    <a:lnTo>
                      <a:pt x="45" y="2592"/>
                    </a:lnTo>
                    <a:lnTo>
                      <a:pt x="22" y="2561"/>
                    </a:lnTo>
                    <a:lnTo>
                      <a:pt x="5" y="2525"/>
                    </a:lnTo>
                    <a:lnTo>
                      <a:pt x="0" y="2484"/>
                    </a:lnTo>
                    <a:lnTo>
                      <a:pt x="0" y="77"/>
                    </a:lnTo>
                    <a:lnTo>
                      <a:pt x="3" y="53"/>
                    </a:lnTo>
                    <a:lnTo>
                      <a:pt x="9" y="35"/>
                    </a:lnTo>
                    <a:lnTo>
                      <a:pt x="22" y="20"/>
                    </a:lnTo>
                    <a:lnTo>
                      <a:pt x="36" y="11"/>
                    </a:lnTo>
                    <a:lnTo>
                      <a:pt x="54" y="6"/>
                    </a:lnTo>
                    <a:lnTo>
                      <a:pt x="75" y="2"/>
                    </a:lnTo>
                    <a:lnTo>
                      <a:pt x="98" y="0"/>
                    </a:lnTo>
                    <a:lnTo>
                      <a:pt x="124" y="0"/>
                    </a:lnTo>
                    <a:close/>
                  </a:path>
                </a:pathLst>
              </a:custGeom>
              <a:gradFill>
                <a:gsLst>
                  <a:gs pos="83000">
                    <a:schemeClr val="bg1">
                      <a:lumMod val="77000"/>
                      <a:lumOff val="23000"/>
                    </a:schemeClr>
                  </a:gs>
                  <a:gs pos="0">
                    <a:srgbClr val="5A5A5A">
                      <a:lumMod val="58000"/>
                      <a:lumOff val="42000"/>
                    </a:srgbClr>
                  </a:gs>
                  <a:gs pos="39195">
                    <a:schemeClr val="bg1">
                      <a:lumMod val="98000"/>
                    </a:schemeClr>
                  </a:gs>
                  <a:gs pos="62000">
                    <a:srgbClr val="000000">
                      <a:lumMod val="58000"/>
                      <a:lumOff val="42000"/>
                    </a:srgbClr>
                  </a:gs>
                  <a:gs pos="13000">
                    <a:schemeClr val="bg1"/>
                  </a:gs>
                  <a:gs pos="100000">
                    <a:schemeClr val="tx1">
                      <a:alpha val="53000"/>
                      <a:lumMod val="41000"/>
                      <a:lumOff val="59000"/>
                    </a:schemeClr>
                  </a:gs>
                </a:gsLst>
                <a:lin ang="0" scaled="1"/>
              </a:gradFill>
              <a:ln w="0">
                <a:noFill/>
                <a:prstDash val="solid"/>
                <a:round/>
                <a:headEnd/>
                <a:tailEnd/>
              </a:ln>
            </p:spPr>
            <p:txBody>
              <a:bodyPr vert="horz" wrap="square" lIns="68598" tIns="34299" rIns="68598" bIns="34299" numCol="1" anchor="t" anchorCtr="0" compatLnSpc="1">
                <a:prstTxWarp prst="textNoShape">
                  <a:avLst/>
                </a:prstTxWarp>
              </a:bodyPr>
              <a:lstStyle/>
              <a:p>
                <a:endParaRPr lang="en-IN" sz="1350"/>
              </a:p>
            </p:txBody>
          </p:sp>
          <p:sp>
            <p:nvSpPr>
              <p:cNvPr id="25" name="Freeform 15">
                <a:extLst>
                  <a:ext uri="{FF2B5EF4-FFF2-40B4-BE49-F238E27FC236}">
                    <a16:creationId xmlns:a16="http://schemas.microsoft.com/office/drawing/2014/main" id="{0497E813-3EEB-4E7E-A958-DB538CC9FE5C}"/>
                  </a:ext>
                </a:extLst>
              </p:cNvPr>
              <p:cNvSpPr>
                <a:spLocks/>
              </p:cNvSpPr>
              <p:nvPr/>
            </p:nvSpPr>
            <p:spPr bwMode="auto">
              <a:xfrm rot="3243413">
                <a:off x="5073728" y="4179969"/>
                <a:ext cx="600835" cy="164348"/>
              </a:xfrm>
              <a:custGeom>
                <a:avLst/>
                <a:gdLst>
                  <a:gd name="T0" fmla="*/ 79 w 903"/>
                  <a:gd name="T1" fmla="*/ 0 h 247"/>
                  <a:gd name="T2" fmla="*/ 824 w 903"/>
                  <a:gd name="T3" fmla="*/ 0 h 247"/>
                  <a:gd name="T4" fmla="*/ 850 w 903"/>
                  <a:gd name="T5" fmla="*/ 5 h 247"/>
                  <a:gd name="T6" fmla="*/ 870 w 903"/>
                  <a:gd name="T7" fmla="*/ 16 h 247"/>
                  <a:gd name="T8" fmla="*/ 888 w 903"/>
                  <a:gd name="T9" fmla="*/ 33 h 247"/>
                  <a:gd name="T10" fmla="*/ 899 w 903"/>
                  <a:gd name="T11" fmla="*/ 55 h 247"/>
                  <a:gd name="T12" fmla="*/ 903 w 903"/>
                  <a:gd name="T13" fmla="*/ 80 h 247"/>
                  <a:gd name="T14" fmla="*/ 903 w 903"/>
                  <a:gd name="T15" fmla="*/ 168 h 247"/>
                  <a:gd name="T16" fmla="*/ 899 w 903"/>
                  <a:gd name="T17" fmla="*/ 194 h 247"/>
                  <a:gd name="T18" fmla="*/ 888 w 903"/>
                  <a:gd name="T19" fmla="*/ 216 h 247"/>
                  <a:gd name="T20" fmla="*/ 870 w 903"/>
                  <a:gd name="T21" fmla="*/ 232 h 247"/>
                  <a:gd name="T22" fmla="*/ 850 w 903"/>
                  <a:gd name="T23" fmla="*/ 243 h 247"/>
                  <a:gd name="T24" fmla="*/ 824 w 903"/>
                  <a:gd name="T25" fmla="*/ 247 h 247"/>
                  <a:gd name="T26" fmla="*/ 79 w 903"/>
                  <a:gd name="T27" fmla="*/ 247 h 247"/>
                  <a:gd name="T28" fmla="*/ 55 w 903"/>
                  <a:gd name="T29" fmla="*/ 243 h 247"/>
                  <a:gd name="T30" fmla="*/ 33 w 903"/>
                  <a:gd name="T31" fmla="*/ 232 h 247"/>
                  <a:gd name="T32" fmla="*/ 17 w 903"/>
                  <a:gd name="T33" fmla="*/ 216 h 247"/>
                  <a:gd name="T34" fmla="*/ 6 w 903"/>
                  <a:gd name="T35" fmla="*/ 194 h 247"/>
                  <a:gd name="T36" fmla="*/ 0 w 903"/>
                  <a:gd name="T37" fmla="*/ 168 h 247"/>
                  <a:gd name="T38" fmla="*/ 0 w 903"/>
                  <a:gd name="T39" fmla="*/ 80 h 247"/>
                  <a:gd name="T40" fmla="*/ 6 w 903"/>
                  <a:gd name="T41" fmla="*/ 55 h 247"/>
                  <a:gd name="T42" fmla="*/ 17 w 903"/>
                  <a:gd name="T43" fmla="*/ 33 h 247"/>
                  <a:gd name="T44" fmla="*/ 33 w 903"/>
                  <a:gd name="T45" fmla="*/ 16 h 247"/>
                  <a:gd name="T46" fmla="*/ 55 w 903"/>
                  <a:gd name="T47" fmla="*/ 5 h 247"/>
                  <a:gd name="T48" fmla="*/ 79 w 903"/>
                  <a:gd name="T49"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03" h="247">
                    <a:moveTo>
                      <a:pt x="79" y="0"/>
                    </a:moveTo>
                    <a:lnTo>
                      <a:pt x="824" y="0"/>
                    </a:lnTo>
                    <a:lnTo>
                      <a:pt x="850" y="5"/>
                    </a:lnTo>
                    <a:lnTo>
                      <a:pt x="870" y="16"/>
                    </a:lnTo>
                    <a:lnTo>
                      <a:pt x="888" y="33"/>
                    </a:lnTo>
                    <a:lnTo>
                      <a:pt x="899" y="55"/>
                    </a:lnTo>
                    <a:lnTo>
                      <a:pt x="903" y="80"/>
                    </a:lnTo>
                    <a:lnTo>
                      <a:pt x="903" y="168"/>
                    </a:lnTo>
                    <a:lnTo>
                      <a:pt x="899" y="194"/>
                    </a:lnTo>
                    <a:lnTo>
                      <a:pt x="888" y="216"/>
                    </a:lnTo>
                    <a:lnTo>
                      <a:pt x="870" y="232"/>
                    </a:lnTo>
                    <a:lnTo>
                      <a:pt x="850" y="243"/>
                    </a:lnTo>
                    <a:lnTo>
                      <a:pt x="824" y="247"/>
                    </a:lnTo>
                    <a:lnTo>
                      <a:pt x="79" y="247"/>
                    </a:lnTo>
                    <a:lnTo>
                      <a:pt x="55" y="243"/>
                    </a:lnTo>
                    <a:lnTo>
                      <a:pt x="33" y="232"/>
                    </a:lnTo>
                    <a:lnTo>
                      <a:pt x="17" y="216"/>
                    </a:lnTo>
                    <a:lnTo>
                      <a:pt x="6" y="194"/>
                    </a:lnTo>
                    <a:lnTo>
                      <a:pt x="0" y="168"/>
                    </a:lnTo>
                    <a:lnTo>
                      <a:pt x="0" y="80"/>
                    </a:lnTo>
                    <a:lnTo>
                      <a:pt x="6" y="55"/>
                    </a:lnTo>
                    <a:lnTo>
                      <a:pt x="17" y="33"/>
                    </a:lnTo>
                    <a:lnTo>
                      <a:pt x="33" y="16"/>
                    </a:lnTo>
                    <a:lnTo>
                      <a:pt x="55" y="5"/>
                    </a:lnTo>
                    <a:lnTo>
                      <a:pt x="79" y="0"/>
                    </a:lnTo>
                    <a:close/>
                  </a:path>
                </a:pathLst>
              </a:custGeom>
              <a:gradFill>
                <a:gsLst>
                  <a:gs pos="83000">
                    <a:schemeClr val="bg1">
                      <a:lumMod val="77000"/>
                      <a:lumOff val="23000"/>
                    </a:schemeClr>
                  </a:gs>
                  <a:gs pos="0">
                    <a:srgbClr val="5A5A5A">
                      <a:lumMod val="58000"/>
                      <a:lumOff val="42000"/>
                    </a:srgbClr>
                  </a:gs>
                  <a:gs pos="39195">
                    <a:schemeClr val="bg1">
                      <a:lumMod val="98000"/>
                    </a:schemeClr>
                  </a:gs>
                  <a:gs pos="62000">
                    <a:srgbClr val="000000">
                      <a:lumMod val="58000"/>
                      <a:lumOff val="42000"/>
                    </a:srgbClr>
                  </a:gs>
                  <a:gs pos="13000">
                    <a:schemeClr val="bg1"/>
                  </a:gs>
                  <a:gs pos="100000">
                    <a:schemeClr val="tx1">
                      <a:alpha val="53000"/>
                      <a:lumMod val="41000"/>
                      <a:lumOff val="59000"/>
                    </a:schemeClr>
                  </a:gs>
                </a:gsLst>
                <a:lin ang="0" scaled="1"/>
              </a:gradFill>
              <a:ln w="0">
                <a:noFill/>
                <a:prstDash val="solid"/>
                <a:round/>
                <a:headEnd/>
                <a:tailEnd/>
              </a:ln>
            </p:spPr>
            <p:txBody>
              <a:bodyPr vert="horz" wrap="square" lIns="68598" tIns="34299" rIns="68598" bIns="34299" numCol="1" anchor="t" anchorCtr="0" compatLnSpc="1">
                <a:prstTxWarp prst="textNoShape">
                  <a:avLst/>
                </a:prstTxWarp>
              </a:bodyPr>
              <a:lstStyle/>
              <a:p>
                <a:endParaRPr lang="en-IN" sz="1350"/>
              </a:p>
            </p:txBody>
          </p:sp>
          <p:sp>
            <p:nvSpPr>
              <p:cNvPr id="26" name="Freeform 25">
                <a:extLst>
                  <a:ext uri="{FF2B5EF4-FFF2-40B4-BE49-F238E27FC236}">
                    <a16:creationId xmlns:a16="http://schemas.microsoft.com/office/drawing/2014/main" id="{5A96B803-A327-43F1-A11B-A139D8D34D53}"/>
                  </a:ext>
                </a:extLst>
              </p:cNvPr>
              <p:cNvSpPr>
                <a:spLocks/>
              </p:cNvSpPr>
              <p:nvPr/>
            </p:nvSpPr>
            <p:spPr bwMode="auto">
              <a:xfrm rot="3243413">
                <a:off x="3293986" y="5320650"/>
                <a:ext cx="651800" cy="425638"/>
              </a:xfrm>
              <a:custGeom>
                <a:avLst/>
                <a:gdLst>
                  <a:gd name="T0" fmla="*/ 124 w 972"/>
                  <a:gd name="T1" fmla="*/ 0 h 2636"/>
                  <a:gd name="T2" fmla="*/ 151 w 972"/>
                  <a:gd name="T3" fmla="*/ 0 h 2636"/>
                  <a:gd name="T4" fmla="*/ 820 w 972"/>
                  <a:gd name="T5" fmla="*/ 0 h 2636"/>
                  <a:gd name="T6" fmla="*/ 848 w 972"/>
                  <a:gd name="T7" fmla="*/ 0 h 2636"/>
                  <a:gd name="T8" fmla="*/ 873 w 972"/>
                  <a:gd name="T9" fmla="*/ 0 h 2636"/>
                  <a:gd name="T10" fmla="*/ 897 w 972"/>
                  <a:gd name="T11" fmla="*/ 2 h 2636"/>
                  <a:gd name="T12" fmla="*/ 919 w 972"/>
                  <a:gd name="T13" fmla="*/ 6 h 2636"/>
                  <a:gd name="T14" fmla="*/ 937 w 972"/>
                  <a:gd name="T15" fmla="*/ 11 h 2636"/>
                  <a:gd name="T16" fmla="*/ 952 w 972"/>
                  <a:gd name="T17" fmla="*/ 20 h 2636"/>
                  <a:gd name="T18" fmla="*/ 963 w 972"/>
                  <a:gd name="T19" fmla="*/ 35 h 2636"/>
                  <a:gd name="T20" fmla="*/ 970 w 972"/>
                  <a:gd name="T21" fmla="*/ 53 h 2636"/>
                  <a:gd name="T22" fmla="*/ 972 w 972"/>
                  <a:gd name="T23" fmla="*/ 77 h 2636"/>
                  <a:gd name="T24" fmla="*/ 972 w 972"/>
                  <a:gd name="T25" fmla="*/ 2484 h 2636"/>
                  <a:gd name="T26" fmla="*/ 966 w 972"/>
                  <a:gd name="T27" fmla="*/ 2525 h 2636"/>
                  <a:gd name="T28" fmla="*/ 952 w 972"/>
                  <a:gd name="T29" fmla="*/ 2561 h 2636"/>
                  <a:gd name="T30" fmla="*/ 928 w 972"/>
                  <a:gd name="T31" fmla="*/ 2592 h 2636"/>
                  <a:gd name="T32" fmla="*/ 897 w 972"/>
                  <a:gd name="T33" fmla="*/ 2616 h 2636"/>
                  <a:gd name="T34" fmla="*/ 860 w 972"/>
                  <a:gd name="T35" fmla="*/ 2632 h 2636"/>
                  <a:gd name="T36" fmla="*/ 820 w 972"/>
                  <a:gd name="T37" fmla="*/ 2636 h 2636"/>
                  <a:gd name="T38" fmla="*/ 151 w 972"/>
                  <a:gd name="T39" fmla="*/ 2636 h 2636"/>
                  <a:gd name="T40" fmla="*/ 111 w 972"/>
                  <a:gd name="T41" fmla="*/ 2632 h 2636"/>
                  <a:gd name="T42" fmla="*/ 75 w 972"/>
                  <a:gd name="T43" fmla="*/ 2616 h 2636"/>
                  <a:gd name="T44" fmla="*/ 45 w 972"/>
                  <a:gd name="T45" fmla="*/ 2592 h 2636"/>
                  <a:gd name="T46" fmla="*/ 22 w 972"/>
                  <a:gd name="T47" fmla="*/ 2561 h 2636"/>
                  <a:gd name="T48" fmla="*/ 5 w 972"/>
                  <a:gd name="T49" fmla="*/ 2525 h 2636"/>
                  <a:gd name="T50" fmla="*/ 0 w 972"/>
                  <a:gd name="T51" fmla="*/ 2484 h 2636"/>
                  <a:gd name="T52" fmla="*/ 0 w 972"/>
                  <a:gd name="T53" fmla="*/ 77 h 2636"/>
                  <a:gd name="T54" fmla="*/ 3 w 972"/>
                  <a:gd name="T55" fmla="*/ 53 h 2636"/>
                  <a:gd name="T56" fmla="*/ 9 w 972"/>
                  <a:gd name="T57" fmla="*/ 35 h 2636"/>
                  <a:gd name="T58" fmla="*/ 22 w 972"/>
                  <a:gd name="T59" fmla="*/ 20 h 2636"/>
                  <a:gd name="T60" fmla="*/ 36 w 972"/>
                  <a:gd name="T61" fmla="*/ 11 h 2636"/>
                  <a:gd name="T62" fmla="*/ 54 w 972"/>
                  <a:gd name="T63" fmla="*/ 6 h 2636"/>
                  <a:gd name="T64" fmla="*/ 75 w 972"/>
                  <a:gd name="T65" fmla="*/ 2 h 2636"/>
                  <a:gd name="T66" fmla="*/ 98 w 972"/>
                  <a:gd name="T67" fmla="*/ 0 h 2636"/>
                  <a:gd name="T68" fmla="*/ 124 w 972"/>
                  <a:gd name="T69" fmla="*/ 0 h 2636"/>
                  <a:gd name="connsiteX0" fmla="*/ 1292 w 10016"/>
                  <a:gd name="connsiteY0" fmla="*/ 0 h 10000"/>
                  <a:gd name="connsiteX1" fmla="*/ 1569 w 10016"/>
                  <a:gd name="connsiteY1" fmla="*/ 0 h 10000"/>
                  <a:gd name="connsiteX2" fmla="*/ 8452 w 10016"/>
                  <a:gd name="connsiteY2" fmla="*/ 0 h 10000"/>
                  <a:gd name="connsiteX3" fmla="*/ 8740 w 10016"/>
                  <a:gd name="connsiteY3" fmla="*/ 0 h 10000"/>
                  <a:gd name="connsiteX4" fmla="*/ 8997 w 10016"/>
                  <a:gd name="connsiteY4" fmla="*/ 0 h 10000"/>
                  <a:gd name="connsiteX5" fmla="*/ 9244 w 10016"/>
                  <a:gd name="connsiteY5" fmla="*/ 8 h 10000"/>
                  <a:gd name="connsiteX6" fmla="*/ 9471 w 10016"/>
                  <a:gd name="connsiteY6" fmla="*/ 23 h 10000"/>
                  <a:gd name="connsiteX7" fmla="*/ 9656 w 10016"/>
                  <a:gd name="connsiteY7" fmla="*/ 42 h 10000"/>
                  <a:gd name="connsiteX8" fmla="*/ 9810 w 10016"/>
                  <a:gd name="connsiteY8" fmla="*/ 76 h 10000"/>
                  <a:gd name="connsiteX9" fmla="*/ 9923 w 10016"/>
                  <a:gd name="connsiteY9" fmla="*/ 133 h 10000"/>
                  <a:gd name="connsiteX10" fmla="*/ 9995 w 10016"/>
                  <a:gd name="connsiteY10" fmla="*/ 201 h 10000"/>
                  <a:gd name="connsiteX11" fmla="*/ 10016 w 10016"/>
                  <a:gd name="connsiteY11" fmla="*/ 292 h 10000"/>
                  <a:gd name="connsiteX12" fmla="*/ 10016 w 10016"/>
                  <a:gd name="connsiteY12" fmla="*/ 9423 h 10000"/>
                  <a:gd name="connsiteX13" fmla="*/ 9954 w 10016"/>
                  <a:gd name="connsiteY13" fmla="*/ 9579 h 10000"/>
                  <a:gd name="connsiteX14" fmla="*/ 9810 w 10016"/>
                  <a:gd name="connsiteY14" fmla="*/ 9715 h 10000"/>
                  <a:gd name="connsiteX15" fmla="*/ 9563 w 10016"/>
                  <a:gd name="connsiteY15" fmla="*/ 9833 h 10000"/>
                  <a:gd name="connsiteX16" fmla="*/ 9244 w 10016"/>
                  <a:gd name="connsiteY16" fmla="*/ 9924 h 10000"/>
                  <a:gd name="connsiteX17" fmla="*/ 8864 w 10016"/>
                  <a:gd name="connsiteY17" fmla="*/ 9985 h 10000"/>
                  <a:gd name="connsiteX18" fmla="*/ 8452 w 10016"/>
                  <a:gd name="connsiteY18" fmla="*/ 10000 h 10000"/>
                  <a:gd name="connsiteX19" fmla="*/ 1569 w 10016"/>
                  <a:gd name="connsiteY19" fmla="*/ 10000 h 10000"/>
                  <a:gd name="connsiteX20" fmla="*/ 1158 w 10016"/>
                  <a:gd name="connsiteY20" fmla="*/ 9985 h 10000"/>
                  <a:gd name="connsiteX21" fmla="*/ 788 w 10016"/>
                  <a:gd name="connsiteY21" fmla="*/ 9924 h 10000"/>
                  <a:gd name="connsiteX22" fmla="*/ 479 w 10016"/>
                  <a:gd name="connsiteY22" fmla="*/ 9833 h 10000"/>
                  <a:gd name="connsiteX23" fmla="*/ 242 w 10016"/>
                  <a:gd name="connsiteY23" fmla="*/ 9715 h 10000"/>
                  <a:gd name="connsiteX24" fmla="*/ 67 w 10016"/>
                  <a:gd name="connsiteY24" fmla="*/ 9579 h 10000"/>
                  <a:gd name="connsiteX25" fmla="*/ 16 w 10016"/>
                  <a:gd name="connsiteY25" fmla="*/ 9423 h 10000"/>
                  <a:gd name="connsiteX26" fmla="*/ 0 w 10016"/>
                  <a:gd name="connsiteY26" fmla="*/ 7482 h 10000"/>
                  <a:gd name="connsiteX27" fmla="*/ 16 w 10016"/>
                  <a:gd name="connsiteY27" fmla="*/ 292 h 10000"/>
                  <a:gd name="connsiteX28" fmla="*/ 47 w 10016"/>
                  <a:gd name="connsiteY28" fmla="*/ 201 h 10000"/>
                  <a:gd name="connsiteX29" fmla="*/ 109 w 10016"/>
                  <a:gd name="connsiteY29" fmla="*/ 133 h 10000"/>
                  <a:gd name="connsiteX30" fmla="*/ 242 w 10016"/>
                  <a:gd name="connsiteY30" fmla="*/ 76 h 10000"/>
                  <a:gd name="connsiteX31" fmla="*/ 386 w 10016"/>
                  <a:gd name="connsiteY31" fmla="*/ 42 h 10000"/>
                  <a:gd name="connsiteX32" fmla="*/ 572 w 10016"/>
                  <a:gd name="connsiteY32" fmla="*/ 23 h 10000"/>
                  <a:gd name="connsiteX33" fmla="*/ 788 w 10016"/>
                  <a:gd name="connsiteY33" fmla="*/ 8 h 10000"/>
                  <a:gd name="connsiteX34" fmla="*/ 1024 w 10016"/>
                  <a:gd name="connsiteY34" fmla="*/ 0 h 10000"/>
                  <a:gd name="connsiteX35" fmla="*/ 1292 w 10016"/>
                  <a:gd name="connsiteY35" fmla="*/ 0 h 10000"/>
                  <a:gd name="connsiteX0" fmla="*/ 1292 w 10035"/>
                  <a:gd name="connsiteY0" fmla="*/ 0 h 10000"/>
                  <a:gd name="connsiteX1" fmla="*/ 1569 w 10035"/>
                  <a:gd name="connsiteY1" fmla="*/ 0 h 10000"/>
                  <a:gd name="connsiteX2" fmla="*/ 8452 w 10035"/>
                  <a:gd name="connsiteY2" fmla="*/ 0 h 10000"/>
                  <a:gd name="connsiteX3" fmla="*/ 8740 w 10035"/>
                  <a:gd name="connsiteY3" fmla="*/ 0 h 10000"/>
                  <a:gd name="connsiteX4" fmla="*/ 8997 w 10035"/>
                  <a:gd name="connsiteY4" fmla="*/ 0 h 10000"/>
                  <a:gd name="connsiteX5" fmla="*/ 9244 w 10035"/>
                  <a:gd name="connsiteY5" fmla="*/ 8 h 10000"/>
                  <a:gd name="connsiteX6" fmla="*/ 9471 w 10035"/>
                  <a:gd name="connsiteY6" fmla="*/ 23 h 10000"/>
                  <a:gd name="connsiteX7" fmla="*/ 9656 w 10035"/>
                  <a:gd name="connsiteY7" fmla="*/ 42 h 10000"/>
                  <a:gd name="connsiteX8" fmla="*/ 9810 w 10035"/>
                  <a:gd name="connsiteY8" fmla="*/ 76 h 10000"/>
                  <a:gd name="connsiteX9" fmla="*/ 9923 w 10035"/>
                  <a:gd name="connsiteY9" fmla="*/ 133 h 10000"/>
                  <a:gd name="connsiteX10" fmla="*/ 9995 w 10035"/>
                  <a:gd name="connsiteY10" fmla="*/ 201 h 10000"/>
                  <a:gd name="connsiteX11" fmla="*/ 10016 w 10035"/>
                  <a:gd name="connsiteY11" fmla="*/ 292 h 10000"/>
                  <a:gd name="connsiteX12" fmla="*/ 10035 w 10035"/>
                  <a:gd name="connsiteY12" fmla="*/ 7579 h 10000"/>
                  <a:gd name="connsiteX13" fmla="*/ 10016 w 10035"/>
                  <a:gd name="connsiteY13" fmla="*/ 9423 h 10000"/>
                  <a:gd name="connsiteX14" fmla="*/ 9954 w 10035"/>
                  <a:gd name="connsiteY14" fmla="*/ 9579 h 10000"/>
                  <a:gd name="connsiteX15" fmla="*/ 9810 w 10035"/>
                  <a:gd name="connsiteY15" fmla="*/ 9715 h 10000"/>
                  <a:gd name="connsiteX16" fmla="*/ 9563 w 10035"/>
                  <a:gd name="connsiteY16" fmla="*/ 9833 h 10000"/>
                  <a:gd name="connsiteX17" fmla="*/ 9244 w 10035"/>
                  <a:gd name="connsiteY17" fmla="*/ 9924 h 10000"/>
                  <a:gd name="connsiteX18" fmla="*/ 8864 w 10035"/>
                  <a:gd name="connsiteY18" fmla="*/ 9985 h 10000"/>
                  <a:gd name="connsiteX19" fmla="*/ 8452 w 10035"/>
                  <a:gd name="connsiteY19" fmla="*/ 10000 h 10000"/>
                  <a:gd name="connsiteX20" fmla="*/ 1569 w 10035"/>
                  <a:gd name="connsiteY20" fmla="*/ 10000 h 10000"/>
                  <a:gd name="connsiteX21" fmla="*/ 1158 w 10035"/>
                  <a:gd name="connsiteY21" fmla="*/ 9985 h 10000"/>
                  <a:gd name="connsiteX22" fmla="*/ 788 w 10035"/>
                  <a:gd name="connsiteY22" fmla="*/ 9924 h 10000"/>
                  <a:gd name="connsiteX23" fmla="*/ 479 w 10035"/>
                  <a:gd name="connsiteY23" fmla="*/ 9833 h 10000"/>
                  <a:gd name="connsiteX24" fmla="*/ 242 w 10035"/>
                  <a:gd name="connsiteY24" fmla="*/ 9715 h 10000"/>
                  <a:gd name="connsiteX25" fmla="*/ 67 w 10035"/>
                  <a:gd name="connsiteY25" fmla="*/ 9579 h 10000"/>
                  <a:gd name="connsiteX26" fmla="*/ 16 w 10035"/>
                  <a:gd name="connsiteY26" fmla="*/ 9423 h 10000"/>
                  <a:gd name="connsiteX27" fmla="*/ 0 w 10035"/>
                  <a:gd name="connsiteY27" fmla="*/ 7482 h 10000"/>
                  <a:gd name="connsiteX28" fmla="*/ 16 w 10035"/>
                  <a:gd name="connsiteY28" fmla="*/ 292 h 10000"/>
                  <a:gd name="connsiteX29" fmla="*/ 47 w 10035"/>
                  <a:gd name="connsiteY29" fmla="*/ 201 h 10000"/>
                  <a:gd name="connsiteX30" fmla="*/ 109 w 10035"/>
                  <a:gd name="connsiteY30" fmla="*/ 133 h 10000"/>
                  <a:gd name="connsiteX31" fmla="*/ 242 w 10035"/>
                  <a:gd name="connsiteY31" fmla="*/ 76 h 10000"/>
                  <a:gd name="connsiteX32" fmla="*/ 386 w 10035"/>
                  <a:gd name="connsiteY32" fmla="*/ 42 h 10000"/>
                  <a:gd name="connsiteX33" fmla="*/ 572 w 10035"/>
                  <a:gd name="connsiteY33" fmla="*/ 23 h 10000"/>
                  <a:gd name="connsiteX34" fmla="*/ 788 w 10035"/>
                  <a:gd name="connsiteY34" fmla="*/ 8 h 10000"/>
                  <a:gd name="connsiteX35" fmla="*/ 1024 w 10035"/>
                  <a:gd name="connsiteY35" fmla="*/ 0 h 10000"/>
                  <a:gd name="connsiteX36" fmla="*/ 1292 w 10035"/>
                  <a:gd name="connsiteY36" fmla="*/ 0 h 10000"/>
                  <a:gd name="connsiteX0" fmla="*/ 1292 w 10035"/>
                  <a:gd name="connsiteY0" fmla="*/ 295 h 10295"/>
                  <a:gd name="connsiteX1" fmla="*/ 1569 w 10035"/>
                  <a:gd name="connsiteY1" fmla="*/ 295 h 10295"/>
                  <a:gd name="connsiteX2" fmla="*/ 8452 w 10035"/>
                  <a:gd name="connsiteY2" fmla="*/ 295 h 10295"/>
                  <a:gd name="connsiteX3" fmla="*/ 8740 w 10035"/>
                  <a:gd name="connsiteY3" fmla="*/ 295 h 10295"/>
                  <a:gd name="connsiteX4" fmla="*/ 8997 w 10035"/>
                  <a:gd name="connsiteY4" fmla="*/ 295 h 10295"/>
                  <a:gd name="connsiteX5" fmla="*/ 9244 w 10035"/>
                  <a:gd name="connsiteY5" fmla="*/ 303 h 10295"/>
                  <a:gd name="connsiteX6" fmla="*/ 9471 w 10035"/>
                  <a:gd name="connsiteY6" fmla="*/ 318 h 10295"/>
                  <a:gd name="connsiteX7" fmla="*/ 9656 w 10035"/>
                  <a:gd name="connsiteY7" fmla="*/ 337 h 10295"/>
                  <a:gd name="connsiteX8" fmla="*/ 9810 w 10035"/>
                  <a:gd name="connsiteY8" fmla="*/ 371 h 10295"/>
                  <a:gd name="connsiteX9" fmla="*/ 9923 w 10035"/>
                  <a:gd name="connsiteY9" fmla="*/ 428 h 10295"/>
                  <a:gd name="connsiteX10" fmla="*/ 10016 w 10035"/>
                  <a:gd name="connsiteY10" fmla="*/ 587 h 10295"/>
                  <a:gd name="connsiteX11" fmla="*/ 10035 w 10035"/>
                  <a:gd name="connsiteY11" fmla="*/ 7874 h 10295"/>
                  <a:gd name="connsiteX12" fmla="*/ 10016 w 10035"/>
                  <a:gd name="connsiteY12" fmla="*/ 9718 h 10295"/>
                  <a:gd name="connsiteX13" fmla="*/ 9954 w 10035"/>
                  <a:gd name="connsiteY13" fmla="*/ 9874 h 10295"/>
                  <a:gd name="connsiteX14" fmla="*/ 9810 w 10035"/>
                  <a:gd name="connsiteY14" fmla="*/ 10010 h 10295"/>
                  <a:gd name="connsiteX15" fmla="*/ 9563 w 10035"/>
                  <a:gd name="connsiteY15" fmla="*/ 10128 h 10295"/>
                  <a:gd name="connsiteX16" fmla="*/ 9244 w 10035"/>
                  <a:gd name="connsiteY16" fmla="*/ 10219 h 10295"/>
                  <a:gd name="connsiteX17" fmla="*/ 8864 w 10035"/>
                  <a:gd name="connsiteY17" fmla="*/ 10280 h 10295"/>
                  <a:gd name="connsiteX18" fmla="*/ 8452 w 10035"/>
                  <a:gd name="connsiteY18" fmla="*/ 10295 h 10295"/>
                  <a:gd name="connsiteX19" fmla="*/ 1569 w 10035"/>
                  <a:gd name="connsiteY19" fmla="*/ 10295 h 10295"/>
                  <a:gd name="connsiteX20" fmla="*/ 1158 w 10035"/>
                  <a:gd name="connsiteY20" fmla="*/ 10280 h 10295"/>
                  <a:gd name="connsiteX21" fmla="*/ 788 w 10035"/>
                  <a:gd name="connsiteY21" fmla="*/ 10219 h 10295"/>
                  <a:gd name="connsiteX22" fmla="*/ 479 w 10035"/>
                  <a:gd name="connsiteY22" fmla="*/ 10128 h 10295"/>
                  <a:gd name="connsiteX23" fmla="*/ 242 w 10035"/>
                  <a:gd name="connsiteY23" fmla="*/ 10010 h 10295"/>
                  <a:gd name="connsiteX24" fmla="*/ 67 w 10035"/>
                  <a:gd name="connsiteY24" fmla="*/ 9874 h 10295"/>
                  <a:gd name="connsiteX25" fmla="*/ 16 w 10035"/>
                  <a:gd name="connsiteY25" fmla="*/ 9718 h 10295"/>
                  <a:gd name="connsiteX26" fmla="*/ 0 w 10035"/>
                  <a:gd name="connsiteY26" fmla="*/ 7777 h 10295"/>
                  <a:gd name="connsiteX27" fmla="*/ 16 w 10035"/>
                  <a:gd name="connsiteY27" fmla="*/ 587 h 10295"/>
                  <a:gd name="connsiteX28" fmla="*/ 47 w 10035"/>
                  <a:gd name="connsiteY28" fmla="*/ 496 h 10295"/>
                  <a:gd name="connsiteX29" fmla="*/ 109 w 10035"/>
                  <a:gd name="connsiteY29" fmla="*/ 428 h 10295"/>
                  <a:gd name="connsiteX30" fmla="*/ 242 w 10035"/>
                  <a:gd name="connsiteY30" fmla="*/ 371 h 10295"/>
                  <a:gd name="connsiteX31" fmla="*/ 386 w 10035"/>
                  <a:gd name="connsiteY31" fmla="*/ 337 h 10295"/>
                  <a:gd name="connsiteX32" fmla="*/ 572 w 10035"/>
                  <a:gd name="connsiteY32" fmla="*/ 318 h 10295"/>
                  <a:gd name="connsiteX33" fmla="*/ 788 w 10035"/>
                  <a:gd name="connsiteY33" fmla="*/ 303 h 10295"/>
                  <a:gd name="connsiteX34" fmla="*/ 1024 w 10035"/>
                  <a:gd name="connsiteY34" fmla="*/ 295 h 10295"/>
                  <a:gd name="connsiteX35" fmla="*/ 1292 w 10035"/>
                  <a:gd name="connsiteY35" fmla="*/ 295 h 10295"/>
                  <a:gd name="connsiteX0" fmla="*/ 1292 w 10035"/>
                  <a:gd name="connsiteY0" fmla="*/ 0 h 10000"/>
                  <a:gd name="connsiteX1" fmla="*/ 1569 w 10035"/>
                  <a:gd name="connsiteY1" fmla="*/ 0 h 10000"/>
                  <a:gd name="connsiteX2" fmla="*/ 8452 w 10035"/>
                  <a:gd name="connsiteY2" fmla="*/ 0 h 10000"/>
                  <a:gd name="connsiteX3" fmla="*/ 8740 w 10035"/>
                  <a:gd name="connsiteY3" fmla="*/ 0 h 10000"/>
                  <a:gd name="connsiteX4" fmla="*/ 8997 w 10035"/>
                  <a:gd name="connsiteY4" fmla="*/ 0 h 10000"/>
                  <a:gd name="connsiteX5" fmla="*/ 9244 w 10035"/>
                  <a:gd name="connsiteY5" fmla="*/ 8 h 10000"/>
                  <a:gd name="connsiteX6" fmla="*/ 9471 w 10035"/>
                  <a:gd name="connsiteY6" fmla="*/ 23 h 10000"/>
                  <a:gd name="connsiteX7" fmla="*/ 9656 w 10035"/>
                  <a:gd name="connsiteY7" fmla="*/ 42 h 10000"/>
                  <a:gd name="connsiteX8" fmla="*/ 9810 w 10035"/>
                  <a:gd name="connsiteY8" fmla="*/ 76 h 10000"/>
                  <a:gd name="connsiteX9" fmla="*/ 10016 w 10035"/>
                  <a:gd name="connsiteY9" fmla="*/ 292 h 10000"/>
                  <a:gd name="connsiteX10" fmla="*/ 10035 w 10035"/>
                  <a:gd name="connsiteY10" fmla="*/ 7579 h 10000"/>
                  <a:gd name="connsiteX11" fmla="*/ 10016 w 10035"/>
                  <a:gd name="connsiteY11" fmla="*/ 9423 h 10000"/>
                  <a:gd name="connsiteX12" fmla="*/ 9954 w 10035"/>
                  <a:gd name="connsiteY12" fmla="*/ 9579 h 10000"/>
                  <a:gd name="connsiteX13" fmla="*/ 9810 w 10035"/>
                  <a:gd name="connsiteY13" fmla="*/ 9715 h 10000"/>
                  <a:gd name="connsiteX14" fmla="*/ 9563 w 10035"/>
                  <a:gd name="connsiteY14" fmla="*/ 9833 h 10000"/>
                  <a:gd name="connsiteX15" fmla="*/ 9244 w 10035"/>
                  <a:gd name="connsiteY15" fmla="*/ 9924 h 10000"/>
                  <a:gd name="connsiteX16" fmla="*/ 8864 w 10035"/>
                  <a:gd name="connsiteY16" fmla="*/ 9985 h 10000"/>
                  <a:gd name="connsiteX17" fmla="*/ 8452 w 10035"/>
                  <a:gd name="connsiteY17" fmla="*/ 10000 h 10000"/>
                  <a:gd name="connsiteX18" fmla="*/ 1569 w 10035"/>
                  <a:gd name="connsiteY18" fmla="*/ 10000 h 10000"/>
                  <a:gd name="connsiteX19" fmla="*/ 1158 w 10035"/>
                  <a:gd name="connsiteY19" fmla="*/ 9985 h 10000"/>
                  <a:gd name="connsiteX20" fmla="*/ 788 w 10035"/>
                  <a:gd name="connsiteY20" fmla="*/ 9924 h 10000"/>
                  <a:gd name="connsiteX21" fmla="*/ 479 w 10035"/>
                  <a:gd name="connsiteY21" fmla="*/ 9833 h 10000"/>
                  <a:gd name="connsiteX22" fmla="*/ 242 w 10035"/>
                  <a:gd name="connsiteY22" fmla="*/ 9715 h 10000"/>
                  <a:gd name="connsiteX23" fmla="*/ 67 w 10035"/>
                  <a:gd name="connsiteY23" fmla="*/ 9579 h 10000"/>
                  <a:gd name="connsiteX24" fmla="*/ 16 w 10035"/>
                  <a:gd name="connsiteY24" fmla="*/ 9423 h 10000"/>
                  <a:gd name="connsiteX25" fmla="*/ 0 w 10035"/>
                  <a:gd name="connsiteY25" fmla="*/ 7482 h 10000"/>
                  <a:gd name="connsiteX26" fmla="*/ 16 w 10035"/>
                  <a:gd name="connsiteY26" fmla="*/ 292 h 10000"/>
                  <a:gd name="connsiteX27" fmla="*/ 47 w 10035"/>
                  <a:gd name="connsiteY27" fmla="*/ 201 h 10000"/>
                  <a:gd name="connsiteX28" fmla="*/ 109 w 10035"/>
                  <a:gd name="connsiteY28" fmla="*/ 133 h 10000"/>
                  <a:gd name="connsiteX29" fmla="*/ 242 w 10035"/>
                  <a:gd name="connsiteY29" fmla="*/ 76 h 10000"/>
                  <a:gd name="connsiteX30" fmla="*/ 386 w 10035"/>
                  <a:gd name="connsiteY30" fmla="*/ 42 h 10000"/>
                  <a:gd name="connsiteX31" fmla="*/ 572 w 10035"/>
                  <a:gd name="connsiteY31" fmla="*/ 23 h 10000"/>
                  <a:gd name="connsiteX32" fmla="*/ 788 w 10035"/>
                  <a:gd name="connsiteY32" fmla="*/ 8 h 10000"/>
                  <a:gd name="connsiteX33" fmla="*/ 1024 w 10035"/>
                  <a:gd name="connsiteY33" fmla="*/ 0 h 10000"/>
                  <a:gd name="connsiteX34" fmla="*/ 1292 w 10035"/>
                  <a:gd name="connsiteY34" fmla="*/ 0 h 10000"/>
                  <a:gd name="connsiteX0" fmla="*/ 1292 w 10035"/>
                  <a:gd name="connsiteY0" fmla="*/ 0 h 10000"/>
                  <a:gd name="connsiteX1" fmla="*/ 1569 w 10035"/>
                  <a:gd name="connsiteY1" fmla="*/ 0 h 10000"/>
                  <a:gd name="connsiteX2" fmla="*/ 8452 w 10035"/>
                  <a:gd name="connsiteY2" fmla="*/ 0 h 10000"/>
                  <a:gd name="connsiteX3" fmla="*/ 8740 w 10035"/>
                  <a:gd name="connsiteY3" fmla="*/ 0 h 10000"/>
                  <a:gd name="connsiteX4" fmla="*/ 8997 w 10035"/>
                  <a:gd name="connsiteY4" fmla="*/ 0 h 10000"/>
                  <a:gd name="connsiteX5" fmla="*/ 9244 w 10035"/>
                  <a:gd name="connsiteY5" fmla="*/ 8 h 10000"/>
                  <a:gd name="connsiteX6" fmla="*/ 9471 w 10035"/>
                  <a:gd name="connsiteY6" fmla="*/ 23 h 10000"/>
                  <a:gd name="connsiteX7" fmla="*/ 9656 w 10035"/>
                  <a:gd name="connsiteY7" fmla="*/ 42 h 10000"/>
                  <a:gd name="connsiteX8" fmla="*/ 9810 w 10035"/>
                  <a:gd name="connsiteY8" fmla="*/ 76 h 10000"/>
                  <a:gd name="connsiteX9" fmla="*/ 10035 w 10035"/>
                  <a:gd name="connsiteY9" fmla="*/ 7579 h 10000"/>
                  <a:gd name="connsiteX10" fmla="*/ 10016 w 10035"/>
                  <a:gd name="connsiteY10" fmla="*/ 9423 h 10000"/>
                  <a:gd name="connsiteX11" fmla="*/ 9954 w 10035"/>
                  <a:gd name="connsiteY11" fmla="*/ 9579 h 10000"/>
                  <a:gd name="connsiteX12" fmla="*/ 9810 w 10035"/>
                  <a:gd name="connsiteY12" fmla="*/ 9715 h 10000"/>
                  <a:gd name="connsiteX13" fmla="*/ 9563 w 10035"/>
                  <a:gd name="connsiteY13" fmla="*/ 9833 h 10000"/>
                  <a:gd name="connsiteX14" fmla="*/ 9244 w 10035"/>
                  <a:gd name="connsiteY14" fmla="*/ 9924 h 10000"/>
                  <a:gd name="connsiteX15" fmla="*/ 8864 w 10035"/>
                  <a:gd name="connsiteY15" fmla="*/ 9985 h 10000"/>
                  <a:gd name="connsiteX16" fmla="*/ 8452 w 10035"/>
                  <a:gd name="connsiteY16" fmla="*/ 10000 h 10000"/>
                  <a:gd name="connsiteX17" fmla="*/ 1569 w 10035"/>
                  <a:gd name="connsiteY17" fmla="*/ 10000 h 10000"/>
                  <a:gd name="connsiteX18" fmla="*/ 1158 w 10035"/>
                  <a:gd name="connsiteY18" fmla="*/ 9985 h 10000"/>
                  <a:gd name="connsiteX19" fmla="*/ 788 w 10035"/>
                  <a:gd name="connsiteY19" fmla="*/ 9924 h 10000"/>
                  <a:gd name="connsiteX20" fmla="*/ 479 w 10035"/>
                  <a:gd name="connsiteY20" fmla="*/ 9833 h 10000"/>
                  <a:gd name="connsiteX21" fmla="*/ 242 w 10035"/>
                  <a:gd name="connsiteY21" fmla="*/ 9715 h 10000"/>
                  <a:gd name="connsiteX22" fmla="*/ 67 w 10035"/>
                  <a:gd name="connsiteY22" fmla="*/ 9579 h 10000"/>
                  <a:gd name="connsiteX23" fmla="*/ 16 w 10035"/>
                  <a:gd name="connsiteY23" fmla="*/ 9423 h 10000"/>
                  <a:gd name="connsiteX24" fmla="*/ 0 w 10035"/>
                  <a:gd name="connsiteY24" fmla="*/ 7482 h 10000"/>
                  <a:gd name="connsiteX25" fmla="*/ 16 w 10035"/>
                  <a:gd name="connsiteY25" fmla="*/ 292 h 10000"/>
                  <a:gd name="connsiteX26" fmla="*/ 47 w 10035"/>
                  <a:gd name="connsiteY26" fmla="*/ 201 h 10000"/>
                  <a:gd name="connsiteX27" fmla="*/ 109 w 10035"/>
                  <a:gd name="connsiteY27" fmla="*/ 133 h 10000"/>
                  <a:gd name="connsiteX28" fmla="*/ 242 w 10035"/>
                  <a:gd name="connsiteY28" fmla="*/ 76 h 10000"/>
                  <a:gd name="connsiteX29" fmla="*/ 386 w 10035"/>
                  <a:gd name="connsiteY29" fmla="*/ 42 h 10000"/>
                  <a:gd name="connsiteX30" fmla="*/ 572 w 10035"/>
                  <a:gd name="connsiteY30" fmla="*/ 23 h 10000"/>
                  <a:gd name="connsiteX31" fmla="*/ 788 w 10035"/>
                  <a:gd name="connsiteY31" fmla="*/ 8 h 10000"/>
                  <a:gd name="connsiteX32" fmla="*/ 1024 w 10035"/>
                  <a:gd name="connsiteY32" fmla="*/ 0 h 10000"/>
                  <a:gd name="connsiteX33" fmla="*/ 1292 w 10035"/>
                  <a:gd name="connsiteY33" fmla="*/ 0 h 10000"/>
                  <a:gd name="connsiteX0" fmla="*/ 1292 w 10035"/>
                  <a:gd name="connsiteY0" fmla="*/ 0 h 10000"/>
                  <a:gd name="connsiteX1" fmla="*/ 1569 w 10035"/>
                  <a:gd name="connsiteY1" fmla="*/ 0 h 10000"/>
                  <a:gd name="connsiteX2" fmla="*/ 8452 w 10035"/>
                  <a:gd name="connsiteY2" fmla="*/ 0 h 10000"/>
                  <a:gd name="connsiteX3" fmla="*/ 8740 w 10035"/>
                  <a:gd name="connsiteY3" fmla="*/ 0 h 10000"/>
                  <a:gd name="connsiteX4" fmla="*/ 8997 w 10035"/>
                  <a:gd name="connsiteY4" fmla="*/ 0 h 10000"/>
                  <a:gd name="connsiteX5" fmla="*/ 9244 w 10035"/>
                  <a:gd name="connsiteY5" fmla="*/ 8 h 10000"/>
                  <a:gd name="connsiteX6" fmla="*/ 9471 w 10035"/>
                  <a:gd name="connsiteY6" fmla="*/ 23 h 10000"/>
                  <a:gd name="connsiteX7" fmla="*/ 9656 w 10035"/>
                  <a:gd name="connsiteY7" fmla="*/ 42 h 10000"/>
                  <a:gd name="connsiteX8" fmla="*/ 10035 w 10035"/>
                  <a:gd name="connsiteY8" fmla="*/ 7579 h 10000"/>
                  <a:gd name="connsiteX9" fmla="*/ 10016 w 10035"/>
                  <a:gd name="connsiteY9" fmla="*/ 9423 h 10000"/>
                  <a:gd name="connsiteX10" fmla="*/ 9954 w 10035"/>
                  <a:gd name="connsiteY10" fmla="*/ 9579 h 10000"/>
                  <a:gd name="connsiteX11" fmla="*/ 9810 w 10035"/>
                  <a:gd name="connsiteY11" fmla="*/ 9715 h 10000"/>
                  <a:gd name="connsiteX12" fmla="*/ 9563 w 10035"/>
                  <a:gd name="connsiteY12" fmla="*/ 9833 h 10000"/>
                  <a:gd name="connsiteX13" fmla="*/ 9244 w 10035"/>
                  <a:gd name="connsiteY13" fmla="*/ 9924 h 10000"/>
                  <a:gd name="connsiteX14" fmla="*/ 8864 w 10035"/>
                  <a:gd name="connsiteY14" fmla="*/ 9985 h 10000"/>
                  <a:gd name="connsiteX15" fmla="*/ 8452 w 10035"/>
                  <a:gd name="connsiteY15" fmla="*/ 10000 h 10000"/>
                  <a:gd name="connsiteX16" fmla="*/ 1569 w 10035"/>
                  <a:gd name="connsiteY16" fmla="*/ 10000 h 10000"/>
                  <a:gd name="connsiteX17" fmla="*/ 1158 w 10035"/>
                  <a:gd name="connsiteY17" fmla="*/ 9985 h 10000"/>
                  <a:gd name="connsiteX18" fmla="*/ 788 w 10035"/>
                  <a:gd name="connsiteY18" fmla="*/ 9924 h 10000"/>
                  <a:gd name="connsiteX19" fmla="*/ 479 w 10035"/>
                  <a:gd name="connsiteY19" fmla="*/ 9833 h 10000"/>
                  <a:gd name="connsiteX20" fmla="*/ 242 w 10035"/>
                  <a:gd name="connsiteY20" fmla="*/ 9715 h 10000"/>
                  <a:gd name="connsiteX21" fmla="*/ 67 w 10035"/>
                  <a:gd name="connsiteY21" fmla="*/ 9579 h 10000"/>
                  <a:gd name="connsiteX22" fmla="*/ 16 w 10035"/>
                  <a:gd name="connsiteY22" fmla="*/ 9423 h 10000"/>
                  <a:gd name="connsiteX23" fmla="*/ 0 w 10035"/>
                  <a:gd name="connsiteY23" fmla="*/ 7482 h 10000"/>
                  <a:gd name="connsiteX24" fmla="*/ 16 w 10035"/>
                  <a:gd name="connsiteY24" fmla="*/ 292 h 10000"/>
                  <a:gd name="connsiteX25" fmla="*/ 47 w 10035"/>
                  <a:gd name="connsiteY25" fmla="*/ 201 h 10000"/>
                  <a:gd name="connsiteX26" fmla="*/ 109 w 10035"/>
                  <a:gd name="connsiteY26" fmla="*/ 133 h 10000"/>
                  <a:gd name="connsiteX27" fmla="*/ 242 w 10035"/>
                  <a:gd name="connsiteY27" fmla="*/ 76 h 10000"/>
                  <a:gd name="connsiteX28" fmla="*/ 386 w 10035"/>
                  <a:gd name="connsiteY28" fmla="*/ 42 h 10000"/>
                  <a:gd name="connsiteX29" fmla="*/ 572 w 10035"/>
                  <a:gd name="connsiteY29" fmla="*/ 23 h 10000"/>
                  <a:gd name="connsiteX30" fmla="*/ 788 w 10035"/>
                  <a:gd name="connsiteY30" fmla="*/ 8 h 10000"/>
                  <a:gd name="connsiteX31" fmla="*/ 1024 w 10035"/>
                  <a:gd name="connsiteY31" fmla="*/ 0 h 10000"/>
                  <a:gd name="connsiteX32" fmla="*/ 1292 w 10035"/>
                  <a:gd name="connsiteY32" fmla="*/ 0 h 10000"/>
                  <a:gd name="connsiteX0" fmla="*/ 1292 w 10035"/>
                  <a:gd name="connsiteY0" fmla="*/ 0 h 10000"/>
                  <a:gd name="connsiteX1" fmla="*/ 1569 w 10035"/>
                  <a:gd name="connsiteY1" fmla="*/ 0 h 10000"/>
                  <a:gd name="connsiteX2" fmla="*/ 8452 w 10035"/>
                  <a:gd name="connsiteY2" fmla="*/ 0 h 10000"/>
                  <a:gd name="connsiteX3" fmla="*/ 8740 w 10035"/>
                  <a:gd name="connsiteY3" fmla="*/ 0 h 10000"/>
                  <a:gd name="connsiteX4" fmla="*/ 8997 w 10035"/>
                  <a:gd name="connsiteY4" fmla="*/ 0 h 10000"/>
                  <a:gd name="connsiteX5" fmla="*/ 9244 w 10035"/>
                  <a:gd name="connsiteY5" fmla="*/ 8 h 10000"/>
                  <a:gd name="connsiteX6" fmla="*/ 9471 w 10035"/>
                  <a:gd name="connsiteY6" fmla="*/ 23 h 10000"/>
                  <a:gd name="connsiteX7" fmla="*/ 10035 w 10035"/>
                  <a:gd name="connsiteY7" fmla="*/ 7579 h 10000"/>
                  <a:gd name="connsiteX8" fmla="*/ 10016 w 10035"/>
                  <a:gd name="connsiteY8" fmla="*/ 9423 h 10000"/>
                  <a:gd name="connsiteX9" fmla="*/ 9954 w 10035"/>
                  <a:gd name="connsiteY9" fmla="*/ 9579 h 10000"/>
                  <a:gd name="connsiteX10" fmla="*/ 9810 w 10035"/>
                  <a:gd name="connsiteY10" fmla="*/ 9715 h 10000"/>
                  <a:gd name="connsiteX11" fmla="*/ 9563 w 10035"/>
                  <a:gd name="connsiteY11" fmla="*/ 9833 h 10000"/>
                  <a:gd name="connsiteX12" fmla="*/ 9244 w 10035"/>
                  <a:gd name="connsiteY12" fmla="*/ 9924 h 10000"/>
                  <a:gd name="connsiteX13" fmla="*/ 8864 w 10035"/>
                  <a:gd name="connsiteY13" fmla="*/ 9985 h 10000"/>
                  <a:gd name="connsiteX14" fmla="*/ 8452 w 10035"/>
                  <a:gd name="connsiteY14" fmla="*/ 10000 h 10000"/>
                  <a:gd name="connsiteX15" fmla="*/ 1569 w 10035"/>
                  <a:gd name="connsiteY15" fmla="*/ 10000 h 10000"/>
                  <a:gd name="connsiteX16" fmla="*/ 1158 w 10035"/>
                  <a:gd name="connsiteY16" fmla="*/ 9985 h 10000"/>
                  <a:gd name="connsiteX17" fmla="*/ 788 w 10035"/>
                  <a:gd name="connsiteY17" fmla="*/ 9924 h 10000"/>
                  <a:gd name="connsiteX18" fmla="*/ 479 w 10035"/>
                  <a:gd name="connsiteY18" fmla="*/ 9833 h 10000"/>
                  <a:gd name="connsiteX19" fmla="*/ 242 w 10035"/>
                  <a:gd name="connsiteY19" fmla="*/ 9715 h 10000"/>
                  <a:gd name="connsiteX20" fmla="*/ 67 w 10035"/>
                  <a:gd name="connsiteY20" fmla="*/ 9579 h 10000"/>
                  <a:gd name="connsiteX21" fmla="*/ 16 w 10035"/>
                  <a:gd name="connsiteY21" fmla="*/ 9423 h 10000"/>
                  <a:gd name="connsiteX22" fmla="*/ 0 w 10035"/>
                  <a:gd name="connsiteY22" fmla="*/ 7482 h 10000"/>
                  <a:gd name="connsiteX23" fmla="*/ 16 w 10035"/>
                  <a:gd name="connsiteY23" fmla="*/ 292 h 10000"/>
                  <a:gd name="connsiteX24" fmla="*/ 47 w 10035"/>
                  <a:gd name="connsiteY24" fmla="*/ 201 h 10000"/>
                  <a:gd name="connsiteX25" fmla="*/ 109 w 10035"/>
                  <a:gd name="connsiteY25" fmla="*/ 133 h 10000"/>
                  <a:gd name="connsiteX26" fmla="*/ 242 w 10035"/>
                  <a:gd name="connsiteY26" fmla="*/ 76 h 10000"/>
                  <a:gd name="connsiteX27" fmla="*/ 386 w 10035"/>
                  <a:gd name="connsiteY27" fmla="*/ 42 h 10000"/>
                  <a:gd name="connsiteX28" fmla="*/ 572 w 10035"/>
                  <a:gd name="connsiteY28" fmla="*/ 23 h 10000"/>
                  <a:gd name="connsiteX29" fmla="*/ 788 w 10035"/>
                  <a:gd name="connsiteY29" fmla="*/ 8 h 10000"/>
                  <a:gd name="connsiteX30" fmla="*/ 1024 w 10035"/>
                  <a:gd name="connsiteY30" fmla="*/ 0 h 10000"/>
                  <a:gd name="connsiteX31" fmla="*/ 1292 w 10035"/>
                  <a:gd name="connsiteY31" fmla="*/ 0 h 10000"/>
                  <a:gd name="connsiteX0" fmla="*/ 1292 w 10035"/>
                  <a:gd name="connsiteY0" fmla="*/ 0 h 10000"/>
                  <a:gd name="connsiteX1" fmla="*/ 1569 w 10035"/>
                  <a:gd name="connsiteY1" fmla="*/ 0 h 10000"/>
                  <a:gd name="connsiteX2" fmla="*/ 8452 w 10035"/>
                  <a:gd name="connsiteY2" fmla="*/ 0 h 10000"/>
                  <a:gd name="connsiteX3" fmla="*/ 8740 w 10035"/>
                  <a:gd name="connsiteY3" fmla="*/ 0 h 10000"/>
                  <a:gd name="connsiteX4" fmla="*/ 8997 w 10035"/>
                  <a:gd name="connsiteY4" fmla="*/ 0 h 10000"/>
                  <a:gd name="connsiteX5" fmla="*/ 9244 w 10035"/>
                  <a:gd name="connsiteY5" fmla="*/ 8 h 10000"/>
                  <a:gd name="connsiteX6" fmla="*/ 10035 w 10035"/>
                  <a:gd name="connsiteY6" fmla="*/ 7579 h 10000"/>
                  <a:gd name="connsiteX7" fmla="*/ 10016 w 10035"/>
                  <a:gd name="connsiteY7" fmla="*/ 9423 h 10000"/>
                  <a:gd name="connsiteX8" fmla="*/ 9954 w 10035"/>
                  <a:gd name="connsiteY8" fmla="*/ 9579 h 10000"/>
                  <a:gd name="connsiteX9" fmla="*/ 9810 w 10035"/>
                  <a:gd name="connsiteY9" fmla="*/ 9715 h 10000"/>
                  <a:gd name="connsiteX10" fmla="*/ 9563 w 10035"/>
                  <a:gd name="connsiteY10" fmla="*/ 9833 h 10000"/>
                  <a:gd name="connsiteX11" fmla="*/ 9244 w 10035"/>
                  <a:gd name="connsiteY11" fmla="*/ 9924 h 10000"/>
                  <a:gd name="connsiteX12" fmla="*/ 8864 w 10035"/>
                  <a:gd name="connsiteY12" fmla="*/ 9985 h 10000"/>
                  <a:gd name="connsiteX13" fmla="*/ 8452 w 10035"/>
                  <a:gd name="connsiteY13" fmla="*/ 10000 h 10000"/>
                  <a:gd name="connsiteX14" fmla="*/ 1569 w 10035"/>
                  <a:gd name="connsiteY14" fmla="*/ 10000 h 10000"/>
                  <a:gd name="connsiteX15" fmla="*/ 1158 w 10035"/>
                  <a:gd name="connsiteY15" fmla="*/ 9985 h 10000"/>
                  <a:gd name="connsiteX16" fmla="*/ 788 w 10035"/>
                  <a:gd name="connsiteY16" fmla="*/ 9924 h 10000"/>
                  <a:gd name="connsiteX17" fmla="*/ 479 w 10035"/>
                  <a:gd name="connsiteY17" fmla="*/ 9833 h 10000"/>
                  <a:gd name="connsiteX18" fmla="*/ 242 w 10035"/>
                  <a:gd name="connsiteY18" fmla="*/ 9715 h 10000"/>
                  <a:gd name="connsiteX19" fmla="*/ 67 w 10035"/>
                  <a:gd name="connsiteY19" fmla="*/ 9579 h 10000"/>
                  <a:gd name="connsiteX20" fmla="*/ 16 w 10035"/>
                  <a:gd name="connsiteY20" fmla="*/ 9423 h 10000"/>
                  <a:gd name="connsiteX21" fmla="*/ 0 w 10035"/>
                  <a:gd name="connsiteY21" fmla="*/ 7482 h 10000"/>
                  <a:gd name="connsiteX22" fmla="*/ 16 w 10035"/>
                  <a:gd name="connsiteY22" fmla="*/ 292 h 10000"/>
                  <a:gd name="connsiteX23" fmla="*/ 47 w 10035"/>
                  <a:gd name="connsiteY23" fmla="*/ 201 h 10000"/>
                  <a:gd name="connsiteX24" fmla="*/ 109 w 10035"/>
                  <a:gd name="connsiteY24" fmla="*/ 133 h 10000"/>
                  <a:gd name="connsiteX25" fmla="*/ 242 w 10035"/>
                  <a:gd name="connsiteY25" fmla="*/ 76 h 10000"/>
                  <a:gd name="connsiteX26" fmla="*/ 386 w 10035"/>
                  <a:gd name="connsiteY26" fmla="*/ 42 h 10000"/>
                  <a:gd name="connsiteX27" fmla="*/ 572 w 10035"/>
                  <a:gd name="connsiteY27" fmla="*/ 23 h 10000"/>
                  <a:gd name="connsiteX28" fmla="*/ 788 w 10035"/>
                  <a:gd name="connsiteY28" fmla="*/ 8 h 10000"/>
                  <a:gd name="connsiteX29" fmla="*/ 1024 w 10035"/>
                  <a:gd name="connsiteY29" fmla="*/ 0 h 10000"/>
                  <a:gd name="connsiteX30" fmla="*/ 1292 w 10035"/>
                  <a:gd name="connsiteY30" fmla="*/ 0 h 10000"/>
                  <a:gd name="connsiteX0" fmla="*/ 1292 w 10035"/>
                  <a:gd name="connsiteY0" fmla="*/ 0 h 10000"/>
                  <a:gd name="connsiteX1" fmla="*/ 1569 w 10035"/>
                  <a:gd name="connsiteY1" fmla="*/ 0 h 10000"/>
                  <a:gd name="connsiteX2" fmla="*/ 8452 w 10035"/>
                  <a:gd name="connsiteY2" fmla="*/ 0 h 10000"/>
                  <a:gd name="connsiteX3" fmla="*/ 8740 w 10035"/>
                  <a:gd name="connsiteY3" fmla="*/ 0 h 10000"/>
                  <a:gd name="connsiteX4" fmla="*/ 8997 w 10035"/>
                  <a:gd name="connsiteY4" fmla="*/ 0 h 10000"/>
                  <a:gd name="connsiteX5" fmla="*/ 10035 w 10035"/>
                  <a:gd name="connsiteY5" fmla="*/ 7579 h 10000"/>
                  <a:gd name="connsiteX6" fmla="*/ 10016 w 10035"/>
                  <a:gd name="connsiteY6" fmla="*/ 9423 h 10000"/>
                  <a:gd name="connsiteX7" fmla="*/ 9954 w 10035"/>
                  <a:gd name="connsiteY7" fmla="*/ 9579 h 10000"/>
                  <a:gd name="connsiteX8" fmla="*/ 9810 w 10035"/>
                  <a:gd name="connsiteY8" fmla="*/ 9715 h 10000"/>
                  <a:gd name="connsiteX9" fmla="*/ 9563 w 10035"/>
                  <a:gd name="connsiteY9" fmla="*/ 9833 h 10000"/>
                  <a:gd name="connsiteX10" fmla="*/ 9244 w 10035"/>
                  <a:gd name="connsiteY10" fmla="*/ 9924 h 10000"/>
                  <a:gd name="connsiteX11" fmla="*/ 8864 w 10035"/>
                  <a:gd name="connsiteY11" fmla="*/ 9985 h 10000"/>
                  <a:gd name="connsiteX12" fmla="*/ 8452 w 10035"/>
                  <a:gd name="connsiteY12" fmla="*/ 10000 h 10000"/>
                  <a:gd name="connsiteX13" fmla="*/ 1569 w 10035"/>
                  <a:gd name="connsiteY13" fmla="*/ 10000 h 10000"/>
                  <a:gd name="connsiteX14" fmla="*/ 1158 w 10035"/>
                  <a:gd name="connsiteY14" fmla="*/ 9985 h 10000"/>
                  <a:gd name="connsiteX15" fmla="*/ 788 w 10035"/>
                  <a:gd name="connsiteY15" fmla="*/ 9924 h 10000"/>
                  <a:gd name="connsiteX16" fmla="*/ 479 w 10035"/>
                  <a:gd name="connsiteY16" fmla="*/ 9833 h 10000"/>
                  <a:gd name="connsiteX17" fmla="*/ 242 w 10035"/>
                  <a:gd name="connsiteY17" fmla="*/ 9715 h 10000"/>
                  <a:gd name="connsiteX18" fmla="*/ 67 w 10035"/>
                  <a:gd name="connsiteY18" fmla="*/ 9579 h 10000"/>
                  <a:gd name="connsiteX19" fmla="*/ 16 w 10035"/>
                  <a:gd name="connsiteY19" fmla="*/ 9423 h 10000"/>
                  <a:gd name="connsiteX20" fmla="*/ 0 w 10035"/>
                  <a:gd name="connsiteY20" fmla="*/ 7482 h 10000"/>
                  <a:gd name="connsiteX21" fmla="*/ 16 w 10035"/>
                  <a:gd name="connsiteY21" fmla="*/ 292 h 10000"/>
                  <a:gd name="connsiteX22" fmla="*/ 47 w 10035"/>
                  <a:gd name="connsiteY22" fmla="*/ 201 h 10000"/>
                  <a:gd name="connsiteX23" fmla="*/ 109 w 10035"/>
                  <a:gd name="connsiteY23" fmla="*/ 133 h 10000"/>
                  <a:gd name="connsiteX24" fmla="*/ 242 w 10035"/>
                  <a:gd name="connsiteY24" fmla="*/ 76 h 10000"/>
                  <a:gd name="connsiteX25" fmla="*/ 386 w 10035"/>
                  <a:gd name="connsiteY25" fmla="*/ 42 h 10000"/>
                  <a:gd name="connsiteX26" fmla="*/ 572 w 10035"/>
                  <a:gd name="connsiteY26" fmla="*/ 23 h 10000"/>
                  <a:gd name="connsiteX27" fmla="*/ 788 w 10035"/>
                  <a:gd name="connsiteY27" fmla="*/ 8 h 10000"/>
                  <a:gd name="connsiteX28" fmla="*/ 1024 w 10035"/>
                  <a:gd name="connsiteY28" fmla="*/ 0 h 10000"/>
                  <a:gd name="connsiteX29" fmla="*/ 1292 w 10035"/>
                  <a:gd name="connsiteY29" fmla="*/ 0 h 10000"/>
                  <a:gd name="connsiteX0" fmla="*/ 1292 w 10035"/>
                  <a:gd name="connsiteY0" fmla="*/ 0 h 10000"/>
                  <a:gd name="connsiteX1" fmla="*/ 1569 w 10035"/>
                  <a:gd name="connsiteY1" fmla="*/ 0 h 10000"/>
                  <a:gd name="connsiteX2" fmla="*/ 8452 w 10035"/>
                  <a:gd name="connsiteY2" fmla="*/ 0 h 10000"/>
                  <a:gd name="connsiteX3" fmla="*/ 8740 w 10035"/>
                  <a:gd name="connsiteY3" fmla="*/ 0 h 10000"/>
                  <a:gd name="connsiteX4" fmla="*/ 10035 w 10035"/>
                  <a:gd name="connsiteY4" fmla="*/ 7579 h 10000"/>
                  <a:gd name="connsiteX5" fmla="*/ 10016 w 10035"/>
                  <a:gd name="connsiteY5" fmla="*/ 9423 h 10000"/>
                  <a:gd name="connsiteX6" fmla="*/ 9954 w 10035"/>
                  <a:gd name="connsiteY6" fmla="*/ 9579 h 10000"/>
                  <a:gd name="connsiteX7" fmla="*/ 9810 w 10035"/>
                  <a:gd name="connsiteY7" fmla="*/ 9715 h 10000"/>
                  <a:gd name="connsiteX8" fmla="*/ 9563 w 10035"/>
                  <a:gd name="connsiteY8" fmla="*/ 9833 h 10000"/>
                  <a:gd name="connsiteX9" fmla="*/ 9244 w 10035"/>
                  <a:gd name="connsiteY9" fmla="*/ 9924 h 10000"/>
                  <a:gd name="connsiteX10" fmla="*/ 8864 w 10035"/>
                  <a:gd name="connsiteY10" fmla="*/ 9985 h 10000"/>
                  <a:gd name="connsiteX11" fmla="*/ 8452 w 10035"/>
                  <a:gd name="connsiteY11" fmla="*/ 10000 h 10000"/>
                  <a:gd name="connsiteX12" fmla="*/ 1569 w 10035"/>
                  <a:gd name="connsiteY12" fmla="*/ 10000 h 10000"/>
                  <a:gd name="connsiteX13" fmla="*/ 1158 w 10035"/>
                  <a:gd name="connsiteY13" fmla="*/ 9985 h 10000"/>
                  <a:gd name="connsiteX14" fmla="*/ 788 w 10035"/>
                  <a:gd name="connsiteY14" fmla="*/ 9924 h 10000"/>
                  <a:gd name="connsiteX15" fmla="*/ 479 w 10035"/>
                  <a:gd name="connsiteY15" fmla="*/ 9833 h 10000"/>
                  <a:gd name="connsiteX16" fmla="*/ 242 w 10035"/>
                  <a:gd name="connsiteY16" fmla="*/ 9715 h 10000"/>
                  <a:gd name="connsiteX17" fmla="*/ 67 w 10035"/>
                  <a:gd name="connsiteY17" fmla="*/ 9579 h 10000"/>
                  <a:gd name="connsiteX18" fmla="*/ 16 w 10035"/>
                  <a:gd name="connsiteY18" fmla="*/ 9423 h 10000"/>
                  <a:gd name="connsiteX19" fmla="*/ 0 w 10035"/>
                  <a:gd name="connsiteY19" fmla="*/ 7482 h 10000"/>
                  <a:gd name="connsiteX20" fmla="*/ 16 w 10035"/>
                  <a:gd name="connsiteY20" fmla="*/ 292 h 10000"/>
                  <a:gd name="connsiteX21" fmla="*/ 47 w 10035"/>
                  <a:gd name="connsiteY21" fmla="*/ 201 h 10000"/>
                  <a:gd name="connsiteX22" fmla="*/ 109 w 10035"/>
                  <a:gd name="connsiteY22" fmla="*/ 133 h 10000"/>
                  <a:gd name="connsiteX23" fmla="*/ 242 w 10035"/>
                  <a:gd name="connsiteY23" fmla="*/ 76 h 10000"/>
                  <a:gd name="connsiteX24" fmla="*/ 386 w 10035"/>
                  <a:gd name="connsiteY24" fmla="*/ 42 h 10000"/>
                  <a:gd name="connsiteX25" fmla="*/ 572 w 10035"/>
                  <a:gd name="connsiteY25" fmla="*/ 23 h 10000"/>
                  <a:gd name="connsiteX26" fmla="*/ 788 w 10035"/>
                  <a:gd name="connsiteY26" fmla="*/ 8 h 10000"/>
                  <a:gd name="connsiteX27" fmla="*/ 1024 w 10035"/>
                  <a:gd name="connsiteY27" fmla="*/ 0 h 10000"/>
                  <a:gd name="connsiteX28" fmla="*/ 1292 w 10035"/>
                  <a:gd name="connsiteY28" fmla="*/ 0 h 10000"/>
                  <a:gd name="connsiteX0" fmla="*/ 1292 w 10035"/>
                  <a:gd name="connsiteY0" fmla="*/ 0 h 10000"/>
                  <a:gd name="connsiteX1" fmla="*/ 1569 w 10035"/>
                  <a:gd name="connsiteY1" fmla="*/ 0 h 10000"/>
                  <a:gd name="connsiteX2" fmla="*/ 8452 w 10035"/>
                  <a:gd name="connsiteY2" fmla="*/ 0 h 10000"/>
                  <a:gd name="connsiteX3" fmla="*/ 10035 w 10035"/>
                  <a:gd name="connsiteY3" fmla="*/ 7579 h 10000"/>
                  <a:gd name="connsiteX4" fmla="*/ 10016 w 10035"/>
                  <a:gd name="connsiteY4" fmla="*/ 9423 h 10000"/>
                  <a:gd name="connsiteX5" fmla="*/ 9954 w 10035"/>
                  <a:gd name="connsiteY5" fmla="*/ 9579 h 10000"/>
                  <a:gd name="connsiteX6" fmla="*/ 9810 w 10035"/>
                  <a:gd name="connsiteY6" fmla="*/ 9715 h 10000"/>
                  <a:gd name="connsiteX7" fmla="*/ 9563 w 10035"/>
                  <a:gd name="connsiteY7" fmla="*/ 9833 h 10000"/>
                  <a:gd name="connsiteX8" fmla="*/ 9244 w 10035"/>
                  <a:gd name="connsiteY8" fmla="*/ 9924 h 10000"/>
                  <a:gd name="connsiteX9" fmla="*/ 8864 w 10035"/>
                  <a:gd name="connsiteY9" fmla="*/ 9985 h 10000"/>
                  <a:gd name="connsiteX10" fmla="*/ 8452 w 10035"/>
                  <a:gd name="connsiteY10" fmla="*/ 10000 h 10000"/>
                  <a:gd name="connsiteX11" fmla="*/ 1569 w 10035"/>
                  <a:gd name="connsiteY11" fmla="*/ 10000 h 10000"/>
                  <a:gd name="connsiteX12" fmla="*/ 1158 w 10035"/>
                  <a:gd name="connsiteY12" fmla="*/ 9985 h 10000"/>
                  <a:gd name="connsiteX13" fmla="*/ 788 w 10035"/>
                  <a:gd name="connsiteY13" fmla="*/ 9924 h 10000"/>
                  <a:gd name="connsiteX14" fmla="*/ 479 w 10035"/>
                  <a:gd name="connsiteY14" fmla="*/ 9833 h 10000"/>
                  <a:gd name="connsiteX15" fmla="*/ 242 w 10035"/>
                  <a:gd name="connsiteY15" fmla="*/ 9715 h 10000"/>
                  <a:gd name="connsiteX16" fmla="*/ 67 w 10035"/>
                  <a:gd name="connsiteY16" fmla="*/ 9579 h 10000"/>
                  <a:gd name="connsiteX17" fmla="*/ 16 w 10035"/>
                  <a:gd name="connsiteY17" fmla="*/ 9423 h 10000"/>
                  <a:gd name="connsiteX18" fmla="*/ 0 w 10035"/>
                  <a:gd name="connsiteY18" fmla="*/ 7482 h 10000"/>
                  <a:gd name="connsiteX19" fmla="*/ 16 w 10035"/>
                  <a:gd name="connsiteY19" fmla="*/ 292 h 10000"/>
                  <a:gd name="connsiteX20" fmla="*/ 47 w 10035"/>
                  <a:gd name="connsiteY20" fmla="*/ 201 h 10000"/>
                  <a:gd name="connsiteX21" fmla="*/ 109 w 10035"/>
                  <a:gd name="connsiteY21" fmla="*/ 133 h 10000"/>
                  <a:gd name="connsiteX22" fmla="*/ 242 w 10035"/>
                  <a:gd name="connsiteY22" fmla="*/ 76 h 10000"/>
                  <a:gd name="connsiteX23" fmla="*/ 386 w 10035"/>
                  <a:gd name="connsiteY23" fmla="*/ 42 h 10000"/>
                  <a:gd name="connsiteX24" fmla="*/ 572 w 10035"/>
                  <a:gd name="connsiteY24" fmla="*/ 23 h 10000"/>
                  <a:gd name="connsiteX25" fmla="*/ 788 w 10035"/>
                  <a:gd name="connsiteY25" fmla="*/ 8 h 10000"/>
                  <a:gd name="connsiteX26" fmla="*/ 1024 w 10035"/>
                  <a:gd name="connsiteY26" fmla="*/ 0 h 10000"/>
                  <a:gd name="connsiteX27" fmla="*/ 1292 w 10035"/>
                  <a:gd name="connsiteY27" fmla="*/ 0 h 10000"/>
                  <a:gd name="connsiteX0" fmla="*/ 1292 w 10035"/>
                  <a:gd name="connsiteY0" fmla="*/ 0 h 10000"/>
                  <a:gd name="connsiteX1" fmla="*/ 1569 w 10035"/>
                  <a:gd name="connsiteY1" fmla="*/ 0 h 10000"/>
                  <a:gd name="connsiteX2" fmla="*/ 10035 w 10035"/>
                  <a:gd name="connsiteY2" fmla="*/ 7579 h 10000"/>
                  <a:gd name="connsiteX3" fmla="*/ 10016 w 10035"/>
                  <a:gd name="connsiteY3" fmla="*/ 9423 h 10000"/>
                  <a:gd name="connsiteX4" fmla="*/ 9954 w 10035"/>
                  <a:gd name="connsiteY4" fmla="*/ 9579 h 10000"/>
                  <a:gd name="connsiteX5" fmla="*/ 9810 w 10035"/>
                  <a:gd name="connsiteY5" fmla="*/ 9715 h 10000"/>
                  <a:gd name="connsiteX6" fmla="*/ 9563 w 10035"/>
                  <a:gd name="connsiteY6" fmla="*/ 9833 h 10000"/>
                  <a:gd name="connsiteX7" fmla="*/ 9244 w 10035"/>
                  <a:gd name="connsiteY7" fmla="*/ 9924 h 10000"/>
                  <a:gd name="connsiteX8" fmla="*/ 8864 w 10035"/>
                  <a:gd name="connsiteY8" fmla="*/ 9985 h 10000"/>
                  <a:gd name="connsiteX9" fmla="*/ 8452 w 10035"/>
                  <a:gd name="connsiteY9" fmla="*/ 10000 h 10000"/>
                  <a:gd name="connsiteX10" fmla="*/ 1569 w 10035"/>
                  <a:gd name="connsiteY10" fmla="*/ 10000 h 10000"/>
                  <a:gd name="connsiteX11" fmla="*/ 1158 w 10035"/>
                  <a:gd name="connsiteY11" fmla="*/ 9985 h 10000"/>
                  <a:gd name="connsiteX12" fmla="*/ 788 w 10035"/>
                  <a:gd name="connsiteY12" fmla="*/ 9924 h 10000"/>
                  <a:gd name="connsiteX13" fmla="*/ 479 w 10035"/>
                  <a:gd name="connsiteY13" fmla="*/ 9833 h 10000"/>
                  <a:gd name="connsiteX14" fmla="*/ 242 w 10035"/>
                  <a:gd name="connsiteY14" fmla="*/ 9715 h 10000"/>
                  <a:gd name="connsiteX15" fmla="*/ 67 w 10035"/>
                  <a:gd name="connsiteY15" fmla="*/ 9579 h 10000"/>
                  <a:gd name="connsiteX16" fmla="*/ 16 w 10035"/>
                  <a:gd name="connsiteY16" fmla="*/ 9423 h 10000"/>
                  <a:gd name="connsiteX17" fmla="*/ 0 w 10035"/>
                  <a:gd name="connsiteY17" fmla="*/ 7482 h 10000"/>
                  <a:gd name="connsiteX18" fmla="*/ 16 w 10035"/>
                  <a:gd name="connsiteY18" fmla="*/ 292 h 10000"/>
                  <a:gd name="connsiteX19" fmla="*/ 47 w 10035"/>
                  <a:gd name="connsiteY19" fmla="*/ 201 h 10000"/>
                  <a:gd name="connsiteX20" fmla="*/ 109 w 10035"/>
                  <a:gd name="connsiteY20" fmla="*/ 133 h 10000"/>
                  <a:gd name="connsiteX21" fmla="*/ 242 w 10035"/>
                  <a:gd name="connsiteY21" fmla="*/ 76 h 10000"/>
                  <a:gd name="connsiteX22" fmla="*/ 386 w 10035"/>
                  <a:gd name="connsiteY22" fmla="*/ 42 h 10000"/>
                  <a:gd name="connsiteX23" fmla="*/ 572 w 10035"/>
                  <a:gd name="connsiteY23" fmla="*/ 23 h 10000"/>
                  <a:gd name="connsiteX24" fmla="*/ 788 w 10035"/>
                  <a:gd name="connsiteY24" fmla="*/ 8 h 10000"/>
                  <a:gd name="connsiteX25" fmla="*/ 1024 w 10035"/>
                  <a:gd name="connsiteY25" fmla="*/ 0 h 10000"/>
                  <a:gd name="connsiteX26" fmla="*/ 1292 w 10035"/>
                  <a:gd name="connsiteY26" fmla="*/ 0 h 10000"/>
                  <a:gd name="connsiteX0" fmla="*/ 1024 w 10035"/>
                  <a:gd name="connsiteY0" fmla="*/ 0 h 10000"/>
                  <a:gd name="connsiteX1" fmla="*/ 1569 w 10035"/>
                  <a:gd name="connsiteY1" fmla="*/ 0 h 10000"/>
                  <a:gd name="connsiteX2" fmla="*/ 10035 w 10035"/>
                  <a:gd name="connsiteY2" fmla="*/ 7579 h 10000"/>
                  <a:gd name="connsiteX3" fmla="*/ 10016 w 10035"/>
                  <a:gd name="connsiteY3" fmla="*/ 9423 h 10000"/>
                  <a:gd name="connsiteX4" fmla="*/ 9954 w 10035"/>
                  <a:gd name="connsiteY4" fmla="*/ 9579 h 10000"/>
                  <a:gd name="connsiteX5" fmla="*/ 9810 w 10035"/>
                  <a:gd name="connsiteY5" fmla="*/ 9715 h 10000"/>
                  <a:gd name="connsiteX6" fmla="*/ 9563 w 10035"/>
                  <a:gd name="connsiteY6" fmla="*/ 9833 h 10000"/>
                  <a:gd name="connsiteX7" fmla="*/ 9244 w 10035"/>
                  <a:gd name="connsiteY7" fmla="*/ 9924 h 10000"/>
                  <a:gd name="connsiteX8" fmla="*/ 8864 w 10035"/>
                  <a:gd name="connsiteY8" fmla="*/ 9985 h 10000"/>
                  <a:gd name="connsiteX9" fmla="*/ 8452 w 10035"/>
                  <a:gd name="connsiteY9" fmla="*/ 10000 h 10000"/>
                  <a:gd name="connsiteX10" fmla="*/ 1569 w 10035"/>
                  <a:gd name="connsiteY10" fmla="*/ 10000 h 10000"/>
                  <a:gd name="connsiteX11" fmla="*/ 1158 w 10035"/>
                  <a:gd name="connsiteY11" fmla="*/ 9985 h 10000"/>
                  <a:gd name="connsiteX12" fmla="*/ 788 w 10035"/>
                  <a:gd name="connsiteY12" fmla="*/ 9924 h 10000"/>
                  <a:gd name="connsiteX13" fmla="*/ 479 w 10035"/>
                  <a:gd name="connsiteY13" fmla="*/ 9833 h 10000"/>
                  <a:gd name="connsiteX14" fmla="*/ 242 w 10035"/>
                  <a:gd name="connsiteY14" fmla="*/ 9715 h 10000"/>
                  <a:gd name="connsiteX15" fmla="*/ 67 w 10035"/>
                  <a:gd name="connsiteY15" fmla="*/ 9579 h 10000"/>
                  <a:gd name="connsiteX16" fmla="*/ 16 w 10035"/>
                  <a:gd name="connsiteY16" fmla="*/ 9423 h 10000"/>
                  <a:gd name="connsiteX17" fmla="*/ 0 w 10035"/>
                  <a:gd name="connsiteY17" fmla="*/ 7482 h 10000"/>
                  <a:gd name="connsiteX18" fmla="*/ 16 w 10035"/>
                  <a:gd name="connsiteY18" fmla="*/ 292 h 10000"/>
                  <a:gd name="connsiteX19" fmla="*/ 47 w 10035"/>
                  <a:gd name="connsiteY19" fmla="*/ 201 h 10000"/>
                  <a:gd name="connsiteX20" fmla="*/ 109 w 10035"/>
                  <a:gd name="connsiteY20" fmla="*/ 133 h 10000"/>
                  <a:gd name="connsiteX21" fmla="*/ 242 w 10035"/>
                  <a:gd name="connsiteY21" fmla="*/ 76 h 10000"/>
                  <a:gd name="connsiteX22" fmla="*/ 386 w 10035"/>
                  <a:gd name="connsiteY22" fmla="*/ 42 h 10000"/>
                  <a:gd name="connsiteX23" fmla="*/ 572 w 10035"/>
                  <a:gd name="connsiteY23" fmla="*/ 23 h 10000"/>
                  <a:gd name="connsiteX24" fmla="*/ 788 w 10035"/>
                  <a:gd name="connsiteY24" fmla="*/ 8 h 10000"/>
                  <a:gd name="connsiteX25" fmla="*/ 1024 w 10035"/>
                  <a:gd name="connsiteY25" fmla="*/ 0 h 10000"/>
                  <a:gd name="connsiteX0" fmla="*/ 1024 w 10035"/>
                  <a:gd name="connsiteY0" fmla="*/ 0 h 10000"/>
                  <a:gd name="connsiteX1" fmla="*/ 10035 w 10035"/>
                  <a:gd name="connsiteY1" fmla="*/ 7579 h 10000"/>
                  <a:gd name="connsiteX2" fmla="*/ 10016 w 10035"/>
                  <a:gd name="connsiteY2" fmla="*/ 9423 h 10000"/>
                  <a:gd name="connsiteX3" fmla="*/ 9954 w 10035"/>
                  <a:gd name="connsiteY3" fmla="*/ 9579 h 10000"/>
                  <a:gd name="connsiteX4" fmla="*/ 9810 w 10035"/>
                  <a:gd name="connsiteY4" fmla="*/ 9715 h 10000"/>
                  <a:gd name="connsiteX5" fmla="*/ 9563 w 10035"/>
                  <a:gd name="connsiteY5" fmla="*/ 9833 h 10000"/>
                  <a:gd name="connsiteX6" fmla="*/ 9244 w 10035"/>
                  <a:gd name="connsiteY6" fmla="*/ 9924 h 10000"/>
                  <a:gd name="connsiteX7" fmla="*/ 8864 w 10035"/>
                  <a:gd name="connsiteY7" fmla="*/ 9985 h 10000"/>
                  <a:gd name="connsiteX8" fmla="*/ 8452 w 10035"/>
                  <a:gd name="connsiteY8" fmla="*/ 10000 h 10000"/>
                  <a:gd name="connsiteX9" fmla="*/ 1569 w 10035"/>
                  <a:gd name="connsiteY9" fmla="*/ 10000 h 10000"/>
                  <a:gd name="connsiteX10" fmla="*/ 1158 w 10035"/>
                  <a:gd name="connsiteY10" fmla="*/ 9985 h 10000"/>
                  <a:gd name="connsiteX11" fmla="*/ 788 w 10035"/>
                  <a:gd name="connsiteY11" fmla="*/ 9924 h 10000"/>
                  <a:gd name="connsiteX12" fmla="*/ 479 w 10035"/>
                  <a:gd name="connsiteY12" fmla="*/ 9833 h 10000"/>
                  <a:gd name="connsiteX13" fmla="*/ 242 w 10035"/>
                  <a:gd name="connsiteY13" fmla="*/ 9715 h 10000"/>
                  <a:gd name="connsiteX14" fmla="*/ 67 w 10035"/>
                  <a:gd name="connsiteY14" fmla="*/ 9579 h 10000"/>
                  <a:gd name="connsiteX15" fmla="*/ 16 w 10035"/>
                  <a:gd name="connsiteY15" fmla="*/ 9423 h 10000"/>
                  <a:gd name="connsiteX16" fmla="*/ 0 w 10035"/>
                  <a:gd name="connsiteY16" fmla="*/ 7482 h 10000"/>
                  <a:gd name="connsiteX17" fmla="*/ 16 w 10035"/>
                  <a:gd name="connsiteY17" fmla="*/ 292 h 10000"/>
                  <a:gd name="connsiteX18" fmla="*/ 47 w 10035"/>
                  <a:gd name="connsiteY18" fmla="*/ 201 h 10000"/>
                  <a:gd name="connsiteX19" fmla="*/ 109 w 10035"/>
                  <a:gd name="connsiteY19" fmla="*/ 133 h 10000"/>
                  <a:gd name="connsiteX20" fmla="*/ 242 w 10035"/>
                  <a:gd name="connsiteY20" fmla="*/ 76 h 10000"/>
                  <a:gd name="connsiteX21" fmla="*/ 386 w 10035"/>
                  <a:gd name="connsiteY21" fmla="*/ 42 h 10000"/>
                  <a:gd name="connsiteX22" fmla="*/ 572 w 10035"/>
                  <a:gd name="connsiteY22" fmla="*/ 23 h 10000"/>
                  <a:gd name="connsiteX23" fmla="*/ 788 w 10035"/>
                  <a:gd name="connsiteY23" fmla="*/ 8 h 10000"/>
                  <a:gd name="connsiteX24" fmla="*/ 1024 w 10035"/>
                  <a:gd name="connsiteY24" fmla="*/ 0 h 10000"/>
                  <a:gd name="connsiteX0" fmla="*/ 788 w 10035"/>
                  <a:gd name="connsiteY0" fmla="*/ 0 h 9992"/>
                  <a:gd name="connsiteX1" fmla="*/ 10035 w 10035"/>
                  <a:gd name="connsiteY1" fmla="*/ 7571 h 9992"/>
                  <a:gd name="connsiteX2" fmla="*/ 10016 w 10035"/>
                  <a:gd name="connsiteY2" fmla="*/ 9415 h 9992"/>
                  <a:gd name="connsiteX3" fmla="*/ 9954 w 10035"/>
                  <a:gd name="connsiteY3" fmla="*/ 9571 h 9992"/>
                  <a:gd name="connsiteX4" fmla="*/ 9810 w 10035"/>
                  <a:gd name="connsiteY4" fmla="*/ 9707 h 9992"/>
                  <a:gd name="connsiteX5" fmla="*/ 9563 w 10035"/>
                  <a:gd name="connsiteY5" fmla="*/ 9825 h 9992"/>
                  <a:gd name="connsiteX6" fmla="*/ 9244 w 10035"/>
                  <a:gd name="connsiteY6" fmla="*/ 9916 h 9992"/>
                  <a:gd name="connsiteX7" fmla="*/ 8864 w 10035"/>
                  <a:gd name="connsiteY7" fmla="*/ 9977 h 9992"/>
                  <a:gd name="connsiteX8" fmla="*/ 8452 w 10035"/>
                  <a:gd name="connsiteY8" fmla="*/ 9992 h 9992"/>
                  <a:gd name="connsiteX9" fmla="*/ 1569 w 10035"/>
                  <a:gd name="connsiteY9" fmla="*/ 9992 h 9992"/>
                  <a:gd name="connsiteX10" fmla="*/ 1158 w 10035"/>
                  <a:gd name="connsiteY10" fmla="*/ 9977 h 9992"/>
                  <a:gd name="connsiteX11" fmla="*/ 788 w 10035"/>
                  <a:gd name="connsiteY11" fmla="*/ 9916 h 9992"/>
                  <a:gd name="connsiteX12" fmla="*/ 479 w 10035"/>
                  <a:gd name="connsiteY12" fmla="*/ 9825 h 9992"/>
                  <a:gd name="connsiteX13" fmla="*/ 242 w 10035"/>
                  <a:gd name="connsiteY13" fmla="*/ 9707 h 9992"/>
                  <a:gd name="connsiteX14" fmla="*/ 67 w 10035"/>
                  <a:gd name="connsiteY14" fmla="*/ 9571 h 9992"/>
                  <a:gd name="connsiteX15" fmla="*/ 16 w 10035"/>
                  <a:gd name="connsiteY15" fmla="*/ 9415 h 9992"/>
                  <a:gd name="connsiteX16" fmla="*/ 0 w 10035"/>
                  <a:gd name="connsiteY16" fmla="*/ 7474 h 9992"/>
                  <a:gd name="connsiteX17" fmla="*/ 16 w 10035"/>
                  <a:gd name="connsiteY17" fmla="*/ 284 h 9992"/>
                  <a:gd name="connsiteX18" fmla="*/ 47 w 10035"/>
                  <a:gd name="connsiteY18" fmla="*/ 193 h 9992"/>
                  <a:gd name="connsiteX19" fmla="*/ 109 w 10035"/>
                  <a:gd name="connsiteY19" fmla="*/ 125 h 9992"/>
                  <a:gd name="connsiteX20" fmla="*/ 242 w 10035"/>
                  <a:gd name="connsiteY20" fmla="*/ 68 h 9992"/>
                  <a:gd name="connsiteX21" fmla="*/ 386 w 10035"/>
                  <a:gd name="connsiteY21" fmla="*/ 34 h 9992"/>
                  <a:gd name="connsiteX22" fmla="*/ 572 w 10035"/>
                  <a:gd name="connsiteY22" fmla="*/ 15 h 9992"/>
                  <a:gd name="connsiteX23" fmla="*/ 788 w 10035"/>
                  <a:gd name="connsiteY23" fmla="*/ 0 h 9992"/>
                  <a:gd name="connsiteX0" fmla="*/ 570 w 10000"/>
                  <a:gd name="connsiteY0" fmla="*/ 0 h 9985"/>
                  <a:gd name="connsiteX1" fmla="*/ 10000 w 10000"/>
                  <a:gd name="connsiteY1" fmla="*/ 7562 h 9985"/>
                  <a:gd name="connsiteX2" fmla="*/ 9981 w 10000"/>
                  <a:gd name="connsiteY2" fmla="*/ 9408 h 9985"/>
                  <a:gd name="connsiteX3" fmla="*/ 9919 w 10000"/>
                  <a:gd name="connsiteY3" fmla="*/ 9564 h 9985"/>
                  <a:gd name="connsiteX4" fmla="*/ 9776 w 10000"/>
                  <a:gd name="connsiteY4" fmla="*/ 9700 h 9985"/>
                  <a:gd name="connsiteX5" fmla="*/ 9530 w 10000"/>
                  <a:gd name="connsiteY5" fmla="*/ 9818 h 9985"/>
                  <a:gd name="connsiteX6" fmla="*/ 9212 w 10000"/>
                  <a:gd name="connsiteY6" fmla="*/ 9909 h 9985"/>
                  <a:gd name="connsiteX7" fmla="*/ 8833 w 10000"/>
                  <a:gd name="connsiteY7" fmla="*/ 9970 h 9985"/>
                  <a:gd name="connsiteX8" fmla="*/ 8423 w 10000"/>
                  <a:gd name="connsiteY8" fmla="*/ 9985 h 9985"/>
                  <a:gd name="connsiteX9" fmla="*/ 1564 w 10000"/>
                  <a:gd name="connsiteY9" fmla="*/ 9985 h 9985"/>
                  <a:gd name="connsiteX10" fmla="*/ 1154 w 10000"/>
                  <a:gd name="connsiteY10" fmla="*/ 9970 h 9985"/>
                  <a:gd name="connsiteX11" fmla="*/ 785 w 10000"/>
                  <a:gd name="connsiteY11" fmla="*/ 9909 h 9985"/>
                  <a:gd name="connsiteX12" fmla="*/ 477 w 10000"/>
                  <a:gd name="connsiteY12" fmla="*/ 9818 h 9985"/>
                  <a:gd name="connsiteX13" fmla="*/ 241 w 10000"/>
                  <a:gd name="connsiteY13" fmla="*/ 9700 h 9985"/>
                  <a:gd name="connsiteX14" fmla="*/ 67 w 10000"/>
                  <a:gd name="connsiteY14" fmla="*/ 9564 h 9985"/>
                  <a:gd name="connsiteX15" fmla="*/ 16 w 10000"/>
                  <a:gd name="connsiteY15" fmla="*/ 9408 h 9985"/>
                  <a:gd name="connsiteX16" fmla="*/ 0 w 10000"/>
                  <a:gd name="connsiteY16" fmla="*/ 7465 h 9985"/>
                  <a:gd name="connsiteX17" fmla="*/ 16 w 10000"/>
                  <a:gd name="connsiteY17" fmla="*/ 269 h 9985"/>
                  <a:gd name="connsiteX18" fmla="*/ 47 w 10000"/>
                  <a:gd name="connsiteY18" fmla="*/ 178 h 9985"/>
                  <a:gd name="connsiteX19" fmla="*/ 109 w 10000"/>
                  <a:gd name="connsiteY19" fmla="*/ 110 h 9985"/>
                  <a:gd name="connsiteX20" fmla="*/ 241 w 10000"/>
                  <a:gd name="connsiteY20" fmla="*/ 53 h 9985"/>
                  <a:gd name="connsiteX21" fmla="*/ 385 w 10000"/>
                  <a:gd name="connsiteY21" fmla="*/ 19 h 9985"/>
                  <a:gd name="connsiteX22" fmla="*/ 570 w 10000"/>
                  <a:gd name="connsiteY22" fmla="*/ 0 h 9985"/>
                  <a:gd name="connsiteX0" fmla="*/ 385 w 10000"/>
                  <a:gd name="connsiteY0" fmla="*/ 0 h 9981"/>
                  <a:gd name="connsiteX1" fmla="*/ 10000 w 10000"/>
                  <a:gd name="connsiteY1" fmla="*/ 7554 h 9981"/>
                  <a:gd name="connsiteX2" fmla="*/ 9981 w 10000"/>
                  <a:gd name="connsiteY2" fmla="*/ 9403 h 9981"/>
                  <a:gd name="connsiteX3" fmla="*/ 9919 w 10000"/>
                  <a:gd name="connsiteY3" fmla="*/ 9559 h 9981"/>
                  <a:gd name="connsiteX4" fmla="*/ 9776 w 10000"/>
                  <a:gd name="connsiteY4" fmla="*/ 9696 h 9981"/>
                  <a:gd name="connsiteX5" fmla="*/ 9530 w 10000"/>
                  <a:gd name="connsiteY5" fmla="*/ 9814 h 9981"/>
                  <a:gd name="connsiteX6" fmla="*/ 9212 w 10000"/>
                  <a:gd name="connsiteY6" fmla="*/ 9905 h 9981"/>
                  <a:gd name="connsiteX7" fmla="*/ 8833 w 10000"/>
                  <a:gd name="connsiteY7" fmla="*/ 9966 h 9981"/>
                  <a:gd name="connsiteX8" fmla="*/ 8423 w 10000"/>
                  <a:gd name="connsiteY8" fmla="*/ 9981 h 9981"/>
                  <a:gd name="connsiteX9" fmla="*/ 1564 w 10000"/>
                  <a:gd name="connsiteY9" fmla="*/ 9981 h 9981"/>
                  <a:gd name="connsiteX10" fmla="*/ 1154 w 10000"/>
                  <a:gd name="connsiteY10" fmla="*/ 9966 h 9981"/>
                  <a:gd name="connsiteX11" fmla="*/ 785 w 10000"/>
                  <a:gd name="connsiteY11" fmla="*/ 9905 h 9981"/>
                  <a:gd name="connsiteX12" fmla="*/ 477 w 10000"/>
                  <a:gd name="connsiteY12" fmla="*/ 9814 h 9981"/>
                  <a:gd name="connsiteX13" fmla="*/ 241 w 10000"/>
                  <a:gd name="connsiteY13" fmla="*/ 9696 h 9981"/>
                  <a:gd name="connsiteX14" fmla="*/ 67 w 10000"/>
                  <a:gd name="connsiteY14" fmla="*/ 9559 h 9981"/>
                  <a:gd name="connsiteX15" fmla="*/ 16 w 10000"/>
                  <a:gd name="connsiteY15" fmla="*/ 9403 h 9981"/>
                  <a:gd name="connsiteX16" fmla="*/ 0 w 10000"/>
                  <a:gd name="connsiteY16" fmla="*/ 7457 h 9981"/>
                  <a:gd name="connsiteX17" fmla="*/ 16 w 10000"/>
                  <a:gd name="connsiteY17" fmla="*/ 250 h 9981"/>
                  <a:gd name="connsiteX18" fmla="*/ 47 w 10000"/>
                  <a:gd name="connsiteY18" fmla="*/ 159 h 9981"/>
                  <a:gd name="connsiteX19" fmla="*/ 109 w 10000"/>
                  <a:gd name="connsiteY19" fmla="*/ 91 h 9981"/>
                  <a:gd name="connsiteX20" fmla="*/ 241 w 10000"/>
                  <a:gd name="connsiteY20" fmla="*/ 34 h 9981"/>
                  <a:gd name="connsiteX21" fmla="*/ 385 w 10000"/>
                  <a:gd name="connsiteY21" fmla="*/ 0 h 9981"/>
                  <a:gd name="connsiteX0" fmla="*/ 385 w 10000"/>
                  <a:gd name="connsiteY0" fmla="*/ 0 h 10000"/>
                  <a:gd name="connsiteX1" fmla="*/ 10000 w 10000"/>
                  <a:gd name="connsiteY1" fmla="*/ 7568 h 10000"/>
                  <a:gd name="connsiteX2" fmla="*/ 9981 w 10000"/>
                  <a:gd name="connsiteY2" fmla="*/ 9421 h 10000"/>
                  <a:gd name="connsiteX3" fmla="*/ 9919 w 10000"/>
                  <a:gd name="connsiteY3" fmla="*/ 9577 h 10000"/>
                  <a:gd name="connsiteX4" fmla="*/ 9776 w 10000"/>
                  <a:gd name="connsiteY4" fmla="*/ 9714 h 10000"/>
                  <a:gd name="connsiteX5" fmla="*/ 9530 w 10000"/>
                  <a:gd name="connsiteY5" fmla="*/ 9833 h 10000"/>
                  <a:gd name="connsiteX6" fmla="*/ 9212 w 10000"/>
                  <a:gd name="connsiteY6" fmla="*/ 9924 h 10000"/>
                  <a:gd name="connsiteX7" fmla="*/ 8833 w 10000"/>
                  <a:gd name="connsiteY7" fmla="*/ 9985 h 10000"/>
                  <a:gd name="connsiteX8" fmla="*/ 8423 w 10000"/>
                  <a:gd name="connsiteY8" fmla="*/ 10000 h 10000"/>
                  <a:gd name="connsiteX9" fmla="*/ 1564 w 10000"/>
                  <a:gd name="connsiteY9" fmla="*/ 10000 h 10000"/>
                  <a:gd name="connsiteX10" fmla="*/ 1154 w 10000"/>
                  <a:gd name="connsiteY10" fmla="*/ 9985 h 10000"/>
                  <a:gd name="connsiteX11" fmla="*/ 785 w 10000"/>
                  <a:gd name="connsiteY11" fmla="*/ 9924 h 10000"/>
                  <a:gd name="connsiteX12" fmla="*/ 477 w 10000"/>
                  <a:gd name="connsiteY12" fmla="*/ 9833 h 10000"/>
                  <a:gd name="connsiteX13" fmla="*/ 241 w 10000"/>
                  <a:gd name="connsiteY13" fmla="*/ 9714 h 10000"/>
                  <a:gd name="connsiteX14" fmla="*/ 67 w 10000"/>
                  <a:gd name="connsiteY14" fmla="*/ 9577 h 10000"/>
                  <a:gd name="connsiteX15" fmla="*/ 16 w 10000"/>
                  <a:gd name="connsiteY15" fmla="*/ 9421 h 10000"/>
                  <a:gd name="connsiteX16" fmla="*/ 0 w 10000"/>
                  <a:gd name="connsiteY16" fmla="*/ 7471 h 10000"/>
                  <a:gd name="connsiteX17" fmla="*/ 16 w 10000"/>
                  <a:gd name="connsiteY17" fmla="*/ 250 h 10000"/>
                  <a:gd name="connsiteX18" fmla="*/ 47 w 10000"/>
                  <a:gd name="connsiteY18" fmla="*/ 159 h 10000"/>
                  <a:gd name="connsiteX19" fmla="*/ 109 w 10000"/>
                  <a:gd name="connsiteY19" fmla="*/ 91 h 10000"/>
                  <a:gd name="connsiteX20" fmla="*/ 385 w 10000"/>
                  <a:gd name="connsiteY20" fmla="*/ 0 h 10000"/>
                  <a:gd name="connsiteX0" fmla="*/ 109 w 10000"/>
                  <a:gd name="connsiteY0" fmla="*/ 0 h 9909"/>
                  <a:gd name="connsiteX1" fmla="*/ 10000 w 10000"/>
                  <a:gd name="connsiteY1" fmla="*/ 7477 h 9909"/>
                  <a:gd name="connsiteX2" fmla="*/ 9981 w 10000"/>
                  <a:gd name="connsiteY2" fmla="*/ 9330 h 9909"/>
                  <a:gd name="connsiteX3" fmla="*/ 9919 w 10000"/>
                  <a:gd name="connsiteY3" fmla="*/ 9486 h 9909"/>
                  <a:gd name="connsiteX4" fmla="*/ 9776 w 10000"/>
                  <a:gd name="connsiteY4" fmla="*/ 9623 h 9909"/>
                  <a:gd name="connsiteX5" fmla="*/ 9530 w 10000"/>
                  <a:gd name="connsiteY5" fmla="*/ 9742 h 9909"/>
                  <a:gd name="connsiteX6" fmla="*/ 9212 w 10000"/>
                  <a:gd name="connsiteY6" fmla="*/ 9833 h 9909"/>
                  <a:gd name="connsiteX7" fmla="*/ 8833 w 10000"/>
                  <a:gd name="connsiteY7" fmla="*/ 9894 h 9909"/>
                  <a:gd name="connsiteX8" fmla="*/ 8423 w 10000"/>
                  <a:gd name="connsiteY8" fmla="*/ 9909 h 9909"/>
                  <a:gd name="connsiteX9" fmla="*/ 1564 w 10000"/>
                  <a:gd name="connsiteY9" fmla="*/ 9909 h 9909"/>
                  <a:gd name="connsiteX10" fmla="*/ 1154 w 10000"/>
                  <a:gd name="connsiteY10" fmla="*/ 9894 h 9909"/>
                  <a:gd name="connsiteX11" fmla="*/ 785 w 10000"/>
                  <a:gd name="connsiteY11" fmla="*/ 9833 h 9909"/>
                  <a:gd name="connsiteX12" fmla="*/ 477 w 10000"/>
                  <a:gd name="connsiteY12" fmla="*/ 9742 h 9909"/>
                  <a:gd name="connsiteX13" fmla="*/ 241 w 10000"/>
                  <a:gd name="connsiteY13" fmla="*/ 9623 h 9909"/>
                  <a:gd name="connsiteX14" fmla="*/ 67 w 10000"/>
                  <a:gd name="connsiteY14" fmla="*/ 9486 h 9909"/>
                  <a:gd name="connsiteX15" fmla="*/ 16 w 10000"/>
                  <a:gd name="connsiteY15" fmla="*/ 9330 h 9909"/>
                  <a:gd name="connsiteX16" fmla="*/ 0 w 10000"/>
                  <a:gd name="connsiteY16" fmla="*/ 7380 h 9909"/>
                  <a:gd name="connsiteX17" fmla="*/ 16 w 10000"/>
                  <a:gd name="connsiteY17" fmla="*/ 159 h 9909"/>
                  <a:gd name="connsiteX18" fmla="*/ 47 w 10000"/>
                  <a:gd name="connsiteY18" fmla="*/ 68 h 9909"/>
                  <a:gd name="connsiteX19" fmla="*/ 109 w 10000"/>
                  <a:gd name="connsiteY19" fmla="*/ 0 h 9909"/>
                  <a:gd name="connsiteX0" fmla="*/ 47 w 10000"/>
                  <a:gd name="connsiteY0" fmla="*/ 0 h 9931"/>
                  <a:gd name="connsiteX1" fmla="*/ 10000 w 10000"/>
                  <a:gd name="connsiteY1" fmla="*/ 7477 h 9931"/>
                  <a:gd name="connsiteX2" fmla="*/ 9981 w 10000"/>
                  <a:gd name="connsiteY2" fmla="*/ 9347 h 9931"/>
                  <a:gd name="connsiteX3" fmla="*/ 9919 w 10000"/>
                  <a:gd name="connsiteY3" fmla="*/ 9504 h 9931"/>
                  <a:gd name="connsiteX4" fmla="*/ 9776 w 10000"/>
                  <a:gd name="connsiteY4" fmla="*/ 9642 h 9931"/>
                  <a:gd name="connsiteX5" fmla="*/ 9530 w 10000"/>
                  <a:gd name="connsiteY5" fmla="*/ 9762 h 9931"/>
                  <a:gd name="connsiteX6" fmla="*/ 9212 w 10000"/>
                  <a:gd name="connsiteY6" fmla="*/ 9854 h 9931"/>
                  <a:gd name="connsiteX7" fmla="*/ 8833 w 10000"/>
                  <a:gd name="connsiteY7" fmla="*/ 9916 h 9931"/>
                  <a:gd name="connsiteX8" fmla="*/ 8423 w 10000"/>
                  <a:gd name="connsiteY8" fmla="*/ 9931 h 9931"/>
                  <a:gd name="connsiteX9" fmla="*/ 1564 w 10000"/>
                  <a:gd name="connsiteY9" fmla="*/ 9931 h 9931"/>
                  <a:gd name="connsiteX10" fmla="*/ 1154 w 10000"/>
                  <a:gd name="connsiteY10" fmla="*/ 9916 h 9931"/>
                  <a:gd name="connsiteX11" fmla="*/ 785 w 10000"/>
                  <a:gd name="connsiteY11" fmla="*/ 9854 h 9931"/>
                  <a:gd name="connsiteX12" fmla="*/ 477 w 10000"/>
                  <a:gd name="connsiteY12" fmla="*/ 9762 h 9931"/>
                  <a:gd name="connsiteX13" fmla="*/ 241 w 10000"/>
                  <a:gd name="connsiteY13" fmla="*/ 9642 h 9931"/>
                  <a:gd name="connsiteX14" fmla="*/ 67 w 10000"/>
                  <a:gd name="connsiteY14" fmla="*/ 9504 h 9931"/>
                  <a:gd name="connsiteX15" fmla="*/ 16 w 10000"/>
                  <a:gd name="connsiteY15" fmla="*/ 9347 h 9931"/>
                  <a:gd name="connsiteX16" fmla="*/ 0 w 10000"/>
                  <a:gd name="connsiteY16" fmla="*/ 7379 h 9931"/>
                  <a:gd name="connsiteX17" fmla="*/ 16 w 10000"/>
                  <a:gd name="connsiteY17" fmla="*/ 91 h 9931"/>
                  <a:gd name="connsiteX18" fmla="*/ 47 w 10000"/>
                  <a:gd name="connsiteY18" fmla="*/ 0 h 9931"/>
                  <a:gd name="connsiteX0" fmla="*/ 16 w 10000"/>
                  <a:gd name="connsiteY0" fmla="*/ 0 h 9908"/>
                  <a:gd name="connsiteX1" fmla="*/ 10000 w 10000"/>
                  <a:gd name="connsiteY1" fmla="*/ 7437 h 9908"/>
                  <a:gd name="connsiteX2" fmla="*/ 9981 w 10000"/>
                  <a:gd name="connsiteY2" fmla="*/ 9320 h 9908"/>
                  <a:gd name="connsiteX3" fmla="*/ 9919 w 10000"/>
                  <a:gd name="connsiteY3" fmla="*/ 9478 h 9908"/>
                  <a:gd name="connsiteX4" fmla="*/ 9776 w 10000"/>
                  <a:gd name="connsiteY4" fmla="*/ 9617 h 9908"/>
                  <a:gd name="connsiteX5" fmla="*/ 9530 w 10000"/>
                  <a:gd name="connsiteY5" fmla="*/ 9738 h 9908"/>
                  <a:gd name="connsiteX6" fmla="*/ 9212 w 10000"/>
                  <a:gd name="connsiteY6" fmla="*/ 9830 h 9908"/>
                  <a:gd name="connsiteX7" fmla="*/ 8833 w 10000"/>
                  <a:gd name="connsiteY7" fmla="*/ 9893 h 9908"/>
                  <a:gd name="connsiteX8" fmla="*/ 8423 w 10000"/>
                  <a:gd name="connsiteY8" fmla="*/ 9908 h 9908"/>
                  <a:gd name="connsiteX9" fmla="*/ 1564 w 10000"/>
                  <a:gd name="connsiteY9" fmla="*/ 9908 h 9908"/>
                  <a:gd name="connsiteX10" fmla="*/ 1154 w 10000"/>
                  <a:gd name="connsiteY10" fmla="*/ 9893 h 9908"/>
                  <a:gd name="connsiteX11" fmla="*/ 785 w 10000"/>
                  <a:gd name="connsiteY11" fmla="*/ 9830 h 9908"/>
                  <a:gd name="connsiteX12" fmla="*/ 477 w 10000"/>
                  <a:gd name="connsiteY12" fmla="*/ 9738 h 9908"/>
                  <a:gd name="connsiteX13" fmla="*/ 241 w 10000"/>
                  <a:gd name="connsiteY13" fmla="*/ 9617 h 9908"/>
                  <a:gd name="connsiteX14" fmla="*/ 67 w 10000"/>
                  <a:gd name="connsiteY14" fmla="*/ 9478 h 9908"/>
                  <a:gd name="connsiteX15" fmla="*/ 16 w 10000"/>
                  <a:gd name="connsiteY15" fmla="*/ 9320 h 9908"/>
                  <a:gd name="connsiteX16" fmla="*/ 0 w 10000"/>
                  <a:gd name="connsiteY16" fmla="*/ 7338 h 9908"/>
                  <a:gd name="connsiteX17" fmla="*/ 16 w 10000"/>
                  <a:gd name="connsiteY17" fmla="*/ 0 h 9908"/>
                  <a:gd name="connsiteX0" fmla="*/ 0 w 10000"/>
                  <a:gd name="connsiteY0" fmla="*/ 199 h 2793"/>
                  <a:gd name="connsiteX1" fmla="*/ 10000 w 10000"/>
                  <a:gd name="connsiteY1" fmla="*/ 299 h 2793"/>
                  <a:gd name="connsiteX2" fmla="*/ 9981 w 10000"/>
                  <a:gd name="connsiteY2" fmla="*/ 2200 h 2793"/>
                  <a:gd name="connsiteX3" fmla="*/ 9919 w 10000"/>
                  <a:gd name="connsiteY3" fmla="*/ 2359 h 2793"/>
                  <a:gd name="connsiteX4" fmla="*/ 9776 w 10000"/>
                  <a:gd name="connsiteY4" fmla="*/ 2499 h 2793"/>
                  <a:gd name="connsiteX5" fmla="*/ 9530 w 10000"/>
                  <a:gd name="connsiteY5" fmla="*/ 2621 h 2793"/>
                  <a:gd name="connsiteX6" fmla="*/ 9212 w 10000"/>
                  <a:gd name="connsiteY6" fmla="*/ 2714 h 2793"/>
                  <a:gd name="connsiteX7" fmla="*/ 8833 w 10000"/>
                  <a:gd name="connsiteY7" fmla="*/ 2778 h 2793"/>
                  <a:gd name="connsiteX8" fmla="*/ 8423 w 10000"/>
                  <a:gd name="connsiteY8" fmla="*/ 2793 h 2793"/>
                  <a:gd name="connsiteX9" fmla="*/ 1564 w 10000"/>
                  <a:gd name="connsiteY9" fmla="*/ 2793 h 2793"/>
                  <a:gd name="connsiteX10" fmla="*/ 1154 w 10000"/>
                  <a:gd name="connsiteY10" fmla="*/ 2778 h 2793"/>
                  <a:gd name="connsiteX11" fmla="*/ 785 w 10000"/>
                  <a:gd name="connsiteY11" fmla="*/ 2714 h 2793"/>
                  <a:gd name="connsiteX12" fmla="*/ 477 w 10000"/>
                  <a:gd name="connsiteY12" fmla="*/ 2621 h 2793"/>
                  <a:gd name="connsiteX13" fmla="*/ 241 w 10000"/>
                  <a:gd name="connsiteY13" fmla="*/ 2499 h 2793"/>
                  <a:gd name="connsiteX14" fmla="*/ 67 w 10000"/>
                  <a:gd name="connsiteY14" fmla="*/ 2359 h 2793"/>
                  <a:gd name="connsiteX15" fmla="*/ 16 w 10000"/>
                  <a:gd name="connsiteY15" fmla="*/ 2200 h 2793"/>
                  <a:gd name="connsiteX16" fmla="*/ 0 w 10000"/>
                  <a:gd name="connsiteY16" fmla="*/ 199 h 2793"/>
                  <a:gd name="connsiteX0" fmla="*/ 0 w 10000"/>
                  <a:gd name="connsiteY0" fmla="*/ 0 h 9288"/>
                  <a:gd name="connsiteX1" fmla="*/ 10000 w 10000"/>
                  <a:gd name="connsiteY1" fmla="*/ 359 h 9288"/>
                  <a:gd name="connsiteX2" fmla="*/ 9981 w 10000"/>
                  <a:gd name="connsiteY2" fmla="*/ 7165 h 9288"/>
                  <a:gd name="connsiteX3" fmla="*/ 9919 w 10000"/>
                  <a:gd name="connsiteY3" fmla="*/ 7734 h 9288"/>
                  <a:gd name="connsiteX4" fmla="*/ 9776 w 10000"/>
                  <a:gd name="connsiteY4" fmla="*/ 8235 h 9288"/>
                  <a:gd name="connsiteX5" fmla="*/ 9530 w 10000"/>
                  <a:gd name="connsiteY5" fmla="*/ 8672 h 9288"/>
                  <a:gd name="connsiteX6" fmla="*/ 9212 w 10000"/>
                  <a:gd name="connsiteY6" fmla="*/ 9005 h 9288"/>
                  <a:gd name="connsiteX7" fmla="*/ 8833 w 10000"/>
                  <a:gd name="connsiteY7" fmla="*/ 9234 h 9288"/>
                  <a:gd name="connsiteX8" fmla="*/ 8423 w 10000"/>
                  <a:gd name="connsiteY8" fmla="*/ 9288 h 9288"/>
                  <a:gd name="connsiteX9" fmla="*/ 1564 w 10000"/>
                  <a:gd name="connsiteY9" fmla="*/ 9288 h 9288"/>
                  <a:gd name="connsiteX10" fmla="*/ 1154 w 10000"/>
                  <a:gd name="connsiteY10" fmla="*/ 9234 h 9288"/>
                  <a:gd name="connsiteX11" fmla="*/ 785 w 10000"/>
                  <a:gd name="connsiteY11" fmla="*/ 9005 h 9288"/>
                  <a:gd name="connsiteX12" fmla="*/ 477 w 10000"/>
                  <a:gd name="connsiteY12" fmla="*/ 8672 h 9288"/>
                  <a:gd name="connsiteX13" fmla="*/ 241 w 10000"/>
                  <a:gd name="connsiteY13" fmla="*/ 8235 h 9288"/>
                  <a:gd name="connsiteX14" fmla="*/ 67 w 10000"/>
                  <a:gd name="connsiteY14" fmla="*/ 7734 h 9288"/>
                  <a:gd name="connsiteX15" fmla="*/ 16 w 10000"/>
                  <a:gd name="connsiteY15" fmla="*/ 7165 h 9288"/>
                  <a:gd name="connsiteX16" fmla="*/ 0 w 10000"/>
                  <a:gd name="connsiteY16" fmla="*/ 0 h 9288"/>
                  <a:gd name="connsiteX0" fmla="*/ 755 w 10755"/>
                  <a:gd name="connsiteY0" fmla="*/ 320 h 10320"/>
                  <a:gd name="connsiteX1" fmla="*/ 10755 w 10755"/>
                  <a:gd name="connsiteY1" fmla="*/ 707 h 10320"/>
                  <a:gd name="connsiteX2" fmla="*/ 10736 w 10755"/>
                  <a:gd name="connsiteY2" fmla="*/ 8034 h 10320"/>
                  <a:gd name="connsiteX3" fmla="*/ 10674 w 10755"/>
                  <a:gd name="connsiteY3" fmla="*/ 8647 h 10320"/>
                  <a:gd name="connsiteX4" fmla="*/ 10531 w 10755"/>
                  <a:gd name="connsiteY4" fmla="*/ 9186 h 10320"/>
                  <a:gd name="connsiteX5" fmla="*/ 10285 w 10755"/>
                  <a:gd name="connsiteY5" fmla="*/ 9657 h 10320"/>
                  <a:gd name="connsiteX6" fmla="*/ 9967 w 10755"/>
                  <a:gd name="connsiteY6" fmla="*/ 10015 h 10320"/>
                  <a:gd name="connsiteX7" fmla="*/ 9588 w 10755"/>
                  <a:gd name="connsiteY7" fmla="*/ 10262 h 10320"/>
                  <a:gd name="connsiteX8" fmla="*/ 9178 w 10755"/>
                  <a:gd name="connsiteY8" fmla="*/ 10320 h 10320"/>
                  <a:gd name="connsiteX9" fmla="*/ 2319 w 10755"/>
                  <a:gd name="connsiteY9" fmla="*/ 10320 h 10320"/>
                  <a:gd name="connsiteX10" fmla="*/ 1909 w 10755"/>
                  <a:gd name="connsiteY10" fmla="*/ 10262 h 10320"/>
                  <a:gd name="connsiteX11" fmla="*/ 1540 w 10755"/>
                  <a:gd name="connsiteY11" fmla="*/ 10015 h 10320"/>
                  <a:gd name="connsiteX12" fmla="*/ 1232 w 10755"/>
                  <a:gd name="connsiteY12" fmla="*/ 9657 h 10320"/>
                  <a:gd name="connsiteX13" fmla="*/ 996 w 10755"/>
                  <a:gd name="connsiteY13" fmla="*/ 9186 h 10320"/>
                  <a:gd name="connsiteX14" fmla="*/ 822 w 10755"/>
                  <a:gd name="connsiteY14" fmla="*/ 8647 h 10320"/>
                  <a:gd name="connsiteX15" fmla="*/ 771 w 10755"/>
                  <a:gd name="connsiteY15" fmla="*/ 8034 h 10320"/>
                  <a:gd name="connsiteX16" fmla="*/ 712 w 10755"/>
                  <a:gd name="connsiteY16" fmla="*/ 685 h 10320"/>
                  <a:gd name="connsiteX17" fmla="*/ 755 w 10755"/>
                  <a:gd name="connsiteY17" fmla="*/ 320 h 10320"/>
                  <a:gd name="connsiteX0" fmla="*/ 728 w 10771"/>
                  <a:gd name="connsiteY0" fmla="*/ 906 h 10541"/>
                  <a:gd name="connsiteX1" fmla="*/ 10771 w 10771"/>
                  <a:gd name="connsiteY1" fmla="*/ 928 h 10541"/>
                  <a:gd name="connsiteX2" fmla="*/ 10752 w 10771"/>
                  <a:gd name="connsiteY2" fmla="*/ 8255 h 10541"/>
                  <a:gd name="connsiteX3" fmla="*/ 10690 w 10771"/>
                  <a:gd name="connsiteY3" fmla="*/ 8868 h 10541"/>
                  <a:gd name="connsiteX4" fmla="*/ 10547 w 10771"/>
                  <a:gd name="connsiteY4" fmla="*/ 9407 h 10541"/>
                  <a:gd name="connsiteX5" fmla="*/ 10301 w 10771"/>
                  <a:gd name="connsiteY5" fmla="*/ 9878 h 10541"/>
                  <a:gd name="connsiteX6" fmla="*/ 9983 w 10771"/>
                  <a:gd name="connsiteY6" fmla="*/ 10236 h 10541"/>
                  <a:gd name="connsiteX7" fmla="*/ 9604 w 10771"/>
                  <a:gd name="connsiteY7" fmla="*/ 10483 h 10541"/>
                  <a:gd name="connsiteX8" fmla="*/ 9194 w 10771"/>
                  <a:gd name="connsiteY8" fmla="*/ 10541 h 10541"/>
                  <a:gd name="connsiteX9" fmla="*/ 2335 w 10771"/>
                  <a:gd name="connsiteY9" fmla="*/ 10541 h 10541"/>
                  <a:gd name="connsiteX10" fmla="*/ 1925 w 10771"/>
                  <a:gd name="connsiteY10" fmla="*/ 10483 h 10541"/>
                  <a:gd name="connsiteX11" fmla="*/ 1556 w 10771"/>
                  <a:gd name="connsiteY11" fmla="*/ 10236 h 10541"/>
                  <a:gd name="connsiteX12" fmla="*/ 1248 w 10771"/>
                  <a:gd name="connsiteY12" fmla="*/ 9878 h 10541"/>
                  <a:gd name="connsiteX13" fmla="*/ 1012 w 10771"/>
                  <a:gd name="connsiteY13" fmla="*/ 9407 h 10541"/>
                  <a:gd name="connsiteX14" fmla="*/ 838 w 10771"/>
                  <a:gd name="connsiteY14" fmla="*/ 8868 h 10541"/>
                  <a:gd name="connsiteX15" fmla="*/ 787 w 10771"/>
                  <a:gd name="connsiteY15" fmla="*/ 8255 h 10541"/>
                  <a:gd name="connsiteX16" fmla="*/ 728 w 10771"/>
                  <a:gd name="connsiteY16" fmla="*/ 906 h 10541"/>
                  <a:gd name="connsiteX0" fmla="*/ 0 w 10043"/>
                  <a:gd name="connsiteY0" fmla="*/ 906 h 10541"/>
                  <a:gd name="connsiteX1" fmla="*/ 10043 w 10043"/>
                  <a:gd name="connsiteY1" fmla="*/ 928 h 10541"/>
                  <a:gd name="connsiteX2" fmla="*/ 10024 w 10043"/>
                  <a:gd name="connsiteY2" fmla="*/ 8255 h 10541"/>
                  <a:gd name="connsiteX3" fmla="*/ 9962 w 10043"/>
                  <a:gd name="connsiteY3" fmla="*/ 8868 h 10541"/>
                  <a:gd name="connsiteX4" fmla="*/ 9819 w 10043"/>
                  <a:gd name="connsiteY4" fmla="*/ 9407 h 10541"/>
                  <a:gd name="connsiteX5" fmla="*/ 9573 w 10043"/>
                  <a:gd name="connsiteY5" fmla="*/ 9878 h 10541"/>
                  <a:gd name="connsiteX6" fmla="*/ 9255 w 10043"/>
                  <a:gd name="connsiteY6" fmla="*/ 10236 h 10541"/>
                  <a:gd name="connsiteX7" fmla="*/ 8876 w 10043"/>
                  <a:gd name="connsiteY7" fmla="*/ 10483 h 10541"/>
                  <a:gd name="connsiteX8" fmla="*/ 8466 w 10043"/>
                  <a:gd name="connsiteY8" fmla="*/ 10541 h 10541"/>
                  <a:gd name="connsiteX9" fmla="*/ 1607 w 10043"/>
                  <a:gd name="connsiteY9" fmla="*/ 10541 h 10541"/>
                  <a:gd name="connsiteX10" fmla="*/ 1197 w 10043"/>
                  <a:gd name="connsiteY10" fmla="*/ 10483 h 10541"/>
                  <a:gd name="connsiteX11" fmla="*/ 828 w 10043"/>
                  <a:gd name="connsiteY11" fmla="*/ 10236 h 10541"/>
                  <a:gd name="connsiteX12" fmla="*/ 520 w 10043"/>
                  <a:gd name="connsiteY12" fmla="*/ 9878 h 10541"/>
                  <a:gd name="connsiteX13" fmla="*/ 284 w 10043"/>
                  <a:gd name="connsiteY13" fmla="*/ 9407 h 10541"/>
                  <a:gd name="connsiteX14" fmla="*/ 110 w 10043"/>
                  <a:gd name="connsiteY14" fmla="*/ 8868 h 10541"/>
                  <a:gd name="connsiteX15" fmla="*/ 59 w 10043"/>
                  <a:gd name="connsiteY15" fmla="*/ 8255 h 10541"/>
                  <a:gd name="connsiteX16" fmla="*/ 0 w 10043"/>
                  <a:gd name="connsiteY16" fmla="*/ 906 h 10541"/>
                  <a:gd name="connsiteX0" fmla="*/ 0 w 10043"/>
                  <a:gd name="connsiteY0" fmla="*/ 0 h 9635"/>
                  <a:gd name="connsiteX1" fmla="*/ 10043 w 10043"/>
                  <a:gd name="connsiteY1" fmla="*/ 22 h 9635"/>
                  <a:gd name="connsiteX2" fmla="*/ 10024 w 10043"/>
                  <a:gd name="connsiteY2" fmla="*/ 7349 h 9635"/>
                  <a:gd name="connsiteX3" fmla="*/ 9962 w 10043"/>
                  <a:gd name="connsiteY3" fmla="*/ 7962 h 9635"/>
                  <a:gd name="connsiteX4" fmla="*/ 9819 w 10043"/>
                  <a:gd name="connsiteY4" fmla="*/ 8501 h 9635"/>
                  <a:gd name="connsiteX5" fmla="*/ 9573 w 10043"/>
                  <a:gd name="connsiteY5" fmla="*/ 8972 h 9635"/>
                  <a:gd name="connsiteX6" fmla="*/ 9255 w 10043"/>
                  <a:gd name="connsiteY6" fmla="*/ 9330 h 9635"/>
                  <a:gd name="connsiteX7" fmla="*/ 8876 w 10043"/>
                  <a:gd name="connsiteY7" fmla="*/ 9577 h 9635"/>
                  <a:gd name="connsiteX8" fmla="*/ 8466 w 10043"/>
                  <a:gd name="connsiteY8" fmla="*/ 9635 h 9635"/>
                  <a:gd name="connsiteX9" fmla="*/ 1607 w 10043"/>
                  <a:gd name="connsiteY9" fmla="*/ 9635 h 9635"/>
                  <a:gd name="connsiteX10" fmla="*/ 1197 w 10043"/>
                  <a:gd name="connsiteY10" fmla="*/ 9577 h 9635"/>
                  <a:gd name="connsiteX11" fmla="*/ 828 w 10043"/>
                  <a:gd name="connsiteY11" fmla="*/ 9330 h 9635"/>
                  <a:gd name="connsiteX12" fmla="*/ 520 w 10043"/>
                  <a:gd name="connsiteY12" fmla="*/ 8972 h 9635"/>
                  <a:gd name="connsiteX13" fmla="*/ 284 w 10043"/>
                  <a:gd name="connsiteY13" fmla="*/ 8501 h 9635"/>
                  <a:gd name="connsiteX14" fmla="*/ 110 w 10043"/>
                  <a:gd name="connsiteY14" fmla="*/ 7962 h 9635"/>
                  <a:gd name="connsiteX15" fmla="*/ 59 w 10043"/>
                  <a:gd name="connsiteY15" fmla="*/ 7349 h 9635"/>
                  <a:gd name="connsiteX16" fmla="*/ 0 w 10043"/>
                  <a:gd name="connsiteY16" fmla="*/ 0 h 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43" h="9635">
                    <a:moveTo>
                      <a:pt x="0" y="0"/>
                    </a:moveTo>
                    <a:lnTo>
                      <a:pt x="10043" y="22"/>
                    </a:lnTo>
                    <a:cubicBezTo>
                      <a:pt x="10037" y="2464"/>
                      <a:pt x="10030" y="4905"/>
                      <a:pt x="10024" y="7349"/>
                    </a:cubicBezTo>
                    <a:cubicBezTo>
                      <a:pt x="10003" y="7550"/>
                      <a:pt x="9983" y="7762"/>
                      <a:pt x="9962" y="7962"/>
                    </a:cubicBezTo>
                    <a:cubicBezTo>
                      <a:pt x="9914" y="8140"/>
                      <a:pt x="9867" y="8328"/>
                      <a:pt x="9819" y="8501"/>
                    </a:cubicBezTo>
                    <a:lnTo>
                      <a:pt x="9573" y="8972"/>
                    </a:lnTo>
                    <a:lnTo>
                      <a:pt x="9255" y="9330"/>
                    </a:lnTo>
                    <a:lnTo>
                      <a:pt x="8876" y="9577"/>
                    </a:lnTo>
                    <a:lnTo>
                      <a:pt x="8466" y="9635"/>
                    </a:lnTo>
                    <a:lnTo>
                      <a:pt x="1607" y="9635"/>
                    </a:lnTo>
                    <a:lnTo>
                      <a:pt x="1197" y="9577"/>
                    </a:lnTo>
                    <a:lnTo>
                      <a:pt x="828" y="9330"/>
                    </a:lnTo>
                    <a:lnTo>
                      <a:pt x="520" y="8972"/>
                    </a:lnTo>
                    <a:lnTo>
                      <a:pt x="284" y="8501"/>
                    </a:lnTo>
                    <a:lnTo>
                      <a:pt x="110" y="7962"/>
                    </a:lnTo>
                    <a:cubicBezTo>
                      <a:pt x="93" y="7762"/>
                      <a:pt x="76" y="7550"/>
                      <a:pt x="59" y="7349"/>
                    </a:cubicBezTo>
                    <a:cubicBezTo>
                      <a:pt x="39" y="4899"/>
                      <a:pt x="20" y="2450"/>
                      <a:pt x="0" y="0"/>
                    </a:cubicBezTo>
                    <a:close/>
                  </a:path>
                </a:pathLst>
              </a:custGeom>
              <a:gradFill>
                <a:gsLst>
                  <a:gs pos="83000">
                    <a:schemeClr val="bg1">
                      <a:lumMod val="63000"/>
                    </a:schemeClr>
                  </a:gs>
                  <a:gs pos="0">
                    <a:srgbClr val="5A5A5A">
                      <a:lumMod val="54000"/>
                    </a:srgbClr>
                  </a:gs>
                  <a:gs pos="39195">
                    <a:schemeClr val="bg1">
                      <a:lumMod val="89000"/>
                      <a:lumOff val="11000"/>
                    </a:schemeClr>
                  </a:gs>
                  <a:gs pos="62000">
                    <a:srgbClr val="000000">
                      <a:lumMod val="77000"/>
                    </a:srgbClr>
                  </a:gs>
                  <a:gs pos="13000">
                    <a:schemeClr val="bg1">
                      <a:lumMod val="65000"/>
                    </a:schemeClr>
                  </a:gs>
                  <a:gs pos="100000">
                    <a:schemeClr val="tx1">
                      <a:alpha val="53000"/>
                      <a:lumMod val="66000"/>
                      <a:lumOff val="34000"/>
                    </a:schemeClr>
                  </a:gs>
                </a:gsLst>
                <a:lin ang="0" scaled="1"/>
              </a:gradFill>
              <a:ln w="0">
                <a:noFill/>
                <a:prstDash val="solid"/>
                <a:round/>
                <a:headEnd/>
                <a:tailEnd/>
              </a:ln>
            </p:spPr>
            <p:txBody>
              <a:bodyPr vert="horz" wrap="square" lIns="68598" tIns="34299" rIns="68598" bIns="34299" numCol="1" anchor="t" anchorCtr="0" compatLnSpc="1">
                <a:prstTxWarp prst="textNoShape">
                  <a:avLst/>
                </a:prstTxWarp>
              </a:bodyPr>
              <a:lstStyle/>
              <a:p>
                <a:endParaRPr lang="en-IN" sz="1350"/>
              </a:p>
            </p:txBody>
          </p:sp>
          <p:sp>
            <p:nvSpPr>
              <p:cNvPr id="27" name="Freeform 12">
                <a:extLst>
                  <a:ext uri="{FF2B5EF4-FFF2-40B4-BE49-F238E27FC236}">
                    <a16:creationId xmlns:a16="http://schemas.microsoft.com/office/drawing/2014/main" id="{3B683477-C8D0-4AAA-B3A5-2145D2AFADFE}"/>
                  </a:ext>
                </a:extLst>
              </p:cNvPr>
              <p:cNvSpPr>
                <a:spLocks/>
              </p:cNvSpPr>
              <p:nvPr/>
            </p:nvSpPr>
            <p:spPr bwMode="auto">
              <a:xfrm rot="3243413">
                <a:off x="4387656" y="4507301"/>
                <a:ext cx="649010" cy="472190"/>
              </a:xfrm>
              <a:custGeom>
                <a:avLst/>
                <a:gdLst>
                  <a:gd name="T0" fmla="*/ 124 w 972"/>
                  <a:gd name="T1" fmla="*/ 0 h 2636"/>
                  <a:gd name="T2" fmla="*/ 151 w 972"/>
                  <a:gd name="T3" fmla="*/ 0 h 2636"/>
                  <a:gd name="T4" fmla="*/ 820 w 972"/>
                  <a:gd name="T5" fmla="*/ 0 h 2636"/>
                  <a:gd name="T6" fmla="*/ 848 w 972"/>
                  <a:gd name="T7" fmla="*/ 0 h 2636"/>
                  <a:gd name="T8" fmla="*/ 873 w 972"/>
                  <a:gd name="T9" fmla="*/ 0 h 2636"/>
                  <a:gd name="T10" fmla="*/ 897 w 972"/>
                  <a:gd name="T11" fmla="*/ 2 h 2636"/>
                  <a:gd name="T12" fmla="*/ 919 w 972"/>
                  <a:gd name="T13" fmla="*/ 6 h 2636"/>
                  <a:gd name="T14" fmla="*/ 937 w 972"/>
                  <a:gd name="T15" fmla="*/ 11 h 2636"/>
                  <a:gd name="T16" fmla="*/ 952 w 972"/>
                  <a:gd name="T17" fmla="*/ 20 h 2636"/>
                  <a:gd name="T18" fmla="*/ 963 w 972"/>
                  <a:gd name="T19" fmla="*/ 35 h 2636"/>
                  <a:gd name="T20" fmla="*/ 970 w 972"/>
                  <a:gd name="T21" fmla="*/ 53 h 2636"/>
                  <a:gd name="T22" fmla="*/ 972 w 972"/>
                  <a:gd name="T23" fmla="*/ 77 h 2636"/>
                  <a:gd name="T24" fmla="*/ 972 w 972"/>
                  <a:gd name="T25" fmla="*/ 2484 h 2636"/>
                  <a:gd name="T26" fmla="*/ 966 w 972"/>
                  <a:gd name="T27" fmla="*/ 2525 h 2636"/>
                  <a:gd name="T28" fmla="*/ 952 w 972"/>
                  <a:gd name="T29" fmla="*/ 2561 h 2636"/>
                  <a:gd name="T30" fmla="*/ 928 w 972"/>
                  <a:gd name="T31" fmla="*/ 2592 h 2636"/>
                  <a:gd name="T32" fmla="*/ 897 w 972"/>
                  <a:gd name="T33" fmla="*/ 2616 h 2636"/>
                  <a:gd name="T34" fmla="*/ 860 w 972"/>
                  <a:gd name="T35" fmla="*/ 2632 h 2636"/>
                  <a:gd name="T36" fmla="*/ 820 w 972"/>
                  <a:gd name="T37" fmla="*/ 2636 h 2636"/>
                  <a:gd name="T38" fmla="*/ 151 w 972"/>
                  <a:gd name="T39" fmla="*/ 2636 h 2636"/>
                  <a:gd name="T40" fmla="*/ 111 w 972"/>
                  <a:gd name="T41" fmla="*/ 2632 h 2636"/>
                  <a:gd name="T42" fmla="*/ 75 w 972"/>
                  <a:gd name="T43" fmla="*/ 2616 h 2636"/>
                  <a:gd name="T44" fmla="*/ 45 w 972"/>
                  <a:gd name="T45" fmla="*/ 2592 h 2636"/>
                  <a:gd name="T46" fmla="*/ 22 w 972"/>
                  <a:gd name="T47" fmla="*/ 2561 h 2636"/>
                  <a:gd name="T48" fmla="*/ 5 w 972"/>
                  <a:gd name="T49" fmla="*/ 2525 h 2636"/>
                  <a:gd name="T50" fmla="*/ 0 w 972"/>
                  <a:gd name="T51" fmla="*/ 2484 h 2636"/>
                  <a:gd name="T52" fmla="*/ 0 w 972"/>
                  <a:gd name="T53" fmla="*/ 77 h 2636"/>
                  <a:gd name="T54" fmla="*/ 3 w 972"/>
                  <a:gd name="T55" fmla="*/ 53 h 2636"/>
                  <a:gd name="T56" fmla="*/ 9 w 972"/>
                  <a:gd name="T57" fmla="*/ 35 h 2636"/>
                  <a:gd name="T58" fmla="*/ 22 w 972"/>
                  <a:gd name="T59" fmla="*/ 20 h 2636"/>
                  <a:gd name="T60" fmla="*/ 36 w 972"/>
                  <a:gd name="T61" fmla="*/ 11 h 2636"/>
                  <a:gd name="T62" fmla="*/ 54 w 972"/>
                  <a:gd name="T63" fmla="*/ 6 h 2636"/>
                  <a:gd name="T64" fmla="*/ 75 w 972"/>
                  <a:gd name="T65" fmla="*/ 2 h 2636"/>
                  <a:gd name="T66" fmla="*/ 98 w 972"/>
                  <a:gd name="T67" fmla="*/ 0 h 2636"/>
                  <a:gd name="T68" fmla="*/ 124 w 972"/>
                  <a:gd name="T69" fmla="*/ 0 h 2636"/>
                  <a:gd name="connsiteX0" fmla="*/ 1311 w 10035"/>
                  <a:gd name="connsiteY0" fmla="*/ 0 h 10000"/>
                  <a:gd name="connsiteX1" fmla="*/ 1588 w 10035"/>
                  <a:gd name="connsiteY1" fmla="*/ 0 h 10000"/>
                  <a:gd name="connsiteX2" fmla="*/ 8471 w 10035"/>
                  <a:gd name="connsiteY2" fmla="*/ 0 h 10000"/>
                  <a:gd name="connsiteX3" fmla="*/ 8759 w 10035"/>
                  <a:gd name="connsiteY3" fmla="*/ 0 h 10000"/>
                  <a:gd name="connsiteX4" fmla="*/ 9016 w 10035"/>
                  <a:gd name="connsiteY4" fmla="*/ 0 h 10000"/>
                  <a:gd name="connsiteX5" fmla="*/ 9263 w 10035"/>
                  <a:gd name="connsiteY5" fmla="*/ 8 h 10000"/>
                  <a:gd name="connsiteX6" fmla="*/ 9490 w 10035"/>
                  <a:gd name="connsiteY6" fmla="*/ 23 h 10000"/>
                  <a:gd name="connsiteX7" fmla="*/ 9675 w 10035"/>
                  <a:gd name="connsiteY7" fmla="*/ 42 h 10000"/>
                  <a:gd name="connsiteX8" fmla="*/ 9829 w 10035"/>
                  <a:gd name="connsiteY8" fmla="*/ 76 h 10000"/>
                  <a:gd name="connsiteX9" fmla="*/ 9942 w 10035"/>
                  <a:gd name="connsiteY9" fmla="*/ 133 h 10000"/>
                  <a:gd name="connsiteX10" fmla="*/ 10014 w 10035"/>
                  <a:gd name="connsiteY10" fmla="*/ 201 h 10000"/>
                  <a:gd name="connsiteX11" fmla="*/ 10035 w 10035"/>
                  <a:gd name="connsiteY11" fmla="*/ 292 h 10000"/>
                  <a:gd name="connsiteX12" fmla="*/ 10035 w 10035"/>
                  <a:gd name="connsiteY12" fmla="*/ 9423 h 10000"/>
                  <a:gd name="connsiteX13" fmla="*/ 9973 w 10035"/>
                  <a:gd name="connsiteY13" fmla="*/ 9579 h 10000"/>
                  <a:gd name="connsiteX14" fmla="*/ 9829 w 10035"/>
                  <a:gd name="connsiteY14" fmla="*/ 9715 h 10000"/>
                  <a:gd name="connsiteX15" fmla="*/ 9582 w 10035"/>
                  <a:gd name="connsiteY15" fmla="*/ 9833 h 10000"/>
                  <a:gd name="connsiteX16" fmla="*/ 9263 w 10035"/>
                  <a:gd name="connsiteY16" fmla="*/ 9924 h 10000"/>
                  <a:gd name="connsiteX17" fmla="*/ 8883 w 10035"/>
                  <a:gd name="connsiteY17" fmla="*/ 9985 h 10000"/>
                  <a:gd name="connsiteX18" fmla="*/ 8471 w 10035"/>
                  <a:gd name="connsiteY18" fmla="*/ 10000 h 10000"/>
                  <a:gd name="connsiteX19" fmla="*/ 1588 w 10035"/>
                  <a:gd name="connsiteY19" fmla="*/ 10000 h 10000"/>
                  <a:gd name="connsiteX20" fmla="*/ 1177 w 10035"/>
                  <a:gd name="connsiteY20" fmla="*/ 9985 h 10000"/>
                  <a:gd name="connsiteX21" fmla="*/ 807 w 10035"/>
                  <a:gd name="connsiteY21" fmla="*/ 9924 h 10000"/>
                  <a:gd name="connsiteX22" fmla="*/ 498 w 10035"/>
                  <a:gd name="connsiteY22" fmla="*/ 9833 h 10000"/>
                  <a:gd name="connsiteX23" fmla="*/ 261 w 10035"/>
                  <a:gd name="connsiteY23" fmla="*/ 9715 h 10000"/>
                  <a:gd name="connsiteX24" fmla="*/ 86 w 10035"/>
                  <a:gd name="connsiteY24" fmla="*/ 9579 h 10000"/>
                  <a:gd name="connsiteX25" fmla="*/ 35 w 10035"/>
                  <a:gd name="connsiteY25" fmla="*/ 9423 h 10000"/>
                  <a:gd name="connsiteX26" fmla="*/ 0 w 10035"/>
                  <a:gd name="connsiteY26" fmla="*/ 2691 h 10000"/>
                  <a:gd name="connsiteX27" fmla="*/ 35 w 10035"/>
                  <a:gd name="connsiteY27" fmla="*/ 292 h 10000"/>
                  <a:gd name="connsiteX28" fmla="*/ 66 w 10035"/>
                  <a:gd name="connsiteY28" fmla="*/ 201 h 10000"/>
                  <a:gd name="connsiteX29" fmla="*/ 128 w 10035"/>
                  <a:gd name="connsiteY29" fmla="*/ 133 h 10000"/>
                  <a:gd name="connsiteX30" fmla="*/ 261 w 10035"/>
                  <a:gd name="connsiteY30" fmla="*/ 76 h 10000"/>
                  <a:gd name="connsiteX31" fmla="*/ 405 w 10035"/>
                  <a:gd name="connsiteY31" fmla="*/ 42 h 10000"/>
                  <a:gd name="connsiteX32" fmla="*/ 591 w 10035"/>
                  <a:gd name="connsiteY32" fmla="*/ 23 h 10000"/>
                  <a:gd name="connsiteX33" fmla="*/ 807 w 10035"/>
                  <a:gd name="connsiteY33" fmla="*/ 8 h 10000"/>
                  <a:gd name="connsiteX34" fmla="*/ 1043 w 10035"/>
                  <a:gd name="connsiteY34" fmla="*/ 0 h 10000"/>
                  <a:gd name="connsiteX35" fmla="*/ 1311 w 10035"/>
                  <a:gd name="connsiteY35" fmla="*/ 0 h 10000"/>
                  <a:gd name="connsiteX0" fmla="*/ 1311 w 10035"/>
                  <a:gd name="connsiteY0" fmla="*/ 0 h 10000"/>
                  <a:gd name="connsiteX1" fmla="*/ 1588 w 10035"/>
                  <a:gd name="connsiteY1" fmla="*/ 0 h 10000"/>
                  <a:gd name="connsiteX2" fmla="*/ 8471 w 10035"/>
                  <a:gd name="connsiteY2" fmla="*/ 0 h 10000"/>
                  <a:gd name="connsiteX3" fmla="*/ 8759 w 10035"/>
                  <a:gd name="connsiteY3" fmla="*/ 0 h 10000"/>
                  <a:gd name="connsiteX4" fmla="*/ 9016 w 10035"/>
                  <a:gd name="connsiteY4" fmla="*/ 0 h 10000"/>
                  <a:gd name="connsiteX5" fmla="*/ 9263 w 10035"/>
                  <a:gd name="connsiteY5" fmla="*/ 8 h 10000"/>
                  <a:gd name="connsiteX6" fmla="*/ 9490 w 10035"/>
                  <a:gd name="connsiteY6" fmla="*/ 23 h 10000"/>
                  <a:gd name="connsiteX7" fmla="*/ 9675 w 10035"/>
                  <a:gd name="connsiteY7" fmla="*/ 42 h 10000"/>
                  <a:gd name="connsiteX8" fmla="*/ 9829 w 10035"/>
                  <a:gd name="connsiteY8" fmla="*/ 76 h 10000"/>
                  <a:gd name="connsiteX9" fmla="*/ 9942 w 10035"/>
                  <a:gd name="connsiteY9" fmla="*/ 133 h 10000"/>
                  <a:gd name="connsiteX10" fmla="*/ 10014 w 10035"/>
                  <a:gd name="connsiteY10" fmla="*/ 201 h 10000"/>
                  <a:gd name="connsiteX11" fmla="*/ 10035 w 10035"/>
                  <a:gd name="connsiteY11" fmla="*/ 292 h 10000"/>
                  <a:gd name="connsiteX12" fmla="*/ 10001 w 10035"/>
                  <a:gd name="connsiteY12" fmla="*/ 2673 h 10000"/>
                  <a:gd name="connsiteX13" fmla="*/ 10035 w 10035"/>
                  <a:gd name="connsiteY13" fmla="*/ 9423 h 10000"/>
                  <a:gd name="connsiteX14" fmla="*/ 9973 w 10035"/>
                  <a:gd name="connsiteY14" fmla="*/ 9579 h 10000"/>
                  <a:gd name="connsiteX15" fmla="*/ 9829 w 10035"/>
                  <a:gd name="connsiteY15" fmla="*/ 9715 h 10000"/>
                  <a:gd name="connsiteX16" fmla="*/ 9582 w 10035"/>
                  <a:gd name="connsiteY16" fmla="*/ 9833 h 10000"/>
                  <a:gd name="connsiteX17" fmla="*/ 9263 w 10035"/>
                  <a:gd name="connsiteY17" fmla="*/ 9924 h 10000"/>
                  <a:gd name="connsiteX18" fmla="*/ 8883 w 10035"/>
                  <a:gd name="connsiteY18" fmla="*/ 9985 h 10000"/>
                  <a:gd name="connsiteX19" fmla="*/ 8471 w 10035"/>
                  <a:gd name="connsiteY19" fmla="*/ 10000 h 10000"/>
                  <a:gd name="connsiteX20" fmla="*/ 1588 w 10035"/>
                  <a:gd name="connsiteY20" fmla="*/ 10000 h 10000"/>
                  <a:gd name="connsiteX21" fmla="*/ 1177 w 10035"/>
                  <a:gd name="connsiteY21" fmla="*/ 9985 h 10000"/>
                  <a:gd name="connsiteX22" fmla="*/ 807 w 10035"/>
                  <a:gd name="connsiteY22" fmla="*/ 9924 h 10000"/>
                  <a:gd name="connsiteX23" fmla="*/ 498 w 10035"/>
                  <a:gd name="connsiteY23" fmla="*/ 9833 h 10000"/>
                  <a:gd name="connsiteX24" fmla="*/ 261 w 10035"/>
                  <a:gd name="connsiteY24" fmla="*/ 9715 h 10000"/>
                  <a:gd name="connsiteX25" fmla="*/ 86 w 10035"/>
                  <a:gd name="connsiteY25" fmla="*/ 9579 h 10000"/>
                  <a:gd name="connsiteX26" fmla="*/ 35 w 10035"/>
                  <a:gd name="connsiteY26" fmla="*/ 9423 h 10000"/>
                  <a:gd name="connsiteX27" fmla="*/ 0 w 10035"/>
                  <a:gd name="connsiteY27" fmla="*/ 2691 h 10000"/>
                  <a:gd name="connsiteX28" fmla="*/ 35 w 10035"/>
                  <a:gd name="connsiteY28" fmla="*/ 292 h 10000"/>
                  <a:gd name="connsiteX29" fmla="*/ 66 w 10035"/>
                  <a:gd name="connsiteY29" fmla="*/ 201 h 10000"/>
                  <a:gd name="connsiteX30" fmla="*/ 128 w 10035"/>
                  <a:gd name="connsiteY30" fmla="*/ 133 h 10000"/>
                  <a:gd name="connsiteX31" fmla="*/ 261 w 10035"/>
                  <a:gd name="connsiteY31" fmla="*/ 76 h 10000"/>
                  <a:gd name="connsiteX32" fmla="*/ 405 w 10035"/>
                  <a:gd name="connsiteY32" fmla="*/ 42 h 10000"/>
                  <a:gd name="connsiteX33" fmla="*/ 591 w 10035"/>
                  <a:gd name="connsiteY33" fmla="*/ 23 h 10000"/>
                  <a:gd name="connsiteX34" fmla="*/ 807 w 10035"/>
                  <a:gd name="connsiteY34" fmla="*/ 8 h 10000"/>
                  <a:gd name="connsiteX35" fmla="*/ 1043 w 10035"/>
                  <a:gd name="connsiteY35" fmla="*/ 0 h 10000"/>
                  <a:gd name="connsiteX36" fmla="*/ 1311 w 10035"/>
                  <a:gd name="connsiteY36" fmla="*/ 0 h 10000"/>
                  <a:gd name="connsiteX0" fmla="*/ 1311 w 10035"/>
                  <a:gd name="connsiteY0" fmla="*/ 0 h 10000"/>
                  <a:gd name="connsiteX1" fmla="*/ 1588 w 10035"/>
                  <a:gd name="connsiteY1" fmla="*/ 0 h 10000"/>
                  <a:gd name="connsiteX2" fmla="*/ 8471 w 10035"/>
                  <a:gd name="connsiteY2" fmla="*/ 0 h 10000"/>
                  <a:gd name="connsiteX3" fmla="*/ 8759 w 10035"/>
                  <a:gd name="connsiteY3" fmla="*/ 0 h 10000"/>
                  <a:gd name="connsiteX4" fmla="*/ 9016 w 10035"/>
                  <a:gd name="connsiteY4" fmla="*/ 0 h 10000"/>
                  <a:gd name="connsiteX5" fmla="*/ 9263 w 10035"/>
                  <a:gd name="connsiteY5" fmla="*/ 8 h 10000"/>
                  <a:gd name="connsiteX6" fmla="*/ 9490 w 10035"/>
                  <a:gd name="connsiteY6" fmla="*/ 23 h 10000"/>
                  <a:gd name="connsiteX7" fmla="*/ 9675 w 10035"/>
                  <a:gd name="connsiteY7" fmla="*/ 42 h 10000"/>
                  <a:gd name="connsiteX8" fmla="*/ 9829 w 10035"/>
                  <a:gd name="connsiteY8" fmla="*/ 76 h 10000"/>
                  <a:gd name="connsiteX9" fmla="*/ 9942 w 10035"/>
                  <a:gd name="connsiteY9" fmla="*/ 133 h 10000"/>
                  <a:gd name="connsiteX10" fmla="*/ 10014 w 10035"/>
                  <a:gd name="connsiteY10" fmla="*/ 201 h 10000"/>
                  <a:gd name="connsiteX11" fmla="*/ 10035 w 10035"/>
                  <a:gd name="connsiteY11" fmla="*/ 292 h 10000"/>
                  <a:gd name="connsiteX12" fmla="*/ 10001 w 10035"/>
                  <a:gd name="connsiteY12" fmla="*/ 2673 h 10000"/>
                  <a:gd name="connsiteX13" fmla="*/ 10035 w 10035"/>
                  <a:gd name="connsiteY13" fmla="*/ 9423 h 10000"/>
                  <a:gd name="connsiteX14" fmla="*/ 9973 w 10035"/>
                  <a:gd name="connsiteY14" fmla="*/ 9579 h 10000"/>
                  <a:gd name="connsiteX15" fmla="*/ 9829 w 10035"/>
                  <a:gd name="connsiteY15" fmla="*/ 9715 h 10000"/>
                  <a:gd name="connsiteX16" fmla="*/ 9582 w 10035"/>
                  <a:gd name="connsiteY16" fmla="*/ 9833 h 10000"/>
                  <a:gd name="connsiteX17" fmla="*/ 9263 w 10035"/>
                  <a:gd name="connsiteY17" fmla="*/ 9924 h 10000"/>
                  <a:gd name="connsiteX18" fmla="*/ 8883 w 10035"/>
                  <a:gd name="connsiteY18" fmla="*/ 9985 h 10000"/>
                  <a:gd name="connsiteX19" fmla="*/ 1588 w 10035"/>
                  <a:gd name="connsiteY19" fmla="*/ 10000 h 10000"/>
                  <a:gd name="connsiteX20" fmla="*/ 1177 w 10035"/>
                  <a:gd name="connsiteY20" fmla="*/ 9985 h 10000"/>
                  <a:gd name="connsiteX21" fmla="*/ 807 w 10035"/>
                  <a:gd name="connsiteY21" fmla="*/ 9924 h 10000"/>
                  <a:gd name="connsiteX22" fmla="*/ 498 w 10035"/>
                  <a:gd name="connsiteY22" fmla="*/ 9833 h 10000"/>
                  <a:gd name="connsiteX23" fmla="*/ 261 w 10035"/>
                  <a:gd name="connsiteY23" fmla="*/ 9715 h 10000"/>
                  <a:gd name="connsiteX24" fmla="*/ 86 w 10035"/>
                  <a:gd name="connsiteY24" fmla="*/ 9579 h 10000"/>
                  <a:gd name="connsiteX25" fmla="*/ 35 w 10035"/>
                  <a:gd name="connsiteY25" fmla="*/ 9423 h 10000"/>
                  <a:gd name="connsiteX26" fmla="*/ 0 w 10035"/>
                  <a:gd name="connsiteY26" fmla="*/ 2691 h 10000"/>
                  <a:gd name="connsiteX27" fmla="*/ 35 w 10035"/>
                  <a:gd name="connsiteY27" fmla="*/ 292 h 10000"/>
                  <a:gd name="connsiteX28" fmla="*/ 66 w 10035"/>
                  <a:gd name="connsiteY28" fmla="*/ 201 h 10000"/>
                  <a:gd name="connsiteX29" fmla="*/ 128 w 10035"/>
                  <a:gd name="connsiteY29" fmla="*/ 133 h 10000"/>
                  <a:gd name="connsiteX30" fmla="*/ 261 w 10035"/>
                  <a:gd name="connsiteY30" fmla="*/ 76 h 10000"/>
                  <a:gd name="connsiteX31" fmla="*/ 405 w 10035"/>
                  <a:gd name="connsiteY31" fmla="*/ 42 h 10000"/>
                  <a:gd name="connsiteX32" fmla="*/ 591 w 10035"/>
                  <a:gd name="connsiteY32" fmla="*/ 23 h 10000"/>
                  <a:gd name="connsiteX33" fmla="*/ 807 w 10035"/>
                  <a:gd name="connsiteY33" fmla="*/ 8 h 10000"/>
                  <a:gd name="connsiteX34" fmla="*/ 1043 w 10035"/>
                  <a:gd name="connsiteY34" fmla="*/ 0 h 10000"/>
                  <a:gd name="connsiteX35" fmla="*/ 1311 w 10035"/>
                  <a:gd name="connsiteY35" fmla="*/ 0 h 10000"/>
                  <a:gd name="connsiteX0" fmla="*/ 1311 w 10035"/>
                  <a:gd name="connsiteY0" fmla="*/ 0 h 10000"/>
                  <a:gd name="connsiteX1" fmla="*/ 1588 w 10035"/>
                  <a:gd name="connsiteY1" fmla="*/ 0 h 10000"/>
                  <a:gd name="connsiteX2" fmla="*/ 8471 w 10035"/>
                  <a:gd name="connsiteY2" fmla="*/ 0 h 10000"/>
                  <a:gd name="connsiteX3" fmla="*/ 8759 w 10035"/>
                  <a:gd name="connsiteY3" fmla="*/ 0 h 10000"/>
                  <a:gd name="connsiteX4" fmla="*/ 9016 w 10035"/>
                  <a:gd name="connsiteY4" fmla="*/ 0 h 10000"/>
                  <a:gd name="connsiteX5" fmla="*/ 9263 w 10035"/>
                  <a:gd name="connsiteY5" fmla="*/ 8 h 10000"/>
                  <a:gd name="connsiteX6" fmla="*/ 9490 w 10035"/>
                  <a:gd name="connsiteY6" fmla="*/ 23 h 10000"/>
                  <a:gd name="connsiteX7" fmla="*/ 9675 w 10035"/>
                  <a:gd name="connsiteY7" fmla="*/ 42 h 10000"/>
                  <a:gd name="connsiteX8" fmla="*/ 9829 w 10035"/>
                  <a:gd name="connsiteY8" fmla="*/ 76 h 10000"/>
                  <a:gd name="connsiteX9" fmla="*/ 9942 w 10035"/>
                  <a:gd name="connsiteY9" fmla="*/ 133 h 10000"/>
                  <a:gd name="connsiteX10" fmla="*/ 10014 w 10035"/>
                  <a:gd name="connsiteY10" fmla="*/ 201 h 10000"/>
                  <a:gd name="connsiteX11" fmla="*/ 10035 w 10035"/>
                  <a:gd name="connsiteY11" fmla="*/ 292 h 10000"/>
                  <a:gd name="connsiteX12" fmla="*/ 10001 w 10035"/>
                  <a:gd name="connsiteY12" fmla="*/ 2673 h 10000"/>
                  <a:gd name="connsiteX13" fmla="*/ 10035 w 10035"/>
                  <a:gd name="connsiteY13" fmla="*/ 9423 h 10000"/>
                  <a:gd name="connsiteX14" fmla="*/ 9973 w 10035"/>
                  <a:gd name="connsiteY14" fmla="*/ 9579 h 10000"/>
                  <a:gd name="connsiteX15" fmla="*/ 9829 w 10035"/>
                  <a:gd name="connsiteY15" fmla="*/ 9715 h 10000"/>
                  <a:gd name="connsiteX16" fmla="*/ 9582 w 10035"/>
                  <a:gd name="connsiteY16" fmla="*/ 9833 h 10000"/>
                  <a:gd name="connsiteX17" fmla="*/ 9263 w 10035"/>
                  <a:gd name="connsiteY17" fmla="*/ 9924 h 10000"/>
                  <a:gd name="connsiteX18" fmla="*/ 1588 w 10035"/>
                  <a:gd name="connsiteY18" fmla="*/ 10000 h 10000"/>
                  <a:gd name="connsiteX19" fmla="*/ 1177 w 10035"/>
                  <a:gd name="connsiteY19" fmla="*/ 9985 h 10000"/>
                  <a:gd name="connsiteX20" fmla="*/ 807 w 10035"/>
                  <a:gd name="connsiteY20" fmla="*/ 9924 h 10000"/>
                  <a:gd name="connsiteX21" fmla="*/ 498 w 10035"/>
                  <a:gd name="connsiteY21" fmla="*/ 9833 h 10000"/>
                  <a:gd name="connsiteX22" fmla="*/ 261 w 10035"/>
                  <a:gd name="connsiteY22" fmla="*/ 9715 h 10000"/>
                  <a:gd name="connsiteX23" fmla="*/ 86 w 10035"/>
                  <a:gd name="connsiteY23" fmla="*/ 9579 h 10000"/>
                  <a:gd name="connsiteX24" fmla="*/ 35 w 10035"/>
                  <a:gd name="connsiteY24" fmla="*/ 9423 h 10000"/>
                  <a:gd name="connsiteX25" fmla="*/ 0 w 10035"/>
                  <a:gd name="connsiteY25" fmla="*/ 2691 h 10000"/>
                  <a:gd name="connsiteX26" fmla="*/ 35 w 10035"/>
                  <a:gd name="connsiteY26" fmla="*/ 292 h 10000"/>
                  <a:gd name="connsiteX27" fmla="*/ 66 w 10035"/>
                  <a:gd name="connsiteY27" fmla="*/ 201 h 10000"/>
                  <a:gd name="connsiteX28" fmla="*/ 128 w 10035"/>
                  <a:gd name="connsiteY28" fmla="*/ 133 h 10000"/>
                  <a:gd name="connsiteX29" fmla="*/ 261 w 10035"/>
                  <a:gd name="connsiteY29" fmla="*/ 76 h 10000"/>
                  <a:gd name="connsiteX30" fmla="*/ 405 w 10035"/>
                  <a:gd name="connsiteY30" fmla="*/ 42 h 10000"/>
                  <a:gd name="connsiteX31" fmla="*/ 591 w 10035"/>
                  <a:gd name="connsiteY31" fmla="*/ 23 h 10000"/>
                  <a:gd name="connsiteX32" fmla="*/ 807 w 10035"/>
                  <a:gd name="connsiteY32" fmla="*/ 8 h 10000"/>
                  <a:gd name="connsiteX33" fmla="*/ 1043 w 10035"/>
                  <a:gd name="connsiteY33" fmla="*/ 0 h 10000"/>
                  <a:gd name="connsiteX34" fmla="*/ 1311 w 10035"/>
                  <a:gd name="connsiteY34" fmla="*/ 0 h 10000"/>
                  <a:gd name="connsiteX0" fmla="*/ 1311 w 10035"/>
                  <a:gd name="connsiteY0" fmla="*/ 0 h 10000"/>
                  <a:gd name="connsiteX1" fmla="*/ 1588 w 10035"/>
                  <a:gd name="connsiteY1" fmla="*/ 0 h 10000"/>
                  <a:gd name="connsiteX2" fmla="*/ 8471 w 10035"/>
                  <a:gd name="connsiteY2" fmla="*/ 0 h 10000"/>
                  <a:gd name="connsiteX3" fmla="*/ 8759 w 10035"/>
                  <a:gd name="connsiteY3" fmla="*/ 0 h 10000"/>
                  <a:gd name="connsiteX4" fmla="*/ 9016 w 10035"/>
                  <a:gd name="connsiteY4" fmla="*/ 0 h 10000"/>
                  <a:gd name="connsiteX5" fmla="*/ 9263 w 10035"/>
                  <a:gd name="connsiteY5" fmla="*/ 8 h 10000"/>
                  <a:gd name="connsiteX6" fmla="*/ 9490 w 10035"/>
                  <a:gd name="connsiteY6" fmla="*/ 23 h 10000"/>
                  <a:gd name="connsiteX7" fmla="*/ 9675 w 10035"/>
                  <a:gd name="connsiteY7" fmla="*/ 42 h 10000"/>
                  <a:gd name="connsiteX8" fmla="*/ 9829 w 10035"/>
                  <a:gd name="connsiteY8" fmla="*/ 76 h 10000"/>
                  <a:gd name="connsiteX9" fmla="*/ 9942 w 10035"/>
                  <a:gd name="connsiteY9" fmla="*/ 133 h 10000"/>
                  <a:gd name="connsiteX10" fmla="*/ 10014 w 10035"/>
                  <a:gd name="connsiteY10" fmla="*/ 201 h 10000"/>
                  <a:gd name="connsiteX11" fmla="*/ 10035 w 10035"/>
                  <a:gd name="connsiteY11" fmla="*/ 292 h 10000"/>
                  <a:gd name="connsiteX12" fmla="*/ 10001 w 10035"/>
                  <a:gd name="connsiteY12" fmla="*/ 2673 h 10000"/>
                  <a:gd name="connsiteX13" fmla="*/ 10035 w 10035"/>
                  <a:gd name="connsiteY13" fmla="*/ 9423 h 10000"/>
                  <a:gd name="connsiteX14" fmla="*/ 9973 w 10035"/>
                  <a:gd name="connsiteY14" fmla="*/ 9579 h 10000"/>
                  <a:gd name="connsiteX15" fmla="*/ 9829 w 10035"/>
                  <a:gd name="connsiteY15" fmla="*/ 9715 h 10000"/>
                  <a:gd name="connsiteX16" fmla="*/ 9582 w 10035"/>
                  <a:gd name="connsiteY16" fmla="*/ 9833 h 10000"/>
                  <a:gd name="connsiteX17" fmla="*/ 1588 w 10035"/>
                  <a:gd name="connsiteY17" fmla="*/ 10000 h 10000"/>
                  <a:gd name="connsiteX18" fmla="*/ 1177 w 10035"/>
                  <a:gd name="connsiteY18" fmla="*/ 9985 h 10000"/>
                  <a:gd name="connsiteX19" fmla="*/ 807 w 10035"/>
                  <a:gd name="connsiteY19" fmla="*/ 9924 h 10000"/>
                  <a:gd name="connsiteX20" fmla="*/ 498 w 10035"/>
                  <a:gd name="connsiteY20" fmla="*/ 9833 h 10000"/>
                  <a:gd name="connsiteX21" fmla="*/ 261 w 10035"/>
                  <a:gd name="connsiteY21" fmla="*/ 9715 h 10000"/>
                  <a:gd name="connsiteX22" fmla="*/ 86 w 10035"/>
                  <a:gd name="connsiteY22" fmla="*/ 9579 h 10000"/>
                  <a:gd name="connsiteX23" fmla="*/ 35 w 10035"/>
                  <a:gd name="connsiteY23" fmla="*/ 9423 h 10000"/>
                  <a:gd name="connsiteX24" fmla="*/ 0 w 10035"/>
                  <a:gd name="connsiteY24" fmla="*/ 2691 h 10000"/>
                  <a:gd name="connsiteX25" fmla="*/ 35 w 10035"/>
                  <a:gd name="connsiteY25" fmla="*/ 292 h 10000"/>
                  <a:gd name="connsiteX26" fmla="*/ 66 w 10035"/>
                  <a:gd name="connsiteY26" fmla="*/ 201 h 10000"/>
                  <a:gd name="connsiteX27" fmla="*/ 128 w 10035"/>
                  <a:gd name="connsiteY27" fmla="*/ 133 h 10000"/>
                  <a:gd name="connsiteX28" fmla="*/ 261 w 10035"/>
                  <a:gd name="connsiteY28" fmla="*/ 76 h 10000"/>
                  <a:gd name="connsiteX29" fmla="*/ 405 w 10035"/>
                  <a:gd name="connsiteY29" fmla="*/ 42 h 10000"/>
                  <a:gd name="connsiteX30" fmla="*/ 591 w 10035"/>
                  <a:gd name="connsiteY30" fmla="*/ 23 h 10000"/>
                  <a:gd name="connsiteX31" fmla="*/ 807 w 10035"/>
                  <a:gd name="connsiteY31" fmla="*/ 8 h 10000"/>
                  <a:gd name="connsiteX32" fmla="*/ 1043 w 10035"/>
                  <a:gd name="connsiteY32" fmla="*/ 0 h 10000"/>
                  <a:gd name="connsiteX33" fmla="*/ 1311 w 10035"/>
                  <a:gd name="connsiteY33" fmla="*/ 0 h 10000"/>
                  <a:gd name="connsiteX0" fmla="*/ 1311 w 10035"/>
                  <a:gd name="connsiteY0" fmla="*/ 0 h 10000"/>
                  <a:gd name="connsiteX1" fmla="*/ 1588 w 10035"/>
                  <a:gd name="connsiteY1" fmla="*/ 0 h 10000"/>
                  <a:gd name="connsiteX2" fmla="*/ 8471 w 10035"/>
                  <a:gd name="connsiteY2" fmla="*/ 0 h 10000"/>
                  <a:gd name="connsiteX3" fmla="*/ 8759 w 10035"/>
                  <a:gd name="connsiteY3" fmla="*/ 0 h 10000"/>
                  <a:gd name="connsiteX4" fmla="*/ 9016 w 10035"/>
                  <a:gd name="connsiteY4" fmla="*/ 0 h 10000"/>
                  <a:gd name="connsiteX5" fmla="*/ 9263 w 10035"/>
                  <a:gd name="connsiteY5" fmla="*/ 8 h 10000"/>
                  <a:gd name="connsiteX6" fmla="*/ 9490 w 10035"/>
                  <a:gd name="connsiteY6" fmla="*/ 23 h 10000"/>
                  <a:gd name="connsiteX7" fmla="*/ 9675 w 10035"/>
                  <a:gd name="connsiteY7" fmla="*/ 42 h 10000"/>
                  <a:gd name="connsiteX8" fmla="*/ 9829 w 10035"/>
                  <a:gd name="connsiteY8" fmla="*/ 76 h 10000"/>
                  <a:gd name="connsiteX9" fmla="*/ 9942 w 10035"/>
                  <a:gd name="connsiteY9" fmla="*/ 133 h 10000"/>
                  <a:gd name="connsiteX10" fmla="*/ 10014 w 10035"/>
                  <a:gd name="connsiteY10" fmla="*/ 201 h 10000"/>
                  <a:gd name="connsiteX11" fmla="*/ 10035 w 10035"/>
                  <a:gd name="connsiteY11" fmla="*/ 292 h 10000"/>
                  <a:gd name="connsiteX12" fmla="*/ 10001 w 10035"/>
                  <a:gd name="connsiteY12" fmla="*/ 2673 h 10000"/>
                  <a:gd name="connsiteX13" fmla="*/ 10035 w 10035"/>
                  <a:gd name="connsiteY13" fmla="*/ 9423 h 10000"/>
                  <a:gd name="connsiteX14" fmla="*/ 9973 w 10035"/>
                  <a:gd name="connsiteY14" fmla="*/ 9579 h 10000"/>
                  <a:gd name="connsiteX15" fmla="*/ 9829 w 10035"/>
                  <a:gd name="connsiteY15" fmla="*/ 9715 h 10000"/>
                  <a:gd name="connsiteX16" fmla="*/ 1588 w 10035"/>
                  <a:gd name="connsiteY16" fmla="*/ 10000 h 10000"/>
                  <a:gd name="connsiteX17" fmla="*/ 1177 w 10035"/>
                  <a:gd name="connsiteY17" fmla="*/ 9985 h 10000"/>
                  <a:gd name="connsiteX18" fmla="*/ 807 w 10035"/>
                  <a:gd name="connsiteY18" fmla="*/ 9924 h 10000"/>
                  <a:gd name="connsiteX19" fmla="*/ 498 w 10035"/>
                  <a:gd name="connsiteY19" fmla="*/ 9833 h 10000"/>
                  <a:gd name="connsiteX20" fmla="*/ 261 w 10035"/>
                  <a:gd name="connsiteY20" fmla="*/ 9715 h 10000"/>
                  <a:gd name="connsiteX21" fmla="*/ 86 w 10035"/>
                  <a:gd name="connsiteY21" fmla="*/ 9579 h 10000"/>
                  <a:gd name="connsiteX22" fmla="*/ 35 w 10035"/>
                  <a:gd name="connsiteY22" fmla="*/ 9423 h 10000"/>
                  <a:gd name="connsiteX23" fmla="*/ 0 w 10035"/>
                  <a:gd name="connsiteY23" fmla="*/ 2691 h 10000"/>
                  <a:gd name="connsiteX24" fmla="*/ 35 w 10035"/>
                  <a:gd name="connsiteY24" fmla="*/ 292 h 10000"/>
                  <a:gd name="connsiteX25" fmla="*/ 66 w 10035"/>
                  <a:gd name="connsiteY25" fmla="*/ 201 h 10000"/>
                  <a:gd name="connsiteX26" fmla="*/ 128 w 10035"/>
                  <a:gd name="connsiteY26" fmla="*/ 133 h 10000"/>
                  <a:gd name="connsiteX27" fmla="*/ 261 w 10035"/>
                  <a:gd name="connsiteY27" fmla="*/ 76 h 10000"/>
                  <a:gd name="connsiteX28" fmla="*/ 405 w 10035"/>
                  <a:gd name="connsiteY28" fmla="*/ 42 h 10000"/>
                  <a:gd name="connsiteX29" fmla="*/ 591 w 10035"/>
                  <a:gd name="connsiteY29" fmla="*/ 23 h 10000"/>
                  <a:gd name="connsiteX30" fmla="*/ 807 w 10035"/>
                  <a:gd name="connsiteY30" fmla="*/ 8 h 10000"/>
                  <a:gd name="connsiteX31" fmla="*/ 1043 w 10035"/>
                  <a:gd name="connsiteY31" fmla="*/ 0 h 10000"/>
                  <a:gd name="connsiteX32" fmla="*/ 1311 w 10035"/>
                  <a:gd name="connsiteY32" fmla="*/ 0 h 10000"/>
                  <a:gd name="connsiteX0" fmla="*/ 1311 w 10035"/>
                  <a:gd name="connsiteY0" fmla="*/ 0 h 10000"/>
                  <a:gd name="connsiteX1" fmla="*/ 1588 w 10035"/>
                  <a:gd name="connsiteY1" fmla="*/ 0 h 10000"/>
                  <a:gd name="connsiteX2" fmla="*/ 8471 w 10035"/>
                  <a:gd name="connsiteY2" fmla="*/ 0 h 10000"/>
                  <a:gd name="connsiteX3" fmla="*/ 8759 w 10035"/>
                  <a:gd name="connsiteY3" fmla="*/ 0 h 10000"/>
                  <a:gd name="connsiteX4" fmla="*/ 9016 w 10035"/>
                  <a:gd name="connsiteY4" fmla="*/ 0 h 10000"/>
                  <a:gd name="connsiteX5" fmla="*/ 9263 w 10035"/>
                  <a:gd name="connsiteY5" fmla="*/ 8 h 10000"/>
                  <a:gd name="connsiteX6" fmla="*/ 9490 w 10035"/>
                  <a:gd name="connsiteY6" fmla="*/ 23 h 10000"/>
                  <a:gd name="connsiteX7" fmla="*/ 9675 w 10035"/>
                  <a:gd name="connsiteY7" fmla="*/ 42 h 10000"/>
                  <a:gd name="connsiteX8" fmla="*/ 9829 w 10035"/>
                  <a:gd name="connsiteY8" fmla="*/ 76 h 10000"/>
                  <a:gd name="connsiteX9" fmla="*/ 9942 w 10035"/>
                  <a:gd name="connsiteY9" fmla="*/ 133 h 10000"/>
                  <a:gd name="connsiteX10" fmla="*/ 10014 w 10035"/>
                  <a:gd name="connsiteY10" fmla="*/ 201 h 10000"/>
                  <a:gd name="connsiteX11" fmla="*/ 10035 w 10035"/>
                  <a:gd name="connsiteY11" fmla="*/ 292 h 10000"/>
                  <a:gd name="connsiteX12" fmla="*/ 10001 w 10035"/>
                  <a:gd name="connsiteY12" fmla="*/ 2673 h 10000"/>
                  <a:gd name="connsiteX13" fmla="*/ 10035 w 10035"/>
                  <a:gd name="connsiteY13" fmla="*/ 9423 h 10000"/>
                  <a:gd name="connsiteX14" fmla="*/ 9973 w 10035"/>
                  <a:gd name="connsiteY14" fmla="*/ 9579 h 10000"/>
                  <a:gd name="connsiteX15" fmla="*/ 1588 w 10035"/>
                  <a:gd name="connsiteY15" fmla="*/ 10000 h 10000"/>
                  <a:gd name="connsiteX16" fmla="*/ 1177 w 10035"/>
                  <a:gd name="connsiteY16" fmla="*/ 9985 h 10000"/>
                  <a:gd name="connsiteX17" fmla="*/ 807 w 10035"/>
                  <a:gd name="connsiteY17" fmla="*/ 9924 h 10000"/>
                  <a:gd name="connsiteX18" fmla="*/ 498 w 10035"/>
                  <a:gd name="connsiteY18" fmla="*/ 9833 h 10000"/>
                  <a:gd name="connsiteX19" fmla="*/ 261 w 10035"/>
                  <a:gd name="connsiteY19" fmla="*/ 9715 h 10000"/>
                  <a:gd name="connsiteX20" fmla="*/ 86 w 10035"/>
                  <a:gd name="connsiteY20" fmla="*/ 9579 h 10000"/>
                  <a:gd name="connsiteX21" fmla="*/ 35 w 10035"/>
                  <a:gd name="connsiteY21" fmla="*/ 9423 h 10000"/>
                  <a:gd name="connsiteX22" fmla="*/ 0 w 10035"/>
                  <a:gd name="connsiteY22" fmla="*/ 2691 h 10000"/>
                  <a:gd name="connsiteX23" fmla="*/ 35 w 10035"/>
                  <a:gd name="connsiteY23" fmla="*/ 292 h 10000"/>
                  <a:gd name="connsiteX24" fmla="*/ 66 w 10035"/>
                  <a:gd name="connsiteY24" fmla="*/ 201 h 10000"/>
                  <a:gd name="connsiteX25" fmla="*/ 128 w 10035"/>
                  <a:gd name="connsiteY25" fmla="*/ 133 h 10000"/>
                  <a:gd name="connsiteX26" fmla="*/ 261 w 10035"/>
                  <a:gd name="connsiteY26" fmla="*/ 76 h 10000"/>
                  <a:gd name="connsiteX27" fmla="*/ 405 w 10035"/>
                  <a:gd name="connsiteY27" fmla="*/ 42 h 10000"/>
                  <a:gd name="connsiteX28" fmla="*/ 591 w 10035"/>
                  <a:gd name="connsiteY28" fmla="*/ 23 h 10000"/>
                  <a:gd name="connsiteX29" fmla="*/ 807 w 10035"/>
                  <a:gd name="connsiteY29" fmla="*/ 8 h 10000"/>
                  <a:gd name="connsiteX30" fmla="*/ 1043 w 10035"/>
                  <a:gd name="connsiteY30" fmla="*/ 0 h 10000"/>
                  <a:gd name="connsiteX31" fmla="*/ 1311 w 10035"/>
                  <a:gd name="connsiteY31" fmla="*/ 0 h 10000"/>
                  <a:gd name="connsiteX0" fmla="*/ 1311 w 10035"/>
                  <a:gd name="connsiteY0" fmla="*/ 0 h 10136"/>
                  <a:gd name="connsiteX1" fmla="*/ 1588 w 10035"/>
                  <a:gd name="connsiteY1" fmla="*/ 0 h 10136"/>
                  <a:gd name="connsiteX2" fmla="*/ 8471 w 10035"/>
                  <a:gd name="connsiteY2" fmla="*/ 0 h 10136"/>
                  <a:gd name="connsiteX3" fmla="*/ 8759 w 10035"/>
                  <a:gd name="connsiteY3" fmla="*/ 0 h 10136"/>
                  <a:gd name="connsiteX4" fmla="*/ 9016 w 10035"/>
                  <a:gd name="connsiteY4" fmla="*/ 0 h 10136"/>
                  <a:gd name="connsiteX5" fmla="*/ 9263 w 10035"/>
                  <a:gd name="connsiteY5" fmla="*/ 8 h 10136"/>
                  <a:gd name="connsiteX6" fmla="*/ 9490 w 10035"/>
                  <a:gd name="connsiteY6" fmla="*/ 23 h 10136"/>
                  <a:gd name="connsiteX7" fmla="*/ 9675 w 10035"/>
                  <a:gd name="connsiteY7" fmla="*/ 42 h 10136"/>
                  <a:gd name="connsiteX8" fmla="*/ 9829 w 10035"/>
                  <a:gd name="connsiteY8" fmla="*/ 76 h 10136"/>
                  <a:gd name="connsiteX9" fmla="*/ 9942 w 10035"/>
                  <a:gd name="connsiteY9" fmla="*/ 133 h 10136"/>
                  <a:gd name="connsiteX10" fmla="*/ 10014 w 10035"/>
                  <a:gd name="connsiteY10" fmla="*/ 201 h 10136"/>
                  <a:gd name="connsiteX11" fmla="*/ 10035 w 10035"/>
                  <a:gd name="connsiteY11" fmla="*/ 292 h 10136"/>
                  <a:gd name="connsiteX12" fmla="*/ 10001 w 10035"/>
                  <a:gd name="connsiteY12" fmla="*/ 2673 h 10136"/>
                  <a:gd name="connsiteX13" fmla="*/ 10035 w 10035"/>
                  <a:gd name="connsiteY13" fmla="*/ 9423 h 10136"/>
                  <a:gd name="connsiteX14" fmla="*/ 1588 w 10035"/>
                  <a:gd name="connsiteY14" fmla="*/ 10000 h 10136"/>
                  <a:gd name="connsiteX15" fmla="*/ 1177 w 10035"/>
                  <a:gd name="connsiteY15" fmla="*/ 9985 h 10136"/>
                  <a:gd name="connsiteX16" fmla="*/ 807 w 10035"/>
                  <a:gd name="connsiteY16" fmla="*/ 9924 h 10136"/>
                  <a:gd name="connsiteX17" fmla="*/ 498 w 10035"/>
                  <a:gd name="connsiteY17" fmla="*/ 9833 h 10136"/>
                  <a:gd name="connsiteX18" fmla="*/ 261 w 10035"/>
                  <a:gd name="connsiteY18" fmla="*/ 9715 h 10136"/>
                  <a:gd name="connsiteX19" fmla="*/ 86 w 10035"/>
                  <a:gd name="connsiteY19" fmla="*/ 9579 h 10136"/>
                  <a:gd name="connsiteX20" fmla="*/ 35 w 10035"/>
                  <a:gd name="connsiteY20" fmla="*/ 9423 h 10136"/>
                  <a:gd name="connsiteX21" fmla="*/ 0 w 10035"/>
                  <a:gd name="connsiteY21" fmla="*/ 2691 h 10136"/>
                  <a:gd name="connsiteX22" fmla="*/ 35 w 10035"/>
                  <a:gd name="connsiteY22" fmla="*/ 292 h 10136"/>
                  <a:gd name="connsiteX23" fmla="*/ 66 w 10035"/>
                  <a:gd name="connsiteY23" fmla="*/ 201 h 10136"/>
                  <a:gd name="connsiteX24" fmla="*/ 128 w 10035"/>
                  <a:gd name="connsiteY24" fmla="*/ 133 h 10136"/>
                  <a:gd name="connsiteX25" fmla="*/ 261 w 10035"/>
                  <a:gd name="connsiteY25" fmla="*/ 76 h 10136"/>
                  <a:gd name="connsiteX26" fmla="*/ 405 w 10035"/>
                  <a:gd name="connsiteY26" fmla="*/ 42 h 10136"/>
                  <a:gd name="connsiteX27" fmla="*/ 591 w 10035"/>
                  <a:gd name="connsiteY27" fmla="*/ 23 h 10136"/>
                  <a:gd name="connsiteX28" fmla="*/ 807 w 10035"/>
                  <a:gd name="connsiteY28" fmla="*/ 8 h 10136"/>
                  <a:gd name="connsiteX29" fmla="*/ 1043 w 10035"/>
                  <a:gd name="connsiteY29" fmla="*/ 0 h 10136"/>
                  <a:gd name="connsiteX30" fmla="*/ 1311 w 10035"/>
                  <a:gd name="connsiteY30" fmla="*/ 0 h 10136"/>
                  <a:gd name="connsiteX0" fmla="*/ 1311 w 10035"/>
                  <a:gd name="connsiteY0" fmla="*/ 0 h 10000"/>
                  <a:gd name="connsiteX1" fmla="*/ 1588 w 10035"/>
                  <a:gd name="connsiteY1" fmla="*/ 0 h 10000"/>
                  <a:gd name="connsiteX2" fmla="*/ 8471 w 10035"/>
                  <a:gd name="connsiteY2" fmla="*/ 0 h 10000"/>
                  <a:gd name="connsiteX3" fmla="*/ 8759 w 10035"/>
                  <a:gd name="connsiteY3" fmla="*/ 0 h 10000"/>
                  <a:gd name="connsiteX4" fmla="*/ 9016 w 10035"/>
                  <a:gd name="connsiteY4" fmla="*/ 0 h 10000"/>
                  <a:gd name="connsiteX5" fmla="*/ 9263 w 10035"/>
                  <a:gd name="connsiteY5" fmla="*/ 8 h 10000"/>
                  <a:gd name="connsiteX6" fmla="*/ 9490 w 10035"/>
                  <a:gd name="connsiteY6" fmla="*/ 23 h 10000"/>
                  <a:gd name="connsiteX7" fmla="*/ 9675 w 10035"/>
                  <a:gd name="connsiteY7" fmla="*/ 42 h 10000"/>
                  <a:gd name="connsiteX8" fmla="*/ 9829 w 10035"/>
                  <a:gd name="connsiteY8" fmla="*/ 76 h 10000"/>
                  <a:gd name="connsiteX9" fmla="*/ 9942 w 10035"/>
                  <a:gd name="connsiteY9" fmla="*/ 133 h 10000"/>
                  <a:gd name="connsiteX10" fmla="*/ 10014 w 10035"/>
                  <a:gd name="connsiteY10" fmla="*/ 201 h 10000"/>
                  <a:gd name="connsiteX11" fmla="*/ 10035 w 10035"/>
                  <a:gd name="connsiteY11" fmla="*/ 292 h 10000"/>
                  <a:gd name="connsiteX12" fmla="*/ 10001 w 10035"/>
                  <a:gd name="connsiteY12" fmla="*/ 2673 h 10000"/>
                  <a:gd name="connsiteX13" fmla="*/ 1588 w 10035"/>
                  <a:gd name="connsiteY13" fmla="*/ 10000 h 10000"/>
                  <a:gd name="connsiteX14" fmla="*/ 1177 w 10035"/>
                  <a:gd name="connsiteY14" fmla="*/ 9985 h 10000"/>
                  <a:gd name="connsiteX15" fmla="*/ 807 w 10035"/>
                  <a:gd name="connsiteY15" fmla="*/ 9924 h 10000"/>
                  <a:gd name="connsiteX16" fmla="*/ 498 w 10035"/>
                  <a:gd name="connsiteY16" fmla="*/ 9833 h 10000"/>
                  <a:gd name="connsiteX17" fmla="*/ 261 w 10035"/>
                  <a:gd name="connsiteY17" fmla="*/ 9715 h 10000"/>
                  <a:gd name="connsiteX18" fmla="*/ 86 w 10035"/>
                  <a:gd name="connsiteY18" fmla="*/ 9579 h 10000"/>
                  <a:gd name="connsiteX19" fmla="*/ 35 w 10035"/>
                  <a:gd name="connsiteY19" fmla="*/ 9423 h 10000"/>
                  <a:gd name="connsiteX20" fmla="*/ 0 w 10035"/>
                  <a:gd name="connsiteY20" fmla="*/ 2691 h 10000"/>
                  <a:gd name="connsiteX21" fmla="*/ 35 w 10035"/>
                  <a:gd name="connsiteY21" fmla="*/ 292 h 10000"/>
                  <a:gd name="connsiteX22" fmla="*/ 66 w 10035"/>
                  <a:gd name="connsiteY22" fmla="*/ 201 h 10000"/>
                  <a:gd name="connsiteX23" fmla="*/ 128 w 10035"/>
                  <a:gd name="connsiteY23" fmla="*/ 133 h 10000"/>
                  <a:gd name="connsiteX24" fmla="*/ 261 w 10035"/>
                  <a:gd name="connsiteY24" fmla="*/ 76 h 10000"/>
                  <a:gd name="connsiteX25" fmla="*/ 405 w 10035"/>
                  <a:gd name="connsiteY25" fmla="*/ 42 h 10000"/>
                  <a:gd name="connsiteX26" fmla="*/ 591 w 10035"/>
                  <a:gd name="connsiteY26" fmla="*/ 23 h 10000"/>
                  <a:gd name="connsiteX27" fmla="*/ 807 w 10035"/>
                  <a:gd name="connsiteY27" fmla="*/ 8 h 10000"/>
                  <a:gd name="connsiteX28" fmla="*/ 1043 w 10035"/>
                  <a:gd name="connsiteY28" fmla="*/ 0 h 10000"/>
                  <a:gd name="connsiteX29" fmla="*/ 1311 w 10035"/>
                  <a:gd name="connsiteY29" fmla="*/ 0 h 10000"/>
                  <a:gd name="connsiteX0" fmla="*/ 1311 w 10035"/>
                  <a:gd name="connsiteY0" fmla="*/ 0 h 9985"/>
                  <a:gd name="connsiteX1" fmla="*/ 1588 w 10035"/>
                  <a:gd name="connsiteY1" fmla="*/ 0 h 9985"/>
                  <a:gd name="connsiteX2" fmla="*/ 8471 w 10035"/>
                  <a:gd name="connsiteY2" fmla="*/ 0 h 9985"/>
                  <a:gd name="connsiteX3" fmla="*/ 8759 w 10035"/>
                  <a:gd name="connsiteY3" fmla="*/ 0 h 9985"/>
                  <a:gd name="connsiteX4" fmla="*/ 9016 w 10035"/>
                  <a:gd name="connsiteY4" fmla="*/ 0 h 9985"/>
                  <a:gd name="connsiteX5" fmla="*/ 9263 w 10035"/>
                  <a:gd name="connsiteY5" fmla="*/ 8 h 9985"/>
                  <a:gd name="connsiteX6" fmla="*/ 9490 w 10035"/>
                  <a:gd name="connsiteY6" fmla="*/ 23 h 9985"/>
                  <a:gd name="connsiteX7" fmla="*/ 9675 w 10035"/>
                  <a:gd name="connsiteY7" fmla="*/ 42 h 9985"/>
                  <a:gd name="connsiteX8" fmla="*/ 9829 w 10035"/>
                  <a:gd name="connsiteY8" fmla="*/ 76 h 9985"/>
                  <a:gd name="connsiteX9" fmla="*/ 9942 w 10035"/>
                  <a:gd name="connsiteY9" fmla="*/ 133 h 9985"/>
                  <a:gd name="connsiteX10" fmla="*/ 10014 w 10035"/>
                  <a:gd name="connsiteY10" fmla="*/ 201 h 9985"/>
                  <a:gd name="connsiteX11" fmla="*/ 10035 w 10035"/>
                  <a:gd name="connsiteY11" fmla="*/ 292 h 9985"/>
                  <a:gd name="connsiteX12" fmla="*/ 10001 w 10035"/>
                  <a:gd name="connsiteY12" fmla="*/ 2673 h 9985"/>
                  <a:gd name="connsiteX13" fmla="*/ 1177 w 10035"/>
                  <a:gd name="connsiteY13" fmla="*/ 9985 h 9985"/>
                  <a:gd name="connsiteX14" fmla="*/ 807 w 10035"/>
                  <a:gd name="connsiteY14" fmla="*/ 9924 h 9985"/>
                  <a:gd name="connsiteX15" fmla="*/ 498 w 10035"/>
                  <a:gd name="connsiteY15" fmla="*/ 9833 h 9985"/>
                  <a:gd name="connsiteX16" fmla="*/ 261 w 10035"/>
                  <a:gd name="connsiteY16" fmla="*/ 9715 h 9985"/>
                  <a:gd name="connsiteX17" fmla="*/ 86 w 10035"/>
                  <a:gd name="connsiteY17" fmla="*/ 9579 h 9985"/>
                  <a:gd name="connsiteX18" fmla="*/ 35 w 10035"/>
                  <a:gd name="connsiteY18" fmla="*/ 9423 h 9985"/>
                  <a:gd name="connsiteX19" fmla="*/ 0 w 10035"/>
                  <a:gd name="connsiteY19" fmla="*/ 2691 h 9985"/>
                  <a:gd name="connsiteX20" fmla="*/ 35 w 10035"/>
                  <a:gd name="connsiteY20" fmla="*/ 292 h 9985"/>
                  <a:gd name="connsiteX21" fmla="*/ 66 w 10035"/>
                  <a:gd name="connsiteY21" fmla="*/ 201 h 9985"/>
                  <a:gd name="connsiteX22" fmla="*/ 128 w 10035"/>
                  <a:gd name="connsiteY22" fmla="*/ 133 h 9985"/>
                  <a:gd name="connsiteX23" fmla="*/ 261 w 10035"/>
                  <a:gd name="connsiteY23" fmla="*/ 76 h 9985"/>
                  <a:gd name="connsiteX24" fmla="*/ 405 w 10035"/>
                  <a:gd name="connsiteY24" fmla="*/ 42 h 9985"/>
                  <a:gd name="connsiteX25" fmla="*/ 591 w 10035"/>
                  <a:gd name="connsiteY25" fmla="*/ 23 h 9985"/>
                  <a:gd name="connsiteX26" fmla="*/ 807 w 10035"/>
                  <a:gd name="connsiteY26" fmla="*/ 8 h 9985"/>
                  <a:gd name="connsiteX27" fmla="*/ 1043 w 10035"/>
                  <a:gd name="connsiteY27" fmla="*/ 0 h 9985"/>
                  <a:gd name="connsiteX28" fmla="*/ 1311 w 10035"/>
                  <a:gd name="connsiteY28" fmla="*/ 0 h 9985"/>
                  <a:gd name="connsiteX0" fmla="*/ 1306 w 10000"/>
                  <a:gd name="connsiteY0" fmla="*/ 0 h 9939"/>
                  <a:gd name="connsiteX1" fmla="*/ 1582 w 10000"/>
                  <a:gd name="connsiteY1" fmla="*/ 0 h 9939"/>
                  <a:gd name="connsiteX2" fmla="*/ 8441 w 10000"/>
                  <a:gd name="connsiteY2" fmla="*/ 0 h 9939"/>
                  <a:gd name="connsiteX3" fmla="*/ 8728 w 10000"/>
                  <a:gd name="connsiteY3" fmla="*/ 0 h 9939"/>
                  <a:gd name="connsiteX4" fmla="*/ 8985 w 10000"/>
                  <a:gd name="connsiteY4" fmla="*/ 0 h 9939"/>
                  <a:gd name="connsiteX5" fmla="*/ 9231 w 10000"/>
                  <a:gd name="connsiteY5" fmla="*/ 8 h 9939"/>
                  <a:gd name="connsiteX6" fmla="*/ 9457 w 10000"/>
                  <a:gd name="connsiteY6" fmla="*/ 23 h 9939"/>
                  <a:gd name="connsiteX7" fmla="*/ 9641 w 10000"/>
                  <a:gd name="connsiteY7" fmla="*/ 42 h 9939"/>
                  <a:gd name="connsiteX8" fmla="*/ 9795 w 10000"/>
                  <a:gd name="connsiteY8" fmla="*/ 76 h 9939"/>
                  <a:gd name="connsiteX9" fmla="*/ 9907 w 10000"/>
                  <a:gd name="connsiteY9" fmla="*/ 133 h 9939"/>
                  <a:gd name="connsiteX10" fmla="*/ 9979 w 10000"/>
                  <a:gd name="connsiteY10" fmla="*/ 201 h 9939"/>
                  <a:gd name="connsiteX11" fmla="*/ 10000 w 10000"/>
                  <a:gd name="connsiteY11" fmla="*/ 292 h 9939"/>
                  <a:gd name="connsiteX12" fmla="*/ 9966 w 10000"/>
                  <a:gd name="connsiteY12" fmla="*/ 2677 h 9939"/>
                  <a:gd name="connsiteX13" fmla="*/ 804 w 10000"/>
                  <a:gd name="connsiteY13" fmla="*/ 9939 h 9939"/>
                  <a:gd name="connsiteX14" fmla="*/ 496 w 10000"/>
                  <a:gd name="connsiteY14" fmla="*/ 9848 h 9939"/>
                  <a:gd name="connsiteX15" fmla="*/ 260 w 10000"/>
                  <a:gd name="connsiteY15" fmla="*/ 9730 h 9939"/>
                  <a:gd name="connsiteX16" fmla="*/ 86 w 10000"/>
                  <a:gd name="connsiteY16" fmla="*/ 9593 h 9939"/>
                  <a:gd name="connsiteX17" fmla="*/ 35 w 10000"/>
                  <a:gd name="connsiteY17" fmla="*/ 9437 h 9939"/>
                  <a:gd name="connsiteX18" fmla="*/ 0 w 10000"/>
                  <a:gd name="connsiteY18" fmla="*/ 2695 h 9939"/>
                  <a:gd name="connsiteX19" fmla="*/ 35 w 10000"/>
                  <a:gd name="connsiteY19" fmla="*/ 292 h 9939"/>
                  <a:gd name="connsiteX20" fmla="*/ 66 w 10000"/>
                  <a:gd name="connsiteY20" fmla="*/ 201 h 9939"/>
                  <a:gd name="connsiteX21" fmla="*/ 128 w 10000"/>
                  <a:gd name="connsiteY21" fmla="*/ 133 h 9939"/>
                  <a:gd name="connsiteX22" fmla="*/ 260 w 10000"/>
                  <a:gd name="connsiteY22" fmla="*/ 76 h 9939"/>
                  <a:gd name="connsiteX23" fmla="*/ 404 w 10000"/>
                  <a:gd name="connsiteY23" fmla="*/ 42 h 9939"/>
                  <a:gd name="connsiteX24" fmla="*/ 589 w 10000"/>
                  <a:gd name="connsiteY24" fmla="*/ 23 h 9939"/>
                  <a:gd name="connsiteX25" fmla="*/ 804 w 10000"/>
                  <a:gd name="connsiteY25" fmla="*/ 8 h 9939"/>
                  <a:gd name="connsiteX26" fmla="*/ 1039 w 10000"/>
                  <a:gd name="connsiteY26" fmla="*/ 0 h 9939"/>
                  <a:gd name="connsiteX27" fmla="*/ 1306 w 10000"/>
                  <a:gd name="connsiteY27" fmla="*/ 0 h 9939"/>
                  <a:gd name="connsiteX0" fmla="*/ 1306 w 10000"/>
                  <a:gd name="connsiteY0" fmla="*/ 0 h 9908"/>
                  <a:gd name="connsiteX1" fmla="*/ 1582 w 10000"/>
                  <a:gd name="connsiteY1" fmla="*/ 0 h 9908"/>
                  <a:gd name="connsiteX2" fmla="*/ 8441 w 10000"/>
                  <a:gd name="connsiteY2" fmla="*/ 0 h 9908"/>
                  <a:gd name="connsiteX3" fmla="*/ 8728 w 10000"/>
                  <a:gd name="connsiteY3" fmla="*/ 0 h 9908"/>
                  <a:gd name="connsiteX4" fmla="*/ 8985 w 10000"/>
                  <a:gd name="connsiteY4" fmla="*/ 0 h 9908"/>
                  <a:gd name="connsiteX5" fmla="*/ 9231 w 10000"/>
                  <a:gd name="connsiteY5" fmla="*/ 8 h 9908"/>
                  <a:gd name="connsiteX6" fmla="*/ 9457 w 10000"/>
                  <a:gd name="connsiteY6" fmla="*/ 23 h 9908"/>
                  <a:gd name="connsiteX7" fmla="*/ 9641 w 10000"/>
                  <a:gd name="connsiteY7" fmla="*/ 42 h 9908"/>
                  <a:gd name="connsiteX8" fmla="*/ 9795 w 10000"/>
                  <a:gd name="connsiteY8" fmla="*/ 76 h 9908"/>
                  <a:gd name="connsiteX9" fmla="*/ 9907 w 10000"/>
                  <a:gd name="connsiteY9" fmla="*/ 134 h 9908"/>
                  <a:gd name="connsiteX10" fmla="*/ 9979 w 10000"/>
                  <a:gd name="connsiteY10" fmla="*/ 202 h 9908"/>
                  <a:gd name="connsiteX11" fmla="*/ 10000 w 10000"/>
                  <a:gd name="connsiteY11" fmla="*/ 294 h 9908"/>
                  <a:gd name="connsiteX12" fmla="*/ 9966 w 10000"/>
                  <a:gd name="connsiteY12" fmla="*/ 2693 h 9908"/>
                  <a:gd name="connsiteX13" fmla="*/ 496 w 10000"/>
                  <a:gd name="connsiteY13" fmla="*/ 9908 h 9908"/>
                  <a:gd name="connsiteX14" fmla="*/ 260 w 10000"/>
                  <a:gd name="connsiteY14" fmla="*/ 9790 h 9908"/>
                  <a:gd name="connsiteX15" fmla="*/ 86 w 10000"/>
                  <a:gd name="connsiteY15" fmla="*/ 9652 h 9908"/>
                  <a:gd name="connsiteX16" fmla="*/ 35 w 10000"/>
                  <a:gd name="connsiteY16" fmla="*/ 9495 h 9908"/>
                  <a:gd name="connsiteX17" fmla="*/ 0 w 10000"/>
                  <a:gd name="connsiteY17" fmla="*/ 2712 h 9908"/>
                  <a:gd name="connsiteX18" fmla="*/ 35 w 10000"/>
                  <a:gd name="connsiteY18" fmla="*/ 294 h 9908"/>
                  <a:gd name="connsiteX19" fmla="*/ 66 w 10000"/>
                  <a:gd name="connsiteY19" fmla="*/ 202 h 9908"/>
                  <a:gd name="connsiteX20" fmla="*/ 128 w 10000"/>
                  <a:gd name="connsiteY20" fmla="*/ 134 h 9908"/>
                  <a:gd name="connsiteX21" fmla="*/ 260 w 10000"/>
                  <a:gd name="connsiteY21" fmla="*/ 76 h 9908"/>
                  <a:gd name="connsiteX22" fmla="*/ 404 w 10000"/>
                  <a:gd name="connsiteY22" fmla="*/ 42 h 9908"/>
                  <a:gd name="connsiteX23" fmla="*/ 589 w 10000"/>
                  <a:gd name="connsiteY23" fmla="*/ 23 h 9908"/>
                  <a:gd name="connsiteX24" fmla="*/ 804 w 10000"/>
                  <a:gd name="connsiteY24" fmla="*/ 8 h 9908"/>
                  <a:gd name="connsiteX25" fmla="*/ 1039 w 10000"/>
                  <a:gd name="connsiteY25" fmla="*/ 0 h 9908"/>
                  <a:gd name="connsiteX26" fmla="*/ 1306 w 10000"/>
                  <a:gd name="connsiteY26" fmla="*/ 0 h 9908"/>
                  <a:gd name="connsiteX0" fmla="*/ 1306 w 10000"/>
                  <a:gd name="connsiteY0" fmla="*/ 0 h 9881"/>
                  <a:gd name="connsiteX1" fmla="*/ 1582 w 10000"/>
                  <a:gd name="connsiteY1" fmla="*/ 0 h 9881"/>
                  <a:gd name="connsiteX2" fmla="*/ 8441 w 10000"/>
                  <a:gd name="connsiteY2" fmla="*/ 0 h 9881"/>
                  <a:gd name="connsiteX3" fmla="*/ 8728 w 10000"/>
                  <a:gd name="connsiteY3" fmla="*/ 0 h 9881"/>
                  <a:gd name="connsiteX4" fmla="*/ 8985 w 10000"/>
                  <a:gd name="connsiteY4" fmla="*/ 0 h 9881"/>
                  <a:gd name="connsiteX5" fmla="*/ 9231 w 10000"/>
                  <a:gd name="connsiteY5" fmla="*/ 8 h 9881"/>
                  <a:gd name="connsiteX6" fmla="*/ 9457 w 10000"/>
                  <a:gd name="connsiteY6" fmla="*/ 23 h 9881"/>
                  <a:gd name="connsiteX7" fmla="*/ 9641 w 10000"/>
                  <a:gd name="connsiteY7" fmla="*/ 42 h 9881"/>
                  <a:gd name="connsiteX8" fmla="*/ 9795 w 10000"/>
                  <a:gd name="connsiteY8" fmla="*/ 77 h 9881"/>
                  <a:gd name="connsiteX9" fmla="*/ 9907 w 10000"/>
                  <a:gd name="connsiteY9" fmla="*/ 135 h 9881"/>
                  <a:gd name="connsiteX10" fmla="*/ 9979 w 10000"/>
                  <a:gd name="connsiteY10" fmla="*/ 204 h 9881"/>
                  <a:gd name="connsiteX11" fmla="*/ 10000 w 10000"/>
                  <a:gd name="connsiteY11" fmla="*/ 297 h 9881"/>
                  <a:gd name="connsiteX12" fmla="*/ 9966 w 10000"/>
                  <a:gd name="connsiteY12" fmla="*/ 2718 h 9881"/>
                  <a:gd name="connsiteX13" fmla="*/ 260 w 10000"/>
                  <a:gd name="connsiteY13" fmla="*/ 9881 h 9881"/>
                  <a:gd name="connsiteX14" fmla="*/ 86 w 10000"/>
                  <a:gd name="connsiteY14" fmla="*/ 9742 h 9881"/>
                  <a:gd name="connsiteX15" fmla="*/ 35 w 10000"/>
                  <a:gd name="connsiteY15" fmla="*/ 9583 h 9881"/>
                  <a:gd name="connsiteX16" fmla="*/ 0 w 10000"/>
                  <a:gd name="connsiteY16" fmla="*/ 2737 h 9881"/>
                  <a:gd name="connsiteX17" fmla="*/ 35 w 10000"/>
                  <a:gd name="connsiteY17" fmla="*/ 297 h 9881"/>
                  <a:gd name="connsiteX18" fmla="*/ 66 w 10000"/>
                  <a:gd name="connsiteY18" fmla="*/ 204 h 9881"/>
                  <a:gd name="connsiteX19" fmla="*/ 128 w 10000"/>
                  <a:gd name="connsiteY19" fmla="*/ 135 h 9881"/>
                  <a:gd name="connsiteX20" fmla="*/ 260 w 10000"/>
                  <a:gd name="connsiteY20" fmla="*/ 77 h 9881"/>
                  <a:gd name="connsiteX21" fmla="*/ 404 w 10000"/>
                  <a:gd name="connsiteY21" fmla="*/ 42 h 9881"/>
                  <a:gd name="connsiteX22" fmla="*/ 589 w 10000"/>
                  <a:gd name="connsiteY22" fmla="*/ 23 h 9881"/>
                  <a:gd name="connsiteX23" fmla="*/ 804 w 10000"/>
                  <a:gd name="connsiteY23" fmla="*/ 8 h 9881"/>
                  <a:gd name="connsiteX24" fmla="*/ 1039 w 10000"/>
                  <a:gd name="connsiteY24" fmla="*/ 0 h 9881"/>
                  <a:gd name="connsiteX25" fmla="*/ 1306 w 10000"/>
                  <a:gd name="connsiteY25" fmla="*/ 0 h 9881"/>
                  <a:gd name="connsiteX0" fmla="*/ 1306 w 10000"/>
                  <a:gd name="connsiteY0" fmla="*/ 0 h 9859"/>
                  <a:gd name="connsiteX1" fmla="*/ 1582 w 10000"/>
                  <a:gd name="connsiteY1" fmla="*/ 0 h 9859"/>
                  <a:gd name="connsiteX2" fmla="*/ 8441 w 10000"/>
                  <a:gd name="connsiteY2" fmla="*/ 0 h 9859"/>
                  <a:gd name="connsiteX3" fmla="*/ 8728 w 10000"/>
                  <a:gd name="connsiteY3" fmla="*/ 0 h 9859"/>
                  <a:gd name="connsiteX4" fmla="*/ 8985 w 10000"/>
                  <a:gd name="connsiteY4" fmla="*/ 0 h 9859"/>
                  <a:gd name="connsiteX5" fmla="*/ 9231 w 10000"/>
                  <a:gd name="connsiteY5" fmla="*/ 8 h 9859"/>
                  <a:gd name="connsiteX6" fmla="*/ 9457 w 10000"/>
                  <a:gd name="connsiteY6" fmla="*/ 23 h 9859"/>
                  <a:gd name="connsiteX7" fmla="*/ 9641 w 10000"/>
                  <a:gd name="connsiteY7" fmla="*/ 43 h 9859"/>
                  <a:gd name="connsiteX8" fmla="*/ 9795 w 10000"/>
                  <a:gd name="connsiteY8" fmla="*/ 78 h 9859"/>
                  <a:gd name="connsiteX9" fmla="*/ 9907 w 10000"/>
                  <a:gd name="connsiteY9" fmla="*/ 137 h 9859"/>
                  <a:gd name="connsiteX10" fmla="*/ 9979 w 10000"/>
                  <a:gd name="connsiteY10" fmla="*/ 206 h 9859"/>
                  <a:gd name="connsiteX11" fmla="*/ 10000 w 10000"/>
                  <a:gd name="connsiteY11" fmla="*/ 301 h 9859"/>
                  <a:gd name="connsiteX12" fmla="*/ 9966 w 10000"/>
                  <a:gd name="connsiteY12" fmla="*/ 2751 h 9859"/>
                  <a:gd name="connsiteX13" fmla="*/ 86 w 10000"/>
                  <a:gd name="connsiteY13" fmla="*/ 9859 h 9859"/>
                  <a:gd name="connsiteX14" fmla="*/ 35 w 10000"/>
                  <a:gd name="connsiteY14" fmla="*/ 9698 h 9859"/>
                  <a:gd name="connsiteX15" fmla="*/ 0 w 10000"/>
                  <a:gd name="connsiteY15" fmla="*/ 2770 h 9859"/>
                  <a:gd name="connsiteX16" fmla="*/ 35 w 10000"/>
                  <a:gd name="connsiteY16" fmla="*/ 301 h 9859"/>
                  <a:gd name="connsiteX17" fmla="*/ 66 w 10000"/>
                  <a:gd name="connsiteY17" fmla="*/ 206 h 9859"/>
                  <a:gd name="connsiteX18" fmla="*/ 128 w 10000"/>
                  <a:gd name="connsiteY18" fmla="*/ 137 h 9859"/>
                  <a:gd name="connsiteX19" fmla="*/ 260 w 10000"/>
                  <a:gd name="connsiteY19" fmla="*/ 78 h 9859"/>
                  <a:gd name="connsiteX20" fmla="*/ 404 w 10000"/>
                  <a:gd name="connsiteY20" fmla="*/ 43 h 9859"/>
                  <a:gd name="connsiteX21" fmla="*/ 589 w 10000"/>
                  <a:gd name="connsiteY21" fmla="*/ 23 h 9859"/>
                  <a:gd name="connsiteX22" fmla="*/ 804 w 10000"/>
                  <a:gd name="connsiteY22" fmla="*/ 8 h 9859"/>
                  <a:gd name="connsiteX23" fmla="*/ 1039 w 10000"/>
                  <a:gd name="connsiteY23" fmla="*/ 0 h 9859"/>
                  <a:gd name="connsiteX24" fmla="*/ 1306 w 10000"/>
                  <a:gd name="connsiteY24" fmla="*/ 0 h 9859"/>
                  <a:gd name="connsiteX0" fmla="*/ 1306 w 10000"/>
                  <a:gd name="connsiteY0" fmla="*/ 0 h 9837"/>
                  <a:gd name="connsiteX1" fmla="*/ 1582 w 10000"/>
                  <a:gd name="connsiteY1" fmla="*/ 0 h 9837"/>
                  <a:gd name="connsiteX2" fmla="*/ 8441 w 10000"/>
                  <a:gd name="connsiteY2" fmla="*/ 0 h 9837"/>
                  <a:gd name="connsiteX3" fmla="*/ 8728 w 10000"/>
                  <a:gd name="connsiteY3" fmla="*/ 0 h 9837"/>
                  <a:gd name="connsiteX4" fmla="*/ 8985 w 10000"/>
                  <a:gd name="connsiteY4" fmla="*/ 0 h 9837"/>
                  <a:gd name="connsiteX5" fmla="*/ 9231 w 10000"/>
                  <a:gd name="connsiteY5" fmla="*/ 8 h 9837"/>
                  <a:gd name="connsiteX6" fmla="*/ 9457 w 10000"/>
                  <a:gd name="connsiteY6" fmla="*/ 23 h 9837"/>
                  <a:gd name="connsiteX7" fmla="*/ 9641 w 10000"/>
                  <a:gd name="connsiteY7" fmla="*/ 44 h 9837"/>
                  <a:gd name="connsiteX8" fmla="*/ 9795 w 10000"/>
                  <a:gd name="connsiteY8" fmla="*/ 79 h 9837"/>
                  <a:gd name="connsiteX9" fmla="*/ 9907 w 10000"/>
                  <a:gd name="connsiteY9" fmla="*/ 139 h 9837"/>
                  <a:gd name="connsiteX10" fmla="*/ 9979 w 10000"/>
                  <a:gd name="connsiteY10" fmla="*/ 209 h 9837"/>
                  <a:gd name="connsiteX11" fmla="*/ 10000 w 10000"/>
                  <a:gd name="connsiteY11" fmla="*/ 305 h 9837"/>
                  <a:gd name="connsiteX12" fmla="*/ 9966 w 10000"/>
                  <a:gd name="connsiteY12" fmla="*/ 2790 h 9837"/>
                  <a:gd name="connsiteX13" fmla="*/ 35 w 10000"/>
                  <a:gd name="connsiteY13" fmla="*/ 9837 h 9837"/>
                  <a:gd name="connsiteX14" fmla="*/ 0 w 10000"/>
                  <a:gd name="connsiteY14" fmla="*/ 2810 h 9837"/>
                  <a:gd name="connsiteX15" fmla="*/ 35 w 10000"/>
                  <a:gd name="connsiteY15" fmla="*/ 305 h 9837"/>
                  <a:gd name="connsiteX16" fmla="*/ 66 w 10000"/>
                  <a:gd name="connsiteY16" fmla="*/ 209 h 9837"/>
                  <a:gd name="connsiteX17" fmla="*/ 128 w 10000"/>
                  <a:gd name="connsiteY17" fmla="*/ 139 h 9837"/>
                  <a:gd name="connsiteX18" fmla="*/ 260 w 10000"/>
                  <a:gd name="connsiteY18" fmla="*/ 79 h 9837"/>
                  <a:gd name="connsiteX19" fmla="*/ 404 w 10000"/>
                  <a:gd name="connsiteY19" fmla="*/ 44 h 9837"/>
                  <a:gd name="connsiteX20" fmla="*/ 589 w 10000"/>
                  <a:gd name="connsiteY20" fmla="*/ 23 h 9837"/>
                  <a:gd name="connsiteX21" fmla="*/ 804 w 10000"/>
                  <a:gd name="connsiteY21" fmla="*/ 8 h 9837"/>
                  <a:gd name="connsiteX22" fmla="*/ 1039 w 10000"/>
                  <a:gd name="connsiteY22" fmla="*/ 0 h 9837"/>
                  <a:gd name="connsiteX23" fmla="*/ 1306 w 10000"/>
                  <a:gd name="connsiteY23" fmla="*/ 0 h 9837"/>
                  <a:gd name="connsiteX0" fmla="*/ 1306 w 10000"/>
                  <a:gd name="connsiteY0" fmla="*/ 0 h 3163"/>
                  <a:gd name="connsiteX1" fmla="*/ 1582 w 10000"/>
                  <a:gd name="connsiteY1" fmla="*/ 0 h 3163"/>
                  <a:gd name="connsiteX2" fmla="*/ 8441 w 10000"/>
                  <a:gd name="connsiteY2" fmla="*/ 0 h 3163"/>
                  <a:gd name="connsiteX3" fmla="*/ 8728 w 10000"/>
                  <a:gd name="connsiteY3" fmla="*/ 0 h 3163"/>
                  <a:gd name="connsiteX4" fmla="*/ 8985 w 10000"/>
                  <a:gd name="connsiteY4" fmla="*/ 0 h 3163"/>
                  <a:gd name="connsiteX5" fmla="*/ 9231 w 10000"/>
                  <a:gd name="connsiteY5" fmla="*/ 8 h 3163"/>
                  <a:gd name="connsiteX6" fmla="*/ 9457 w 10000"/>
                  <a:gd name="connsiteY6" fmla="*/ 23 h 3163"/>
                  <a:gd name="connsiteX7" fmla="*/ 9641 w 10000"/>
                  <a:gd name="connsiteY7" fmla="*/ 45 h 3163"/>
                  <a:gd name="connsiteX8" fmla="*/ 9795 w 10000"/>
                  <a:gd name="connsiteY8" fmla="*/ 80 h 3163"/>
                  <a:gd name="connsiteX9" fmla="*/ 9907 w 10000"/>
                  <a:gd name="connsiteY9" fmla="*/ 141 h 3163"/>
                  <a:gd name="connsiteX10" fmla="*/ 9979 w 10000"/>
                  <a:gd name="connsiteY10" fmla="*/ 212 h 3163"/>
                  <a:gd name="connsiteX11" fmla="*/ 10000 w 10000"/>
                  <a:gd name="connsiteY11" fmla="*/ 310 h 3163"/>
                  <a:gd name="connsiteX12" fmla="*/ 9966 w 10000"/>
                  <a:gd name="connsiteY12" fmla="*/ 2836 h 3163"/>
                  <a:gd name="connsiteX13" fmla="*/ 0 w 10000"/>
                  <a:gd name="connsiteY13" fmla="*/ 2857 h 3163"/>
                  <a:gd name="connsiteX14" fmla="*/ 35 w 10000"/>
                  <a:gd name="connsiteY14" fmla="*/ 310 h 3163"/>
                  <a:gd name="connsiteX15" fmla="*/ 66 w 10000"/>
                  <a:gd name="connsiteY15" fmla="*/ 212 h 3163"/>
                  <a:gd name="connsiteX16" fmla="*/ 128 w 10000"/>
                  <a:gd name="connsiteY16" fmla="*/ 141 h 3163"/>
                  <a:gd name="connsiteX17" fmla="*/ 260 w 10000"/>
                  <a:gd name="connsiteY17" fmla="*/ 80 h 3163"/>
                  <a:gd name="connsiteX18" fmla="*/ 404 w 10000"/>
                  <a:gd name="connsiteY18" fmla="*/ 45 h 3163"/>
                  <a:gd name="connsiteX19" fmla="*/ 589 w 10000"/>
                  <a:gd name="connsiteY19" fmla="*/ 23 h 3163"/>
                  <a:gd name="connsiteX20" fmla="*/ 804 w 10000"/>
                  <a:gd name="connsiteY20" fmla="*/ 8 h 3163"/>
                  <a:gd name="connsiteX21" fmla="*/ 1039 w 10000"/>
                  <a:gd name="connsiteY21" fmla="*/ 0 h 3163"/>
                  <a:gd name="connsiteX22" fmla="*/ 1306 w 10000"/>
                  <a:gd name="connsiteY22" fmla="*/ 0 h 3163"/>
                  <a:gd name="connsiteX0" fmla="*/ 1306 w 10000"/>
                  <a:gd name="connsiteY0" fmla="*/ 0 h 9033"/>
                  <a:gd name="connsiteX1" fmla="*/ 1582 w 10000"/>
                  <a:gd name="connsiteY1" fmla="*/ 0 h 9033"/>
                  <a:gd name="connsiteX2" fmla="*/ 8441 w 10000"/>
                  <a:gd name="connsiteY2" fmla="*/ 0 h 9033"/>
                  <a:gd name="connsiteX3" fmla="*/ 8728 w 10000"/>
                  <a:gd name="connsiteY3" fmla="*/ 0 h 9033"/>
                  <a:gd name="connsiteX4" fmla="*/ 8985 w 10000"/>
                  <a:gd name="connsiteY4" fmla="*/ 0 h 9033"/>
                  <a:gd name="connsiteX5" fmla="*/ 9231 w 10000"/>
                  <a:gd name="connsiteY5" fmla="*/ 25 h 9033"/>
                  <a:gd name="connsiteX6" fmla="*/ 9457 w 10000"/>
                  <a:gd name="connsiteY6" fmla="*/ 73 h 9033"/>
                  <a:gd name="connsiteX7" fmla="*/ 9641 w 10000"/>
                  <a:gd name="connsiteY7" fmla="*/ 142 h 9033"/>
                  <a:gd name="connsiteX8" fmla="*/ 9795 w 10000"/>
                  <a:gd name="connsiteY8" fmla="*/ 253 h 9033"/>
                  <a:gd name="connsiteX9" fmla="*/ 9907 w 10000"/>
                  <a:gd name="connsiteY9" fmla="*/ 446 h 9033"/>
                  <a:gd name="connsiteX10" fmla="*/ 9979 w 10000"/>
                  <a:gd name="connsiteY10" fmla="*/ 670 h 9033"/>
                  <a:gd name="connsiteX11" fmla="*/ 10000 w 10000"/>
                  <a:gd name="connsiteY11" fmla="*/ 980 h 9033"/>
                  <a:gd name="connsiteX12" fmla="*/ 9966 w 10000"/>
                  <a:gd name="connsiteY12" fmla="*/ 8966 h 9033"/>
                  <a:gd name="connsiteX13" fmla="*/ 0 w 10000"/>
                  <a:gd name="connsiteY13" fmla="*/ 9033 h 9033"/>
                  <a:gd name="connsiteX14" fmla="*/ 35 w 10000"/>
                  <a:gd name="connsiteY14" fmla="*/ 980 h 9033"/>
                  <a:gd name="connsiteX15" fmla="*/ 66 w 10000"/>
                  <a:gd name="connsiteY15" fmla="*/ 670 h 9033"/>
                  <a:gd name="connsiteX16" fmla="*/ 128 w 10000"/>
                  <a:gd name="connsiteY16" fmla="*/ 446 h 9033"/>
                  <a:gd name="connsiteX17" fmla="*/ 260 w 10000"/>
                  <a:gd name="connsiteY17" fmla="*/ 253 h 9033"/>
                  <a:gd name="connsiteX18" fmla="*/ 404 w 10000"/>
                  <a:gd name="connsiteY18" fmla="*/ 142 h 9033"/>
                  <a:gd name="connsiteX19" fmla="*/ 589 w 10000"/>
                  <a:gd name="connsiteY19" fmla="*/ 73 h 9033"/>
                  <a:gd name="connsiteX20" fmla="*/ 804 w 10000"/>
                  <a:gd name="connsiteY20" fmla="*/ 25 h 9033"/>
                  <a:gd name="connsiteX21" fmla="*/ 1039 w 10000"/>
                  <a:gd name="connsiteY21" fmla="*/ 0 h 9033"/>
                  <a:gd name="connsiteX22" fmla="*/ 1306 w 10000"/>
                  <a:gd name="connsiteY22" fmla="*/ 0 h 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9033">
                    <a:moveTo>
                      <a:pt x="1306" y="0"/>
                    </a:moveTo>
                    <a:lnTo>
                      <a:pt x="1582" y="0"/>
                    </a:lnTo>
                    <a:lnTo>
                      <a:pt x="8441" y="0"/>
                    </a:lnTo>
                    <a:lnTo>
                      <a:pt x="8728" y="0"/>
                    </a:lnTo>
                    <a:lnTo>
                      <a:pt x="8985" y="0"/>
                    </a:lnTo>
                    <a:lnTo>
                      <a:pt x="9231" y="25"/>
                    </a:lnTo>
                    <a:lnTo>
                      <a:pt x="9457" y="73"/>
                    </a:lnTo>
                    <a:lnTo>
                      <a:pt x="9641" y="142"/>
                    </a:lnTo>
                    <a:lnTo>
                      <a:pt x="9795" y="253"/>
                    </a:lnTo>
                    <a:lnTo>
                      <a:pt x="9907" y="446"/>
                    </a:lnTo>
                    <a:cubicBezTo>
                      <a:pt x="9931" y="522"/>
                      <a:pt x="9955" y="598"/>
                      <a:pt x="9979" y="670"/>
                    </a:cubicBezTo>
                    <a:cubicBezTo>
                      <a:pt x="9986" y="771"/>
                      <a:pt x="9993" y="879"/>
                      <a:pt x="10000" y="980"/>
                    </a:cubicBezTo>
                    <a:cubicBezTo>
                      <a:pt x="9989" y="3645"/>
                      <a:pt x="9977" y="6310"/>
                      <a:pt x="9966" y="8966"/>
                    </a:cubicBezTo>
                    <a:lnTo>
                      <a:pt x="0" y="9033"/>
                    </a:lnTo>
                    <a:cubicBezTo>
                      <a:pt x="12" y="6348"/>
                      <a:pt x="23" y="3664"/>
                      <a:pt x="35" y="980"/>
                    </a:cubicBezTo>
                    <a:cubicBezTo>
                      <a:pt x="45" y="879"/>
                      <a:pt x="56" y="771"/>
                      <a:pt x="66" y="670"/>
                    </a:cubicBezTo>
                    <a:cubicBezTo>
                      <a:pt x="87" y="598"/>
                      <a:pt x="107" y="522"/>
                      <a:pt x="128" y="446"/>
                    </a:cubicBezTo>
                    <a:lnTo>
                      <a:pt x="260" y="253"/>
                    </a:lnTo>
                    <a:lnTo>
                      <a:pt x="404" y="142"/>
                    </a:lnTo>
                    <a:lnTo>
                      <a:pt x="589" y="73"/>
                    </a:lnTo>
                    <a:lnTo>
                      <a:pt x="804" y="25"/>
                    </a:lnTo>
                    <a:lnTo>
                      <a:pt x="1039" y="0"/>
                    </a:lnTo>
                    <a:lnTo>
                      <a:pt x="1306" y="0"/>
                    </a:lnTo>
                    <a:close/>
                  </a:path>
                </a:pathLst>
              </a:custGeom>
              <a:gradFill>
                <a:gsLst>
                  <a:gs pos="83000">
                    <a:schemeClr val="bg1">
                      <a:lumMod val="63000"/>
                    </a:schemeClr>
                  </a:gs>
                  <a:gs pos="0">
                    <a:srgbClr val="5A5A5A">
                      <a:lumMod val="54000"/>
                    </a:srgbClr>
                  </a:gs>
                  <a:gs pos="39195">
                    <a:schemeClr val="bg1">
                      <a:lumMod val="89000"/>
                      <a:lumOff val="11000"/>
                    </a:schemeClr>
                  </a:gs>
                  <a:gs pos="62000">
                    <a:srgbClr val="000000">
                      <a:lumMod val="77000"/>
                    </a:srgbClr>
                  </a:gs>
                  <a:gs pos="13000">
                    <a:schemeClr val="bg1">
                      <a:lumMod val="65000"/>
                    </a:schemeClr>
                  </a:gs>
                  <a:gs pos="100000">
                    <a:schemeClr val="tx1">
                      <a:alpha val="53000"/>
                      <a:lumMod val="66000"/>
                      <a:lumOff val="34000"/>
                    </a:schemeClr>
                  </a:gs>
                </a:gsLst>
                <a:lin ang="0" scaled="1"/>
              </a:gradFill>
              <a:ln w="0">
                <a:noFill/>
                <a:prstDash val="solid"/>
                <a:round/>
                <a:headEnd/>
                <a:tailEnd/>
              </a:ln>
            </p:spPr>
            <p:txBody>
              <a:bodyPr vert="horz" wrap="square" lIns="68598" tIns="34299" rIns="68598" bIns="34299" numCol="1" anchor="t" anchorCtr="0" compatLnSpc="1">
                <a:prstTxWarp prst="textNoShape">
                  <a:avLst/>
                </a:prstTxWarp>
              </a:bodyPr>
              <a:lstStyle/>
              <a:p>
                <a:endParaRPr lang="en-IN" sz="1350"/>
              </a:p>
            </p:txBody>
          </p:sp>
          <p:sp>
            <p:nvSpPr>
              <p:cNvPr id="28" name="Freeform 13">
                <a:extLst>
                  <a:ext uri="{FF2B5EF4-FFF2-40B4-BE49-F238E27FC236}">
                    <a16:creationId xmlns:a16="http://schemas.microsoft.com/office/drawing/2014/main" id="{8B86A06F-3377-467A-8CED-1E7DEE81944C}"/>
                  </a:ext>
                </a:extLst>
              </p:cNvPr>
              <p:cNvSpPr>
                <a:spLocks/>
              </p:cNvSpPr>
              <p:nvPr/>
            </p:nvSpPr>
            <p:spPr bwMode="auto">
              <a:xfrm rot="3243413">
                <a:off x="4649429" y="4520863"/>
                <a:ext cx="651404" cy="74522"/>
              </a:xfrm>
              <a:custGeom>
                <a:avLst/>
                <a:gdLst>
                  <a:gd name="T0" fmla="*/ 55 w 979"/>
                  <a:gd name="T1" fmla="*/ 0 h 112"/>
                  <a:gd name="T2" fmla="*/ 925 w 979"/>
                  <a:gd name="T3" fmla="*/ 0 h 112"/>
                  <a:gd name="T4" fmla="*/ 947 w 979"/>
                  <a:gd name="T5" fmla="*/ 4 h 112"/>
                  <a:gd name="T6" fmla="*/ 963 w 979"/>
                  <a:gd name="T7" fmla="*/ 17 h 112"/>
                  <a:gd name="T8" fmla="*/ 976 w 979"/>
                  <a:gd name="T9" fmla="*/ 35 h 112"/>
                  <a:gd name="T10" fmla="*/ 979 w 979"/>
                  <a:gd name="T11" fmla="*/ 55 h 112"/>
                  <a:gd name="T12" fmla="*/ 976 w 979"/>
                  <a:gd name="T13" fmla="*/ 77 h 112"/>
                  <a:gd name="T14" fmla="*/ 963 w 979"/>
                  <a:gd name="T15" fmla="*/ 95 h 112"/>
                  <a:gd name="T16" fmla="*/ 947 w 979"/>
                  <a:gd name="T17" fmla="*/ 106 h 112"/>
                  <a:gd name="T18" fmla="*/ 925 w 979"/>
                  <a:gd name="T19" fmla="*/ 112 h 112"/>
                  <a:gd name="T20" fmla="*/ 55 w 979"/>
                  <a:gd name="T21" fmla="*/ 112 h 112"/>
                  <a:gd name="T22" fmla="*/ 35 w 979"/>
                  <a:gd name="T23" fmla="*/ 106 h 112"/>
                  <a:gd name="T24" fmla="*/ 16 w 979"/>
                  <a:gd name="T25" fmla="*/ 95 h 112"/>
                  <a:gd name="T26" fmla="*/ 4 w 979"/>
                  <a:gd name="T27" fmla="*/ 77 h 112"/>
                  <a:gd name="T28" fmla="*/ 0 w 979"/>
                  <a:gd name="T29" fmla="*/ 55 h 112"/>
                  <a:gd name="T30" fmla="*/ 4 w 979"/>
                  <a:gd name="T31" fmla="*/ 35 h 112"/>
                  <a:gd name="T32" fmla="*/ 16 w 979"/>
                  <a:gd name="T33" fmla="*/ 17 h 112"/>
                  <a:gd name="T34" fmla="*/ 35 w 979"/>
                  <a:gd name="T35" fmla="*/ 4 h 112"/>
                  <a:gd name="T36" fmla="*/ 55 w 979"/>
                  <a:gd name="T3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9" h="112">
                    <a:moveTo>
                      <a:pt x="55" y="0"/>
                    </a:moveTo>
                    <a:lnTo>
                      <a:pt x="925" y="0"/>
                    </a:lnTo>
                    <a:lnTo>
                      <a:pt x="947" y="4"/>
                    </a:lnTo>
                    <a:lnTo>
                      <a:pt x="963" y="17"/>
                    </a:lnTo>
                    <a:lnTo>
                      <a:pt x="976" y="35"/>
                    </a:lnTo>
                    <a:lnTo>
                      <a:pt x="979" y="55"/>
                    </a:lnTo>
                    <a:lnTo>
                      <a:pt x="976" y="77"/>
                    </a:lnTo>
                    <a:lnTo>
                      <a:pt x="963" y="95"/>
                    </a:lnTo>
                    <a:lnTo>
                      <a:pt x="947" y="106"/>
                    </a:lnTo>
                    <a:lnTo>
                      <a:pt x="925" y="112"/>
                    </a:lnTo>
                    <a:lnTo>
                      <a:pt x="55" y="112"/>
                    </a:lnTo>
                    <a:lnTo>
                      <a:pt x="35" y="106"/>
                    </a:lnTo>
                    <a:lnTo>
                      <a:pt x="16" y="95"/>
                    </a:lnTo>
                    <a:lnTo>
                      <a:pt x="4" y="77"/>
                    </a:lnTo>
                    <a:lnTo>
                      <a:pt x="0" y="55"/>
                    </a:lnTo>
                    <a:lnTo>
                      <a:pt x="4" y="35"/>
                    </a:lnTo>
                    <a:lnTo>
                      <a:pt x="16" y="17"/>
                    </a:lnTo>
                    <a:lnTo>
                      <a:pt x="35" y="4"/>
                    </a:lnTo>
                    <a:lnTo>
                      <a:pt x="55" y="0"/>
                    </a:lnTo>
                    <a:close/>
                  </a:path>
                </a:pathLst>
              </a:custGeom>
              <a:gradFill>
                <a:gsLst>
                  <a:gs pos="1000">
                    <a:schemeClr val="bg1">
                      <a:lumMod val="50000"/>
                    </a:schemeClr>
                  </a:gs>
                  <a:gs pos="100000">
                    <a:schemeClr val="bg1">
                      <a:lumMod val="50000"/>
                    </a:schemeClr>
                  </a:gs>
                  <a:gs pos="46000">
                    <a:schemeClr val="bg1">
                      <a:lumMod val="95000"/>
                    </a:schemeClr>
                  </a:gs>
                </a:gsLst>
                <a:lin ang="5400000" scaled="1"/>
              </a:gradFill>
              <a:ln w="0">
                <a:noFill/>
                <a:prstDash val="solid"/>
                <a:round/>
                <a:headEnd/>
                <a:tailEnd/>
              </a:ln>
            </p:spPr>
            <p:txBody>
              <a:bodyPr vert="horz" wrap="square" lIns="68598" tIns="34299" rIns="68598" bIns="34299" numCol="1" anchor="t" anchorCtr="0" compatLnSpc="1">
                <a:prstTxWarp prst="textNoShape">
                  <a:avLst/>
                </a:prstTxWarp>
              </a:bodyPr>
              <a:lstStyle/>
              <a:p>
                <a:endParaRPr lang="en-IN" sz="1350"/>
              </a:p>
            </p:txBody>
          </p:sp>
          <p:sp>
            <p:nvSpPr>
              <p:cNvPr id="29" name="Freeform 13">
                <a:extLst>
                  <a:ext uri="{FF2B5EF4-FFF2-40B4-BE49-F238E27FC236}">
                    <a16:creationId xmlns:a16="http://schemas.microsoft.com/office/drawing/2014/main" id="{2929927D-2B58-436F-AA3A-8147E88AD254}"/>
                  </a:ext>
                </a:extLst>
              </p:cNvPr>
              <p:cNvSpPr>
                <a:spLocks/>
              </p:cNvSpPr>
              <p:nvPr/>
            </p:nvSpPr>
            <p:spPr bwMode="auto">
              <a:xfrm rot="3243413">
                <a:off x="4581473" y="4559937"/>
                <a:ext cx="651404" cy="98887"/>
              </a:xfrm>
              <a:custGeom>
                <a:avLst/>
                <a:gdLst>
                  <a:gd name="T0" fmla="*/ 55 w 979"/>
                  <a:gd name="T1" fmla="*/ 0 h 112"/>
                  <a:gd name="T2" fmla="*/ 925 w 979"/>
                  <a:gd name="T3" fmla="*/ 0 h 112"/>
                  <a:gd name="T4" fmla="*/ 947 w 979"/>
                  <a:gd name="T5" fmla="*/ 4 h 112"/>
                  <a:gd name="T6" fmla="*/ 963 w 979"/>
                  <a:gd name="T7" fmla="*/ 17 h 112"/>
                  <a:gd name="T8" fmla="*/ 976 w 979"/>
                  <a:gd name="T9" fmla="*/ 35 h 112"/>
                  <a:gd name="T10" fmla="*/ 979 w 979"/>
                  <a:gd name="T11" fmla="*/ 55 h 112"/>
                  <a:gd name="T12" fmla="*/ 976 w 979"/>
                  <a:gd name="T13" fmla="*/ 77 h 112"/>
                  <a:gd name="T14" fmla="*/ 963 w 979"/>
                  <a:gd name="T15" fmla="*/ 95 h 112"/>
                  <a:gd name="T16" fmla="*/ 947 w 979"/>
                  <a:gd name="T17" fmla="*/ 106 h 112"/>
                  <a:gd name="T18" fmla="*/ 925 w 979"/>
                  <a:gd name="T19" fmla="*/ 112 h 112"/>
                  <a:gd name="T20" fmla="*/ 55 w 979"/>
                  <a:gd name="T21" fmla="*/ 112 h 112"/>
                  <a:gd name="T22" fmla="*/ 35 w 979"/>
                  <a:gd name="T23" fmla="*/ 106 h 112"/>
                  <a:gd name="T24" fmla="*/ 16 w 979"/>
                  <a:gd name="T25" fmla="*/ 95 h 112"/>
                  <a:gd name="T26" fmla="*/ 4 w 979"/>
                  <a:gd name="T27" fmla="*/ 77 h 112"/>
                  <a:gd name="T28" fmla="*/ 0 w 979"/>
                  <a:gd name="T29" fmla="*/ 55 h 112"/>
                  <a:gd name="T30" fmla="*/ 4 w 979"/>
                  <a:gd name="T31" fmla="*/ 35 h 112"/>
                  <a:gd name="T32" fmla="*/ 16 w 979"/>
                  <a:gd name="T33" fmla="*/ 17 h 112"/>
                  <a:gd name="T34" fmla="*/ 35 w 979"/>
                  <a:gd name="T35" fmla="*/ 4 h 112"/>
                  <a:gd name="T36" fmla="*/ 55 w 979"/>
                  <a:gd name="T3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9" h="112">
                    <a:moveTo>
                      <a:pt x="55" y="0"/>
                    </a:moveTo>
                    <a:lnTo>
                      <a:pt x="925" y="0"/>
                    </a:lnTo>
                    <a:lnTo>
                      <a:pt x="947" y="4"/>
                    </a:lnTo>
                    <a:lnTo>
                      <a:pt x="963" y="17"/>
                    </a:lnTo>
                    <a:lnTo>
                      <a:pt x="976" y="35"/>
                    </a:lnTo>
                    <a:lnTo>
                      <a:pt x="979" y="55"/>
                    </a:lnTo>
                    <a:lnTo>
                      <a:pt x="976" y="77"/>
                    </a:lnTo>
                    <a:lnTo>
                      <a:pt x="963" y="95"/>
                    </a:lnTo>
                    <a:lnTo>
                      <a:pt x="947" y="106"/>
                    </a:lnTo>
                    <a:lnTo>
                      <a:pt x="925" y="112"/>
                    </a:lnTo>
                    <a:lnTo>
                      <a:pt x="55" y="112"/>
                    </a:lnTo>
                    <a:lnTo>
                      <a:pt x="35" y="106"/>
                    </a:lnTo>
                    <a:lnTo>
                      <a:pt x="16" y="95"/>
                    </a:lnTo>
                    <a:lnTo>
                      <a:pt x="4" y="77"/>
                    </a:lnTo>
                    <a:lnTo>
                      <a:pt x="0" y="55"/>
                    </a:lnTo>
                    <a:lnTo>
                      <a:pt x="4" y="35"/>
                    </a:lnTo>
                    <a:lnTo>
                      <a:pt x="16" y="17"/>
                    </a:lnTo>
                    <a:lnTo>
                      <a:pt x="35" y="4"/>
                    </a:lnTo>
                    <a:lnTo>
                      <a:pt x="55" y="0"/>
                    </a:lnTo>
                    <a:close/>
                  </a:path>
                </a:pathLst>
              </a:custGeom>
              <a:gradFill flip="none" rotWithShape="1">
                <a:gsLst>
                  <a:gs pos="1000">
                    <a:schemeClr val="bg1">
                      <a:lumMod val="50000"/>
                    </a:schemeClr>
                  </a:gs>
                  <a:gs pos="100000">
                    <a:schemeClr val="bg1">
                      <a:lumMod val="50000"/>
                    </a:schemeClr>
                  </a:gs>
                  <a:gs pos="46000">
                    <a:schemeClr val="bg1">
                      <a:lumMod val="95000"/>
                    </a:schemeClr>
                  </a:gs>
                </a:gsLst>
                <a:lin ang="5400000" scaled="1"/>
                <a:tileRect/>
              </a:gradFill>
              <a:ln w="0">
                <a:noFill/>
                <a:prstDash val="solid"/>
                <a:round/>
                <a:headEnd/>
                <a:tailEnd/>
              </a:ln>
            </p:spPr>
            <p:txBody>
              <a:bodyPr vert="horz" wrap="square" lIns="68598" tIns="34299" rIns="68598" bIns="34299" numCol="1" anchor="t" anchorCtr="0" compatLnSpc="1">
                <a:prstTxWarp prst="textNoShape">
                  <a:avLst/>
                </a:prstTxWarp>
              </a:bodyPr>
              <a:lstStyle/>
              <a:p>
                <a:endParaRPr lang="en-IN" sz="1350"/>
              </a:p>
            </p:txBody>
          </p:sp>
        </p:grpSp>
      </p:grpSp>
      <p:sp>
        <p:nvSpPr>
          <p:cNvPr id="6" name="Oval 5"/>
          <p:cNvSpPr/>
          <p:nvPr/>
        </p:nvSpPr>
        <p:spPr>
          <a:xfrm>
            <a:off x="1758251" y="2357973"/>
            <a:ext cx="2399715" cy="2417863"/>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9884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1947729" y="263869"/>
            <a:ext cx="7745140" cy="722922"/>
          </a:xfrm>
        </p:spPr>
        <p:txBody>
          <a:bodyPr>
            <a:normAutofit/>
          </a:bodyPr>
          <a:lstStyle/>
          <a:p>
            <a:pPr algn="ctr"/>
            <a:r>
              <a:rPr lang="en-US" sz="3200" dirty="0" smtClean="0">
                <a:solidFill>
                  <a:srgbClr val="7ABEC5"/>
                </a:solidFill>
                <a:latin typeface="Avenir"/>
              </a:rPr>
              <a:t>Organizational Stress</a:t>
            </a:r>
            <a:endParaRPr lang="en-US" sz="32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2"/>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01283" y="1607066"/>
            <a:ext cx="8156448" cy="400110"/>
          </a:xfrm>
          <a:prstGeom prst="rect">
            <a:avLst/>
          </a:prstGeom>
        </p:spPr>
        <p:txBody>
          <a:bodyPr wrap="square">
            <a:spAutoFit/>
          </a:bodyPr>
          <a:lstStyle/>
          <a:p>
            <a:pPr>
              <a:defRPr/>
            </a:pPr>
            <a:endParaRPr lang="en-US" sz="2000" dirty="0">
              <a:latin typeface="Avenir"/>
            </a:endParaRPr>
          </a:p>
        </p:txBody>
      </p:sp>
      <p:sp>
        <p:nvSpPr>
          <p:cNvPr id="8" name="Content Placeholder 1">
            <a:extLst>
              <a:ext uri="{FF2B5EF4-FFF2-40B4-BE49-F238E27FC236}">
                <a16:creationId xmlns:a16="http://schemas.microsoft.com/office/drawing/2014/main" id="{D751C9FA-20C6-42EF-BABA-E144D198F9BD}"/>
              </a:ext>
            </a:extLst>
          </p:cNvPr>
          <p:cNvSpPr txBox="1">
            <a:spLocks/>
          </p:cNvSpPr>
          <p:nvPr/>
        </p:nvSpPr>
        <p:spPr>
          <a:xfrm>
            <a:off x="0" y="1253455"/>
            <a:ext cx="8988724" cy="306251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rgbClr val="034F59"/>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sz="2400" dirty="0" smtClean="0">
                <a:solidFill>
                  <a:srgbClr val="2E374C"/>
                </a:solidFill>
                <a:latin typeface="Avenir"/>
              </a:rPr>
              <a:t>Types of organizational stress (or trauma) include: layoffs, mergers and acquisitions, violence in the workplace, empathetic nature of the work, natural disaster, major reorganizations, the turnover of senior leadership or sudden loss of key talent. </a:t>
            </a:r>
          </a:p>
          <a:p>
            <a:pPr marL="114300" indent="0">
              <a:buNone/>
            </a:pPr>
            <a:endParaRPr lang="en-US" sz="1000" dirty="0" smtClean="0">
              <a:solidFill>
                <a:srgbClr val="2E374C"/>
              </a:solidFill>
              <a:latin typeface="Avenir"/>
            </a:endParaRPr>
          </a:p>
          <a:p>
            <a:r>
              <a:rPr lang="en-US" sz="2400" dirty="0" smtClean="0">
                <a:solidFill>
                  <a:srgbClr val="2E374C"/>
                </a:solidFill>
                <a:latin typeface="Avenir"/>
              </a:rPr>
              <a:t>Direct or indirect, sudden or cumulative, organizational trauma typically has the following qualities:</a:t>
            </a:r>
          </a:p>
          <a:p>
            <a:pPr marL="114300" indent="0">
              <a:buNone/>
            </a:pPr>
            <a:endParaRPr lang="en-US" sz="1000" dirty="0" smtClean="0">
              <a:solidFill>
                <a:srgbClr val="2E374C"/>
              </a:solidFill>
              <a:latin typeface="Avenir"/>
            </a:endParaRPr>
          </a:p>
        </p:txBody>
      </p:sp>
      <p:sp>
        <p:nvSpPr>
          <p:cNvPr id="4" name="TextBox 3"/>
          <p:cNvSpPr txBox="1"/>
          <p:nvPr/>
        </p:nvSpPr>
        <p:spPr>
          <a:xfrm>
            <a:off x="1001354" y="4408048"/>
            <a:ext cx="6986016" cy="2031325"/>
          </a:xfrm>
          <a:prstGeom prst="rect">
            <a:avLst/>
          </a:prstGeom>
          <a:noFill/>
        </p:spPr>
        <p:txBody>
          <a:bodyPr wrap="square" numCol="2" rtlCol="0">
            <a:spAutoFit/>
          </a:bodyPr>
          <a:lstStyle/>
          <a:p>
            <a:pPr marL="285750" lvl="1" indent="-285750">
              <a:buFont typeface="Arial" panose="020B0604020202020204" pitchFamily="34" charset="0"/>
              <a:buChar char="•"/>
            </a:pPr>
            <a:r>
              <a:rPr lang="en-US" sz="1800" dirty="0">
                <a:solidFill>
                  <a:srgbClr val="2E374C"/>
                </a:solidFill>
                <a:latin typeface="Avenir"/>
              </a:rPr>
              <a:t>A breakdown in communication</a:t>
            </a:r>
          </a:p>
          <a:p>
            <a:pPr marL="285750" lvl="1" indent="-285750">
              <a:buFont typeface="Arial" panose="020B0604020202020204" pitchFamily="34" charset="0"/>
              <a:buChar char="•"/>
            </a:pPr>
            <a:r>
              <a:rPr lang="en-US" sz="1800" dirty="0">
                <a:solidFill>
                  <a:srgbClr val="2E374C"/>
                </a:solidFill>
                <a:latin typeface="Avenir"/>
              </a:rPr>
              <a:t>A breakdown in trust</a:t>
            </a:r>
          </a:p>
          <a:p>
            <a:pPr marL="285750" lvl="1" indent="-285750">
              <a:buFont typeface="Arial" panose="020B0604020202020204" pitchFamily="34" charset="0"/>
              <a:buChar char="•"/>
            </a:pPr>
            <a:r>
              <a:rPr lang="en-US" sz="1800" dirty="0">
                <a:solidFill>
                  <a:srgbClr val="2E374C"/>
                </a:solidFill>
                <a:latin typeface="Avenir"/>
              </a:rPr>
              <a:t>A breakdown in </a:t>
            </a:r>
            <a:r>
              <a:rPr lang="en-US" sz="1800" dirty="0" smtClean="0">
                <a:solidFill>
                  <a:srgbClr val="2E374C"/>
                </a:solidFill>
                <a:latin typeface="Avenir"/>
              </a:rPr>
              <a:t>productivity</a:t>
            </a:r>
          </a:p>
          <a:p>
            <a:pPr lvl="1"/>
            <a:endParaRPr lang="en-US" sz="1800" dirty="0">
              <a:solidFill>
                <a:srgbClr val="2E374C"/>
              </a:solidFill>
              <a:latin typeface="Avenir"/>
            </a:endParaRPr>
          </a:p>
          <a:p>
            <a:pPr lvl="1"/>
            <a:endParaRPr lang="en-US" sz="1800" dirty="0" smtClean="0">
              <a:solidFill>
                <a:srgbClr val="2E374C"/>
              </a:solidFill>
              <a:latin typeface="Avenir"/>
            </a:endParaRPr>
          </a:p>
          <a:p>
            <a:pPr lvl="1"/>
            <a:r>
              <a:rPr lang="en-US" sz="1800" dirty="0" smtClean="0">
                <a:solidFill>
                  <a:srgbClr val="2E374C"/>
                </a:solidFill>
                <a:latin typeface="Avenir"/>
              </a:rPr>
              <a:t> </a:t>
            </a:r>
            <a:endParaRPr lang="en-US" sz="1800" dirty="0">
              <a:solidFill>
                <a:srgbClr val="2E374C"/>
              </a:solidFill>
              <a:latin typeface="Avenir"/>
            </a:endParaRPr>
          </a:p>
          <a:p>
            <a:pPr marL="285750" lvl="1" indent="-285750">
              <a:buFont typeface="Arial" panose="020B0604020202020204" pitchFamily="34" charset="0"/>
              <a:buChar char="•"/>
            </a:pPr>
            <a:r>
              <a:rPr lang="en-US" sz="1800" dirty="0">
                <a:solidFill>
                  <a:srgbClr val="2E374C"/>
                </a:solidFill>
                <a:latin typeface="Avenir"/>
              </a:rPr>
              <a:t>Workers feel powerless</a:t>
            </a:r>
          </a:p>
          <a:p>
            <a:pPr marL="285750" lvl="1" indent="-285750">
              <a:buFont typeface="Arial" panose="020B0604020202020204" pitchFamily="34" charset="0"/>
              <a:buChar char="•"/>
            </a:pPr>
            <a:r>
              <a:rPr lang="en-US" sz="1800" dirty="0">
                <a:solidFill>
                  <a:srgbClr val="2E374C"/>
                </a:solidFill>
                <a:latin typeface="Avenir"/>
              </a:rPr>
              <a:t>A shake up in roles and responsibilities </a:t>
            </a:r>
          </a:p>
          <a:p>
            <a:pPr marL="285750" lvl="1" indent="-285750">
              <a:buFont typeface="Arial" panose="020B0604020202020204" pitchFamily="34" charset="0"/>
              <a:buChar char="•"/>
            </a:pPr>
            <a:r>
              <a:rPr lang="en-US" sz="1800" dirty="0">
                <a:solidFill>
                  <a:srgbClr val="2E374C"/>
                </a:solidFill>
                <a:latin typeface="Avenir"/>
              </a:rPr>
              <a:t>A sense of loss</a:t>
            </a:r>
          </a:p>
          <a:p>
            <a:pPr marL="285750" lvl="1" indent="-285750">
              <a:buFont typeface="Arial" panose="020B0604020202020204" pitchFamily="34" charset="0"/>
              <a:buChar char="•"/>
            </a:pPr>
            <a:r>
              <a:rPr lang="en-US" sz="1800" dirty="0">
                <a:solidFill>
                  <a:srgbClr val="2E374C"/>
                </a:solidFill>
                <a:latin typeface="Avenir"/>
              </a:rPr>
              <a:t>Stress and anxiety contagion </a:t>
            </a:r>
          </a:p>
          <a:p>
            <a:endParaRPr lang="en-US" dirty="0"/>
          </a:p>
        </p:txBody>
      </p:sp>
    </p:spTree>
    <p:extLst>
      <p:ext uri="{BB962C8B-B14F-4D97-AF65-F5344CB8AC3E}">
        <p14:creationId xmlns:p14="http://schemas.microsoft.com/office/powerpoint/2010/main" val="2290751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1966017" y="365948"/>
            <a:ext cx="7745140" cy="722922"/>
          </a:xfrm>
        </p:spPr>
        <p:txBody>
          <a:bodyPr>
            <a:normAutofit/>
          </a:bodyPr>
          <a:lstStyle/>
          <a:p>
            <a:pPr algn="ctr"/>
            <a:r>
              <a:rPr lang="en-US" sz="3200" dirty="0" smtClean="0">
                <a:solidFill>
                  <a:srgbClr val="7ABEC5"/>
                </a:solidFill>
                <a:latin typeface="Avenir"/>
              </a:rPr>
              <a:t>Tools for Organizations</a:t>
            </a:r>
            <a:endParaRPr lang="en-US" sz="32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01283" y="1607066"/>
            <a:ext cx="8156448" cy="400110"/>
          </a:xfrm>
          <a:prstGeom prst="rect">
            <a:avLst/>
          </a:prstGeom>
        </p:spPr>
        <p:txBody>
          <a:bodyPr wrap="square">
            <a:spAutoFit/>
          </a:bodyPr>
          <a:lstStyle/>
          <a:p>
            <a:pPr>
              <a:defRPr/>
            </a:pPr>
            <a:endParaRPr lang="en-US" sz="2000" dirty="0">
              <a:latin typeface="Avenir"/>
            </a:endParaRPr>
          </a:p>
        </p:txBody>
      </p:sp>
      <p:sp>
        <p:nvSpPr>
          <p:cNvPr id="13" name="TextBox 12">
            <a:extLst>
              <a:ext uri="{FF2B5EF4-FFF2-40B4-BE49-F238E27FC236}">
                <a16:creationId xmlns:a16="http://schemas.microsoft.com/office/drawing/2014/main" id="{2B855444-ACB8-48DC-A5FC-15DA3251D84F}"/>
              </a:ext>
            </a:extLst>
          </p:cNvPr>
          <p:cNvSpPr txBox="1"/>
          <p:nvPr/>
        </p:nvSpPr>
        <p:spPr>
          <a:xfrm>
            <a:off x="634920" y="1958037"/>
            <a:ext cx="7920165" cy="3970318"/>
          </a:xfrm>
          <a:prstGeom prst="rect">
            <a:avLst/>
          </a:prstGeom>
          <a:noFill/>
        </p:spPr>
        <p:txBody>
          <a:bodyPr wrap="square" rtlCol="0">
            <a:spAutoFit/>
          </a:bodyPr>
          <a:lstStyle/>
          <a:p>
            <a:pPr>
              <a:lnSpc>
                <a:spcPct val="90000"/>
              </a:lnSpc>
            </a:pPr>
            <a:r>
              <a:rPr lang="en-US" sz="2800" b="1" dirty="0" smtClean="0">
                <a:solidFill>
                  <a:srgbClr val="034F59"/>
                </a:solidFill>
                <a:latin typeface="Avenir"/>
                <a:cs typeface="Arial" pitchFamily="34" charset="0"/>
              </a:rPr>
              <a:t>Focus on Co-Care</a:t>
            </a:r>
          </a:p>
          <a:p>
            <a:pPr>
              <a:lnSpc>
                <a:spcPct val="90000"/>
              </a:lnSpc>
            </a:pPr>
            <a:endParaRPr lang="en-US" sz="2000" dirty="0" smtClean="0">
              <a:solidFill>
                <a:srgbClr val="2E374C"/>
              </a:solidFill>
              <a:latin typeface="Avenir"/>
              <a:cs typeface="Arial" pitchFamily="34" charset="0"/>
            </a:endParaRPr>
          </a:p>
          <a:p>
            <a:pPr marL="285750" indent="-285750">
              <a:lnSpc>
                <a:spcPct val="90000"/>
              </a:lnSpc>
              <a:buFont typeface="Arial" panose="020B0604020202020204" pitchFamily="34" charset="0"/>
              <a:buChar char="•"/>
            </a:pPr>
            <a:r>
              <a:rPr lang="en-US" sz="2400" dirty="0" smtClean="0">
                <a:solidFill>
                  <a:srgbClr val="2E374C"/>
                </a:solidFill>
                <a:latin typeface="Avenir"/>
                <a:cs typeface="Arial" pitchFamily="34" charset="0"/>
              </a:rPr>
              <a:t>Proactive </a:t>
            </a:r>
            <a:r>
              <a:rPr lang="en-US" sz="2400" dirty="0">
                <a:solidFill>
                  <a:srgbClr val="2E374C"/>
                </a:solidFill>
                <a:latin typeface="Avenir"/>
                <a:cs typeface="Arial" pitchFamily="34" charset="0"/>
              </a:rPr>
              <a:t>approach to safety and harm-reduction</a:t>
            </a:r>
            <a:br>
              <a:rPr lang="en-US" sz="2400" dirty="0">
                <a:solidFill>
                  <a:srgbClr val="2E374C"/>
                </a:solidFill>
                <a:latin typeface="Avenir"/>
                <a:cs typeface="Arial" pitchFamily="34" charset="0"/>
              </a:rPr>
            </a:br>
            <a:endParaRPr lang="en-US" sz="2400" dirty="0">
              <a:solidFill>
                <a:srgbClr val="2E374C"/>
              </a:solidFill>
              <a:latin typeface="Avenir"/>
              <a:cs typeface="Arial" pitchFamily="34" charset="0"/>
            </a:endParaRPr>
          </a:p>
          <a:p>
            <a:pPr marL="285750" indent="-285750">
              <a:lnSpc>
                <a:spcPct val="90000"/>
              </a:lnSpc>
              <a:buFont typeface="Arial" panose="020B0604020202020204" pitchFamily="34" charset="0"/>
              <a:buChar char="•"/>
            </a:pPr>
            <a:r>
              <a:rPr lang="en-US" sz="2400" dirty="0">
                <a:solidFill>
                  <a:srgbClr val="2E374C"/>
                </a:solidFill>
                <a:latin typeface="Avenir"/>
                <a:cs typeface="Arial" pitchFamily="34" charset="0"/>
              </a:rPr>
              <a:t>Reduces re-traumatization of staff and clients </a:t>
            </a:r>
            <a:br>
              <a:rPr lang="en-US" sz="2400" dirty="0">
                <a:solidFill>
                  <a:srgbClr val="2E374C"/>
                </a:solidFill>
                <a:latin typeface="Avenir"/>
                <a:cs typeface="Arial" pitchFamily="34" charset="0"/>
              </a:rPr>
            </a:br>
            <a:endParaRPr lang="en-US" sz="2400" dirty="0">
              <a:solidFill>
                <a:srgbClr val="2E374C"/>
              </a:solidFill>
              <a:latin typeface="Avenir"/>
              <a:cs typeface="Arial" pitchFamily="34" charset="0"/>
            </a:endParaRPr>
          </a:p>
          <a:p>
            <a:pPr marL="285750" indent="-285750">
              <a:lnSpc>
                <a:spcPct val="90000"/>
              </a:lnSpc>
              <a:buFont typeface="Arial" panose="020B0604020202020204" pitchFamily="34" charset="0"/>
              <a:buChar char="•"/>
            </a:pPr>
            <a:r>
              <a:rPr lang="en-US" sz="2400" dirty="0">
                <a:solidFill>
                  <a:srgbClr val="2E374C"/>
                </a:solidFill>
                <a:latin typeface="Avenir"/>
                <a:cs typeface="Arial" pitchFamily="34" charset="0"/>
              </a:rPr>
              <a:t>Organizational support encourages healing</a:t>
            </a:r>
            <a:br>
              <a:rPr lang="en-US" sz="2400" dirty="0">
                <a:solidFill>
                  <a:srgbClr val="2E374C"/>
                </a:solidFill>
                <a:latin typeface="Avenir"/>
                <a:cs typeface="Arial" pitchFamily="34" charset="0"/>
              </a:rPr>
            </a:br>
            <a:endParaRPr lang="en-US" sz="2400" dirty="0">
              <a:solidFill>
                <a:srgbClr val="2E374C"/>
              </a:solidFill>
              <a:latin typeface="Avenir"/>
              <a:cs typeface="Arial" pitchFamily="34" charset="0"/>
            </a:endParaRPr>
          </a:p>
          <a:p>
            <a:pPr marL="285750" indent="-285750">
              <a:lnSpc>
                <a:spcPct val="90000"/>
              </a:lnSpc>
              <a:buFont typeface="Arial" panose="020B0604020202020204" pitchFamily="34" charset="0"/>
              <a:buChar char="•"/>
            </a:pPr>
            <a:r>
              <a:rPr lang="en-US" sz="2400" dirty="0">
                <a:solidFill>
                  <a:srgbClr val="2E374C"/>
                </a:solidFill>
                <a:latin typeface="Avenir"/>
                <a:cs typeface="Arial" pitchFamily="34" charset="0"/>
              </a:rPr>
              <a:t>Builds resilience against secondary traumatic stress</a:t>
            </a:r>
            <a:br>
              <a:rPr lang="en-US" sz="2400" dirty="0">
                <a:solidFill>
                  <a:srgbClr val="2E374C"/>
                </a:solidFill>
                <a:latin typeface="Avenir"/>
                <a:cs typeface="Arial" pitchFamily="34" charset="0"/>
              </a:rPr>
            </a:br>
            <a:endParaRPr lang="en-US" sz="2400" dirty="0">
              <a:solidFill>
                <a:srgbClr val="2E374C"/>
              </a:solidFill>
              <a:latin typeface="Avenir"/>
              <a:cs typeface="Arial" pitchFamily="34" charset="0"/>
            </a:endParaRPr>
          </a:p>
          <a:p>
            <a:pPr marL="285750" indent="-285750">
              <a:lnSpc>
                <a:spcPct val="90000"/>
              </a:lnSpc>
              <a:buFont typeface="Arial" panose="020B0604020202020204" pitchFamily="34" charset="0"/>
              <a:buChar char="•"/>
            </a:pPr>
            <a:r>
              <a:rPr lang="en-US" sz="2400" dirty="0">
                <a:solidFill>
                  <a:srgbClr val="2E374C"/>
                </a:solidFill>
                <a:latin typeface="Avenir"/>
                <a:cs typeface="Arial" pitchFamily="34" charset="0"/>
              </a:rPr>
              <a:t>Mutual peer support environment</a:t>
            </a:r>
          </a:p>
          <a:p>
            <a:pPr algn="ctr">
              <a:lnSpc>
                <a:spcPct val="90000"/>
              </a:lnSpc>
            </a:pPr>
            <a:endParaRPr lang="en-US" sz="1600" dirty="0">
              <a:solidFill>
                <a:schemeClr val="tx1">
                  <a:lumMod val="65000"/>
                  <a:lumOff val="35000"/>
                </a:schemeClr>
              </a:solidFill>
              <a:latin typeface="Avenir"/>
              <a:cs typeface="Arial" pitchFamily="34" charset="0"/>
            </a:endParaRPr>
          </a:p>
        </p:txBody>
      </p:sp>
    </p:spTree>
    <p:extLst>
      <p:ext uri="{BB962C8B-B14F-4D97-AF65-F5344CB8AC3E}">
        <p14:creationId xmlns:p14="http://schemas.microsoft.com/office/powerpoint/2010/main" val="712347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2"/>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3FA0CA5-F8E6-4036-9070-1631CB7B6E17}"/>
              </a:ext>
            </a:extLst>
          </p:cNvPr>
          <p:cNvSpPr txBox="1"/>
          <p:nvPr/>
        </p:nvSpPr>
        <p:spPr>
          <a:xfrm>
            <a:off x="3945111" y="359947"/>
            <a:ext cx="5480685" cy="707886"/>
          </a:xfrm>
          <a:prstGeom prst="rect">
            <a:avLst/>
          </a:prstGeom>
          <a:noFill/>
        </p:spPr>
        <p:txBody>
          <a:bodyPr wrap="square" rtlCol="0">
            <a:spAutoFit/>
          </a:bodyPr>
          <a:lstStyle/>
          <a:p>
            <a:r>
              <a:rPr lang="en-US" sz="4000" b="1" dirty="0">
                <a:solidFill>
                  <a:srgbClr val="7ABEC5"/>
                </a:solidFill>
                <a:latin typeface="Avenir Medium"/>
              </a:rPr>
              <a:t>Group Agreements</a:t>
            </a:r>
          </a:p>
        </p:txBody>
      </p:sp>
      <p:sp>
        <p:nvSpPr>
          <p:cNvPr id="12" name="TextBox 11">
            <a:extLst>
              <a:ext uri="{FF2B5EF4-FFF2-40B4-BE49-F238E27FC236}">
                <a16:creationId xmlns:a16="http://schemas.microsoft.com/office/drawing/2014/main" id="{822474A5-5B26-42CF-9318-9647B3CDA292}"/>
              </a:ext>
            </a:extLst>
          </p:cNvPr>
          <p:cNvSpPr txBox="1"/>
          <p:nvPr/>
        </p:nvSpPr>
        <p:spPr>
          <a:xfrm>
            <a:off x="755974" y="1842387"/>
            <a:ext cx="7678057" cy="3416320"/>
          </a:xfrm>
          <a:prstGeom prst="rect">
            <a:avLst/>
          </a:prstGeom>
          <a:noFill/>
        </p:spPr>
        <p:txBody>
          <a:bodyPr wrap="square" rtlCol="0">
            <a:spAutoFit/>
          </a:bodyPr>
          <a:lstStyle/>
          <a:p>
            <a:pPr marL="257175" indent="-257175">
              <a:buFont typeface="Wingdings" panose="05000000000000000000" pitchFamily="2" charset="2"/>
              <a:buChar char="§"/>
            </a:pPr>
            <a:r>
              <a:rPr lang="en-US" sz="2200" dirty="0">
                <a:solidFill>
                  <a:srgbClr val="002060"/>
                </a:solidFill>
                <a:latin typeface="Avenir Book"/>
              </a:rPr>
              <a:t>Address impact over intent</a:t>
            </a:r>
          </a:p>
          <a:p>
            <a:pPr marL="257175" indent="-257175">
              <a:buFont typeface="Wingdings" panose="05000000000000000000" pitchFamily="2" charset="2"/>
              <a:buChar char="§"/>
            </a:pPr>
            <a:r>
              <a:rPr lang="en-US" sz="2200" dirty="0">
                <a:solidFill>
                  <a:srgbClr val="002060"/>
                </a:solidFill>
                <a:latin typeface="Avenir Book"/>
              </a:rPr>
              <a:t>Embrace the power of humble, respectful listening</a:t>
            </a:r>
          </a:p>
          <a:p>
            <a:pPr marL="257175" indent="-257175">
              <a:buFont typeface="Wingdings" panose="05000000000000000000" pitchFamily="2" charset="2"/>
              <a:buChar char="§"/>
            </a:pPr>
            <a:r>
              <a:rPr lang="en-US" sz="2200" dirty="0">
                <a:solidFill>
                  <a:srgbClr val="002060"/>
                </a:solidFill>
                <a:latin typeface="Avenir Book"/>
              </a:rPr>
              <a:t>Create trusting and safe spaces – where a little bit of discomfort is okay.  </a:t>
            </a:r>
          </a:p>
          <a:p>
            <a:pPr marL="257175" indent="-257175">
              <a:buFont typeface="Wingdings" panose="05000000000000000000" pitchFamily="2" charset="2"/>
              <a:buChar char="§"/>
            </a:pPr>
            <a:r>
              <a:rPr lang="en-US" sz="2200" dirty="0">
                <a:solidFill>
                  <a:srgbClr val="002060"/>
                </a:solidFill>
                <a:latin typeface="Avenir Book"/>
              </a:rPr>
              <a:t>Learning leaves – Stories stay</a:t>
            </a:r>
          </a:p>
          <a:p>
            <a:pPr marL="257175" indent="-257175">
              <a:buFont typeface="Wingdings" panose="05000000000000000000" pitchFamily="2" charset="2"/>
              <a:buChar char="§"/>
            </a:pPr>
            <a:r>
              <a:rPr lang="en-US" sz="2200" dirty="0">
                <a:solidFill>
                  <a:srgbClr val="002060"/>
                </a:solidFill>
                <a:latin typeface="Avenir Book"/>
              </a:rPr>
              <a:t>Speak from your own experience instead of generalizing</a:t>
            </a:r>
          </a:p>
          <a:p>
            <a:pPr marL="257175" indent="-257175">
              <a:buFont typeface="Wingdings" panose="05000000000000000000" pitchFamily="2" charset="2"/>
              <a:buChar char="§"/>
            </a:pPr>
            <a:r>
              <a:rPr lang="en-US" sz="2200" dirty="0">
                <a:solidFill>
                  <a:srgbClr val="002060"/>
                </a:solidFill>
                <a:latin typeface="Avenir Book"/>
              </a:rPr>
              <a:t>Participate to the fullest of your ability – community growth depends on the inclusion of every individual voice</a:t>
            </a:r>
          </a:p>
          <a:p>
            <a:pPr marL="257175" indent="-257175">
              <a:buFont typeface="Wingdings" panose="05000000000000000000" pitchFamily="2" charset="2"/>
              <a:buChar char="§"/>
            </a:pPr>
            <a:r>
              <a:rPr lang="en-US" sz="2200" dirty="0">
                <a:solidFill>
                  <a:srgbClr val="002060"/>
                </a:solidFill>
                <a:latin typeface="Avenir Book"/>
              </a:rPr>
              <a:t>We encourage you to lean in, be brave and vulnerable </a:t>
            </a:r>
          </a:p>
          <a:p>
            <a:pPr marL="214313" indent="-214313">
              <a:buFont typeface="Wingdings" panose="05000000000000000000" pitchFamily="2" charset="2"/>
              <a:buChar char="Ø"/>
            </a:pPr>
            <a:endParaRPr lang="en-US" sz="1800" dirty="0">
              <a:solidFill>
                <a:srgbClr val="002060"/>
              </a:solidFill>
              <a:latin typeface="Avenir Book"/>
            </a:endParaRPr>
          </a:p>
        </p:txBody>
      </p:sp>
    </p:spTree>
    <p:extLst>
      <p:ext uri="{BB962C8B-B14F-4D97-AF65-F5344CB8AC3E}">
        <p14:creationId xmlns:p14="http://schemas.microsoft.com/office/powerpoint/2010/main" val="2514965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1966017" y="365948"/>
            <a:ext cx="7745140" cy="722922"/>
          </a:xfrm>
        </p:spPr>
        <p:txBody>
          <a:bodyPr>
            <a:normAutofit/>
          </a:bodyPr>
          <a:lstStyle/>
          <a:p>
            <a:pPr algn="ctr"/>
            <a:r>
              <a:rPr lang="en-US" sz="3200" dirty="0" smtClean="0">
                <a:solidFill>
                  <a:srgbClr val="7ABEC5"/>
                </a:solidFill>
                <a:latin typeface="Avenir"/>
              </a:rPr>
              <a:t>Tools for Organizations</a:t>
            </a:r>
            <a:endParaRPr lang="en-US" sz="32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2"/>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01283" y="1607066"/>
            <a:ext cx="8156448" cy="400110"/>
          </a:xfrm>
          <a:prstGeom prst="rect">
            <a:avLst/>
          </a:prstGeom>
        </p:spPr>
        <p:txBody>
          <a:bodyPr wrap="square">
            <a:spAutoFit/>
          </a:bodyPr>
          <a:lstStyle/>
          <a:p>
            <a:pPr>
              <a:defRPr/>
            </a:pPr>
            <a:endParaRPr lang="en-US" sz="2000" dirty="0">
              <a:latin typeface="Avenir"/>
            </a:endParaRPr>
          </a:p>
        </p:txBody>
      </p:sp>
      <p:sp>
        <p:nvSpPr>
          <p:cNvPr id="4" name="Rectangle 3"/>
          <p:cNvSpPr/>
          <p:nvPr/>
        </p:nvSpPr>
        <p:spPr>
          <a:xfrm>
            <a:off x="850507" y="1739764"/>
            <a:ext cx="6858000" cy="3662541"/>
          </a:xfrm>
          <a:prstGeom prst="rect">
            <a:avLst/>
          </a:prstGeom>
        </p:spPr>
        <p:txBody>
          <a:bodyPr wrap="square">
            <a:spAutoFit/>
          </a:bodyPr>
          <a:lstStyle/>
          <a:p>
            <a:r>
              <a:rPr lang="en-US" sz="3200" b="1" dirty="0" smtClean="0">
                <a:solidFill>
                  <a:srgbClr val="034F59"/>
                </a:solidFill>
                <a:latin typeface="Avenir"/>
              </a:rPr>
              <a:t>Avoid the Contagion Effect:</a:t>
            </a:r>
          </a:p>
          <a:p>
            <a:pPr marL="457200" indent="-457200">
              <a:buFont typeface="Arial" panose="020B0604020202020204" pitchFamily="34" charset="0"/>
              <a:buChar char="•"/>
            </a:pPr>
            <a:r>
              <a:rPr lang="en-US" sz="3200" dirty="0" smtClean="0">
                <a:latin typeface="Avenir"/>
              </a:rPr>
              <a:t>Increased </a:t>
            </a:r>
            <a:r>
              <a:rPr lang="en-US" sz="3200" dirty="0">
                <a:latin typeface="Avenir"/>
              </a:rPr>
              <a:t>self awareness</a:t>
            </a:r>
          </a:p>
          <a:p>
            <a:pPr marL="457200" indent="-457200">
              <a:buFont typeface="Arial" panose="020B0604020202020204" pitchFamily="34" charset="0"/>
              <a:buChar char="•"/>
            </a:pPr>
            <a:r>
              <a:rPr lang="en-US" sz="3200" dirty="0">
                <a:latin typeface="Avenir"/>
              </a:rPr>
              <a:t>Fair warning</a:t>
            </a:r>
          </a:p>
          <a:p>
            <a:pPr marL="457200" indent="-457200">
              <a:buFont typeface="Arial" panose="020B0604020202020204" pitchFamily="34" charset="0"/>
              <a:buChar char="•"/>
            </a:pPr>
            <a:r>
              <a:rPr lang="en-US" sz="3200" dirty="0">
                <a:latin typeface="Avenir"/>
              </a:rPr>
              <a:t>Consent</a:t>
            </a:r>
          </a:p>
          <a:p>
            <a:pPr marL="457200" indent="-457200">
              <a:buFont typeface="Arial" panose="020B0604020202020204" pitchFamily="34" charset="0"/>
              <a:buChar char="•"/>
            </a:pPr>
            <a:r>
              <a:rPr lang="en-US" sz="3200" dirty="0">
                <a:latin typeface="Avenir"/>
              </a:rPr>
              <a:t>Low impact disclosure</a:t>
            </a:r>
          </a:p>
          <a:p>
            <a:pPr marL="0" indent="0">
              <a:buNone/>
            </a:pPr>
            <a:endParaRPr lang="en-US" sz="2400" dirty="0">
              <a:latin typeface="Avenir"/>
            </a:endParaRPr>
          </a:p>
          <a:p>
            <a:pPr marL="0" indent="0" algn="ctr">
              <a:buNone/>
            </a:pPr>
            <a:r>
              <a:rPr lang="en-US" sz="2400" dirty="0">
                <a:latin typeface="Avenir"/>
                <a:hlinkClick r:id="rId3"/>
              </a:rPr>
              <a:t>https://compassionresiliencetoolkit.org/media/Healthcare_Section7_AvoidContagionEffect.pdf</a:t>
            </a:r>
            <a:r>
              <a:rPr lang="en-US" sz="2400" dirty="0">
                <a:latin typeface="Avenir"/>
              </a:rPr>
              <a:t> </a:t>
            </a:r>
          </a:p>
        </p:txBody>
      </p:sp>
    </p:spTree>
    <p:extLst>
      <p:ext uri="{BB962C8B-B14F-4D97-AF65-F5344CB8AC3E}">
        <p14:creationId xmlns:p14="http://schemas.microsoft.com/office/powerpoint/2010/main" val="1060337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2254370" y="329157"/>
            <a:ext cx="7745140" cy="722922"/>
          </a:xfrm>
        </p:spPr>
        <p:txBody>
          <a:bodyPr>
            <a:normAutofit/>
          </a:bodyPr>
          <a:lstStyle/>
          <a:p>
            <a:pPr algn="ctr"/>
            <a:r>
              <a:rPr lang="en-US" sz="3200" dirty="0" smtClean="0">
                <a:solidFill>
                  <a:srgbClr val="7ABEC5"/>
                </a:solidFill>
                <a:latin typeface="Avenir"/>
              </a:rPr>
              <a:t>Tools for Organizations</a:t>
            </a:r>
            <a:endParaRPr lang="en-US" sz="32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01283" y="1607066"/>
            <a:ext cx="8156448" cy="400110"/>
          </a:xfrm>
          <a:prstGeom prst="rect">
            <a:avLst/>
          </a:prstGeom>
        </p:spPr>
        <p:txBody>
          <a:bodyPr wrap="square">
            <a:spAutoFit/>
          </a:bodyPr>
          <a:lstStyle/>
          <a:p>
            <a:pPr>
              <a:defRPr/>
            </a:pPr>
            <a:endParaRPr lang="en-US" sz="2000" dirty="0">
              <a:latin typeface="Avenir"/>
            </a:endParaRPr>
          </a:p>
        </p:txBody>
      </p:sp>
      <p:graphicFrame>
        <p:nvGraphicFramePr>
          <p:cNvPr id="8" name="Diagram 7"/>
          <p:cNvGraphicFramePr/>
          <p:nvPr>
            <p:extLst>
              <p:ext uri="{D42A27DB-BD31-4B8C-83A1-F6EECF244321}">
                <p14:modId xmlns:p14="http://schemas.microsoft.com/office/powerpoint/2010/main" val="799852436"/>
              </p:ext>
            </p:extLst>
          </p:nvPr>
        </p:nvGraphicFramePr>
        <p:xfrm>
          <a:off x="152400" y="1676400"/>
          <a:ext cx="88392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5-Point Star 11"/>
          <p:cNvSpPr/>
          <p:nvPr/>
        </p:nvSpPr>
        <p:spPr>
          <a:xfrm>
            <a:off x="409679" y="5193579"/>
            <a:ext cx="1636294" cy="14598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0348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512064" y="1607068"/>
            <a:ext cx="5120640" cy="258360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2039169" y="251348"/>
            <a:ext cx="7745140" cy="722922"/>
          </a:xfrm>
        </p:spPr>
        <p:txBody>
          <a:bodyPr>
            <a:normAutofit/>
          </a:bodyPr>
          <a:lstStyle/>
          <a:p>
            <a:pPr algn="ctr"/>
            <a:r>
              <a:rPr lang="en-US" sz="3200" dirty="0" smtClean="0">
                <a:solidFill>
                  <a:srgbClr val="7ABEC5"/>
                </a:solidFill>
                <a:latin typeface="Avenir"/>
              </a:rPr>
              <a:t>Use the Chat</a:t>
            </a:r>
            <a:endParaRPr lang="en-US" sz="32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2"/>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01283" y="1607066"/>
            <a:ext cx="8156448" cy="400110"/>
          </a:xfrm>
          <a:prstGeom prst="rect">
            <a:avLst/>
          </a:prstGeom>
        </p:spPr>
        <p:txBody>
          <a:bodyPr wrap="square">
            <a:spAutoFit/>
          </a:bodyPr>
          <a:lstStyle/>
          <a:p>
            <a:pPr>
              <a:defRPr/>
            </a:pPr>
            <a:endParaRPr lang="en-US" sz="2000" dirty="0">
              <a:latin typeface="Avenir"/>
            </a:endParaRPr>
          </a:p>
        </p:txBody>
      </p:sp>
      <p:sp>
        <p:nvSpPr>
          <p:cNvPr id="4" name="Rectangle 3"/>
          <p:cNvSpPr/>
          <p:nvPr/>
        </p:nvSpPr>
        <p:spPr>
          <a:xfrm>
            <a:off x="658368" y="2080758"/>
            <a:ext cx="4828032" cy="1292662"/>
          </a:xfrm>
          <a:prstGeom prst="rect">
            <a:avLst/>
          </a:prstGeom>
        </p:spPr>
        <p:txBody>
          <a:bodyPr wrap="square">
            <a:spAutoFit/>
          </a:bodyPr>
          <a:lstStyle/>
          <a:p>
            <a:pPr algn="ctr"/>
            <a:r>
              <a:rPr lang="en-US" sz="2600" b="1" dirty="0" smtClean="0">
                <a:solidFill>
                  <a:schemeClr val="bg1"/>
                </a:solidFill>
                <a:latin typeface="Avenir"/>
              </a:rPr>
              <a:t>What does your organization do to address the collective trauma and stress staff face?</a:t>
            </a:r>
          </a:p>
        </p:txBody>
      </p:sp>
      <p:sp>
        <p:nvSpPr>
          <p:cNvPr id="7" name="Rounded Rectangular Callout 6"/>
          <p:cNvSpPr/>
          <p:nvPr/>
        </p:nvSpPr>
        <p:spPr>
          <a:xfrm>
            <a:off x="4595003" y="3726289"/>
            <a:ext cx="4365232" cy="2023017"/>
          </a:xfrm>
          <a:prstGeom prst="wedgeRound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600" b="1" dirty="0" smtClean="0">
                <a:latin typeface="Avenir"/>
              </a:rPr>
              <a:t>What tools do you think you could implement in your organization?</a:t>
            </a:r>
            <a:endParaRPr lang="en-US" sz="2600" b="1" dirty="0">
              <a:latin typeface="Avenir"/>
            </a:endParaRPr>
          </a:p>
        </p:txBody>
      </p:sp>
    </p:spTree>
    <p:extLst>
      <p:ext uri="{BB962C8B-B14F-4D97-AF65-F5344CB8AC3E}">
        <p14:creationId xmlns:p14="http://schemas.microsoft.com/office/powerpoint/2010/main" val="2384913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3630280" y="198581"/>
            <a:ext cx="4270136" cy="853498"/>
          </a:xfrm>
        </p:spPr>
        <p:txBody>
          <a:bodyPr>
            <a:normAutofit/>
          </a:bodyPr>
          <a:lstStyle/>
          <a:p>
            <a:pPr algn="ctr"/>
            <a:r>
              <a:rPr lang="en-US" sz="4400" dirty="0" smtClean="0">
                <a:solidFill>
                  <a:srgbClr val="7ABEC5"/>
                </a:solidFill>
                <a:latin typeface="Avenir"/>
              </a:rPr>
              <a:t>Check-in</a:t>
            </a:r>
            <a:endParaRPr lang="en-US" sz="44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2"/>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7" name="Picture 18" descr="Teleflora&amp;#39;s Heartwarming Thoughts Boston Fern Bouquet | Boston fern, Indoor  fern plants, Sympathy pla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161" y="2743200"/>
            <a:ext cx="3647684" cy="45596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1792" y="1614302"/>
            <a:ext cx="7415956" cy="1600438"/>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rgbClr val="034F59"/>
                </a:solidFill>
                <a:latin typeface="Avenir"/>
              </a:rPr>
              <a:t>What clarifying questions do you have?</a:t>
            </a:r>
          </a:p>
          <a:p>
            <a:endParaRPr lang="en-US" sz="2800" dirty="0">
              <a:solidFill>
                <a:srgbClr val="034F59"/>
              </a:solidFill>
              <a:latin typeface="Avenir"/>
            </a:endParaRPr>
          </a:p>
          <a:p>
            <a:pPr marL="285750" indent="-285750">
              <a:buFont typeface="Arial" panose="020B0604020202020204" pitchFamily="34" charset="0"/>
              <a:buChar char="•"/>
            </a:pPr>
            <a:r>
              <a:rPr lang="en-US" sz="2800" dirty="0" smtClean="0">
                <a:solidFill>
                  <a:srgbClr val="034F59"/>
                </a:solidFill>
                <a:latin typeface="Avenir"/>
              </a:rPr>
              <a:t>What thoughts do you have on co-care?</a:t>
            </a:r>
            <a:endParaRPr lang="en-US" sz="2800" dirty="0">
              <a:solidFill>
                <a:srgbClr val="034F59"/>
              </a:solidFill>
              <a:latin typeface="Avenir"/>
            </a:endParaRPr>
          </a:p>
          <a:p>
            <a:endParaRPr lang="en-US" dirty="0"/>
          </a:p>
        </p:txBody>
      </p:sp>
    </p:spTree>
    <p:extLst>
      <p:ext uri="{BB962C8B-B14F-4D97-AF65-F5344CB8AC3E}">
        <p14:creationId xmlns:p14="http://schemas.microsoft.com/office/powerpoint/2010/main" val="672938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1082474" y="1575757"/>
            <a:ext cx="6185579" cy="853498"/>
          </a:xfrm>
        </p:spPr>
        <p:txBody>
          <a:bodyPr>
            <a:normAutofit fontScale="90000"/>
          </a:bodyPr>
          <a:lstStyle/>
          <a:p>
            <a:pPr algn="ctr"/>
            <a:r>
              <a:rPr lang="en-US" sz="4400" dirty="0" smtClean="0">
                <a:solidFill>
                  <a:srgbClr val="7ABEC5"/>
                </a:solidFill>
                <a:latin typeface="Avenir"/>
              </a:rPr>
              <a:t>Secondary Traumatic Stress and Self Care</a:t>
            </a:r>
            <a:endParaRPr lang="en-US" sz="44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66928" y="2565297"/>
            <a:ext cx="6236208" cy="3108543"/>
          </a:xfrm>
          <a:prstGeom prst="rect">
            <a:avLst/>
          </a:prstGeom>
        </p:spPr>
        <p:txBody>
          <a:bodyPr wrap="square">
            <a:spAutoFit/>
          </a:bodyPr>
          <a:lstStyle/>
          <a:p>
            <a:r>
              <a:rPr lang="en-US" sz="2800" dirty="0" smtClean="0">
                <a:solidFill>
                  <a:srgbClr val="2E374C"/>
                </a:solidFill>
                <a:latin typeface="Avenir"/>
              </a:rPr>
              <a:t>Agenda:</a:t>
            </a:r>
          </a:p>
          <a:p>
            <a:pPr marL="342900" indent="-342900">
              <a:buFont typeface="Arial" panose="020B0604020202020204" pitchFamily="34" charset="0"/>
              <a:buChar char="•"/>
            </a:pPr>
            <a:r>
              <a:rPr lang="en-US" sz="2800" dirty="0" smtClean="0">
                <a:solidFill>
                  <a:schemeClr val="bg2">
                    <a:lumMod val="75000"/>
                  </a:schemeClr>
                </a:solidFill>
                <a:latin typeface="Avenir"/>
              </a:rPr>
              <a:t>Balancing </a:t>
            </a:r>
            <a:r>
              <a:rPr lang="en-US" sz="2800" dirty="0">
                <a:solidFill>
                  <a:schemeClr val="bg2">
                    <a:lumMod val="75000"/>
                  </a:schemeClr>
                </a:solidFill>
                <a:latin typeface="Avenir"/>
              </a:rPr>
              <a:t>your plate</a:t>
            </a:r>
          </a:p>
          <a:p>
            <a:pPr marL="342900" indent="-342900">
              <a:buFont typeface="Arial" panose="020B0604020202020204" pitchFamily="34" charset="0"/>
              <a:buChar char="•"/>
            </a:pPr>
            <a:r>
              <a:rPr lang="en-US" sz="2800" dirty="0" smtClean="0">
                <a:solidFill>
                  <a:schemeClr val="bg2">
                    <a:lumMod val="75000"/>
                  </a:schemeClr>
                </a:solidFill>
                <a:latin typeface="Avenir"/>
              </a:rPr>
              <a:t>Define </a:t>
            </a:r>
            <a:r>
              <a:rPr lang="en-US" sz="2800" dirty="0">
                <a:solidFill>
                  <a:schemeClr val="bg2">
                    <a:lumMod val="75000"/>
                  </a:schemeClr>
                </a:solidFill>
                <a:latin typeface="Avenir"/>
              </a:rPr>
              <a:t>the </a:t>
            </a:r>
            <a:r>
              <a:rPr lang="en-US" sz="2800" dirty="0" smtClean="0">
                <a:solidFill>
                  <a:schemeClr val="bg2">
                    <a:lumMod val="75000"/>
                  </a:schemeClr>
                </a:solidFill>
                <a:latin typeface="Avenir"/>
              </a:rPr>
              <a:t>terms (CS, CF Burnout, STS)</a:t>
            </a:r>
            <a:endParaRPr lang="en-US" sz="2800" dirty="0">
              <a:solidFill>
                <a:schemeClr val="bg2">
                  <a:lumMod val="75000"/>
                </a:schemeClr>
              </a:solidFill>
              <a:latin typeface="Avenir"/>
            </a:endParaRPr>
          </a:p>
          <a:p>
            <a:pPr marL="342900" indent="-342900">
              <a:buFont typeface="Arial" panose="020B0604020202020204" pitchFamily="34" charset="0"/>
              <a:buChar char="•"/>
            </a:pPr>
            <a:r>
              <a:rPr lang="en-US" sz="2800" dirty="0" smtClean="0">
                <a:solidFill>
                  <a:schemeClr val="bg2">
                    <a:lumMod val="75000"/>
                  </a:schemeClr>
                </a:solidFill>
                <a:latin typeface="Avenir"/>
              </a:rPr>
              <a:t>Effects of secondary trauma</a:t>
            </a:r>
            <a:endParaRPr lang="en-US" sz="2800" dirty="0">
              <a:solidFill>
                <a:schemeClr val="bg2">
                  <a:lumMod val="75000"/>
                </a:schemeClr>
              </a:solidFill>
              <a:latin typeface="Avenir"/>
            </a:endParaRPr>
          </a:p>
          <a:p>
            <a:pPr marL="342900" indent="-342900">
              <a:buFont typeface="Arial" panose="020B0604020202020204" pitchFamily="34" charset="0"/>
              <a:buChar char="•"/>
            </a:pPr>
            <a:r>
              <a:rPr lang="en-US" sz="2800" dirty="0">
                <a:solidFill>
                  <a:schemeClr val="bg2">
                    <a:lumMod val="75000"/>
                  </a:schemeClr>
                </a:solidFill>
                <a:latin typeface="Avenir"/>
              </a:rPr>
              <a:t>Organizational </a:t>
            </a:r>
            <a:r>
              <a:rPr lang="en-US" sz="2800" dirty="0" smtClean="0">
                <a:solidFill>
                  <a:schemeClr val="bg2">
                    <a:lumMod val="75000"/>
                  </a:schemeClr>
                </a:solidFill>
                <a:latin typeface="Avenir"/>
              </a:rPr>
              <a:t>stress/resilience</a:t>
            </a:r>
            <a:endParaRPr lang="en-US" sz="2800" dirty="0">
              <a:solidFill>
                <a:schemeClr val="bg2">
                  <a:lumMod val="75000"/>
                </a:schemeClr>
              </a:solidFill>
              <a:latin typeface="Avenir"/>
            </a:endParaRPr>
          </a:p>
          <a:p>
            <a:pPr marL="342900" indent="-342900">
              <a:buFont typeface="Arial" panose="020B0604020202020204" pitchFamily="34" charset="0"/>
              <a:buChar char="•"/>
            </a:pPr>
            <a:r>
              <a:rPr lang="en-US" sz="2800" dirty="0" smtClean="0">
                <a:solidFill>
                  <a:schemeClr val="accent6"/>
                </a:solidFill>
                <a:latin typeface="Avenir"/>
              </a:rPr>
              <a:t>Making a self </a:t>
            </a:r>
            <a:r>
              <a:rPr lang="en-US" sz="2800" dirty="0">
                <a:solidFill>
                  <a:schemeClr val="accent6"/>
                </a:solidFill>
                <a:latin typeface="Avenir"/>
              </a:rPr>
              <a:t>care </a:t>
            </a:r>
            <a:r>
              <a:rPr lang="en-US" sz="2800" dirty="0" smtClean="0">
                <a:solidFill>
                  <a:schemeClr val="accent6"/>
                </a:solidFill>
                <a:latin typeface="Avenir"/>
              </a:rPr>
              <a:t>plan</a:t>
            </a:r>
            <a:endParaRPr lang="en-US" sz="2800" dirty="0">
              <a:solidFill>
                <a:schemeClr val="accent6"/>
              </a:solidFill>
              <a:latin typeface="Avenir"/>
            </a:endParaRPr>
          </a:p>
        </p:txBody>
      </p:sp>
      <p:pic>
        <p:nvPicPr>
          <p:cNvPr id="1034" name="Picture 10" descr="Potted Faux Succulent White Pot 14&amp;quot; | Decor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4730" y="1408312"/>
            <a:ext cx="2511696" cy="4651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918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1966017" y="365948"/>
            <a:ext cx="7745140" cy="722922"/>
          </a:xfrm>
        </p:spPr>
        <p:txBody>
          <a:bodyPr>
            <a:normAutofit/>
          </a:bodyPr>
          <a:lstStyle/>
          <a:p>
            <a:pPr algn="ctr"/>
            <a:r>
              <a:rPr lang="en-US" sz="3200" dirty="0" smtClean="0">
                <a:solidFill>
                  <a:srgbClr val="7ABEC5"/>
                </a:solidFill>
                <a:latin typeface="Avenir"/>
              </a:rPr>
              <a:t>Self Care Plan- Leaning In</a:t>
            </a:r>
            <a:endParaRPr lang="en-US" sz="32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2"/>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01283" y="1674066"/>
            <a:ext cx="4185806" cy="4431983"/>
          </a:xfrm>
          <a:prstGeom prst="rect">
            <a:avLst/>
          </a:prstGeom>
          <a:noFill/>
        </p:spPr>
        <p:txBody>
          <a:bodyPr wrap="square" rtlCol="0">
            <a:spAutoFit/>
          </a:bodyPr>
          <a:lstStyle/>
          <a:p>
            <a:r>
              <a:rPr lang="en-US" sz="2400" b="1" dirty="0" smtClean="0">
                <a:latin typeface="Avenir"/>
              </a:rPr>
              <a:t>Watch Out For:</a:t>
            </a:r>
          </a:p>
          <a:p>
            <a:pPr marL="342900" indent="-342900">
              <a:buBlip>
                <a:blip r:embed="rId3"/>
              </a:buBlip>
            </a:pPr>
            <a:r>
              <a:rPr lang="en-US" sz="2400" dirty="0" smtClean="0">
                <a:latin typeface="Avenir"/>
              </a:rPr>
              <a:t>Choosing strategies that SOLELY help you avoid strong feelings/others</a:t>
            </a:r>
          </a:p>
          <a:p>
            <a:endParaRPr lang="en-US" sz="1000" dirty="0" smtClean="0">
              <a:latin typeface="Avenir"/>
            </a:endParaRPr>
          </a:p>
          <a:p>
            <a:pPr marL="342900" indent="-342900">
              <a:buBlip>
                <a:blip r:embed="rId3"/>
              </a:buBlip>
            </a:pPr>
            <a:r>
              <a:rPr lang="en-US" sz="2400" dirty="0" smtClean="0">
                <a:latin typeface="Avenir"/>
              </a:rPr>
              <a:t>Strategies that are not sustainable or achievable</a:t>
            </a:r>
          </a:p>
          <a:p>
            <a:endParaRPr lang="en-US" sz="1000" dirty="0" smtClean="0">
              <a:latin typeface="Avenir"/>
            </a:endParaRPr>
          </a:p>
          <a:p>
            <a:pPr marL="342900" indent="-342900">
              <a:buBlip>
                <a:blip r:embed="rId3"/>
              </a:buBlip>
            </a:pPr>
            <a:r>
              <a:rPr lang="en-US" sz="2400" dirty="0" smtClean="0">
                <a:latin typeface="Avenir"/>
              </a:rPr>
              <a:t>Only focusing on one area of wellness</a:t>
            </a:r>
          </a:p>
          <a:p>
            <a:endParaRPr lang="en-US" dirty="0">
              <a:latin typeface="Avenir"/>
            </a:endParaRPr>
          </a:p>
          <a:p>
            <a:pPr marL="285750" indent="-285750">
              <a:buBlip>
                <a:blip r:embed="rId3"/>
              </a:buBlip>
            </a:pPr>
            <a:endParaRPr lang="en-US" dirty="0" smtClean="0">
              <a:latin typeface="Avenir"/>
            </a:endParaRPr>
          </a:p>
          <a:p>
            <a:endParaRPr lang="en-US" dirty="0" smtClean="0">
              <a:latin typeface="Avenir"/>
            </a:endParaRPr>
          </a:p>
          <a:p>
            <a:endParaRPr lang="en-US" dirty="0" smtClean="0">
              <a:latin typeface="Avenir"/>
            </a:endParaRPr>
          </a:p>
          <a:p>
            <a:endParaRPr lang="en-US" dirty="0">
              <a:latin typeface="Avenir"/>
            </a:endParaRPr>
          </a:p>
        </p:txBody>
      </p:sp>
      <p:sp>
        <p:nvSpPr>
          <p:cNvPr id="8" name="TextBox 7"/>
          <p:cNvSpPr txBox="1"/>
          <p:nvPr/>
        </p:nvSpPr>
        <p:spPr>
          <a:xfrm>
            <a:off x="4515105" y="1674066"/>
            <a:ext cx="4178233" cy="4555093"/>
          </a:xfrm>
          <a:prstGeom prst="rect">
            <a:avLst/>
          </a:prstGeom>
          <a:noFill/>
        </p:spPr>
        <p:txBody>
          <a:bodyPr wrap="square" rtlCol="0">
            <a:spAutoFit/>
          </a:bodyPr>
          <a:lstStyle/>
          <a:p>
            <a:r>
              <a:rPr lang="en-US" sz="2400" b="1" dirty="0" smtClean="0">
                <a:latin typeface="Avenir"/>
              </a:rPr>
              <a:t>Look to Highlight:</a:t>
            </a:r>
          </a:p>
          <a:p>
            <a:pPr marL="342900" indent="-342900">
              <a:buBlip>
                <a:blip r:embed="rId4"/>
              </a:buBlip>
            </a:pPr>
            <a:r>
              <a:rPr lang="en-US" sz="2400" dirty="0" smtClean="0">
                <a:latin typeface="Avenir"/>
              </a:rPr>
              <a:t>Strategies that help you address the emotional pain that comes with your work</a:t>
            </a:r>
          </a:p>
          <a:p>
            <a:endParaRPr lang="en-US" sz="1000" dirty="0" smtClean="0">
              <a:latin typeface="Avenir"/>
            </a:endParaRPr>
          </a:p>
          <a:p>
            <a:pPr marL="342900" indent="-342900">
              <a:buBlip>
                <a:blip r:embed="rId4"/>
              </a:buBlip>
            </a:pPr>
            <a:r>
              <a:rPr lang="en-US" sz="2400" dirty="0" smtClean="0">
                <a:latin typeface="Avenir"/>
              </a:rPr>
              <a:t>Your current strengths</a:t>
            </a:r>
          </a:p>
          <a:p>
            <a:endParaRPr lang="en-US" sz="1000" dirty="0" smtClean="0">
              <a:latin typeface="Avenir"/>
            </a:endParaRPr>
          </a:p>
          <a:p>
            <a:pPr marL="342900" indent="-342900">
              <a:buBlip>
                <a:blip r:embed="rId4"/>
              </a:buBlip>
            </a:pPr>
            <a:r>
              <a:rPr lang="en-US" sz="2400" dirty="0" smtClean="0">
                <a:latin typeface="Avenir"/>
              </a:rPr>
              <a:t>Adding in a few achievable goals</a:t>
            </a:r>
          </a:p>
          <a:p>
            <a:endParaRPr lang="en-US" sz="1000" dirty="0" smtClean="0">
              <a:latin typeface="Avenir"/>
            </a:endParaRPr>
          </a:p>
          <a:p>
            <a:pPr marL="342900" indent="-342900">
              <a:buBlip>
                <a:blip r:embed="rId4"/>
              </a:buBlip>
            </a:pPr>
            <a:r>
              <a:rPr lang="en-US" sz="2400" dirty="0" smtClean="0">
                <a:latin typeface="Avenir"/>
              </a:rPr>
              <a:t>All areas of wellness</a:t>
            </a:r>
          </a:p>
          <a:p>
            <a:pPr marL="342900" indent="-342900">
              <a:buBlip>
                <a:blip r:embed="rId4"/>
              </a:buBlip>
            </a:pPr>
            <a:endParaRPr lang="en-US" sz="2400" dirty="0" smtClean="0">
              <a:latin typeface="Avenir"/>
            </a:endParaRPr>
          </a:p>
          <a:p>
            <a:endParaRPr lang="en-US" sz="2000" b="1" dirty="0">
              <a:latin typeface="Avenir"/>
            </a:endParaRPr>
          </a:p>
        </p:txBody>
      </p:sp>
      <p:sp>
        <p:nvSpPr>
          <p:cNvPr id="3" name="5-Point Star 2"/>
          <p:cNvSpPr/>
          <p:nvPr/>
        </p:nvSpPr>
        <p:spPr>
          <a:xfrm>
            <a:off x="320842" y="5099778"/>
            <a:ext cx="1468307" cy="143576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690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1929441" y="514197"/>
            <a:ext cx="7745140" cy="722922"/>
          </a:xfrm>
        </p:spPr>
        <p:txBody>
          <a:bodyPr>
            <a:normAutofit/>
          </a:bodyPr>
          <a:lstStyle/>
          <a:p>
            <a:pPr algn="ctr"/>
            <a:r>
              <a:rPr lang="en-US" sz="2800" dirty="0" smtClean="0">
                <a:solidFill>
                  <a:srgbClr val="7ABEC5"/>
                </a:solidFill>
                <a:latin typeface="Avenir"/>
              </a:rPr>
              <a:t>Self Care Plan- Wellness Compass</a:t>
            </a:r>
            <a:endParaRPr lang="en-US" sz="28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2"/>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2" name="Content Placeholder 3">
            <a:extLst>
              <a:ext uri="{FF2B5EF4-FFF2-40B4-BE49-F238E27FC236}">
                <a16:creationId xmlns:a16="http://schemas.microsoft.com/office/drawing/2014/main" id="{A75B3020-C066-4DF1-BB54-C07BAAD1593B}"/>
              </a:ext>
            </a:extLst>
          </p:cNvPr>
          <p:cNvPicPr>
            <a:picLocks noChangeAspect="1"/>
          </p:cNvPicPr>
          <p:nvPr/>
        </p:nvPicPr>
        <p:blipFill>
          <a:blip r:embed="rId3"/>
          <a:stretch>
            <a:fillRect/>
          </a:stretch>
        </p:blipFill>
        <p:spPr>
          <a:xfrm>
            <a:off x="1" y="1439417"/>
            <a:ext cx="9132706" cy="4374871"/>
          </a:xfrm>
          <a:prstGeom prst="rect">
            <a:avLst/>
          </a:prstGeom>
          <a:noFill/>
          <a:ln>
            <a:noFill/>
          </a:ln>
        </p:spPr>
      </p:pic>
      <p:pic>
        <p:nvPicPr>
          <p:cNvPr id="13" name="Picture 2" descr="https://compassionresiliencetoolkit.org/wp-content/themes/cr/media/images/logo.png">
            <a:extLst>
              <a:ext uri="{FF2B5EF4-FFF2-40B4-BE49-F238E27FC236}">
                <a16:creationId xmlns:a16="http://schemas.microsoft.com/office/drawing/2014/main" id="{2BAED479-7C20-47AC-8271-7ED439C616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283" y="5814288"/>
            <a:ext cx="2465620" cy="6239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6DB6C3C-7E6E-475C-96D0-D8C1FA966964}"/>
              </a:ext>
            </a:extLst>
          </p:cNvPr>
          <p:cNvSpPr txBox="1"/>
          <p:nvPr/>
        </p:nvSpPr>
        <p:spPr>
          <a:xfrm>
            <a:off x="2868184" y="5953156"/>
            <a:ext cx="2526775" cy="380873"/>
          </a:xfrm>
          <a:prstGeom prst="rect">
            <a:avLst/>
          </a:prstGeom>
          <a:noFill/>
        </p:spPr>
        <p:txBody>
          <a:bodyPr wrap="square" rtlCol="0">
            <a:spAutoFit/>
          </a:bodyPr>
          <a:lstStyle/>
          <a:p>
            <a:pPr defTabSz="342900" eaLnBrk="0" fontAlgn="base" hangingPunct="0">
              <a:spcBef>
                <a:spcPct val="0"/>
              </a:spcBef>
              <a:spcAft>
                <a:spcPct val="0"/>
              </a:spcAft>
            </a:pPr>
            <a:r>
              <a:rPr lang="en-US" sz="1050" dirty="0">
                <a:solidFill>
                  <a:prstClr val="black"/>
                </a:solidFill>
                <a:latin typeface="Calibri" charset="0"/>
                <a:ea typeface="MS PGothic" charset="-128"/>
                <a:cs typeface="Calibri" panose="020F0502020204030204" pitchFamily="34" charset="0"/>
                <a:hlinkClick r:id="rId5"/>
              </a:rPr>
              <a:t>https://compassionresiliencetoolkit.org/</a:t>
            </a:r>
            <a:endParaRPr lang="en-US" sz="1050" dirty="0">
              <a:solidFill>
                <a:prstClr val="black"/>
              </a:solidFill>
              <a:latin typeface="Calibri" charset="0"/>
              <a:ea typeface="MS PGothic" charset="-128"/>
              <a:cs typeface="Calibri" panose="020F0502020204030204" pitchFamily="34" charset="0"/>
            </a:endParaRPr>
          </a:p>
          <a:p>
            <a:pPr defTabSz="342900" eaLnBrk="0" fontAlgn="base" hangingPunct="0">
              <a:spcBef>
                <a:spcPct val="0"/>
              </a:spcBef>
              <a:spcAft>
                <a:spcPct val="0"/>
              </a:spcAft>
            </a:pPr>
            <a:endParaRPr lang="en-US" sz="825" dirty="0">
              <a:solidFill>
                <a:prstClr val="black"/>
              </a:solidFill>
              <a:latin typeface="Calibri" panose="020F0502020204030204" pitchFamily="34" charset="0"/>
              <a:ea typeface="MS PGothic" charset="-128"/>
              <a:cs typeface="Calibri" panose="020F0502020204030204" pitchFamily="34" charset="0"/>
            </a:endParaRPr>
          </a:p>
        </p:txBody>
      </p:sp>
    </p:spTree>
    <p:extLst>
      <p:ext uri="{BB962C8B-B14F-4D97-AF65-F5344CB8AC3E}">
        <p14:creationId xmlns:p14="http://schemas.microsoft.com/office/powerpoint/2010/main" val="104269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1929441" y="514197"/>
            <a:ext cx="7745140" cy="722922"/>
          </a:xfrm>
        </p:spPr>
        <p:txBody>
          <a:bodyPr>
            <a:normAutofit/>
          </a:bodyPr>
          <a:lstStyle/>
          <a:p>
            <a:pPr algn="ctr"/>
            <a:r>
              <a:rPr lang="en-US" sz="2400" dirty="0" smtClean="0">
                <a:solidFill>
                  <a:srgbClr val="7ABEC5"/>
                </a:solidFill>
                <a:latin typeface="Avenir"/>
              </a:rPr>
              <a:t>Self Care Plan- Wellness Compass Activity</a:t>
            </a:r>
            <a:endParaRPr lang="en-US" sz="24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idx="1"/>
          </p:nvPr>
        </p:nvSpPr>
        <p:spPr>
          <a:xfrm>
            <a:off x="231151" y="1404591"/>
            <a:ext cx="5566145" cy="810315"/>
          </a:xfrm>
        </p:spPr>
        <p:txBody>
          <a:bodyPr>
            <a:noAutofit/>
          </a:bodyPr>
          <a:lstStyle/>
          <a:p>
            <a:pPr marL="114300" indent="0">
              <a:buNone/>
            </a:pPr>
            <a:r>
              <a:rPr lang="en-US" sz="2400" b="1" dirty="0"/>
              <a:t>Why is self care important in each of these areas?</a:t>
            </a:r>
          </a:p>
        </p:txBody>
      </p:sp>
      <p:sp>
        <p:nvSpPr>
          <p:cNvPr id="13" name="Content Placeholder 4"/>
          <p:cNvSpPr txBox="1">
            <a:spLocks/>
          </p:cNvSpPr>
          <p:nvPr/>
        </p:nvSpPr>
        <p:spPr>
          <a:xfrm>
            <a:off x="1089164" y="2617020"/>
            <a:ext cx="3086100" cy="167587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US" sz="2400" dirty="0" smtClean="0"/>
              <a:t>Heart </a:t>
            </a:r>
          </a:p>
          <a:p>
            <a:pPr marL="342900" indent="-342900">
              <a:buFont typeface="Arial" panose="020B0604020202020204" pitchFamily="34" charset="0"/>
              <a:buChar char="•"/>
            </a:pPr>
            <a:r>
              <a:rPr lang="en-US" sz="2400" dirty="0" smtClean="0"/>
              <a:t>Mind </a:t>
            </a:r>
          </a:p>
          <a:p>
            <a:pPr marL="342900" indent="-342900">
              <a:buFont typeface="Arial" panose="020B0604020202020204" pitchFamily="34" charset="0"/>
              <a:buChar char="•"/>
            </a:pPr>
            <a:r>
              <a:rPr lang="en-US" sz="2400" dirty="0" smtClean="0"/>
              <a:t>Spirit</a:t>
            </a:r>
          </a:p>
          <a:p>
            <a:pPr marL="342900" indent="-342900">
              <a:buFont typeface="Arial" panose="020B0604020202020204" pitchFamily="34" charset="0"/>
              <a:buChar char="•"/>
            </a:pPr>
            <a:r>
              <a:rPr lang="en-US" sz="2400" dirty="0" smtClean="0"/>
              <a:t>Strength</a:t>
            </a:r>
          </a:p>
          <a:p>
            <a:endParaRPr lang="en-US" dirty="0" smtClean="0"/>
          </a:p>
          <a:p>
            <a:endParaRPr lang="en-US" dirty="0"/>
          </a:p>
        </p:txBody>
      </p:sp>
      <p:sp>
        <p:nvSpPr>
          <p:cNvPr id="14" name="Text Placeholder 7"/>
          <p:cNvSpPr txBox="1">
            <a:spLocks/>
          </p:cNvSpPr>
          <p:nvPr/>
        </p:nvSpPr>
        <p:spPr>
          <a:xfrm>
            <a:off x="231151" y="4325444"/>
            <a:ext cx="5404786" cy="94313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rgbClr val="034F59"/>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sz="2400" b="1" dirty="0" smtClean="0"/>
              <a:t>What are you currently doing?</a:t>
            </a:r>
          </a:p>
          <a:p>
            <a:pPr marL="114300" indent="0">
              <a:buNone/>
            </a:pPr>
            <a:r>
              <a:rPr lang="en-US" sz="2400" b="1" dirty="0" smtClean="0"/>
              <a:t>What would you like to try?</a:t>
            </a:r>
            <a:endParaRPr lang="en-US" sz="2400" b="1" dirty="0"/>
          </a:p>
        </p:txBody>
      </p:sp>
    </p:spTree>
    <p:extLst>
      <p:ext uri="{BB962C8B-B14F-4D97-AF65-F5344CB8AC3E}">
        <p14:creationId xmlns:p14="http://schemas.microsoft.com/office/powerpoint/2010/main" val="707963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D82346-BEF2-4813-A927-80B247D0A744}"/>
              </a:ext>
            </a:extLst>
          </p:cNvPr>
          <p:cNvSpPr/>
          <p:nvPr/>
        </p:nvSpPr>
        <p:spPr>
          <a:xfrm>
            <a:off x="2412600" y="3075955"/>
            <a:ext cx="5463317" cy="1200329"/>
          </a:xfrm>
          <a:prstGeom prst="rect">
            <a:avLst/>
          </a:prstGeom>
        </p:spPr>
        <p:txBody>
          <a:bodyPr wrap="square">
            <a:spAutoFit/>
          </a:bodyPr>
          <a:lstStyle/>
          <a:p>
            <a:pPr lvl="3" defTabSz="342900">
              <a:buClrTx/>
              <a:defRPr/>
            </a:pPr>
            <a:r>
              <a:rPr lang="en-US" sz="2400" b="1" i="1" kern="1200" dirty="0">
                <a:solidFill>
                  <a:srgbClr val="7ABEC5"/>
                </a:solidFill>
                <a:latin typeface="Candara" panose="020E0502030303020204" pitchFamily="34" charset="0"/>
                <a:ea typeface="+mn-ea"/>
                <a:cs typeface="+mn-cs"/>
              </a:rPr>
              <a:t>I came in today feeling ______ </a:t>
            </a:r>
            <a:br>
              <a:rPr lang="en-US" sz="2400" b="1" i="1" kern="1200" dirty="0">
                <a:solidFill>
                  <a:srgbClr val="7ABEC5"/>
                </a:solidFill>
                <a:latin typeface="Candara" panose="020E0502030303020204" pitchFamily="34" charset="0"/>
                <a:ea typeface="+mn-ea"/>
                <a:cs typeface="+mn-cs"/>
              </a:rPr>
            </a:br>
            <a:r>
              <a:rPr lang="en-US" sz="2400" b="1" i="1" kern="1200" dirty="0">
                <a:solidFill>
                  <a:srgbClr val="7ABEC5"/>
                </a:solidFill>
                <a:latin typeface="Candara" panose="020E0502030303020204" pitchFamily="34" charset="0"/>
                <a:ea typeface="+mn-ea"/>
                <a:cs typeface="+mn-cs"/>
              </a:rPr>
              <a:t/>
            </a:r>
            <a:br>
              <a:rPr lang="en-US" sz="2400" b="1" i="1" kern="1200" dirty="0">
                <a:solidFill>
                  <a:srgbClr val="7ABEC5"/>
                </a:solidFill>
                <a:latin typeface="Candara" panose="020E0502030303020204" pitchFamily="34" charset="0"/>
                <a:ea typeface="+mn-ea"/>
                <a:cs typeface="+mn-cs"/>
              </a:rPr>
            </a:br>
            <a:r>
              <a:rPr lang="en-US" sz="2400" b="1" i="1" kern="1200" dirty="0">
                <a:solidFill>
                  <a:srgbClr val="7ABEC5"/>
                </a:solidFill>
                <a:latin typeface="Candara" panose="020E0502030303020204" pitchFamily="34" charset="0"/>
                <a:ea typeface="+mn-ea"/>
                <a:cs typeface="+mn-cs"/>
              </a:rPr>
              <a:t>      …and I am leaving feeling ______</a:t>
            </a:r>
            <a:endParaRPr lang="en-US" sz="2400" b="1" kern="1200" dirty="0">
              <a:solidFill>
                <a:srgbClr val="7ABEC5"/>
              </a:solidFill>
              <a:latin typeface="Candara" panose="020E0502030303020204" pitchFamily="34" charset="0"/>
              <a:ea typeface="+mn-ea"/>
              <a:cs typeface="+mn-cs"/>
            </a:endParaRPr>
          </a:p>
        </p:txBody>
      </p:sp>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649936" y="1499837"/>
            <a:ext cx="3525328" cy="853498"/>
          </a:xfrm>
        </p:spPr>
        <p:txBody>
          <a:bodyPr>
            <a:normAutofit/>
          </a:bodyPr>
          <a:lstStyle/>
          <a:p>
            <a:pPr algn="ctr"/>
            <a:r>
              <a:rPr lang="en-US" sz="4400" dirty="0">
                <a:solidFill>
                  <a:srgbClr val="7ABEC5"/>
                </a:solidFill>
                <a:latin typeface="Avenir"/>
              </a:rPr>
              <a:t>Closing</a:t>
            </a: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2"/>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077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3484266" y="0"/>
            <a:ext cx="5253334" cy="1458208"/>
          </a:xfrm>
        </p:spPr>
        <p:txBody>
          <a:bodyPr>
            <a:normAutofit/>
          </a:bodyPr>
          <a:lstStyle/>
          <a:p>
            <a:pPr algn="ctr"/>
            <a:r>
              <a:rPr lang="en-US" sz="4400" dirty="0" smtClean="0">
                <a:solidFill>
                  <a:srgbClr val="7ABEC5"/>
                </a:solidFill>
                <a:latin typeface="Avenir"/>
              </a:rPr>
              <a:t>Opening </a:t>
            </a:r>
            <a:r>
              <a:rPr lang="en-US" sz="4400" dirty="0">
                <a:solidFill>
                  <a:srgbClr val="7ABEC5"/>
                </a:solidFill>
                <a:latin typeface="Avenir"/>
              </a:rPr>
              <a:t>C</a:t>
            </a:r>
            <a:r>
              <a:rPr lang="en-US" sz="4400" dirty="0" smtClean="0">
                <a:solidFill>
                  <a:srgbClr val="7ABEC5"/>
                </a:solidFill>
                <a:latin typeface="Avenir"/>
              </a:rPr>
              <a:t>heck-in</a:t>
            </a:r>
            <a:endParaRPr lang="en-US" sz="44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2"/>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40116" y="1531790"/>
            <a:ext cx="7509774" cy="4401205"/>
          </a:xfrm>
          <a:prstGeom prst="rect">
            <a:avLst/>
          </a:prstGeom>
          <a:noFill/>
        </p:spPr>
        <p:txBody>
          <a:bodyPr wrap="square" rtlCol="0">
            <a:spAutoFit/>
          </a:bodyPr>
          <a:lstStyle/>
          <a:p>
            <a:r>
              <a:rPr lang="en-US" sz="2800" b="1" dirty="0" smtClean="0">
                <a:solidFill>
                  <a:srgbClr val="397F6F"/>
                </a:solidFill>
              </a:rPr>
              <a:t>Share a Story of Resilience. </a:t>
            </a:r>
            <a:r>
              <a:rPr lang="en-US" sz="2800" dirty="0" smtClean="0"/>
              <a:t>Reflect on the past 1-2 weeks, what was a moment of resilience you experienced? It could be either:</a:t>
            </a:r>
          </a:p>
          <a:p>
            <a:r>
              <a:rPr lang="en-US" sz="2800" dirty="0" smtClean="0"/>
              <a:t> </a:t>
            </a:r>
          </a:p>
          <a:p>
            <a:r>
              <a:rPr lang="en-US" sz="2800" dirty="0"/>
              <a:t>	</a:t>
            </a:r>
            <a:r>
              <a:rPr lang="en-US" sz="2800" dirty="0" smtClean="0"/>
              <a:t>- Personal or staff resilience</a:t>
            </a:r>
          </a:p>
          <a:p>
            <a:pPr algn="ctr"/>
            <a:r>
              <a:rPr lang="en-US" sz="2800" dirty="0" smtClean="0"/>
              <a:t>OR</a:t>
            </a:r>
          </a:p>
          <a:p>
            <a:r>
              <a:rPr lang="en-US" sz="2800" dirty="0"/>
              <a:t>	</a:t>
            </a:r>
            <a:r>
              <a:rPr lang="en-US" sz="2800" dirty="0" smtClean="0"/>
              <a:t>- Resilience in a family/individual you 		  work with. </a:t>
            </a:r>
          </a:p>
          <a:p>
            <a:endParaRPr lang="en-US" sz="2800" dirty="0"/>
          </a:p>
          <a:p>
            <a:r>
              <a:rPr lang="en-US" sz="2800" b="1" dirty="0" smtClean="0">
                <a:solidFill>
                  <a:srgbClr val="397F6F"/>
                </a:solidFill>
              </a:rPr>
              <a:t>How did you feel?</a:t>
            </a:r>
          </a:p>
        </p:txBody>
      </p:sp>
    </p:spTree>
    <p:extLst>
      <p:ext uri="{BB962C8B-B14F-4D97-AF65-F5344CB8AC3E}">
        <p14:creationId xmlns:p14="http://schemas.microsoft.com/office/powerpoint/2010/main" val="2316106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1411643" y="1408312"/>
            <a:ext cx="6185579" cy="853498"/>
          </a:xfrm>
        </p:spPr>
        <p:txBody>
          <a:bodyPr>
            <a:normAutofit fontScale="90000"/>
          </a:bodyPr>
          <a:lstStyle/>
          <a:p>
            <a:pPr algn="ctr"/>
            <a:r>
              <a:rPr lang="en-US" sz="4400" dirty="0" smtClean="0">
                <a:solidFill>
                  <a:srgbClr val="7ABEC5"/>
                </a:solidFill>
                <a:latin typeface="Avenir"/>
              </a:rPr>
              <a:t>Secondary Traumatic Stress and Self Care</a:t>
            </a:r>
            <a:endParaRPr lang="en-US" sz="44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8" name="Picture 2" descr="https://sarahalexander.us/wp-content/uploads/2015/07/airplane-oxygen-mask-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612" y="2416667"/>
            <a:ext cx="6709642" cy="3600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206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1082474" y="1575757"/>
            <a:ext cx="6185579" cy="853498"/>
          </a:xfrm>
        </p:spPr>
        <p:txBody>
          <a:bodyPr>
            <a:normAutofit fontScale="90000"/>
          </a:bodyPr>
          <a:lstStyle/>
          <a:p>
            <a:pPr algn="ctr"/>
            <a:r>
              <a:rPr lang="en-US" sz="4400" dirty="0" smtClean="0">
                <a:solidFill>
                  <a:srgbClr val="7ABEC5"/>
                </a:solidFill>
                <a:latin typeface="Avenir"/>
              </a:rPr>
              <a:t>Secondary Traumatic Stress and Self Care</a:t>
            </a:r>
            <a:endParaRPr lang="en-US" sz="44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66928" y="2565297"/>
            <a:ext cx="6236208" cy="3108543"/>
          </a:xfrm>
          <a:prstGeom prst="rect">
            <a:avLst/>
          </a:prstGeom>
        </p:spPr>
        <p:txBody>
          <a:bodyPr wrap="square">
            <a:spAutoFit/>
          </a:bodyPr>
          <a:lstStyle/>
          <a:p>
            <a:r>
              <a:rPr lang="en-US" sz="2800" dirty="0" smtClean="0">
                <a:solidFill>
                  <a:srgbClr val="2E374C"/>
                </a:solidFill>
                <a:latin typeface="Avenir"/>
              </a:rPr>
              <a:t>Agenda:</a:t>
            </a:r>
          </a:p>
          <a:p>
            <a:pPr marL="342900" indent="-342900">
              <a:buFont typeface="Arial" panose="020B0604020202020204" pitchFamily="34" charset="0"/>
              <a:buChar char="•"/>
            </a:pPr>
            <a:r>
              <a:rPr lang="en-US" sz="2800" dirty="0" smtClean="0">
                <a:solidFill>
                  <a:schemeClr val="accent6"/>
                </a:solidFill>
                <a:latin typeface="Avenir"/>
              </a:rPr>
              <a:t>Balancing </a:t>
            </a:r>
            <a:r>
              <a:rPr lang="en-US" sz="2800" dirty="0">
                <a:solidFill>
                  <a:schemeClr val="accent6"/>
                </a:solidFill>
                <a:latin typeface="Avenir"/>
              </a:rPr>
              <a:t>your plate</a:t>
            </a:r>
          </a:p>
          <a:p>
            <a:pPr marL="342900" indent="-342900">
              <a:buFont typeface="Arial" panose="020B0604020202020204" pitchFamily="34" charset="0"/>
              <a:buChar char="•"/>
            </a:pPr>
            <a:r>
              <a:rPr lang="en-US" sz="2800" dirty="0" smtClean="0">
                <a:solidFill>
                  <a:srgbClr val="2E374C"/>
                </a:solidFill>
                <a:latin typeface="Avenir"/>
              </a:rPr>
              <a:t>Define </a:t>
            </a:r>
            <a:r>
              <a:rPr lang="en-US" sz="2800" dirty="0">
                <a:solidFill>
                  <a:srgbClr val="2E374C"/>
                </a:solidFill>
                <a:latin typeface="Avenir"/>
              </a:rPr>
              <a:t>the </a:t>
            </a:r>
            <a:r>
              <a:rPr lang="en-US" sz="2800" dirty="0" smtClean="0">
                <a:solidFill>
                  <a:srgbClr val="2E374C"/>
                </a:solidFill>
                <a:latin typeface="Avenir"/>
              </a:rPr>
              <a:t>terms (CS, CF Burnout, STS)</a:t>
            </a:r>
            <a:endParaRPr lang="en-US" sz="2800" dirty="0">
              <a:solidFill>
                <a:srgbClr val="2E374C"/>
              </a:solidFill>
              <a:latin typeface="Avenir"/>
            </a:endParaRPr>
          </a:p>
          <a:p>
            <a:pPr marL="342900" indent="-342900">
              <a:buFont typeface="Arial" panose="020B0604020202020204" pitchFamily="34" charset="0"/>
              <a:buChar char="•"/>
            </a:pPr>
            <a:r>
              <a:rPr lang="en-US" sz="2800" dirty="0" smtClean="0">
                <a:solidFill>
                  <a:srgbClr val="2E374C"/>
                </a:solidFill>
                <a:latin typeface="Avenir"/>
              </a:rPr>
              <a:t>Effects of secondary trauma</a:t>
            </a:r>
            <a:endParaRPr lang="en-US" sz="2800" dirty="0">
              <a:solidFill>
                <a:srgbClr val="2E374C"/>
              </a:solidFill>
              <a:latin typeface="Avenir"/>
            </a:endParaRPr>
          </a:p>
          <a:p>
            <a:pPr marL="342900" indent="-342900">
              <a:buFont typeface="Arial" panose="020B0604020202020204" pitchFamily="34" charset="0"/>
              <a:buChar char="•"/>
            </a:pPr>
            <a:r>
              <a:rPr lang="en-US" sz="2800" dirty="0">
                <a:solidFill>
                  <a:srgbClr val="2E374C"/>
                </a:solidFill>
                <a:latin typeface="Avenir"/>
              </a:rPr>
              <a:t>Organizational trauma</a:t>
            </a:r>
          </a:p>
          <a:p>
            <a:pPr marL="342900" indent="-342900">
              <a:buFont typeface="Arial" panose="020B0604020202020204" pitchFamily="34" charset="0"/>
              <a:buChar char="•"/>
            </a:pPr>
            <a:r>
              <a:rPr lang="en-US" sz="2800" dirty="0">
                <a:solidFill>
                  <a:srgbClr val="2E374C"/>
                </a:solidFill>
                <a:latin typeface="Avenir"/>
              </a:rPr>
              <a:t>Understanding self care </a:t>
            </a:r>
          </a:p>
        </p:txBody>
      </p:sp>
      <p:pic>
        <p:nvPicPr>
          <p:cNvPr id="1034" name="Picture 10" descr="Potted Faux Succulent White Pot 14&amp;quot; | Decor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4730" y="1408312"/>
            <a:ext cx="2511696" cy="4651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82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8" name="Content Placeholder 5"/>
          <p:cNvPicPr>
            <a:picLocks noChangeAspect="1"/>
          </p:cNvPicPr>
          <p:nvPr/>
        </p:nvPicPr>
        <p:blipFill>
          <a:blip r:embed="rId4"/>
          <a:stretch>
            <a:fillRect/>
          </a:stretch>
        </p:blipFill>
        <p:spPr>
          <a:xfrm>
            <a:off x="811148" y="1259178"/>
            <a:ext cx="7567710" cy="5043016"/>
          </a:xfrm>
          <a:prstGeom prst="rect">
            <a:avLst/>
          </a:prstGeom>
          <a:noFill/>
          <a:ln>
            <a:noFill/>
          </a:ln>
        </p:spPr>
      </p:pic>
      <p:sp>
        <p:nvSpPr>
          <p:cNvPr id="3" name="5-Point Star 2"/>
          <p:cNvSpPr/>
          <p:nvPr/>
        </p:nvSpPr>
        <p:spPr>
          <a:xfrm>
            <a:off x="201282" y="5048220"/>
            <a:ext cx="1491916" cy="158014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074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2527211" y="216797"/>
            <a:ext cx="6744805" cy="853498"/>
          </a:xfrm>
        </p:spPr>
        <p:txBody>
          <a:bodyPr>
            <a:normAutofit/>
          </a:bodyPr>
          <a:lstStyle/>
          <a:p>
            <a:pPr algn="ctr"/>
            <a:r>
              <a:rPr lang="en-US" sz="4400" dirty="0" smtClean="0">
                <a:solidFill>
                  <a:srgbClr val="7ABEC5"/>
                </a:solidFill>
                <a:latin typeface="Avenir"/>
              </a:rPr>
              <a:t>Group Reflection</a:t>
            </a:r>
            <a:endParaRPr lang="en-US" sz="44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01283" y="1371770"/>
            <a:ext cx="8787441" cy="1200329"/>
          </a:xfrm>
          <a:prstGeom prst="rect">
            <a:avLst/>
          </a:prstGeom>
        </p:spPr>
        <p:txBody>
          <a:bodyPr wrap="square">
            <a:spAutoFit/>
          </a:bodyPr>
          <a:lstStyle/>
          <a:p>
            <a:r>
              <a:rPr lang="en-US" sz="2400" dirty="0" smtClean="0">
                <a:solidFill>
                  <a:srgbClr val="2E374C"/>
                </a:solidFill>
                <a:latin typeface="Avenir"/>
              </a:rPr>
              <a:t>Use annotate to put a      stamp on the nutrients you feel like you’re getting enough of, and a        stamp on the nutrients you feel like you could use more of.  </a:t>
            </a:r>
          </a:p>
        </p:txBody>
      </p:sp>
      <p:sp>
        <p:nvSpPr>
          <p:cNvPr id="4" name="TextBox 3"/>
          <p:cNvSpPr txBox="1"/>
          <p:nvPr/>
        </p:nvSpPr>
        <p:spPr>
          <a:xfrm>
            <a:off x="224171" y="5441172"/>
            <a:ext cx="8919829" cy="677108"/>
          </a:xfrm>
          <a:prstGeom prst="rect">
            <a:avLst/>
          </a:prstGeom>
          <a:noFill/>
        </p:spPr>
        <p:txBody>
          <a:bodyPr wrap="square" rtlCol="0">
            <a:spAutoFit/>
          </a:bodyPr>
          <a:lstStyle/>
          <a:p>
            <a:r>
              <a:rPr lang="en-US" sz="2000" b="1" dirty="0">
                <a:solidFill>
                  <a:srgbClr val="397F6F"/>
                </a:solidFill>
                <a:latin typeface="Avenir"/>
              </a:rPr>
              <a:t>Answer in the chat: </a:t>
            </a:r>
            <a:r>
              <a:rPr lang="en-US" sz="1800" dirty="0">
                <a:solidFill>
                  <a:srgbClr val="2E374C"/>
                </a:solidFill>
                <a:latin typeface="Avenir"/>
              </a:rPr>
              <a:t>How </a:t>
            </a:r>
            <a:r>
              <a:rPr lang="en-US" sz="1800" dirty="0" smtClean="0">
                <a:solidFill>
                  <a:srgbClr val="2E374C"/>
                </a:solidFill>
                <a:latin typeface="Avenir"/>
              </a:rPr>
              <a:t>does your organization and your work relationships </a:t>
            </a:r>
            <a:r>
              <a:rPr lang="en-US" sz="1800" dirty="0">
                <a:solidFill>
                  <a:srgbClr val="2E374C"/>
                </a:solidFill>
                <a:latin typeface="Avenir"/>
              </a:rPr>
              <a:t>help you prioritize these brain health </a:t>
            </a:r>
            <a:r>
              <a:rPr lang="en-US" sz="1800" dirty="0" smtClean="0">
                <a:solidFill>
                  <a:srgbClr val="2E374C"/>
                </a:solidFill>
                <a:latin typeface="Avenir"/>
              </a:rPr>
              <a:t>activities, </a:t>
            </a:r>
            <a:r>
              <a:rPr lang="en-US" sz="1800" dirty="0">
                <a:solidFill>
                  <a:srgbClr val="2E374C"/>
                </a:solidFill>
                <a:latin typeface="Avenir"/>
              </a:rPr>
              <a:t>and how do they make it a </a:t>
            </a:r>
            <a:r>
              <a:rPr lang="en-US" sz="1800" dirty="0" smtClean="0">
                <a:solidFill>
                  <a:srgbClr val="2E374C"/>
                </a:solidFill>
                <a:latin typeface="Avenir"/>
              </a:rPr>
              <a:t>challenge?</a:t>
            </a:r>
            <a:endParaRPr lang="en-US" sz="1800" dirty="0">
              <a:solidFill>
                <a:srgbClr val="2E374C"/>
              </a:solidFill>
              <a:latin typeface="Avenir"/>
            </a:endParaRPr>
          </a:p>
        </p:txBody>
      </p:sp>
      <p:sp>
        <p:nvSpPr>
          <p:cNvPr id="6" name="5-Point Star 5"/>
          <p:cNvSpPr/>
          <p:nvPr/>
        </p:nvSpPr>
        <p:spPr>
          <a:xfrm>
            <a:off x="3194056" y="1278839"/>
            <a:ext cx="512064" cy="54864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p:cNvSpPr/>
          <p:nvPr/>
        </p:nvSpPr>
        <p:spPr>
          <a:xfrm>
            <a:off x="4541008" y="1820970"/>
            <a:ext cx="572528" cy="411549"/>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Diagram 7"/>
          <p:cNvGraphicFramePr/>
          <p:nvPr>
            <p:extLst>
              <p:ext uri="{D42A27DB-BD31-4B8C-83A1-F6EECF244321}">
                <p14:modId xmlns:p14="http://schemas.microsoft.com/office/powerpoint/2010/main" val="3213279300"/>
              </p:ext>
            </p:extLst>
          </p:nvPr>
        </p:nvGraphicFramePr>
        <p:xfrm>
          <a:off x="46646" y="2585612"/>
          <a:ext cx="8988724" cy="2815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77364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1082474" y="1575757"/>
            <a:ext cx="6185579" cy="853498"/>
          </a:xfrm>
        </p:spPr>
        <p:txBody>
          <a:bodyPr>
            <a:normAutofit fontScale="90000"/>
          </a:bodyPr>
          <a:lstStyle/>
          <a:p>
            <a:pPr algn="ctr"/>
            <a:r>
              <a:rPr lang="en-US" sz="4400" dirty="0" smtClean="0">
                <a:solidFill>
                  <a:srgbClr val="7ABEC5"/>
                </a:solidFill>
                <a:latin typeface="Avenir"/>
              </a:rPr>
              <a:t>Secondary Traumatic Stress and Self Care</a:t>
            </a:r>
            <a:endParaRPr lang="en-US" sz="4400" dirty="0">
              <a:solidFill>
                <a:srgbClr val="7ABEC5"/>
              </a:solidFill>
              <a:latin typeface="Avenir"/>
            </a:endParaRP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66928" y="2565297"/>
            <a:ext cx="6236208" cy="3108543"/>
          </a:xfrm>
          <a:prstGeom prst="rect">
            <a:avLst/>
          </a:prstGeom>
        </p:spPr>
        <p:txBody>
          <a:bodyPr wrap="square">
            <a:spAutoFit/>
          </a:bodyPr>
          <a:lstStyle/>
          <a:p>
            <a:r>
              <a:rPr lang="en-US" sz="2800" dirty="0" smtClean="0">
                <a:solidFill>
                  <a:srgbClr val="2E374C"/>
                </a:solidFill>
                <a:latin typeface="Avenir"/>
              </a:rPr>
              <a:t>Agenda:</a:t>
            </a:r>
          </a:p>
          <a:p>
            <a:pPr marL="342900" indent="-342900">
              <a:buFont typeface="Arial" panose="020B0604020202020204" pitchFamily="34" charset="0"/>
              <a:buChar char="•"/>
            </a:pPr>
            <a:r>
              <a:rPr lang="en-US" sz="2800" dirty="0" smtClean="0">
                <a:solidFill>
                  <a:schemeClr val="bg2">
                    <a:lumMod val="75000"/>
                  </a:schemeClr>
                </a:solidFill>
                <a:latin typeface="Avenir"/>
              </a:rPr>
              <a:t>Balancing </a:t>
            </a:r>
            <a:r>
              <a:rPr lang="en-US" sz="2800" dirty="0">
                <a:solidFill>
                  <a:schemeClr val="bg2">
                    <a:lumMod val="75000"/>
                  </a:schemeClr>
                </a:solidFill>
                <a:latin typeface="Avenir"/>
              </a:rPr>
              <a:t>your plate</a:t>
            </a:r>
          </a:p>
          <a:p>
            <a:pPr marL="342900" indent="-342900">
              <a:buFont typeface="Arial" panose="020B0604020202020204" pitchFamily="34" charset="0"/>
              <a:buChar char="•"/>
            </a:pPr>
            <a:r>
              <a:rPr lang="en-US" sz="2800" dirty="0" smtClean="0">
                <a:solidFill>
                  <a:schemeClr val="accent6"/>
                </a:solidFill>
                <a:latin typeface="Avenir"/>
              </a:rPr>
              <a:t>Define </a:t>
            </a:r>
            <a:r>
              <a:rPr lang="en-US" sz="2800" dirty="0">
                <a:solidFill>
                  <a:schemeClr val="accent6"/>
                </a:solidFill>
                <a:latin typeface="Avenir"/>
              </a:rPr>
              <a:t>the </a:t>
            </a:r>
            <a:r>
              <a:rPr lang="en-US" sz="2800" dirty="0" smtClean="0">
                <a:solidFill>
                  <a:schemeClr val="accent6"/>
                </a:solidFill>
                <a:latin typeface="Avenir"/>
              </a:rPr>
              <a:t>terms (CS, CF Burnout, STS)</a:t>
            </a:r>
            <a:endParaRPr lang="en-US" sz="2800" dirty="0">
              <a:solidFill>
                <a:schemeClr val="accent6"/>
              </a:solidFill>
              <a:latin typeface="Avenir"/>
            </a:endParaRPr>
          </a:p>
          <a:p>
            <a:pPr marL="342900" indent="-342900">
              <a:buFont typeface="Arial" panose="020B0604020202020204" pitchFamily="34" charset="0"/>
              <a:buChar char="•"/>
            </a:pPr>
            <a:r>
              <a:rPr lang="en-US" sz="2800" dirty="0" smtClean="0">
                <a:solidFill>
                  <a:srgbClr val="2E374C"/>
                </a:solidFill>
                <a:latin typeface="Avenir"/>
              </a:rPr>
              <a:t>Effects of secondary trauma</a:t>
            </a:r>
            <a:endParaRPr lang="en-US" sz="2800" dirty="0">
              <a:solidFill>
                <a:srgbClr val="2E374C"/>
              </a:solidFill>
              <a:latin typeface="Avenir"/>
            </a:endParaRPr>
          </a:p>
          <a:p>
            <a:pPr marL="342900" indent="-342900">
              <a:buFont typeface="Arial" panose="020B0604020202020204" pitchFamily="34" charset="0"/>
              <a:buChar char="•"/>
            </a:pPr>
            <a:r>
              <a:rPr lang="en-US" sz="2800" dirty="0">
                <a:solidFill>
                  <a:srgbClr val="2E374C"/>
                </a:solidFill>
                <a:latin typeface="Avenir"/>
              </a:rPr>
              <a:t>Organizational trauma</a:t>
            </a:r>
          </a:p>
          <a:p>
            <a:pPr marL="342900" indent="-342900">
              <a:buFont typeface="Arial" panose="020B0604020202020204" pitchFamily="34" charset="0"/>
              <a:buChar char="•"/>
            </a:pPr>
            <a:r>
              <a:rPr lang="en-US" sz="2800" dirty="0">
                <a:solidFill>
                  <a:srgbClr val="2E374C"/>
                </a:solidFill>
                <a:latin typeface="Avenir"/>
              </a:rPr>
              <a:t>Understanding self care </a:t>
            </a:r>
          </a:p>
        </p:txBody>
      </p:sp>
      <p:pic>
        <p:nvPicPr>
          <p:cNvPr id="1034" name="Picture 10" descr="Potted Faux Succulent White Pot 14&amp;quot; | Decor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4730" y="1408312"/>
            <a:ext cx="2511696" cy="4651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439112"/>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7340</TotalTime>
  <Words>3523</Words>
  <Application>Microsoft Office PowerPoint</Application>
  <PresentationFormat>On-screen Show (4:3)</PresentationFormat>
  <Paragraphs>432</Paragraphs>
  <Slides>38</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MS PGothic</vt:lpstr>
      <vt:lpstr>Arial</vt:lpstr>
      <vt:lpstr>Avenir</vt:lpstr>
      <vt:lpstr>Avenir Book</vt:lpstr>
      <vt:lpstr>Avenir Medium</vt:lpstr>
      <vt:lpstr>Calibri</vt:lpstr>
      <vt:lpstr>Calibri Light</vt:lpstr>
      <vt:lpstr>Candara</vt:lpstr>
      <vt:lpstr>Lucida Sans</vt:lpstr>
      <vt:lpstr>Wingdings</vt:lpstr>
      <vt:lpstr>Office Theme</vt:lpstr>
      <vt:lpstr>PowerPoint Presentation</vt:lpstr>
      <vt:lpstr>Land Acknowledgment</vt:lpstr>
      <vt:lpstr>PowerPoint Presentation</vt:lpstr>
      <vt:lpstr>Opening Check-in</vt:lpstr>
      <vt:lpstr>Secondary Traumatic Stress and Self Care</vt:lpstr>
      <vt:lpstr>Secondary Traumatic Stress and Self Care</vt:lpstr>
      <vt:lpstr>PowerPoint Presentation</vt:lpstr>
      <vt:lpstr>Group Reflection</vt:lpstr>
      <vt:lpstr>Secondary Traumatic Stress and Self Care</vt:lpstr>
      <vt:lpstr>Defining the Terms</vt:lpstr>
      <vt:lpstr>Check-in</vt:lpstr>
      <vt:lpstr>PowerPoint Presentation</vt:lpstr>
      <vt:lpstr>Measuring CF &amp; CS: The Professional Quality of Life Scale (ProQOL)</vt:lpstr>
      <vt:lpstr>Resiliency Planning</vt:lpstr>
      <vt:lpstr>Activity: Take the ProQOL</vt:lpstr>
      <vt:lpstr>Breakout Room Discussion</vt:lpstr>
      <vt:lpstr>Breakout Room Share Back</vt:lpstr>
      <vt:lpstr>PowerPoint Presentation</vt:lpstr>
      <vt:lpstr>Secondary Traumatic Stress and Self Care</vt:lpstr>
      <vt:lpstr>Exposure to secondary trauma may cause:</vt:lpstr>
      <vt:lpstr>When someone else’s trauma is a reminder</vt:lpstr>
      <vt:lpstr>Laura van Dernoot Lipsky: Beyond the Cliff</vt:lpstr>
      <vt:lpstr>Breakout Room Discussion</vt:lpstr>
      <vt:lpstr>Breakout Room Share Back</vt:lpstr>
      <vt:lpstr>PowerPoint Presentation</vt:lpstr>
      <vt:lpstr>Secondary Traumatic Stress and Self Care</vt:lpstr>
      <vt:lpstr>Organizational Health</vt:lpstr>
      <vt:lpstr>Organizational Stress</vt:lpstr>
      <vt:lpstr>Tools for Organizations</vt:lpstr>
      <vt:lpstr>Tools for Organizations</vt:lpstr>
      <vt:lpstr>Tools for Organizations</vt:lpstr>
      <vt:lpstr>Use the Chat</vt:lpstr>
      <vt:lpstr>Check-in</vt:lpstr>
      <vt:lpstr>Secondary Traumatic Stress and Self Care</vt:lpstr>
      <vt:lpstr>Self Care Plan- Leaning In</vt:lpstr>
      <vt:lpstr>Self Care Plan- Wellness Compass</vt:lpstr>
      <vt:lpstr>Self Care Plan- Wellness Compass Activity</vt:lpstr>
      <vt:lpstr>Closing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ANTOINE MOORE</dc:creator>
  <cp:lastModifiedBy>Lindsey C. Greene</cp:lastModifiedBy>
  <cp:revision>160</cp:revision>
  <dcterms:created xsi:type="dcterms:W3CDTF">2020-05-08T01:14:56Z</dcterms:created>
  <dcterms:modified xsi:type="dcterms:W3CDTF">2021-10-11T23:46:29Z</dcterms:modified>
</cp:coreProperties>
</file>