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4.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5.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2.xml" ContentType="application/vnd.openxmlformats-officedocument.drawingml.chart+xml"/>
  <Override PartName="/ppt/notesSlides/notesSlide61.xml" ContentType="application/vnd.openxmlformats-officedocument.presentationml.notesSlide+xml"/>
  <Override PartName="/ppt/charts/chart13.xml" ContentType="application/vnd.openxmlformats-officedocument.drawingml.chart+xml"/>
  <Override PartName="/ppt/notesSlides/notesSlide62.xml" ContentType="application/vnd.openxmlformats-officedocument.presentationml.notesSlide+xml"/>
  <Override PartName="/ppt/charts/chart14.xml" ContentType="application/vnd.openxmlformats-officedocument.drawingml.chart+xml"/>
  <Override PartName="/ppt/notesSlides/notesSlide63.xml" ContentType="application/vnd.openxmlformats-officedocument.presentationml.notesSlide+xml"/>
  <Override PartName="/ppt/charts/chart15.xml" ContentType="application/vnd.openxmlformats-officedocument.drawingml.chart+xml"/>
  <Override PartName="/ppt/notesSlides/notesSlide64.xml" ContentType="application/vnd.openxmlformats-officedocument.presentationml.notesSlide+xml"/>
  <Override PartName="/ppt/charts/chart16.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743" r:id="rId3"/>
    <p:sldMasterId id="2147483746" r:id="rId4"/>
    <p:sldMasterId id="2147483761" r:id="rId5"/>
  </p:sldMasterIdLst>
  <p:notesMasterIdLst>
    <p:notesMasterId r:id="rId156"/>
  </p:notesMasterIdLst>
  <p:handoutMasterIdLst>
    <p:handoutMasterId r:id="rId157"/>
  </p:handoutMasterIdLst>
  <p:sldIdLst>
    <p:sldId id="1120" r:id="rId6"/>
    <p:sldId id="969" r:id="rId7"/>
    <p:sldId id="970" r:id="rId8"/>
    <p:sldId id="971" r:id="rId9"/>
    <p:sldId id="972" r:id="rId10"/>
    <p:sldId id="973" r:id="rId11"/>
    <p:sldId id="974" r:id="rId12"/>
    <p:sldId id="1122" r:id="rId13"/>
    <p:sldId id="1123" r:id="rId14"/>
    <p:sldId id="1128" r:id="rId15"/>
    <p:sldId id="1124" r:id="rId16"/>
    <p:sldId id="1125" r:id="rId17"/>
    <p:sldId id="1126" r:id="rId18"/>
    <p:sldId id="1127" r:id="rId19"/>
    <p:sldId id="976" r:id="rId20"/>
    <p:sldId id="977" r:id="rId21"/>
    <p:sldId id="978" r:id="rId22"/>
    <p:sldId id="979" r:id="rId23"/>
    <p:sldId id="980" r:id="rId24"/>
    <p:sldId id="981" r:id="rId25"/>
    <p:sldId id="982" r:id="rId26"/>
    <p:sldId id="1098" r:id="rId27"/>
    <p:sldId id="983" r:id="rId28"/>
    <p:sldId id="1097" r:id="rId29"/>
    <p:sldId id="984" r:id="rId30"/>
    <p:sldId id="985" r:id="rId31"/>
    <p:sldId id="1099" r:id="rId32"/>
    <p:sldId id="1105" r:id="rId33"/>
    <p:sldId id="988" r:id="rId34"/>
    <p:sldId id="989" r:id="rId35"/>
    <p:sldId id="990" r:id="rId36"/>
    <p:sldId id="991" r:id="rId37"/>
    <p:sldId id="992" r:id="rId38"/>
    <p:sldId id="994" r:id="rId39"/>
    <p:sldId id="995" r:id="rId40"/>
    <p:sldId id="996" r:id="rId41"/>
    <p:sldId id="997" r:id="rId42"/>
    <p:sldId id="998" r:id="rId43"/>
    <p:sldId id="999" r:id="rId44"/>
    <p:sldId id="1000" r:id="rId45"/>
    <p:sldId id="1001" r:id="rId46"/>
    <p:sldId id="1002" r:id="rId47"/>
    <p:sldId id="1003" r:id="rId48"/>
    <p:sldId id="1004" r:id="rId49"/>
    <p:sldId id="1005" r:id="rId50"/>
    <p:sldId id="1006" r:id="rId51"/>
    <p:sldId id="1007" r:id="rId52"/>
    <p:sldId id="1008" r:id="rId53"/>
    <p:sldId id="1009" r:id="rId54"/>
    <p:sldId id="1010" r:id="rId55"/>
    <p:sldId id="1011" r:id="rId56"/>
    <p:sldId id="1012" r:id="rId57"/>
    <p:sldId id="1013" r:id="rId58"/>
    <p:sldId id="1014" r:id="rId59"/>
    <p:sldId id="1015" r:id="rId60"/>
    <p:sldId id="1016" r:id="rId61"/>
    <p:sldId id="1017" r:id="rId62"/>
    <p:sldId id="1018" r:id="rId63"/>
    <p:sldId id="1019" r:id="rId64"/>
    <p:sldId id="1020" r:id="rId65"/>
    <p:sldId id="1021" r:id="rId66"/>
    <p:sldId id="1022" r:id="rId67"/>
    <p:sldId id="1023" r:id="rId68"/>
    <p:sldId id="1024" r:id="rId69"/>
    <p:sldId id="1025" r:id="rId70"/>
    <p:sldId id="1026" r:id="rId71"/>
    <p:sldId id="1027" r:id="rId72"/>
    <p:sldId id="1028" r:id="rId73"/>
    <p:sldId id="1029" r:id="rId74"/>
    <p:sldId id="1030" r:id="rId75"/>
    <p:sldId id="1031" r:id="rId76"/>
    <p:sldId id="1032" r:id="rId77"/>
    <p:sldId id="1033" r:id="rId78"/>
    <p:sldId id="1100" r:id="rId79"/>
    <p:sldId id="1034" r:id="rId80"/>
    <p:sldId id="1035" r:id="rId81"/>
    <p:sldId id="1036" r:id="rId82"/>
    <p:sldId id="1037" r:id="rId83"/>
    <p:sldId id="1038" r:id="rId84"/>
    <p:sldId id="1039" r:id="rId85"/>
    <p:sldId id="1040" r:id="rId86"/>
    <p:sldId id="1041" r:id="rId87"/>
    <p:sldId id="1043" r:id="rId88"/>
    <p:sldId id="1121" r:id="rId89"/>
    <p:sldId id="1044" r:id="rId90"/>
    <p:sldId id="1046" r:id="rId91"/>
    <p:sldId id="1047" r:id="rId92"/>
    <p:sldId id="1048" r:id="rId93"/>
    <p:sldId id="1101" r:id="rId94"/>
    <p:sldId id="1050" r:id="rId95"/>
    <p:sldId id="1049" r:id="rId96"/>
    <p:sldId id="1093" r:id="rId97"/>
    <p:sldId id="1094" r:id="rId98"/>
    <p:sldId id="1095" r:id="rId99"/>
    <p:sldId id="1054" r:id="rId100"/>
    <p:sldId id="1055" r:id="rId101"/>
    <p:sldId id="1056" r:id="rId102"/>
    <p:sldId id="1057" r:id="rId103"/>
    <p:sldId id="1058" r:id="rId104"/>
    <p:sldId id="1059" r:id="rId105"/>
    <p:sldId id="1060" r:id="rId106"/>
    <p:sldId id="1061" r:id="rId107"/>
    <p:sldId id="1102" r:id="rId108"/>
    <p:sldId id="1103" r:id="rId109"/>
    <p:sldId id="1063" r:id="rId110"/>
    <p:sldId id="1064" r:id="rId111"/>
    <p:sldId id="1117" r:id="rId112"/>
    <p:sldId id="1118" r:id="rId113"/>
    <p:sldId id="1065" r:id="rId114"/>
    <p:sldId id="1066" r:id="rId115"/>
    <p:sldId id="1068" r:id="rId116"/>
    <p:sldId id="1073" r:id="rId117"/>
    <p:sldId id="1104" r:id="rId118"/>
    <p:sldId id="1069" r:id="rId119"/>
    <p:sldId id="1070" r:id="rId120"/>
    <p:sldId id="1071" r:id="rId121"/>
    <p:sldId id="1072" r:id="rId122"/>
    <p:sldId id="1075" r:id="rId123"/>
    <p:sldId id="1096" r:id="rId124"/>
    <p:sldId id="1062" r:id="rId125"/>
    <p:sldId id="1076" r:id="rId126"/>
    <p:sldId id="1051" r:id="rId127"/>
    <p:sldId id="1052" r:id="rId128"/>
    <p:sldId id="1053" r:id="rId129"/>
    <p:sldId id="1077" r:id="rId130"/>
    <p:sldId id="1078" r:id="rId131"/>
    <p:sldId id="1079" r:id="rId132"/>
    <p:sldId id="1080" r:id="rId133"/>
    <p:sldId id="1081" r:id="rId134"/>
    <p:sldId id="1082" r:id="rId135"/>
    <p:sldId id="1119" r:id="rId136"/>
    <p:sldId id="1085" r:id="rId137"/>
    <p:sldId id="1130" r:id="rId138"/>
    <p:sldId id="1131" r:id="rId139"/>
    <p:sldId id="1132" r:id="rId140"/>
    <p:sldId id="1133" r:id="rId141"/>
    <p:sldId id="1134" r:id="rId142"/>
    <p:sldId id="1135" r:id="rId143"/>
    <p:sldId id="1136" r:id="rId144"/>
    <p:sldId id="1139" r:id="rId145"/>
    <p:sldId id="1108" r:id="rId146"/>
    <p:sldId id="1114" r:id="rId147"/>
    <p:sldId id="1109" r:id="rId148"/>
    <p:sldId id="1115" r:id="rId149"/>
    <p:sldId id="1138" r:id="rId150"/>
    <p:sldId id="1111" r:id="rId151"/>
    <p:sldId id="1106" r:id="rId152"/>
    <p:sldId id="1129" r:id="rId153"/>
    <p:sldId id="1088" r:id="rId154"/>
    <p:sldId id="1084" r:id="rId1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BEFA3B-8A63-4BEB-809B-F5583FC16E7B}">
          <p14:sldIdLst>
            <p14:sldId id="1120"/>
          </p14:sldIdLst>
        </p14:section>
        <p14:section name="Untitled Section" id="{13C1A7B5-96BD-4471-8640-CE5ADDBB3C80}">
          <p14:sldIdLst>
            <p14:sldId id="969"/>
            <p14:sldId id="970"/>
            <p14:sldId id="971"/>
            <p14:sldId id="972"/>
            <p14:sldId id="973"/>
            <p14:sldId id="974"/>
            <p14:sldId id="1122"/>
            <p14:sldId id="1123"/>
            <p14:sldId id="1128"/>
            <p14:sldId id="1124"/>
            <p14:sldId id="1125"/>
            <p14:sldId id="1126"/>
            <p14:sldId id="1127"/>
            <p14:sldId id="976"/>
            <p14:sldId id="977"/>
            <p14:sldId id="978"/>
            <p14:sldId id="979"/>
            <p14:sldId id="980"/>
            <p14:sldId id="981"/>
            <p14:sldId id="982"/>
            <p14:sldId id="1098"/>
            <p14:sldId id="983"/>
            <p14:sldId id="1097"/>
            <p14:sldId id="984"/>
            <p14:sldId id="985"/>
            <p14:sldId id="1099"/>
            <p14:sldId id="1105"/>
            <p14:sldId id="988"/>
            <p14:sldId id="989"/>
            <p14:sldId id="990"/>
            <p14:sldId id="991"/>
            <p14:sldId id="992"/>
            <p14:sldId id="994"/>
            <p14:sldId id="995"/>
            <p14:sldId id="996"/>
            <p14:sldId id="997"/>
            <p14:sldId id="998"/>
            <p14:sldId id="999"/>
            <p14:sldId id="1000"/>
            <p14:sldId id="1001"/>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1033"/>
            <p14:sldId id="1100"/>
            <p14:sldId id="1034"/>
            <p14:sldId id="1035"/>
            <p14:sldId id="1036"/>
            <p14:sldId id="1037"/>
            <p14:sldId id="1038"/>
            <p14:sldId id="1039"/>
            <p14:sldId id="1040"/>
            <p14:sldId id="1041"/>
            <p14:sldId id="1043"/>
            <p14:sldId id="1121"/>
            <p14:sldId id="1044"/>
            <p14:sldId id="1046"/>
            <p14:sldId id="1047"/>
            <p14:sldId id="1048"/>
            <p14:sldId id="1101"/>
            <p14:sldId id="1050"/>
            <p14:sldId id="1049"/>
            <p14:sldId id="1093"/>
            <p14:sldId id="1094"/>
            <p14:sldId id="1095"/>
            <p14:sldId id="1054"/>
            <p14:sldId id="1055"/>
            <p14:sldId id="1056"/>
            <p14:sldId id="1057"/>
            <p14:sldId id="1058"/>
            <p14:sldId id="1059"/>
            <p14:sldId id="1060"/>
            <p14:sldId id="1061"/>
            <p14:sldId id="1102"/>
            <p14:sldId id="1103"/>
            <p14:sldId id="1063"/>
            <p14:sldId id="1064"/>
            <p14:sldId id="1117"/>
            <p14:sldId id="1118"/>
            <p14:sldId id="1065"/>
            <p14:sldId id="1066"/>
            <p14:sldId id="1068"/>
            <p14:sldId id="1073"/>
            <p14:sldId id="1104"/>
            <p14:sldId id="1069"/>
            <p14:sldId id="1070"/>
            <p14:sldId id="1071"/>
            <p14:sldId id="1072"/>
            <p14:sldId id="1075"/>
            <p14:sldId id="1096"/>
            <p14:sldId id="1062"/>
            <p14:sldId id="1076"/>
            <p14:sldId id="1051"/>
            <p14:sldId id="1052"/>
            <p14:sldId id="1053"/>
            <p14:sldId id="1077"/>
            <p14:sldId id="1078"/>
            <p14:sldId id="1079"/>
            <p14:sldId id="1080"/>
            <p14:sldId id="1081"/>
            <p14:sldId id="1082"/>
            <p14:sldId id="1119"/>
            <p14:sldId id="1085"/>
            <p14:sldId id="1130"/>
            <p14:sldId id="1131"/>
            <p14:sldId id="1132"/>
            <p14:sldId id="1133"/>
            <p14:sldId id="1134"/>
            <p14:sldId id="1135"/>
            <p14:sldId id="1136"/>
            <p14:sldId id="1139"/>
            <p14:sldId id="1108"/>
            <p14:sldId id="1114"/>
            <p14:sldId id="1109"/>
            <p14:sldId id="1115"/>
            <p14:sldId id="1138"/>
            <p14:sldId id="1111"/>
            <p14:sldId id="1106"/>
            <p14:sldId id="1129"/>
            <p14:sldId id="1088"/>
            <p14:sldId id="10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ng-Olsen, Kelsey" initials="BK" lastIdx="17" clrIdx="0">
    <p:extLst>
      <p:ext uri="{19B8F6BF-5375-455C-9EA6-DF929625EA0E}">
        <p15:presenceInfo xmlns:p15="http://schemas.microsoft.com/office/powerpoint/2012/main" userId="S::SHSK2B@co.snohomish.wa.us::a8c25348-e6ad-4b3e-8567-72df78f1a4c1" providerId="AD"/>
      </p:ext>
    </p:extLst>
  </p:cmAuthor>
  <p:cmAuthor id="2" name="Bang-Olsen, Kelsey" initials="BK [2]" lastIdx="35" clrIdx="1">
    <p:extLst>
      <p:ext uri="{19B8F6BF-5375-455C-9EA6-DF929625EA0E}">
        <p15:presenceInfo xmlns:p15="http://schemas.microsoft.com/office/powerpoint/2012/main" userId="S-1-5-21-636699130-1019037330-538272213-1167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EC5"/>
    <a:srgbClr val="2E374C"/>
    <a:srgbClr val="4C5C7D"/>
    <a:srgbClr val="E5E8EF"/>
    <a:srgbClr val="D2D8E4"/>
    <a:srgbClr val="FDE598"/>
    <a:srgbClr val="E9ACA2"/>
    <a:srgbClr val="019DBF"/>
    <a:srgbClr val="01C8B0"/>
    <a:srgbClr val="EFF3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79562" autoAdjust="0"/>
  </p:normalViewPr>
  <p:slideViewPr>
    <p:cSldViewPr snapToGrid="0" snapToObjects="1">
      <p:cViewPr varScale="1">
        <p:scale>
          <a:sx n="49" d="100"/>
          <a:sy n="49" d="100"/>
        </p:scale>
        <p:origin x="498" y="36"/>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66" d="100"/>
          <a:sy n="66" d="100"/>
        </p:scale>
        <p:origin x="2772"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viewProps" Target="view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notesMaster" Target="notesMasters/notes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Snohomish</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0</c:v>
                </c:pt>
                <c:pt idx="1">
                  <c:v>1</c:v>
                </c:pt>
                <c:pt idx="2">
                  <c:v>2</c:v>
                </c:pt>
                <c:pt idx="3">
                  <c:v>3</c:v>
                </c:pt>
                <c:pt idx="4">
                  <c:v>4 or More</c:v>
                </c:pt>
              </c:strCache>
            </c:strRef>
          </c:cat>
          <c:val>
            <c:numRef>
              <c:f>Sheet1!$B$2:$B$6</c:f>
              <c:numCache>
                <c:formatCode>0.00%</c:formatCode>
                <c:ptCount val="5"/>
                <c:pt idx="0">
                  <c:v>0.35300000000000026</c:v>
                </c:pt>
                <c:pt idx="1">
                  <c:v>0.22900000000000001</c:v>
                </c:pt>
                <c:pt idx="2">
                  <c:v>0.126</c:v>
                </c:pt>
                <c:pt idx="3">
                  <c:v>9.2000000000000026E-2</c:v>
                </c:pt>
                <c:pt idx="4">
                  <c:v>0.20100000000000001</c:v>
                </c:pt>
              </c:numCache>
            </c:numRef>
          </c:val>
          <c:extLst>
            <c:ext xmlns:c16="http://schemas.microsoft.com/office/drawing/2014/chart" uri="{C3380CC4-5D6E-409C-BE32-E72D297353CC}">
              <c16:uniqueId val="{00000000-3467-44CE-A7A3-9A64D95D0E87}"/>
            </c:ext>
          </c:extLst>
        </c:ser>
        <c:ser>
          <c:idx val="1"/>
          <c:order val="1"/>
          <c:tx>
            <c:strRef>
              <c:f>Sheet1!$C$1</c:f>
              <c:strCache>
                <c:ptCount val="1"/>
                <c:pt idx="0">
                  <c:v>Washington</c:v>
                </c:pt>
              </c:strCache>
            </c:strRef>
          </c:tx>
          <c:invertIfNegative val="0"/>
          <c:cat>
            <c:strRef>
              <c:f>Sheet1!$A$2:$A$6</c:f>
              <c:strCache>
                <c:ptCount val="5"/>
                <c:pt idx="0">
                  <c:v>0</c:v>
                </c:pt>
                <c:pt idx="1">
                  <c:v>1</c:v>
                </c:pt>
                <c:pt idx="2">
                  <c:v>2</c:v>
                </c:pt>
                <c:pt idx="3">
                  <c:v>3</c:v>
                </c:pt>
                <c:pt idx="4">
                  <c:v>4 or More</c:v>
                </c:pt>
              </c:strCache>
            </c:strRef>
          </c:cat>
          <c:val>
            <c:numRef>
              <c:f>Sheet1!$C$2:$C$6</c:f>
              <c:numCache>
                <c:formatCode>0.00%</c:formatCode>
                <c:ptCount val="5"/>
                <c:pt idx="0">
                  <c:v>0.37800000000000028</c:v>
                </c:pt>
                <c:pt idx="1">
                  <c:v>0.21900000000000014</c:v>
                </c:pt>
                <c:pt idx="2">
                  <c:v>0.13600000000000001</c:v>
                </c:pt>
                <c:pt idx="3">
                  <c:v>9.6000000000000002E-2</c:v>
                </c:pt>
                <c:pt idx="4">
                  <c:v>0.17100000000000001</c:v>
                </c:pt>
              </c:numCache>
            </c:numRef>
          </c:val>
          <c:extLst>
            <c:ext xmlns:c16="http://schemas.microsoft.com/office/drawing/2014/chart" uri="{C3380CC4-5D6E-409C-BE32-E72D297353CC}">
              <c16:uniqueId val="{00000001-3467-44CE-A7A3-9A64D95D0E87}"/>
            </c:ext>
          </c:extLst>
        </c:ser>
        <c:dLbls>
          <c:showLegendKey val="0"/>
          <c:showVal val="0"/>
          <c:showCatName val="0"/>
          <c:showSerName val="0"/>
          <c:showPercent val="0"/>
          <c:showBubbleSize val="0"/>
        </c:dLbls>
        <c:gapWidth val="150"/>
        <c:shape val="box"/>
        <c:axId val="236936336"/>
        <c:axId val="236936728"/>
        <c:axId val="354433976"/>
      </c:bar3DChart>
      <c:catAx>
        <c:axId val="236936336"/>
        <c:scaling>
          <c:orientation val="minMax"/>
        </c:scaling>
        <c:delete val="0"/>
        <c:axPos val="b"/>
        <c:majorGridlines/>
        <c:numFmt formatCode="General" sourceLinked="0"/>
        <c:majorTickMark val="out"/>
        <c:minorTickMark val="none"/>
        <c:tickLblPos val="nextTo"/>
        <c:crossAx val="236936728"/>
        <c:crosses val="autoZero"/>
        <c:auto val="1"/>
        <c:lblAlgn val="ctr"/>
        <c:lblOffset val="100"/>
        <c:noMultiLvlLbl val="0"/>
      </c:catAx>
      <c:valAx>
        <c:axId val="236936728"/>
        <c:scaling>
          <c:orientation val="minMax"/>
        </c:scaling>
        <c:delete val="0"/>
        <c:axPos val="l"/>
        <c:majorGridlines/>
        <c:numFmt formatCode="0.00%" sourceLinked="1"/>
        <c:majorTickMark val="out"/>
        <c:minorTickMark val="none"/>
        <c:tickLblPos val="nextTo"/>
        <c:crossAx val="236936336"/>
        <c:crosses val="autoZero"/>
        <c:crossBetween val="between"/>
      </c:valAx>
      <c:serAx>
        <c:axId val="354433976"/>
        <c:scaling>
          <c:orientation val="minMax"/>
        </c:scaling>
        <c:delete val="1"/>
        <c:axPos val="b"/>
        <c:majorTickMark val="out"/>
        <c:minorTickMark val="none"/>
        <c:tickLblPos val="none"/>
        <c:crossAx val="236936728"/>
        <c:crosses val="autoZero"/>
      </c:serAx>
    </c:plotArea>
    <c:legend>
      <c:legendPos val="r"/>
      <c:layout>
        <c:manualLayout>
          <c:xMode val="edge"/>
          <c:yMode val="edge"/>
          <c:x val="0.82116290610732479"/>
          <c:y val="0.21466557740731337"/>
          <c:w val="0.17422427701124521"/>
          <c:h val="0.1250234092360076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t>1-3 ACEs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1-3 ACEs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F94-4F64-B31B-AC7F1996806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F94-4F64-B31B-AC7F1996806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No</c:v>
                </c:pt>
                <c:pt idx="1">
                  <c:v>Yes</c:v>
                </c:pt>
              </c:strCache>
            </c:strRef>
          </c:cat>
          <c:val>
            <c:numRef>
              <c:f>Sheet1!$B$2:$B$3</c:f>
              <c:numCache>
                <c:formatCode>0%</c:formatCode>
                <c:ptCount val="2"/>
                <c:pt idx="0">
                  <c:v>0.79</c:v>
                </c:pt>
                <c:pt idx="1">
                  <c:v>0.21</c:v>
                </c:pt>
              </c:numCache>
            </c:numRef>
          </c:val>
          <c:extLst>
            <c:ext xmlns:c16="http://schemas.microsoft.com/office/drawing/2014/chart" uri="{C3380CC4-5D6E-409C-BE32-E72D297353CC}">
              <c16:uniqueId val="{00000004-6F94-4F64-B31B-AC7F19968063}"/>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t>4+ ACEs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4+ ACEs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3F7-4D0D-8CFE-D40B9D7D974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3F7-4D0D-8CFE-D40B9D7D974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No</c:v>
                </c:pt>
                <c:pt idx="1">
                  <c:v>Yes</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4-33F7-4D0D-8CFE-D40B9D7D9740}"/>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Current Smoking</a:t>
            </a:r>
            <a:endParaRPr lang="en-US" dirty="0"/>
          </a:p>
        </c:rich>
      </c:tx>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2.4390243902439025E-2"/>
          <c:y val="0.11019708900023861"/>
          <c:w val="0.62197666602650692"/>
          <c:h val="0.8473786685755228"/>
        </c:manualLayout>
      </c:layout>
      <c:pie3DChart>
        <c:varyColors val="1"/>
        <c:ser>
          <c:idx val="0"/>
          <c:order val="0"/>
          <c:tx>
            <c:strRef>
              <c:f>Sheet1!$B$1</c:f>
              <c:strCache>
                <c:ptCount val="1"/>
                <c:pt idx="0">
                  <c:v>Sales</c:v>
                </c:pt>
              </c:strCache>
            </c:strRef>
          </c:tx>
          <c:cat>
            <c:strRef>
              <c:f>Sheet1!$A$2:$A$3</c:f>
              <c:strCache>
                <c:ptCount val="2"/>
                <c:pt idx="0">
                  <c:v>Smoking Not Attributable to Ace</c:v>
                </c:pt>
                <c:pt idx="1">
                  <c:v>Smoking Attributable to ACE</c:v>
                </c:pt>
              </c:strCache>
            </c:strRef>
          </c:cat>
          <c:val>
            <c:numRef>
              <c:f>Sheet1!$B$2:$B$3</c:f>
              <c:numCache>
                <c:formatCode>General</c:formatCode>
                <c:ptCount val="2"/>
                <c:pt idx="0">
                  <c:v>78.3</c:v>
                </c:pt>
                <c:pt idx="1">
                  <c:v>21.7</c:v>
                </c:pt>
              </c:numCache>
            </c:numRef>
          </c:val>
          <c:extLst>
            <c:ext xmlns:c16="http://schemas.microsoft.com/office/drawing/2014/chart" uri="{C3380CC4-5D6E-409C-BE32-E72D297353CC}">
              <c16:uniqueId val="{00000000-2FA2-453E-B44E-12C335C3CD84}"/>
            </c:ext>
          </c:extLst>
        </c:ser>
        <c:dLbls>
          <c:showLegendKey val="0"/>
          <c:showVal val="0"/>
          <c:showCatName val="0"/>
          <c:showSerName val="0"/>
          <c:showPercent val="0"/>
          <c:showBubbleSize val="0"/>
          <c:showLeaderLines val="1"/>
        </c:dLbls>
      </c:pie3DChart>
    </c:plotArea>
    <c:legend>
      <c:legendPos val="r"/>
      <c:layout>
        <c:manualLayout>
          <c:xMode val="edge"/>
          <c:yMode val="edge"/>
          <c:x val="0.71953764163625578"/>
          <c:y val="0.20052159389167259"/>
          <c:w val="0.28046235836374112"/>
          <c:h val="0.50309329515628731"/>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Depression</a:t>
            </a:r>
            <a:endParaRPr lang="en-US" dirty="0"/>
          </a:p>
        </c:rich>
      </c:tx>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2.4390243902439025E-2"/>
          <c:y val="0.11019708900023861"/>
          <c:w val="0.62197666602650692"/>
          <c:h val="0.8473786685755228"/>
        </c:manualLayout>
      </c:layout>
      <c:pie3DChart>
        <c:varyColors val="1"/>
        <c:ser>
          <c:idx val="0"/>
          <c:order val="0"/>
          <c:tx>
            <c:strRef>
              <c:f>Sheet1!$B$1</c:f>
              <c:strCache>
                <c:ptCount val="1"/>
                <c:pt idx="0">
                  <c:v>Sales</c:v>
                </c:pt>
              </c:strCache>
            </c:strRef>
          </c:tx>
          <c:cat>
            <c:strRef>
              <c:f>Sheet1!$A$2:$A$3</c:f>
              <c:strCache>
                <c:ptCount val="2"/>
                <c:pt idx="0">
                  <c:v>Depression Not Attributable to Ace</c:v>
                </c:pt>
                <c:pt idx="1">
                  <c:v>Depression Attributable to ACE</c:v>
                </c:pt>
              </c:strCache>
            </c:strRef>
          </c:cat>
          <c:val>
            <c:numRef>
              <c:f>Sheet1!$B$2:$B$3</c:f>
              <c:numCache>
                <c:formatCode>General</c:formatCode>
                <c:ptCount val="2"/>
                <c:pt idx="0">
                  <c:v>45.8</c:v>
                </c:pt>
                <c:pt idx="1">
                  <c:v>54.2</c:v>
                </c:pt>
              </c:numCache>
            </c:numRef>
          </c:val>
          <c:extLst>
            <c:ext xmlns:c16="http://schemas.microsoft.com/office/drawing/2014/chart" uri="{C3380CC4-5D6E-409C-BE32-E72D297353CC}">
              <c16:uniqueId val="{00000000-9E95-4D71-8D43-99E8C106042F}"/>
            </c:ext>
          </c:extLst>
        </c:ser>
        <c:dLbls>
          <c:showLegendKey val="0"/>
          <c:showVal val="0"/>
          <c:showCatName val="0"/>
          <c:showSerName val="0"/>
          <c:showPercent val="0"/>
          <c:showBubbleSize val="0"/>
          <c:showLeaderLines val="1"/>
        </c:dLbls>
      </c:pie3DChart>
    </c:plotArea>
    <c:legend>
      <c:legendPos val="r"/>
      <c:layout>
        <c:manualLayout>
          <c:xMode val="edge"/>
          <c:yMode val="edge"/>
          <c:x val="0.71953764163625578"/>
          <c:y val="0.20052159389167259"/>
          <c:w val="0.26826723641251959"/>
          <c:h val="0.50309329515628731"/>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
          <c:y val="0.13239074803149692"/>
          <c:w val="0.63921358267716533"/>
          <c:h val="0.86448425196850465"/>
        </c:manualLayout>
      </c:layout>
      <c:pie3DChart>
        <c:varyColors val="1"/>
        <c:ser>
          <c:idx val="0"/>
          <c:order val="0"/>
          <c:tx>
            <c:strRef>
              <c:f>Sheet1!$B$1</c:f>
              <c:strCache>
                <c:ptCount val="1"/>
                <c:pt idx="0">
                  <c:v>Ever Using Illicit Drugs</c:v>
                </c:pt>
              </c:strCache>
            </c:strRef>
          </c:tx>
          <c:cat>
            <c:strRef>
              <c:f>Sheet1!$A$2:$A$3</c:f>
              <c:strCache>
                <c:ptCount val="2"/>
                <c:pt idx="0">
                  <c:v>32.1% not attributable to ACE</c:v>
                </c:pt>
                <c:pt idx="1">
                  <c:v>67.9% attributable to ACE</c:v>
                </c:pt>
              </c:strCache>
            </c:strRef>
          </c:cat>
          <c:val>
            <c:numRef>
              <c:f>Sheet1!$B$2:$B$3</c:f>
              <c:numCache>
                <c:formatCode>General</c:formatCode>
                <c:ptCount val="2"/>
                <c:pt idx="0">
                  <c:v>32.1</c:v>
                </c:pt>
                <c:pt idx="1">
                  <c:v>67.900000000000006</c:v>
                </c:pt>
              </c:numCache>
            </c:numRef>
          </c:val>
          <c:extLst>
            <c:ext xmlns:c16="http://schemas.microsoft.com/office/drawing/2014/chart" uri="{C3380CC4-5D6E-409C-BE32-E72D297353CC}">
              <c16:uniqueId val="{00000000-C924-402B-9587-C539DDDC4767}"/>
            </c:ext>
          </c:extLst>
        </c:ser>
        <c:dLbls>
          <c:showLegendKey val="0"/>
          <c:showVal val="0"/>
          <c:showCatName val="0"/>
          <c:showSerName val="0"/>
          <c:showPercent val="0"/>
          <c:showBubbleSize val="0"/>
          <c:showLeaderLines val="1"/>
        </c:dLbls>
      </c:pie3DChart>
    </c:plotArea>
    <c:legend>
      <c:legendPos val="r"/>
      <c:layout>
        <c:manualLayout>
          <c:xMode val="edge"/>
          <c:yMode val="edge"/>
          <c:x val="0.7100469160105034"/>
          <c:y val="0.22630290354330709"/>
          <c:w val="0.28786975065616799"/>
          <c:h val="0.54228494094488189"/>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8860925196850393"/>
          <c:y val="1.5625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1.2500000000000001E-2"/>
          <c:y val="0.18239074803149743"/>
          <c:w val="0.63719274934383263"/>
          <c:h val="0.78635925196850465"/>
        </c:manualLayout>
      </c:layout>
      <c:pie3DChart>
        <c:varyColors val="1"/>
        <c:ser>
          <c:idx val="0"/>
          <c:order val="0"/>
          <c:tx>
            <c:strRef>
              <c:f>Sheet1!$B$1</c:f>
              <c:strCache>
                <c:ptCount val="1"/>
                <c:pt idx="0">
                  <c:v>Alcoholism</c:v>
                </c:pt>
              </c:strCache>
            </c:strRef>
          </c:tx>
          <c:cat>
            <c:strRef>
              <c:f>Sheet1!$A$2:$A$3</c:f>
              <c:strCache>
                <c:ptCount val="2"/>
                <c:pt idx="0">
                  <c:v>3.2% of self-reported alcoholism not attributable to ACE</c:v>
                </c:pt>
                <c:pt idx="1">
                  <c:v>96.8% of self-reported alcoholism attributable to ACE</c:v>
                </c:pt>
              </c:strCache>
            </c:strRef>
          </c:cat>
          <c:val>
            <c:numRef>
              <c:f>Sheet1!$B$2:$B$3</c:f>
              <c:numCache>
                <c:formatCode>General</c:formatCode>
                <c:ptCount val="2"/>
                <c:pt idx="0">
                  <c:v>3.2</c:v>
                </c:pt>
                <c:pt idx="1">
                  <c:v>96.8</c:v>
                </c:pt>
              </c:numCache>
            </c:numRef>
          </c:val>
          <c:extLst>
            <c:ext xmlns:c16="http://schemas.microsoft.com/office/drawing/2014/chart" uri="{C3380CC4-5D6E-409C-BE32-E72D297353CC}">
              <c16:uniqueId val="{00000000-1FD9-40D2-AF61-F7D28E8EAD1A}"/>
            </c:ext>
          </c:extLst>
        </c:ser>
        <c:dLbls>
          <c:showLegendKey val="0"/>
          <c:showVal val="0"/>
          <c:showCatName val="0"/>
          <c:showSerName val="0"/>
          <c:showPercent val="0"/>
          <c:showBubbleSize val="0"/>
          <c:showLeaderLines val="1"/>
        </c:dLbls>
      </c:pie3DChart>
    </c:plotArea>
    <c:legend>
      <c:legendPos val="r"/>
      <c:layout>
        <c:manualLayout>
          <c:xMode val="edge"/>
          <c:yMode val="edge"/>
          <c:x val="0.66010941601049866"/>
          <c:y val="0.24345792322834647"/>
          <c:w val="0.33780725065616796"/>
          <c:h val="0.71734990157480716"/>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
          <c:y val="0.14489074803149724"/>
          <c:w val="0.63616141732283871"/>
          <c:h val="0.84885925196850975"/>
        </c:manualLayout>
      </c:layout>
      <c:pie3DChart>
        <c:varyColors val="1"/>
        <c:ser>
          <c:idx val="0"/>
          <c:order val="0"/>
          <c:tx>
            <c:strRef>
              <c:f>Sheet1!$B$1</c:f>
              <c:strCache>
                <c:ptCount val="1"/>
                <c:pt idx="0">
                  <c:v>Reporting Having Attempted Suicide</c:v>
                </c:pt>
              </c:strCache>
            </c:strRef>
          </c:tx>
          <c:cat>
            <c:strRef>
              <c:f>Sheet1!$A$2:$A$3</c:f>
              <c:strCache>
                <c:ptCount val="2"/>
                <c:pt idx="0">
                  <c:v>0% of attempted suicide not attributable to ACE</c:v>
                </c:pt>
                <c:pt idx="1">
                  <c:v>100% of attempted suicide is attributable to ACE</c:v>
                </c:pt>
              </c:strCache>
            </c:strRef>
          </c:cat>
          <c:val>
            <c:numRef>
              <c:f>Sheet1!$B$2:$B$3</c:f>
              <c:numCache>
                <c:formatCode>General</c:formatCode>
                <c:ptCount val="2"/>
                <c:pt idx="0">
                  <c:v>0</c:v>
                </c:pt>
                <c:pt idx="1">
                  <c:v>100</c:v>
                </c:pt>
              </c:numCache>
            </c:numRef>
          </c:val>
          <c:extLst>
            <c:ext xmlns:c16="http://schemas.microsoft.com/office/drawing/2014/chart" uri="{C3380CC4-5D6E-409C-BE32-E72D297353CC}">
              <c16:uniqueId val="{00000000-9CDF-48A0-A1B0-30DF24B59917}"/>
            </c:ext>
          </c:extLst>
        </c:ser>
        <c:dLbls>
          <c:showLegendKey val="0"/>
          <c:showVal val="0"/>
          <c:showCatName val="0"/>
          <c:showSerName val="0"/>
          <c:showPercent val="0"/>
          <c:showBubbleSize val="0"/>
          <c:showLeaderLines val="1"/>
        </c:dLbls>
      </c:pie3DChart>
    </c:plotArea>
    <c:legend>
      <c:legendPos val="r"/>
      <c:layout>
        <c:manualLayout>
          <c:xMode val="edge"/>
          <c:yMode val="edge"/>
          <c:x val="0.63824475065616793"/>
          <c:y val="0.26456791338582875"/>
          <c:w val="0.36175524934383202"/>
          <c:h val="0.69075492125984261"/>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7"/>
      <c:rotY val="20"/>
      <c:depthPercent val="200"/>
      <c:rAngAx val="1"/>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904255319148989"/>
          <c:y val="4.5130641330166414E-2"/>
          <c:w val="0.82313829787234039"/>
          <c:h val="0.7102137767220903"/>
        </c:manualLayout>
      </c:layout>
      <c:bar3DChart>
        <c:barDir val="col"/>
        <c:grouping val="clustered"/>
        <c:varyColors val="0"/>
        <c:ser>
          <c:idx val="0"/>
          <c:order val="0"/>
          <c:tx>
            <c:strRef>
              <c:f>Sheet1!$A$2</c:f>
              <c:strCache>
                <c:ptCount val="1"/>
                <c:pt idx="0">
                  <c:v>19-34</c:v>
                </c:pt>
              </c:strCache>
            </c:strRef>
          </c:tx>
          <c:spPr>
            <a:solidFill>
              <a:schemeClr val="accent1"/>
            </a:solidFill>
            <a:ln w="6350" cap="flat" cmpd="sng" algn="ctr">
              <a:solidFill>
                <a:schemeClr val="lt1"/>
              </a:solidFill>
              <a:prstDash val="solid"/>
              <a:round/>
            </a:ln>
            <a:effectLst/>
            <a:sp3d contourW="6350">
              <a:contourClr>
                <a:schemeClr val="lt1"/>
              </a:contourClr>
            </a:sp3d>
          </c:spPr>
          <c:invertIfNegative val="0"/>
          <c:cat>
            <c:numRef>
              <c:f>Sheet1!$B$1:$D$1</c:f>
              <c:numCache>
                <c:formatCode>General</c:formatCode>
                <c:ptCount val="3"/>
                <c:pt idx="0">
                  <c:v>0</c:v>
                </c:pt>
                <c:pt idx="1">
                  <c:v>2</c:v>
                </c:pt>
                <c:pt idx="2">
                  <c:v>4</c:v>
                </c:pt>
              </c:numCache>
            </c:numRef>
          </c:cat>
          <c:val>
            <c:numRef>
              <c:f>Sheet1!$B$2:$D$2</c:f>
              <c:numCache>
                <c:formatCode>General</c:formatCode>
                <c:ptCount val="3"/>
                <c:pt idx="0">
                  <c:v>35.4</c:v>
                </c:pt>
                <c:pt idx="1">
                  <c:v>17.2</c:v>
                </c:pt>
                <c:pt idx="2">
                  <c:v>10.9</c:v>
                </c:pt>
              </c:numCache>
            </c:numRef>
          </c:val>
          <c:extLst>
            <c:ext xmlns:c16="http://schemas.microsoft.com/office/drawing/2014/chart" uri="{C3380CC4-5D6E-409C-BE32-E72D297353CC}">
              <c16:uniqueId val="{00000000-E693-4774-98C9-46C3559D7B29}"/>
            </c:ext>
          </c:extLst>
        </c:ser>
        <c:ser>
          <c:idx val="1"/>
          <c:order val="1"/>
          <c:tx>
            <c:strRef>
              <c:f>Sheet1!$A$3</c:f>
              <c:strCache>
                <c:ptCount val="1"/>
                <c:pt idx="0">
                  <c:v>35-49</c:v>
                </c:pt>
              </c:strCache>
            </c:strRef>
          </c:tx>
          <c:spPr>
            <a:solidFill>
              <a:schemeClr val="accent3"/>
            </a:solidFill>
            <a:ln w="6350" cap="flat" cmpd="sng" algn="ctr">
              <a:solidFill>
                <a:schemeClr val="lt1"/>
              </a:solidFill>
              <a:prstDash val="solid"/>
              <a:round/>
            </a:ln>
            <a:effectLst/>
            <a:sp3d contourW="6350">
              <a:contourClr>
                <a:schemeClr val="lt1"/>
              </a:contourClr>
            </a:sp3d>
          </c:spPr>
          <c:invertIfNegative val="0"/>
          <c:cat>
            <c:numRef>
              <c:f>Sheet1!$B$1:$D$1</c:f>
              <c:numCache>
                <c:formatCode>General</c:formatCode>
                <c:ptCount val="3"/>
                <c:pt idx="0">
                  <c:v>0</c:v>
                </c:pt>
                <c:pt idx="1">
                  <c:v>2</c:v>
                </c:pt>
                <c:pt idx="2">
                  <c:v>4</c:v>
                </c:pt>
              </c:numCache>
            </c:numRef>
          </c:cat>
          <c:val>
            <c:numRef>
              <c:f>Sheet1!$B$3:$D$3</c:f>
              <c:numCache>
                <c:formatCode>General</c:formatCode>
                <c:ptCount val="3"/>
                <c:pt idx="0">
                  <c:v>39.300000000000004</c:v>
                </c:pt>
                <c:pt idx="1">
                  <c:v>15.6</c:v>
                </c:pt>
                <c:pt idx="2">
                  <c:v>10.9</c:v>
                </c:pt>
              </c:numCache>
            </c:numRef>
          </c:val>
          <c:extLst>
            <c:ext xmlns:c16="http://schemas.microsoft.com/office/drawing/2014/chart" uri="{C3380CC4-5D6E-409C-BE32-E72D297353CC}">
              <c16:uniqueId val="{00000001-E693-4774-98C9-46C3559D7B29}"/>
            </c:ext>
          </c:extLst>
        </c:ser>
        <c:ser>
          <c:idx val="2"/>
          <c:order val="2"/>
          <c:tx>
            <c:strRef>
              <c:f>Sheet1!$A$4</c:f>
              <c:strCache>
                <c:ptCount val="1"/>
                <c:pt idx="0">
                  <c:v>50-64</c:v>
                </c:pt>
              </c:strCache>
            </c:strRef>
          </c:tx>
          <c:spPr>
            <a:solidFill>
              <a:schemeClr val="accent6"/>
            </a:solidFill>
            <a:ln w="6350" cap="flat" cmpd="sng" algn="ctr">
              <a:solidFill>
                <a:schemeClr val="lt1"/>
              </a:solidFill>
              <a:prstDash val="solid"/>
              <a:round/>
            </a:ln>
            <a:effectLst/>
            <a:sp3d contourW="6350">
              <a:contourClr>
                <a:schemeClr val="lt1"/>
              </a:contourClr>
            </a:sp3d>
          </c:spPr>
          <c:invertIfNegative val="0"/>
          <c:cat>
            <c:numRef>
              <c:f>Sheet1!$B$1:$D$1</c:f>
              <c:numCache>
                <c:formatCode>General</c:formatCode>
                <c:ptCount val="3"/>
                <c:pt idx="0">
                  <c:v>0</c:v>
                </c:pt>
                <c:pt idx="1">
                  <c:v>2</c:v>
                </c:pt>
                <c:pt idx="2">
                  <c:v>4</c:v>
                </c:pt>
              </c:numCache>
            </c:numRef>
          </c:cat>
          <c:val>
            <c:numRef>
              <c:f>Sheet1!$B$4:$D$4</c:f>
              <c:numCache>
                <c:formatCode>General</c:formatCode>
                <c:ptCount val="3"/>
                <c:pt idx="0">
                  <c:v>46.5</c:v>
                </c:pt>
                <c:pt idx="1">
                  <c:v>13.9</c:v>
                </c:pt>
                <c:pt idx="2">
                  <c:v>6.6</c:v>
                </c:pt>
              </c:numCache>
            </c:numRef>
          </c:val>
          <c:extLst>
            <c:ext xmlns:c16="http://schemas.microsoft.com/office/drawing/2014/chart" uri="{C3380CC4-5D6E-409C-BE32-E72D297353CC}">
              <c16:uniqueId val="{00000002-E693-4774-98C9-46C3559D7B29}"/>
            </c:ext>
          </c:extLst>
        </c:ser>
        <c:ser>
          <c:idx val="3"/>
          <c:order val="3"/>
          <c:tx>
            <c:strRef>
              <c:f>Sheet1!$A$5</c:f>
              <c:strCache>
                <c:ptCount val="1"/>
                <c:pt idx="0">
                  <c:v>&gt;=65</c:v>
                </c:pt>
              </c:strCache>
            </c:strRef>
          </c:tx>
          <c:spPr>
            <a:solidFill>
              <a:srgbClr val="7030A0"/>
            </a:solidFill>
            <a:ln w="6350" cap="flat" cmpd="sng" algn="ctr">
              <a:solidFill>
                <a:schemeClr val="lt1"/>
              </a:solidFill>
              <a:prstDash val="solid"/>
              <a:round/>
            </a:ln>
            <a:effectLst/>
            <a:sp3d contourW="6350">
              <a:contourClr>
                <a:schemeClr val="lt1"/>
              </a:contourClr>
            </a:sp3d>
          </c:spPr>
          <c:invertIfNegative val="0"/>
          <c:cat>
            <c:numRef>
              <c:f>Sheet1!$B$1:$D$1</c:f>
              <c:numCache>
                <c:formatCode>General</c:formatCode>
                <c:ptCount val="3"/>
                <c:pt idx="0">
                  <c:v>0</c:v>
                </c:pt>
                <c:pt idx="1">
                  <c:v>2</c:v>
                </c:pt>
                <c:pt idx="2">
                  <c:v>4</c:v>
                </c:pt>
              </c:numCache>
            </c:numRef>
          </c:cat>
          <c:val>
            <c:numRef>
              <c:f>Sheet1!$B$5:$D$5</c:f>
              <c:numCache>
                <c:formatCode>General</c:formatCode>
                <c:ptCount val="3"/>
                <c:pt idx="0" formatCode="0.0">
                  <c:v>60</c:v>
                </c:pt>
                <c:pt idx="1">
                  <c:v>8.9</c:v>
                </c:pt>
                <c:pt idx="2">
                  <c:v>2.4</c:v>
                </c:pt>
              </c:numCache>
            </c:numRef>
          </c:val>
          <c:extLst>
            <c:ext xmlns:c16="http://schemas.microsoft.com/office/drawing/2014/chart" uri="{C3380CC4-5D6E-409C-BE32-E72D297353CC}">
              <c16:uniqueId val="{00000003-E693-4774-98C9-46C3559D7B29}"/>
            </c:ext>
          </c:extLst>
        </c:ser>
        <c:dLbls>
          <c:showLegendKey val="0"/>
          <c:showVal val="0"/>
          <c:showCatName val="0"/>
          <c:showSerName val="0"/>
          <c:showPercent val="0"/>
          <c:showBubbleSize val="0"/>
        </c:dLbls>
        <c:gapWidth val="150"/>
        <c:gapDepth val="0"/>
        <c:shape val="box"/>
        <c:axId val="111682304"/>
        <c:axId val="111684224"/>
        <c:axId val="0"/>
      </c:bar3DChart>
      <c:catAx>
        <c:axId val="11168230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a:solidFill>
                      <a:schemeClr val="bg1"/>
                    </a:solidFill>
                  </a:rPr>
                  <a:t>ACE Score</a:t>
                </a:r>
              </a:p>
            </c:rich>
          </c:tx>
          <c:layout>
            <c:manualLayout>
              <c:xMode val="edge"/>
              <c:yMode val="edge"/>
              <c:x val="0.44148936170212788"/>
              <c:y val="0.8527315914489316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low"/>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1800" b="0" i="0" u="none" strike="noStrike" kern="1200" baseline="0">
                <a:solidFill>
                  <a:schemeClr val="bg1"/>
                </a:solidFill>
                <a:latin typeface="+mn-lt"/>
                <a:ea typeface="+mn-ea"/>
                <a:cs typeface="+mn-cs"/>
              </a:defRPr>
            </a:pPr>
            <a:endParaRPr lang="en-US"/>
          </a:p>
        </c:txPr>
        <c:crossAx val="111684224"/>
        <c:crosses val="autoZero"/>
        <c:auto val="0"/>
        <c:lblAlgn val="ctr"/>
        <c:lblOffset val="100"/>
        <c:tickLblSkip val="1"/>
        <c:tickMarkSkip val="1"/>
        <c:noMultiLvlLbl val="0"/>
      </c:catAx>
      <c:valAx>
        <c:axId val="111684224"/>
        <c:scaling>
          <c:orientation val="minMax"/>
          <c:max val="65"/>
          <c:min val="0"/>
        </c:scaling>
        <c:delete val="0"/>
        <c:axPos val="l"/>
        <c:majorGridlines>
          <c:spPr>
            <a:ln w="635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a:solidFill>
                      <a:schemeClr val="bg1"/>
                    </a:solidFill>
                  </a:rPr>
                  <a:t>Percent in Age Group</a:t>
                </a:r>
              </a:p>
            </c:rich>
          </c:tx>
          <c:layout>
            <c:manualLayout>
              <c:xMode val="edge"/>
              <c:yMode val="edge"/>
              <c:x val="3.9971721684635676E-2"/>
              <c:y val="0.1926802084522044"/>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1800" b="0" i="0" u="none" strike="noStrike" kern="1200" baseline="0">
                <a:solidFill>
                  <a:schemeClr val="bg1"/>
                </a:solidFill>
                <a:latin typeface="+mn-lt"/>
                <a:ea typeface="+mn-ea"/>
                <a:cs typeface="+mn-cs"/>
              </a:defRPr>
            </a:pPr>
            <a:endParaRPr lang="en-US"/>
          </a:p>
        </c:txPr>
        <c:crossAx val="111682304"/>
        <c:crosses val="autoZero"/>
        <c:crossBetween val="between"/>
      </c:valAx>
      <c:spPr>
        <a:noFill/>
        <a:ln>
          <a:noFill/>
        </a:ln>
        <a:effectLst/>
      </c:spPr>
    </c:plotArea>
    <c:legend>
      <c:legendPos val="r"/>
      <c:layout>
        <c:manualLayout>
          <c:xMode val="edge"/>
          <c:yMode val="edge"/>
          <c:x val="0.6529255319149001"/>
          <c:y val="0.16152019002375287"/>
          <c:w val="0.20079787234042651"/>
          <c:h val="0.2868888128114436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hPercent val="53"/>
      <c:rotY val="20"/>
      <c:depthPercent val="200"/>
      <c:rAngAx val="1"/>
    </c:view3D>
    <c:floor>
      <c:thickness val="0"/>
    </c:floor>
    <c:sideWall>
      <c:thickness val="0"/>
    </c:sideWall>
    <c:backWall>
      <c:thickness val="0"/>
    </c:backWall>
    <c:plotArea>
      <c:layout>
        <c:manualLayout>
          <c:layoutTarget val="inner"/>
          <c:xMode val="edge"/>
          <c:yMode val="edge"/>
          <c:x val="0.10099889012208645"/>
          <c:y val="3.0805687203791492E-2"/>
          <c:w val="0.74472807991120982"/>
          <c:h val="0.72748815165876779"/>
        </c:manualLayout>
      </c:layout>
      <c:bar3DChart>
        <c:barDir val="col"/>
        <c:grouping val="clustered"/>
        <c:varyColors val="0"/>
        <c:ser>
          <c:idx val="0"/>
          <c:order val="0"/>
          <c:tx>
            <c:strRef>
              <c:f>Sheet1!$A$2</c:f>
              <c:strCache>
                <c:ptCount val="1"/>
                <c:pt idx="0">
                  <c:v>Women</c:v>
                </c:pt>
              </c:strCache>
            </c:strRef>
          </c:tx>
          <c:invertIfNegative val="0"/>
          <c:cat>
            <c:strRef>
              <c:f>Sheet1!$B$1:$F$1</c:f>
              <c:strCache>
                <c:ptCount val="5"/>
                <c:pt idx="0">
                  <c:v>0</c:v>
                </c:pt>
                <c:pt idx="1">
                  <c:v>1</c:v>
                </c:pt>
                <c:pt idx="2">
                  <c:v>2</c:v>
                </c:pt>
                <c:pt idx="3">
                  <c:v>3</c:v>
                </c:pt>
                <c:pt idx="4">
                  <c:v> &gt;=4</c:v>
                </c:pt>
              </c:strCache>
            </c:strRef>
          </c:cat>
          <c:val>
            <c:numRef>
              <c:f>Sheet1!$B$2:$F$2</c:f>
              <c:numCache>
                <c:formatCode>General</c:formatCode>
                <c:ptCount val="5"/>
                <c:pt idx="0">
                  <c:v>18</c:v>
                </c:pt>
                <c:pt idx="1">
                  <c:v>24</c:v>
                </c:pt>
                <c:pt idx="2">
                  <c:v>35</c:v>
                </c:pt>
                <c:pt idx="3">
                  <c:v>42</c:v>
                </c:pt>
                <c:pt idx="4">
                  <c:v>58</c:v>
                </c:pt>
              </c:numCache>
            </c:numRef>
          </c:val>
          <c:extLst>
            <c:ext xmlns:c16="http://schemas.microsoft.com/office/drawing/2014/chart" uri="{C3380CC4-5D6E-409C-BE32-E72D297353CC}">
              <c16:uniqueId val="{00000000-001B-48B5-B37C-496FCFB80990}"/>
            </c:ext>
          </c:extLst>
        </c:ser>
        <c:ser>
          <c:idx val="1"/>
          <c:order val="1"/>
          <c:tx>
            <c:strRef>
              <c:f>Sheet1!$A$3</c:f>
              <c:strCache>
                <c:ptCount val="1"/>
                <c:pt idx="0">
                  <c:v>Men</c:v>
                </c:pt>
              </c:strCache>
            </c:strRef>
          </c:tx>
          <c:invertIfNegative val="0"/>
          <c:cat>
            <c:strRef>
              <c:f>Sheet1!$B$1:$F$1</c:f>
              <c:strCache>
                <c:ptCount val="5"/>
                <c:pt idx="0">
                  <c:v>0</c:v>
                </c:pt>
                <c:pt idx="1">
                  <c:v>1</c:v>
                </c:pt>
                <c:pt idx="2">
                  <c:v>2</c:v>
                </c:pt>
                <c:pt idx="3">
                  <c:v>3</c:v>
                </c:pt>
                <c:pt idx="4">
                  <c:v> &gt;=4</c:v>
                </c:pt>
              </c:strCache>
            </c:strRef>
          </c:cat>
          <c:val>
            <c:numRef>
              <c:f>Sheet1!$B$3:$F$3</c:f>
              <c:numCache>
                <c:formatCode>General</c:formatCode>
                <c:ptCount val="5"/>
                <c:pt idx="0">
                  <c:v>11</c:v>
                </c:pt>
                <c:pt idx="1">
                  <c:v>19</c:v>
                </c:pt>
                <c:pt idx="2">
                  <c:v>25</c:v>
                </c:pt>
                <c:pt idx="3">
                  <c:v>30</c:v>
                </c:pt>
                <c:pt idx="4">
                  <c:v>35</c:v>
                </c:pt>
              </c:numCache>
            </c:numRef>
          </c:val>
          <c:extLst>
            <c:ext xmlns:c16="http://schemas.microsoft.com/office/drawing/2014/chart" uri="{C3380CC4-5D6E-409C-BE32-E72D297353CC}">
              <c16:uniqueId val="{00000001-001B-48B5-B37C-496FCFB80990}"/>
            </c:ext>
          </c:extLst>
        </c:ser>
        <c:dLbls>
          <c:showLegendKey val="0"/>
          <c:showVal val="0"/>
          <c:showCatName val="0"/>
          <c:showSerName val="0"/>
          <c:showPercent val="0"/>
          <c:showBubbleSize val="0"/>
        </c:dLbls>
        <c:gapWidth val="150"/>
        <c:gapDepth val="0"/>
        <c:shape val="box"/>
        <c:axId val="59540992"/>
        <c:axId val="59542912"/>
        <c:axId val="0"/>
      </c:bar3DChart>
      <c:catAx>
        <c:axId val="59540992"/>
        <c:scaling>
          <c:orientation val="minMax"/>
        </c:scaling>
        <c:delete val="0"/>
        <c:axPos val="b"/>
        <c:title>
          <c:tx>
            <c:rich>
              <a:bodyPr/>
              <a:lstStyle/>
              <a:p>
                <a:pPr>
                  <a:defRPr>
                    <a:solidFill>
                      <a:schemeClr val="tx1"/>
                    </a:solidFill>
                  </a:defRPr>
                </a:pPr>
                <a:r>
                  <a:rPr lang="en-US">
                    <a:solidFill>
                      <a:schemeClr val="tx1"/>
                    </a:solidFill>
                  </a:rPr>
                  <a:t>ACE Score</a:t>
                </a:r>
              </a:p>
            </c:rich>
          </c:tx>
          <c:layout>
            <c:manualLayout>
              <c:xMode val="edge"/>
              <c:yMode val="edge"/>
              <c:x val="0.38956711357439761"/>
              <c:y val="0.85557217609211533"/>
            </c:manualLayout>
          </c:layout>
          <c:overlay val="0"/>
        </c:title>
        <c:numFmt formatCode="General" sourceLinked="1"/>
        <c:majorTickMark val="out"/>
        <c:minorTickMark val="none"/>
        <c:tickLblPos val="low"/>
        <c:txPr>
          <a:bodyPr rot="0" vert="horz"/>
          <a:lstStyle/>
          <a:p>
            <a:pPr>
              <a:defRPr>
                <a:solidFill>
                  <a:schemeClr val="tx1"/>
                </a:solidFill>
              </a:defRPr>
            </a:pPr>
            <a:endParaRPr lang="en-US"/>
          </a:p>
        </c:txPr>
        <c:crossAx val="59542912"/>
        <c:crosses val="autoZero"/>
        <c:auto val="0"/>
        <c:lblAlgn val="ctr"/>
        <c:lblOffset val="100"/>
        <c:tickLblSkip val="1"/>
        <c:tickMarkSkip val="1"/>
        <c:noMultiLvlLbl val="0"/>
      </c:catAx>
      <c:valAx>
        <c:axId val="59542912"/>
        <c:scaling>
          <c:orientation val="minMax"/>
          <c:max val="80"/>
        </c:scaling>
        <c:delete val="0"/>
        <c:axPos val="l"/>
        <c:majorGridlines/>
        <c:title>
          <c:tx>
            <c:rich>
              <a:bodyPr/>
              <a:lstStyle/>
              <a:p>
                <a:pPr>
                  <a:defRPr>
                    <a:solidFill>
                      <a:schemeClr val="tx1"/>
                    </a:solidFill>
                  </a:defRPr>
                </a:pPr>
                <a:r>
                  <a:rPr lang="en-US">
                    <a:solidFill>
                      <a:schemeClr val="tx1"/>
                    </a:solidFill>
                  </a:rPr>
                  <a:t>% With a Lifetime History of Depression</a:t>
                </a:r>
              </a:p>
            </c:rich>
          </c:tx>
          <c:layout>
            <c:manualLayout>
              <c:xMode val="edge"/>
              <c:yMode val="edge"/>
              <c:x val="8.9166061828280224E-3"/>
              <c:y val="9.7260836795854747E-2"/>
            </c:manualLayout>
          </c:layout>
          <c:overlay val="0"/>
        </c:title>
        <c:numFmt formatCode="General" sourceLinked="1"/>
        <c:majorTickMark val="out"/>
        <c:minorTickMark val="none"/>
        <c:tickLblPos val="nextTo"/>
        <c:txPr>
          <a:bodyPr rot="0" vert="horz"/>
          <a:lstStyle/>
          <a:p>
            <a:pPr>
              <a:defRPr>
                <a:solidFill>
                  <a:schemeClr val="tx1"/>
                </a:solidFill>
              </a:defRPr>
            </a:pPr>
            <a:endParaRPr lang="en-US"/>
          </a:p>
        </c:txPr>
        <c:crossAx val="59540992"/>
        <c:crosses val="autoZero"/>
        <c:crossBetween val="between"/>
      </c:valAx>
    </c:plotArea>
    <c:legend>
      <c:legendPos val="r"/>
      <c:layout>
        <c:manualLayout>
          <c:xMode val="edge"/>
          <c:yMode val="edge"/>
          <c:x val="0.64329892652303344"/>
          <c:y val="3.8053142767189629E-2"/>
          <c:w val="0.13651498335183279"/>
          <c:h val="0.16824644549763376"/>
        </c:manualLayout>
      </c:layout>
      <c:overlay val="0"/>
    </c:legend>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solidFill>
                  <a:schemeClr val="tx1"/>
                </a:solidFill>
              </a:rPr>
              <a:t>Bullying Impacts 8</a:t>
            </a:r>
            <a:r>
              <a:rPr lang="en-US" baseline="30000" dirty="0" smtClean="0">
                <a:solidFill>
                  <a:schemeClr val="tx1"/>
                </a:solidFill>
              </a:rPr>
              <a:t>th</a:t>
            </a:r>
            <a:r>
              <a:rPr lang="en-US" dirty="0" smtClean="0">
                <a:solidFill>
                  <a:schemeClr val="tx1"/>
                </a:solidFill>
              </a:rPr>
              <a:t> Grade Mental Health</a:t>
            </a:r>
          </a:p>
          <a:p>
            <a:pPr>
              <a:defRPr/>
            </a:pPr>
            <a:r>
              <a:rPr lang="en-US" sz="1200" dirty="0" smtClean="0"/>
              <a:t>Source: Washington State Health Youth Survey 2018</a:t>
            </a:r>
            <a:endParaRPr lang="en-US" sz="1200" dirty="0"/>
          </a:p>
        </c:rich>
      </c:tx>
      <c:layout>
        <c:manualLayout>
          <c:xMode val="edge"/>
          <c:yMode val="edge"/>
          <c:x val="0.1871809243073229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w="25400">
          <a:noFill/>
        </a:ln>
        <a:effectLst/>
        <a:sp3d/>
      </c:spPr>
    </c:backWall>
    <c:plotArea>
      <c:layout>
        <c:manualLayout>
          <c:layoutTarget val="inner"/>
          <c:xMode val="edge"/>
          <c:yMode val="edge"/>
          <c:x val="9.023530705132253E-2"/>
          <c:y val="0.15855998889619072"/>
          <c:w val="0.72722133824951807"/>
          <c:h val="0.58070774509581757"/>
        </c:manualLayout>
      </c:layout>
      <c:bar3DChart>
        <c:barDir val="col"/>
        <c:grouping val="standard"/>
        <c:varyColors val="0"/>
        <c:ser>
          <c:idx val="0"/>
          <c:order val="0"/>
          <c:tx>
            <c:strRef>
              <c:f>Sheet1!$B$1</c:f>
              <c:strCache>
                <c:ptCount val="1"/>
                <c:pt idx="0">
                  <c:v>Not Bullied</c:v>
                </c:pt>
              </c:strCache>
            </c:strRef>
          </c:tx>
          <c:spPr>
            <a:solidFill>
              <a:schemeClr val="accent1"/>
            </a:solidFill>
            <a:ln>
              <a:noFill/>
            </a:ln>
            <a:effectLst/>
            <a:sp3d/>
          </c:spPr>
          <c:invertIfNegative val="0"/>
          <c:cat>
            <c:strRef>
              <c:f>Sheet1!$A$2:$A$5</c:f>
              <c:strCache>
                <c:ptCount val="4"/>
                <c:pt idx="0">
                  <c:v>Depression</c:v>
                </c:pt>
                <c:pt idx="1">
                  <c:v>Anxiety</c:v>
                </c:pt>
                <c:pt idx="2">
                  <c:v>Consider Suicide</c:v>
                </c:pt>
                <c:pt idx="3">
                  <c:v>Suicide Attempt</c:v>
                </c:pt>
              </c:strCache>
            </c:strRef>
          </c:cat>
          <c:val>
            <c:numRef>
              <c:f>Sheet1!$B$2:$B$5</c:f>
              <c:numCache>
                <c:formatCode>0.0%</c:formatCode>
                <c:ptCount val="4"/>
                <c:pt idx="0">
                  <c:v>0.24099999999999999</c:v>
                </c:pt>
                <c:pt idx="1">
                  <c:v>0.373</c:v>
                </c:pt>
                <c:pt idx="2">
                  <c:v>0.13600000000000001</c:v>
                </c:pt>
                <c:pt idx="3">
                  <c:v>6.3E-2</c:v>
                </c:pt>
              </c:numCache>
            </c:numRef>
          </c:val>
          <c:extLst>
            <c:ext xmlns:c16="http://schemas.microsoft.com/office/drawing/2014/chart" uri="{C3380CC4-5D6E-409C-BE32-E72D297353CC}">
              <c16:uniqueId val="{00000000-68B1-4A2A-9631-79FE7BC64F50}"/>
            </c:ext>
          </c:extLst>
        </c:ser>
        <c:ser>
          <c:idx val="1"/>
          <c:order val="1"/>
          <c:tx>
            <c:strRef>
              <c:f>Sheet1!$C$1</c:f>
              <c:strCache>
                <c:ptCount val="1"/>
                <c:pt idx="0">
                  <c:v>Bullied</c:v>
                </c:pt>
              </c:strCache>
            </c:strRef>
          </c:tx>
          <c:spPr>
            <a:solidFill>
              <a:schemeClr val="accent2"/>
            </a:solidFill>
            <a:ln>
              <a:noFill/>
            </a:ln>
            <a:effectLst/>
            <a:sp3d/>
          </c:spPr>
          <c:invertIfNegative val="0"/>
          <c:cat>
            <c:strRef>
              <c:f>Sheet1!$A$2:$A$5</c:f>
              <c:strCache>
                <c:ptCount val="4"/>
                <c:pt idx="0">
                  <c:v>Depression</c:v>
                </c:pt>
                <c:pt idx="1">
                  <c:v>Anxiety</c:v>
                </c:pt>
                <c:pt idx="2">
                  <c:v>Consider Suicide</c:v>
                </c:pt>
                <c:pt idx="3">
                  <c:v>Suicide Attempt</c:v>
                </c:pt>
              </c:strCache>
            </c:strRef>
          </c:cat>
          <c:val>
            <c:numRef>
              <c:f>Sheet1!$C$2:$C$5</c:f>
              <c:numCache>
                <c:formatCode>0.0%</c:formatCode>
                <c:ptCount val="4"/>
                <c:pt idx="0">
                  <c:v>0.53200000000000003</c:v>
                </c:pt>
                <c:pt idx="1">
                  <c:v>0.64100000000000001</c:v>
                </c:pt>
                <c:pt idx="2">
                  <c:v>0.36899999999999999</c:v>
                </c:pt>
                <c:pt idx="3">
                  <c:v>0.193</c:v>
                </c:pt>
              </c:numCache>
            </c:numRef>
          </c:val>
          <c:extLst>
            <c:ext xmlns:c16="http://schemas.microsoft.com/office/drawing/2014/chart" uri="{C3380CC4-5D6E-409C-BE32-E72D297353CC}">
              <c16:uniqueId val="{00000001-68B1-4A2A-9631-79FE7BC64F50}"/>
            </c:ext>
          </c:extLst>
        </c:ser>
        <c:ser>
          <c:idx val="2"/>
          <c:order val="2"/>
          <c:tx>
            <c:strRef>
              <c:f>Sheet1!$D$1</c:f>
              <c:strCache>
                <c:ptCount val="1"/>
                <c:pt idx="0">
                  <c:v>Risk</c:v>
                </c:pt>
              </c:strCache>
            </c:strRef>
          </c:tx>
          <c:spPr>
            <a:solidFill>
              <a:schemeClr val="accent3"/>
            </a:solidFill>
            <a:ln>
              <a:noFill/>
            </a:ln>
            <a:effectLst/>
            <a:sp3d/>
          </c:spPr>
          <c:invertIfNegative val="0"/>
          <c:cat>
            <c:strRef>
              <c:f>Sheet1!$A$2:$A$5</c:f>
              <c:strCache>
                <c:ptCount val="4"/>
                <c:pt idx="0">
                  <c:v>Depression</c:v>
                </c:pt>
                <c:pt idx="1">
                  <c:v>Anxiety</c:v>
                </c:pt>
                <c:pt idx="2">
                  <c:v>Consider Suicide</c:v>
                </c:pt>
                <c:pt idx="3">
                  <c:v>Suicide Attempt</c:v>
                </c:pt>
              </c:strCache>
            </c:strRef>
          </c:cat>
          <c:val>
            <c:numRef>
              <c:f>Sheet1!$D$2:$D$5</c:f>
              <c:numCache>
                <c:formatCode>General</c:formatCode>
                <c:ptCount val="4"/>
              </c:numCache>
            </c:numRef>
          </c:val>
          <c:extLst>
            <c:ext xmlns:c16="http://schemas.microsoft.com/office/drawing/2014/chart" uri="{C3380CC4-5D6E-409C-BE32-E72D297353CC}">
              <c16:uniqueId val="{00000002-68B1-4A2A-9631-79FE7BC64F50}"/>
            </c:ext>
          </c:extLst>
        </c:ser>
        <c:dLbls>
          <c:showLegendKey val="0"/>
          <c:showVal val="0"/>
          <c:showCatName val="0"/>
          <c:showSerName val="0"/>
          <c:showPercent val="0"/>
          <c:showBubbleSize val="0"/>
        </c:dLbls>
        <c:gapWidth val="150"/>
        <c:shape val="box"/>
        <c:axId val="1304879776"/>
        <c:axId val="1304874784"/>
        <c:axId val="1444597248"/>
      </c:bar3DChart>
      <c:catAx>
        <c:axId val="13048797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04874784"/>
        <c:crosses val="autoZero"/>
        <c:auto val="1"/>
        <c:lblAlgn val="ctr"/>
        <c:lblOffset val="100"/>
        <c:noMultiLvlLbl val="0"/>
      </c:catAx>
      <c:valAx>
        <c:axId val="13048747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04879776"/>
        <c:crosses val="autoZero"/>
        <c:crossBetween val="between"/>
      </c:valAx>
      <c:serAx>
        <c:axId val="1444597248"/>
        <c:scaling>
          <c:orientation val="minMax"/>
        </c:scaling>
        <c:delete val="1"/>
        <c:axPos val="b"/>
        <c:majorTickMark val="none"/>
        <c:minorTickMark val="none"/>
        <c:tickLblPos val="nextTo"/>
        <c:crossAx val="1304874784"/>
        <c:crosses val="autoZero"/>
      </c:ser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Low Engagment in School</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EC8-49CB-88F3-01C949F0DA1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5EC8-49CB-88F3-01C949F0DA1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5EC8-49CB-88F3-01C949F0DA1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5EC8-49CB-88F3-01C949F0DA10}"/>
              </c:ext>
            </c:extLst>
          </c:dPt>
          <c:cat>
            <c:strRef>
              <c:f>Sheet1!$A$2:$A$5</c:f>
              <c:strCache>
                <c:ptCount val="4"/>
                <c:pt idx="0">
                  <c:v>0 ACE</c:v>
                </c:pt>
                <c:pt idx="1">
                  <c:v>1 ACE</c:v>
                </c:pt>
                <c:pt idx="2">
                  <c:v>2 ACE</c:v>
                </c:pt>
                <c:pt idx="3">
                  <c:v>3+ ACEs</c:v>
                </c:pt>
              </c:strCache>
            </c:strRef>
          </c:cat>
          <c:val>
            <c:numRef>
              <c:f>Sheet1!$B$2:$B$5</c:f>
              <c:numCache>
                <c:formatCode>0%</c:formatCode>
                <c:ptCount val="4"/>
                <c:pt idx="0">
                  <c:v>0.25</c:v>
                </c:pt>
                <c:pt idx="1">
                  <c:v>0.33000000000000024</c:v>
                </c:pt>
                <c:pt idx="2">
                  <c:v>0.44</c:v>
                </c:pt>
                <c:pt idx="3">
                  <c:v>0.48000000000000015</c:v>
                </c:pt>
              </c:numCache>
            </c:numRef>
          </c:val>
          <c:extLst>
            <c:ext xmlns:c16="http://schemas.microsoft.com/office/drawing/2014/chart" uri="{C3380CC4-5D6E-409C-BE32-E72D297353CC}">
              <c16:uniqueId val="{00000008-5EC8-49CB-88F3-01C949F0DA10}"/>
            </c:ext>
          </c:extLst>
        </c:ser>
        <c:dLbls>
          <c:showLegendKey val="0"/>
          <c:showVal val="0"/>
          <c:showCatName val="0"/>
          <c:showSerName val="0"/>
          <c:showPercent val="0"/>
          <c:showBubbleSize val="0"/>
        </c:dLbls>
        <c:gapWidth val="219"/>
        <c:overlap val="-27"/>
        <c:axId val="60405248"/>
        <c:axId val="60406784"/>
      </c:barChart>
      <c:catAx>
        <c:axId val="6040524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406784"/>
        <c:crosses val="autoZero"/>
        <c:auto val="1"/>
        <c:lblAlgn val="ctr"/>
        <c:lblOffset val="100"/>
        <c:noMultiLvlLbl val="0"/>
      </c:catAx>
      <c:valAx>
        <c:axId val="60406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40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Does not finish tasks started</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E933-4B33-9CB6-BB6618244C4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E933-4B33-9CB6-BB6618244C4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E933-4B33-9CB6-BB6618244C4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E933-4B33-9CB6-BB6618244C42}"/>
              </c:ext>
            </c:extLst>
          </c:dPt>
          <c:cat>
            <c:strRef>
              <c:f>Sheet1!$A$2:$A$5</c:f>
              <c:strCache>
                <c:ptCount val="4"/>
                <c:pt idx="0">
                  <c:v>0 ACE</c:v>
                </c:pt>
                <c:pt idx="1">
                  <c:v>1 ACE</c:v>
                </c:pt>
                <c:pt idx="2">
                  <c:v>2 ACE</c:v>
                </c:pt>
                <c:pt idx="3">
                  <c:v>3+ ACEs</c:v>
                </c:pt>
              </c:strCache>
            </c:strRef>
          </c:cat>
          <c:val>
            <c:numRef>
              <c:f>Sheet1!$B$2:$B$5</c:f>
              <c:numCache>
                <c:formatCode>0%</c:formatCode>
                <c:ptCount val="4"/>
                <c:pt idx="0">
                  <c:v>0.27</c:v>
                </c:pt>
                <c:pt idx="1">
                  <c:v>0.36000000000000015</c:v>
                </c:pt>
                <c:pt idx="2">
                  <c:v>0.44</c:v>
                </c:pt>
                <c:pt idx="3">
                  <c:v>0.49000000000000016</c:v>
                </c:pt>
              </c:numCache>
            </c:numRef>
          </c:val>
          <c:extLst>
            <c:ext xmlns:c16="http://schemas.microsoft.com/office/drawing/2014/chart" uri="{C3380CC4-5D6E-409C-BE32-E72D297353CC}">
              <c16:uniqueId val="{00000008-E933-4B33-9CB6-BB6618244C42}"/>
            </c:ext>
          </c:extLst>
        </c:ser>
        <c:dLbls>
          <c:showLegendKey val="0"/>
          <c:showVal val="0"/>
          <c:showCatName val="0"/>
          <c:showSerName val="0"/>
          <c:showPercent val="0"/>
          <c:showBubbleSize val="0"/>
        </c:dLbls>
        <c:gapWidth val="219"/>
        <c:overlap val="-27"/>
        <c:axId val="60461824"/>
        <c:axId val="60463360"/>
      </c:barChart>
      <c:catAx>
        <c:axId val="6046182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463360"/>
        <c:crosses val="autoZero"/>
        <c:auto val="1"/>
        <c:lblAlgn val="ctr"/>
        <c:lblOffset val="100"/>
        <c:noMultiLvlLbl val="0"/>
      </c:catAx>
      <c:valAx>
        <c:axId val="60463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461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4944213791457886"/>
          <c:y val="0.11104155730533682"/>
          <c:w val="0.8020730136005727"/>
          <c:h val="0.68950481189851265"/>
        </c:manualLayout>
      </c:layout>
      <c:barChart>
        <c:barDir val="col"/>
        <c:grouping val="clustered"/>
        <c:varyColors val="0"/>
        <c:ser>
          <c:idx val="0"/>
          <c:order val="0"/>
          <c:tx>
            <c:strRef>
              <c:f>Sheet1!$B$1</c:f>
              <c:strCache>
                <c:ptCount val="1"/>
                <c:pt idx="0">
                  <c:v>Highly Externalizing Behavior</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2BDD-4271-B898-70F8FD082060}"/>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2BDD-4271-B898-70F8FD082060}"/>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2BDD-4271-B898-70F8FD082060}"/>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2BDD-4271-B898-70F8FD082060}"/>
              </c:ext>
            </c:extLst>
          </c:dPt>
          <c:cat>
            <c:strRef>
              <c:f>Sheet1!$A$2:$A$5</c:f>
              <c:strCache>
                <c:ptCount val="4"/>
                <c:pt idx="0">
                  <c:v>0 ACE</c:v>
                </c:pt>
                <c:pt idx="1">
                  <c:v>1 ACE</c:v>
                </c:pt>
                <c:pt idx="2">
                  <c:v>2 ACE</c:v>
                </c:pt>
                <c:pt idx="3">
                  <c:v>3+ ACEs</c:v>
                </c:pt>
              </c:strCache>
            </c:strRef>
          </c:cat>
          <c:val>
            <c:numRef>
              <c:f>Sheet1!$B$2:$B$5</c:f>
              <c:numCache>
                <c:formatCode>0%</c:formatCode>
                <c:ptCount val="4"/>
                <c:pt idx="0">
                  <c:v>0.18000000000000008</c:v>
                </c:pt>
                <c:pt idx="1">
                  <c:v>0.26</c:v>
                </c:pt>
                <c:pt idx="2">
                  <c:v>0.33000000000000024</c:v>
                </c:pt>
                <c:pt idx="3">
                  <c:v>0.38000000000000017</c:v>
                </c:pt>
              </c:numCache>
            </c:numRef>
          </c:val>
          <c:extLst>
            <c:ext xmlns:c16="http://schemas.microsoft.com/office/drawing/2014/chart" uri="{C3380CC4-5D6E-409C-BE32-E72D297353CC}">
              <c16:uniqueId val="{00000008-2BDD-4271-B898-70F8FD082060}"/>
            </c:ext>
          </c:extLst>
        </c:ser>
        <c:dLbls>
          <c:showLegendKey val="0"/>
          <c:showVal val="0"/>
          <c:showCatName val="0"/>
          <c:showSerName val="0"/>
          <c:showPercent val="0"/>
          <c:showBubbleSize val="0"/>
        </c:dLbls>
        <c:gapWidth val="219"/>
        <c:overlap val="-27"/>
        <c:axId val="60547072"/>
        <c:axId val="60548608"/>
      </c:barChart>
      <c:catAx>
        <c:axId val="6054707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48608"/>
        <c:crosses val="autoZero"/>
        <c:auto val="1"/>
        <c:lblAlgn val="ctr"/>
        <c:lblOffset val="100"/>
        <c:noMultiLvlLbl val="0"/>
      </c:catAx>
      <c:valAx>
        <c:axId val="60548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47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Does not finish tasks started</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555A-45BD-B66B-B353DA57DDE2}"/>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555A-45BD-B66B-B353DA57DDE2}"/>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555A-45BD-B66B-B353DA57DDE2}"/>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55A-45BD-B66B-B353DA57DDE2}"/>
              </c:ext>
            </c:extLst>
          </c:dPt>
          <c:cat>
            <c:strRef>
              <c:f>Sheet1!$A$2:$A$5</c:f>
              <c:strCache>
                <c:ptCount val="4"/>
                <c:pt idx="0">
                  <c:v>0 ACE</c:v>
                </c:pt>
                <c:pt idx="1">
                  <c:v>1 ACE</c:v>
                </c:pt>
                <c:pt idx="2">
                  <c:v>2 ACE</c:v>
                </c:pt>
                <c:pt idx="3">
                  <c:v>3+ ACEs</c:v>
                </c:pt>
              </c:strCache>
            </c:strRef>
          </c:cat>
          <c:val>
            <c:numRef>
              <c:f>Sheet1!$B$2:$B$5</c:f>
              <c:numCache>
                <c:formatCode>0%</c:formatCode>
                <c:ptCount val="4"/>
                <c:pt idx="0">
                  <c:v>0.27</c:v>
                </c:pt>
                <c:pt idx="1">
                  <c:v>0.36000000000000015</c:v>
                </c:pt>
                <c:pt idx="2">
                  <c:v>0.44</c:v>
                </c:pt>
                <c:pt idx="3">
                  <c:v>0.49000000000000016</c:v>
                </c:pt>
              </c:numCache>
            </c:numRef>
          </c:val>
          <c:extLst>
            <c:ext xmlns:c16="http://schemas.microsoft.com/office/drawing/2014/chart" uri="{C3380CC4-5D6E-409C-BE32-E72D297353CC}">
              <c16:uniqueId val="{00000008-555A-45BD-B66B-B353DA57DDE2}"/>
            </c:ext>
          </c:extLst>
        </c:ser>
        <c:dLbls>
          <c:showLegendKey val="0"/>
          <c:showVal val="0"/>
          <c:showCatName val="0"/>
          <c:showSerName val="0"/>
          <c:showPercent val="0"/>
          <c:showBubbleSize val="0"/>
        </c:dLbls>
        <c:gapWidth val="219"/>
        <c:overlap val="-27"/>
        <c:axId val="60599296"/>
        <c:axId val="60601088"/>
      </c:barChart>
      <c:catAx>
        <c:axId val="605992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601088"/>
        <c:crosses val="autoZero"/>
        <c:auto val="1"/>
        <c:lblAlgn val="ctr"/>
        <c:lblOffset val="100"/>
        <c:noMultiLvlLbl val="0"/>
      </c:catAx>
      <c:valAx>
        <c:axId val="60601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99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Grade Repetition</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BAA-4CBF-A199-D80486188EDF}"/>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CBAA-4CBF-A199-D80486188ED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CBAA-4CBF-A199-D80486188EDF}"/>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CBAA-4CBF-A199-D80486188EDF}"/>
              </c:ext>
            </c:extLst>
          </c:dPt>
          <c:cat>
            <c:strRef>
              <c:f>Sheet1!$A$2:$A$5</c:f>
              <c:strCache>
                <c:ptCount val="4"/>
                <c:pt idx="0">
                  <c:v>0 ACE</c:v>
                </c:pt>
                <c:pt idx="1">
                  <c:v>1 ACE</c:v>
                </c:pt>
                <c:pt idx="2">
                  <c:v>2 ACE</c:v>
                </c:pt>
                <c:pt idx="3">
                  <c:v>3+ ACEs</c:v>
                </c:pt>
              </c:strCache>
            </c:strRef>
          </c:cat>
          <c:val>
            <c:numRef>
              <c:f>Sheet1!$B$2:$B$5</c:f>
              <c:numCache>
                <c:formatCode>0%</c:formatCode>
                <c:ptCount val="4"/>
                <c:pt idx="0">
                  <c:v>6.0000000000000026E-2</c:v>
                </c:pt>
                <c:pt idx="1">
                  <c:v>0.12000000000000002</c:v>
                </c:pt>
                <c:pt idx="2">
                  <c:v>0.14000000000000001</c:v>
                </c:pt>
                <c:pt idx="3">
                  <c:v>0.21000000000000008</c:v>
                </c:pt>
              </c:numCache>
            </c:numRef>
          </c:val>
          <c:extLst>
            <c:ext xmlns:c16="http://schemas.microsoft.com/office/drawing/2014/chart" uri="{C3380CC4-5D6E-409C-BE32-E72D297353CC}">
              <c16:uniqueId val="{00000008-CBAA-4CBF-A199-D80486188EDF}"/>
            </c:ext>
          </c:extLst>
        </c:ser>
        <c:dLbls>
          <c:showLegendKey val="0"/>
          <c:showVal val="0"/>
          <c:showCatName val="0"/>
          <c:showSerName val="0"/>
          <c:showPercent val="0"/>
          <c:showBubbleSize val="0"/>
        </c:dLbls>
        <c:gapWidth val="150"/>
        <c:axId val="134222592"/>
        <c:axId val="134224128"/>
      </c:barChart>
      <c:catAx>
        <c:axId val="134222592"/>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34224128"/>
        <c:crosses val="autoZero"/>
        <c:auto val="1"/>
        <c:lblAlgn val="ctr"/>
        <c:lblOffset val="100"/>
        <c:noMultiLvlLbl val="0"/>
      </c:catAx>
      <c:valAx>
        <c:axId val="134224128"/>
        <c:scaling>
          <c:orientation val="minMax"/>
        </c:scaling>
        <c:delete val="0"/>
        <c:axPos val="l"/>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34222592"/>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t>Zero ACEs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Zero ACEs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154-47F1-8092-82A3A40FFA3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154-47F1-8092-82A3A40FFA3E}"/>
              </c:ext>
            </c:extLst>
          </c:dPt>
          <c:dLbls>
            <c:dLbl>
              <c:idx val="1"/>
              <c:layout/>
              <c:tx>
                <c:rich>
                  <a:bodyPr/>
                  <a:lstStyle/>
                  <a:p>
                    <a:fld id="{A2A10F4D-2909-4A60-89D6-DE7BFD7C301A}" type="VALUE">
                      <a:rPr lang="en-US">
                        <a:solidFill>
                          <a:schemeClr val="tx2"/>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D154-47F1-8092-82A3A40FFA3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No</c:v>
                </c:pt>
                <c:pt idx="1">
                  <c:v>Yes</c:v>
                </c:pt>
              </c:strCache>
            </c:strRef>
          </c:cat>
          <c:val>
            <c:numRef>
              <c:f>Sheet1!$B$2:$B$3</c:f>
              <c:numCache>
                <c:formatCode>0%</c:formatCode>
                <c:ptCount val="2"/>
                <c:pt idx="0">
                  <c:v>0.97</c:v>
                </c:pt>
                <c:pt idx="1">
                  <c:v>0.03</c:v>
                </c:pt>
              </c:numCache>
            </c:numRef>
          </c:val>
          <c:extLst>
            <c:ext xmlns:c16="http://schemas.microsoft.com/office/drawing/2014/chart" uri="{C3380CC4-5D6E-409C-BE32-E72D297353CC}">
              <c16:uniqueId val="{00000004-D154-47F1-8092-82A3A40FFA3E}"/>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346E2A-6DC4-404E-8C9B-EEA670DA9CE2}" type="datetimeFigureOut">
              <a:rPr lang="en-US" smtClean="0"/>
              <a:t>8/27/2020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608C5D-4FD4-B244-85E6-E23C5641CA0C}" type="slidenum">
              <a:rPr lang="en-US" smtClean="0"/>
              <a:t>‹#›</a:t>
            </a:fld>
            <a:endParaRPr lang="en-US"/>
          </a:p>
        </p:txBody>
      </p:sp>
    </p:spTree>
    <p:extLst>
      <p:ext uri="{BB962C8B-B14F-4D97-AF65-F5344CB8AC3E}">
        <p14:creationId xmlns:p14="http://schemas.microsoft.com/office/powerpoint/2010/main" val="1955565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37C1CB-0BE9-8247-8832-0F67569E2A61}" type="datetimeFigureOut">
              <a:rPr lang="en-US" smtClean="0"/>
              <a:t>8/27/2020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45BCDB-C88F-904A-8877-67E718304202}" type="slidenum">
              <a:rPr lang="en-US" smtClean="0"/>
              <a:t>‹#›</a:t>
            </a:fld>
            <a:endParaRPr lang="en-US"/>
          </a:p>
        </p:txBody>
      </p:sp>
    </p:spTree>
    <p:extLst>
      <p:ext uri="{BB962C8B-B14F-4D97-AF65-F5344CB8AC3E}">
        <p14:creationId xmlns:p14="http://schemas.microsoft.com/office/powerpoint/2010/main" val="27976207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481556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scholar.harvard.edu/files/davidrwilliams/files/child_adversity.pdf"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vimeo.com/349164603/b152fa1e61" TargetMode="External"/><Relationship Id="rId2" Type="http://schemas.openxmlformats.org/officeDocument/2006/relationships/slide" Target="../slides/slide133.xml"/><Relationship Id="rId1" Type="http://schemas.openxmlformats.org/officeDocument/2006/relationships/notesMaster" Target="../notesMasters/notesMaster1.xml"/><Relationship Id="rId4" Type="http://schemas.openxmlformats.org/officeDocument/2006/relationships/hyperlink" Target="https://www.youtube.com/watch?v=-ns8ko9-ljU" TargetMode="Externa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www.npr.org/sections/health-shots/2015/03/02/387007941/take-the-ace-quiz-and-learn-what-it-does-and-doesnt-mean" TargetMode="External"/><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injury.research.chop.edu/blog/posts/role-race-and-ethnicity-aces-and-developmental-disabilities#.XyheBvnYrIU" TargetMode="External"/><Relationship Id="rId2" Type="http://schemas.openxmlformats.org/officeDocument/2006/relationships/slide" Target="../slides/slide135.xml"/><Relationship Id="rId1" Type="http://schemas.openxmlformats.org/officeDocument/2006/relationships/notesMaster" Target="../notesMasters/notesMaster1.xml"/><Relationship Id="rId5" Type="http://schemas.openxmlformats.org/officeDocument/2006/relationships/hyperlink" Target="https://scholar.harvard.edu/files/davidrwilliams/files/child_adversity.pdf" TargetMode="External"/><Relationship Id="rId4" Type="http://schemas.openxmlformats.org/officeDocument/2006/relationships/hyperlink" Target="http://www.fact.virginia.gov/wp-content/uploads/2019/05/Racial-Trauma-Issue-Brief.pdf"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www.ncbi.nlm.nih.gov/pmc/articles/PMC4815563/" TargetMode="External"/><Relationship Id="rId2" Type="http://schemas.openxmlformats.org/officeDocument/2006/relationships/slide" Target="../slides/slide137.xml"/><Relationship Id="rId1" Type="http://schemas.openxmlformats.org/officeDocument/2006/relationships/notesMaster" Target="../notesMasters/notesMaster1.xml"/><Relationship Id="rId4" Type="http://schemas.openxmlformats.org/officeDocument/2006/relationships/hyperlink" Target="https://scholar.harvard.edu/files/davidrwilliams/files/child_adversity.pdf" TargetMode="Externa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www.ncbi.nlm.nih.gov/pmc/articles/PMC2526125/"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hyperlink" Target="https://drive.google.com/file/d/1RD50llP2dimEdV3zn0eGrgtCi2TWfakH/view"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hyperlink" Target="https://www.ncbi.nlm.nih.gov/pmc/articles/PMC4815563/" TargetMode="External"/><Relationship Id="rId2" Type="http://schemas.openxmlformats.org/officeDocument/2006/relationships/slide" Target="../slides/slide148.xml"/><Relationship Id="rId1" Type="http://schemas.openxmlformats.org/officeDocument/2006/relationships/notesMaster" Target="../notesMasters/notesMaster1.xml"/><Relationship Id="rId4" Type="http://schemas.openxmlformats.org/officeDocument/2006/relationships/hyperlink" Target="https://scholar.harvard.edu/files/davidrwilliams/files/child_adversity.pdf" TargetMode="Externa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349164603/b152fa1e6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youtube.com/watch?v=-ns8ko9-ljU"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pr.org/sections/health-shots/2015/03/02/387007941/take-the-ace-quiz-and-learn-what-it-does-and-doesnt-mea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ncbi.nlm.nih.gov/pmc/articles/PMC2526125/"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njury.research.chop.edu/blog/posts/role-race-and-ethnicity-aces-and-developmental-disabilities#.XyheBvnYrIU"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scholar.harvard.edu/files/davidrwilliams/files/child_adversity.pdf" TargetMode="External"/><Relationship Id="rId4" Type="http://schemas.openxmlformats.org/officeDocument/2006/relationships/hyperlink" Target="http://www.fact.virginia.gov/wp-content/uploads/2019/05/Racial-Trauma-Issue-Brief.pdf"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45BCDB-C88F-904A-8877-67E7183042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642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https://www.ncbi.nlm.nih.gov/pmc/articles/PMC4815563/</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https://scholar.harvard.edu/files/davidrwilliams/files/child_adversity.pdf</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56CA290-FF0A-47D2-A222-74E9A3D34013}" type="slidenum">
              <a:rPr lang="en-US" smtClean="0"/>
              <a:t>10</a:t>
            </a:fld>
            <a:endParaRPr lang="en-US"/>
          </a:p>
        </p:txBody>
      </p:sp>
    </p:spTree>
    <p:extLst>
      <p:ext uri="{BB962C8B-B14F-4D97-AF65-F5344CB8AC3E}">
        <p14:creationId xmlns:p14="http://schemas.microsoft.com/office/powerpoint/2010/main" val="35435936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8222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Return from break: any thoughts or questions before we move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604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b="0" dirty="0" smtClean="0"/>
              <a:t>Notes: This is the key focus of our day. Relationship is the</a:t>
            </a:r>
            <a:r>
              <a:rPr lang="en-US" b="0" baseline="0" dirty="0" smtClean="0"/>
              <a:t> evidence-based practice most likely to interrupt the trauma-trajectory. In the bar chart, students Washington State students are separated into two groups: Those who responded on the Healthy Youth Survey that they know an adult who can help them in school, and those who say there is no adult to help them at school. Although causation is not established, the correlation is significant: Students who believe that have access to a helping adult fare better across ALL behavioral health domains.</a:t>
            </a:r>
            <a:endParaRPr lang="en-US" b="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42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a:t>
            </a:r>
            <a:r>
              <a:rPr lang="en-US" baseline="0" dirty="0" smtClean="0"/>
              <a:t> This is a small group activity. Say, “Now I want to focus on your needs and experience.” Participants are to list the qualities of the best bosses they have ever worked for, and then list the qualities of the worst bosses they ever worked for. Prompt with questions like, “What made it the best office environment you’ve ever worked in? What made it possible for you to be successful? What made it so you couldn’t wait to escape.”</a:t>
            </a:r>
          </a:p>
          <a:p>
            <a:pPr defTabSz="914132">
              <a:defRPr/>
            </a:pPr>
            <a:endParaRPr lang="en-US" baseline="0" dirty="0" smtClean="0"/>
          </a:p>
          <a:p>
            <a:pPr defTabSz="914132">
              <a:defRPr/>
            </a:pPr>
            <a:r>
              <a:rPr lang="en-US" baseline="0" dirty="0" smtClean="0"/>
              <a:t>Conclude the activity by asking participants to read aloud from their lists. Reaffirm this exactly what we need to be successful, or that you couldn’t wait to get away from that toxic environment as well. Just normalize the responses.</a:t>
            </a:r>
          </a:p>
          <a:p>
            <a:pPr defTabSz="914132">
              <a:defRPr/>
            </a:pPr>
            <a:endParaRPr lang="en-US" baseline="0" dirty="0" smtClean="0"/>
          </a:p>
          <a:p>
            <a:pPr defTabSz="914132">
              <a:defRPr/>
            </a:pPr>
            <a:r>
              <a:rPr lang="en-US" baseline="0" dirty="0" smtClean="0"/>
              <a:t>Before moving to the next slide, ask aloud, “What if I changed the audience I was asking this question to?” Would the responses change if we asked what your clients need from you in order to be successful?”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9987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a:t>
            </a:r>
            <a:r>
              <a:rPr lang="en-US" baseline="0" dirty="0" smtClean="0"/>
              <a:t> This is a small group activity. Say, “Now I want to focus on your needs and experience.” Participants are to list the qualities of the best bosses they have ever worked for, and then list the qualities of the worst bosses they ever worked for. Prompt with questions like, “What made it the best office environment you’ve ever worked in? What made it possible for you to be successful? What made it so you couldn’t wait to escape.”</a:t>
            </a:r>
          </a:p>
          <a:p>
            <a:pPr defTabSz="914132">
              <a:defRPr/>
            </a:pPr>
            <a:endParaRPr lang="en-US" baseline="0" dirty="0" smtClean="0"/>
          </a:p>
          <a:p>
            <a:pPr defTabSz="914132">
              <a:defRPr/>
            </a:pPr>
            <a:r>
              <a:rPr lang="en-US" baseline="0" dirty="0" smtClean="0"/>
              <a:t>Conclude the activity by asking participants to read aloud from their lists. Reaffirm this exactly what we need to be successful, or that you couldn’t wait to get away from that toxic environment as well. Just normalize the responses.</a:t>
            </a:r>
          </a:p>
          <a:p>
            <a:pPr defTabSz="914132">
              <a:defRPr/>
            </a:pPr>
            <a:endParaRPr lang="en-US" baseline="0" dirty="0" smtClean="0"/>
          </a:p>
          <a:p>
            <a:pPr defTabSz="914132">
              <a:defRPr/>
            </a:pPr>
            <a:r>
              <a:rPr lang="en-US" baseline="0" dirty="0" smtClean="0"/>
              <a:t>Before moving to the next slide, ask aloud, “What if I changed the audience I was asking this question to?” Would the responses change if we asked what your clients need from you in order to be successful?”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2380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a:t>
            </a:r>
            <a:r>
              <a:rPr lang="en-US" baseline="0" dirty="0" smtClean="0"/>
              <a:t> This is a small group activity. Say, “Now I want to focus on your needs and experience.” Participants are to list the qualities of the best bosses they have ever worked for, and then list the qualities of the worst bosses they ever worked for. Prompt with questions like, “What made it the best office environment you’ve ever worked in? What made it possible for you to be successful? What made it so you couldn’t wait to escape.”</a:t>
            </a:r>
          </a:p>
          <a:p>
            <a:pPr defTabSz="914132">
              <a:defRPr/>
            </a:pPr>
            <a:endParaRPr lang="en-US" baseline="0" dirty="0" smtClean="0"/>
          </a:p>
          <a:p>
            <a:pPr defTabSz="914132">
              <a:defRPr/>
            </a:pPr>
            <a:r>
              <a:rPr lang="en-US" baseline="0" dirty="0" smtClean="0"/>
              <a:t>Conclude the activity by asking participants to read aloud from their lists. Reaffirm this exactly what we need to be successful, or that you couldn’t wait to get away from that toxic environment as well. Just normalize the responses.</a:t>
            </a:r>
          </a:p>
          <a:p>
            <a:pPr defTabSz="914132">
              <a:defRPr/>
            </a:pPr>
            <a:endParaRPr lang="en-US" baseline="0" dirty="0" smtClean="0"/>
          </a:p>
          <a:p>
            <a:pPr defTabSz="914132">
              <a:defRPr/>
            </a:pPr>
            <a:r>
              <a:rPr lang="en-US" baseline="0" dirty="0" smtClean="0"/>
              <a:t>Before moving to the next slide, ask aloud, “What if I changed the audience I was asking this question to?” Would the responses change if we asked what your clients need from you in order to be successful?”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0645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 Take</a:t>
            </a:r>
            <a:r>
              <a:rPr lang="en-US" baseline="0" dirty="0" smtClean="0"/>
              <a:t> this opportunity to reread your participant’s lists. Instead of saying, “My best boss…” Say, “My best social worker, case manager, club leaders…”</a:t>
            </a:r>
          </a:p>
          <a:p>
            <a:pPr defTabSz="914132">
              <a:defRPr/>
            </a:pPr>
            <a:endParaRPr lang="en-US" baseline="0" dirty="0" smtClean="0"/>
          </a:p>
          <a:p>
            <a:pPr defTabSz="914132">
              <a:defRPr/>
            </a:pPr>
            <a:r>
              <a:rPr lang="en-US" baseline="0" dirty="0" smtClean="0"/>
              <a:t>Drive home the point that their clients need EXACTLY the same things they need in order to be successful.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2940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is a video about the Marshmallow</a:t>
            </a:r>
            <a:r>
              <a:rPr lang="en-US" baseline="0" dirty="0" smtClean="0"/>
              <a:t> Experiment in which it was determined that feelings of reliability within a relationship have a direct bearing on a clients ability to self-regulate.</a:t>
            </a:r>
          </a:p>
          <a:p>
            <a:endParaRPr lang="en-US" baseline="0" dirty="0" smtClean="0"/>
          </a:p>
          <a:p>
            <a:r>
              <a:rPr lang="en-US" baseline="0" dirty="0" smtClean="0"/>
              <a:t>Conclude this video by reiterating the closing lines. “If our clients grew up in environments in which long-term gain is very rare, then it makes perfect sense that they would behave impulsively to maximize their opportunity for reward.”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8663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Do acknowledge that this strategy – although evidence-based – is likely not a good idea during times of </a:t>
            </a:r>
            <a:r>
              <a:rPr lang="en-US" baseline="0" dirty="0" err="1" smtClean="0"/>
              <a:t>Covid</a:t>
            </a:r>
            <a:r>
              <a:rPr lang="en-US" baseline="0" dirty="0" smtClean="0"/>
              <a:t>. Nevertheless, I recommend presenting it as a continued example of the simplicity behind the kernels movement.</a:t>
            </a:r>
          </a:p>
          <a:p>
            <a:endParaRPr lang="en-US" baseline="0" dirty="0" smtClean="0"/>
          </a:p>
          <a:p>
            <a:r>
              <a:rPr lang="en-US" baseline="0" dirty="0" smtClean="0"/>
              <a:t>Physical contact releases a cascade of Oxytocin, the bonding, safety and attachment hormone. Demonstrations of physical contact between an authority figure and a marginalized client are shown to interrupt how that marginalized individual is perceived by their peers, especially if those peers are bonded with the authority figure.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62657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This slide may be read as presented and is also an activity. Participants should break out into dyads or </a:t>
            </a:r>
            <a:r>
              <a:rPr lang="en-US" baseline="0" dirty="0" err="1" smtClean="0"/>
              <a:t>tryads</a:t>
            </a:r>
            <a:r>
              <a:rPr lang="en-US" baseline="0" dirty="0" smtClean="0"/>
              <a:t> with a listener, speaker and observer, or just a listener and speaker. Ask participants to share their stress temperature during activity. Encourage listeners to only respond using one of the options in Step 2 and refrain from adding their own experience with stress.</a:t>
            </a:r>
          </a:p>
          <a:p>
            <a:endParaRPr lang="en-US" baseline="0" dirty="0" smtClean="0"/>
          </a:p>
          <a:p>
            <a:r>
              <a:rPr lang="en-US" baseline="0" dirty="0" smtClean="0"/>
              <a:t>This is a very intentional strategy that may not come naturally to all participants. That’s okay! Practice makes progress! Each participant should have a turn as a listener and as a speaker.</a:t>
            </a:r>
          </a:p>
          <a:p>
            <a:endParaRPr lang="en-US" baseline="0" dirty="0" smtClean="0"/>
          </a:p>
          <a:p>
            <a:r>
              <a:rPr lang="en-US" baseline="0" dirty="0" smtClean="0"/>
              <a:t>Debrief and ask how it felt. Do not assume that all participants are practiced at Active Listening.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20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Note:</a:t>
            </a:r>
            <a:r>
              <a:rPr lang="en-US" baseline="0" dirty="0" smtClean="0">
                <a:latin typeface="+mn-lt"/>
              </a:rPr>
              <a:t> </a:t>
            </a:r>
            <a:r>
              <a:rPr lang="en-US" dirty="0" smtClean="0">
                <a:latin typeface="+mn-lt"/>
              </a:rPr>
              <a:t>Additional known trauma domains</a:t>
            </a:r>
            <a:r>
              <a:rPr lang="en-US" baseline="0" dirty="0" smtClean="0">
                <a:latin typeface="+mn-lt"/>
              </a:rPr>
              <a:t> with links to long-term negative health and opportunity outcomes.</a:t>
            </a:r>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0438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4717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slide may</a:t>
            </a:r>
            <a:r>
              <a:rPr lang="en-US" baseline="0" dirty="0" smtClean="0"/>
              <a:t> be read as presented. The graphic is a representation of the OK/Not OK card utilized in the PAX Good Behavior Game with children. </a:t>
            </a:r>
            <a:r>
              <a:rPr lang="en-US" baseline="0" dirty="0" err="1" smtClean="0"/>
              <a:t>R.ather</a:t>
            </a:r>
            <a:r>
              <a:rPr lang="en-US" baseline="0" dirty="0" smtClean="0"/>
              <a:t> than confronting and giving attention to an undesirable behavior, teachers are able to redirect it by tapping on the card without interrupting their lesson. How would this translate to a club or afterschool environment?</a:t>
            </a:r>
          </a:p>
          <a:p>
            <a:endParaRPr lang="en-US" baseline="0" dirty="0" smtClean="0"/>
          </a:p>
          <a:p>
            <a:r>
              <a:rPr lang="en-US" baseline="0" dirty="0" smtClean="0"/>
              <a:t>Remember, Praise is Public while Reprimands are Private.</a:t>
            </a:r>
          </a:p>
          <a:p>
            <a:endParaRPr lang="en-US" baseline="0" dirty="0" smtClean="0"/>
          </a:p>
          <a:p>
            <a:r>
              <a:rPr lang="en-US" baseline="0" dirty="0" smtClean="0"/>
              <a:t>Among the many insights learned from the ACEs Study, researchers determined that sexual abuse was weighted most heavily in predicting long-term negative health and opportunity outcomes for girls. For boys, the experience of humiliation was the most heavily-weighted predictor.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1041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slide may be read as presented. Research</a:t>
            </a:r>
            <a:r>
              <a:rPr lang="en-US" baseline="0" dirty="0" smtClean="0"/>
              <a:t>ers found the most common auditory signal for transition that elicited a trauma-response was clapping (1-2-3, Eyes on Me!) because it simulated the sound of slapping or distant gun shots for trauma-impacted people.</a:t>
            </a:r>
          </a:p>
          <a:p>
            <a:endParaRPr lang="en-US" baseline="0" dirty="0" smtClean="0"/>
          </a:p>
          <a:p>
            <a:r>
              <a:rPr lang="en-US" baseline="0" dirty="0" smtClean="0"/>
              <a:t>The harmonica produced the lowest trauma-response during transitions.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00482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slide may be read as presented.</a:t>
            </a:r>
          </a:p>
          <a:p>
            <a:endParaRPr lang="en-US" dirty="0" smtClean="0"/>
          </a:p>
          <a:p>
            <a:r>
              <a:rPr lang="en-US" dirty="0" smtClean="0"/>
              <a:t>Implementing a </a:t>
            </a:r>
            <a:r>
              <a:rPr lang="en-US" dirty="0" err="1" smtClean="0"/>
              <a:t>Premack’s</a:t>
            </a:r>
            <a:r>
              <a:rPr lang="en-US" dirty="0" smtClean="0"/>
              <a:t> Principal strategy can be simple. Establish a goal to be reached</a:t>
            </a:r>
            <a:r>
              <a:rPr lang="en-US" baseline="0" dirty="0" smtClean="0"/>
              <a:t> with your client. Each day they meet that goal, they get a cumulative entry in the prize bowl.</a:t>
            </a:r>
            <a:r>
              <a:rPr lang="en-US" dirty="0" smtClean="0"/>
              <a:t> 1</a:t>
            </a:r>
            <a:r>
              <a:rPr lang="en-US" baseline="30000" dirty="0" smtClean="0"/>
              <a:t>st</a:t>
            </a:r>
            <a:r>
              <a:rPr lang="en-US" dirty="0" smtClean="0"/>
              <a:t> day, one entry. 2</a:t>
            </a:r>
            <a:r>
              <a:rPr lang="en-US" baseline="30000" dirty="0" smtClean="0"/>
              <a:t>nd</a:t>
            </a:r>
            <a:r>
              <a:rPr lang="en-US" dirty="0" smtClean="0"/>
              <a:t> day in a row 2 entries.</a:t>
            </a:r>
            <a:r>
              <a:rPr lang="en-US" baseline="0" dirty="0" smtClean="0"/>
              <a:t> 3</a:t>
            </a:r>
            <a:r>
              <a:rPr lang="en-US" baseline="30000" dirty="0" smtClean="0"/>
              <a:t>rd</a:t>
            </a:r>
            <a:r>
              <a:rPr lang="en-US" baseline="0" dirty="0" smtClean="0"/>
              <a:t> day, 3 entries and so on. On the fourth day they miss their goal and get no entry. On 5</a:t>
            </a:r>
            <a:r>
              <a:rPr lang="en-US" baseline="30000" dirty="0" smtClean="0"/>
              <a:t>th</a:t>
            </a:r>
            <a:r>
              <a:rPr lang="en-US" baseline="0" dirty="0" smtClean="0"/>
              <a:t> day they meet their goal and start over at one entry.</a:t>
            </a:r>
          </a:p>
          <a:p>
            <a:endParaRPr lang="en-US" baseline="0" dirty="0" smtClean="0"/>
          </a:p>
          <a:p>
            <a:r>
              <a:rPr lang="en-US" baseline="0" dirty="0" smtClean="0"/>
              <a:t>Prizes probably should not be material with young people, and probably should not exceed on Grand Prize exceeding more than $20. Ample instructions exist online, but at its core, this is another praise and recognition strategy used to increase the frequency of a desired behavior.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5000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These graphs represent the effectiveness of augmenting substance use treatment with a contingency management strategy. Both retention rates and abstinence are increased by the use of this strategy. Typically, contingency management costs less than $160 per client.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8068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a:t>
            </a:r>
            <a:r>
              <a:rPr lang="en-US" baseline="0" dirty="0" smtClean="0"/>
              <a:t> The Social Development Strategy was developed by the University of Washington School of Social and is recognized globally. It is essentially the formula for bonding and the adoption of healthy beliefs and behaviors.</a:t>
            </a:r>
          </a:p>
          <a:p>
            <a:pPr marL="0" indent="0" defTabSz="914132">
              <a:buFont typeface="Arial" panose="020B0604020202020204" pitchFamily="34" charset="0"/>
              <a:buNone/>
              <a:defRPr/>
            </a:pPr>
            <a:endParaRPr lang="en-US" baseline="0" dirty="0" smtClean="0"/>
          </a:p>
          <a:p>
            <a:pPr marL="0" indent="0" defTabSz="914132">
              <a:buFont typeface="Arial" panose="020B0604020202020204" pitchFamily="34" charset="0"/>
              <a:buNone/>
              <a:defRPr/>
            </a:pPr>
            <a:r>
              <a:rPr lang="en-US" baseline="0" dirty="0" smtClean="0"/>
              <a:t>We start be recognizing the individual characteristics of our clients, and then engage in a three step process:</a:t>
            </a:r>
            <a:br>
              <a:rPr lang="en-US" baseline="0" dirty="0" smtClean="0"/>
            </a:br>
            <a:endParaRPr lang="en-US" baseline="0" dirty="0" smtClean="0"/>
          </a:p>
          <a:p>
            <a:pPr marL="228600" indent="-228600" defTabSz="914132">
              <a:buFont typeface="+mj-lt"/>
              <a:buAutoNum type="arabicPeriod"/>
              <a:defRPr/>
            </a:pPr>
            <a:r>
              <a:rPr lang="en-US" baseline="0" dirty="0" smtClean="0"/>
              <a:t>Provide opportunity for your client to make a meaningful contribution to you, your agency, or community.</a:t>
            </a:r>
          </a:p>
          <a:p>
            <a:pPr marL="228600" indent="-228600" defTabSz="914132">
              <a:buFont typeface="+mj-lt"/>
              <a:buAutoNum type="arabicPeriod"/>
              <a:defRPr/>
            </a:pPr>
            <a:r>
              <a:rPr lang="en-US" baseline="0" dirty="0" smtClean="0"/>
              <a:t>Teach the skills your client will need in order to be successful in that opportunity. Do not assume ability.</a:t>
            </a:r>
          </a:p>
          <a:p>
            <a:pPr marL="228600" indent="-228600" defTabSz="914132">
              <a:buFont typeface="+mj-lt"/>
              <a:buAutoNum type="arabicPeriod"/>
              <a:defRPr/>
            </a:pPr>
            <a:r>
              <a:rPr lang="en-US" baseline="0" dirty="0" smtClean="0"/>
              <a:t>Provide consistent recognition for your client’s effort (not exceptionalism) as they work at the contribution. Private and public recognition is okay based on your knowledge of what the client will receive/respond to.</a:t>
            </a:r>
          </a:p>
          <a:p>
            <a:pPr marL="228600" indent="-228600" defTabSz="914132">
              <a:buFont typeface="+mj-lt"/>
              <a:buAutoNum type="arabicPeriod"/>
              <a:defRPr/>
            </a:pPr>
            <a:endParaRPr lang="en-US" baseline="0" dirty="0" smtClean="0"/>
          </a:p>
          <a:p>
            <a:pPr marL="0" indent="0" defTabSz="914132">
              <a:buFont typeface="+mj-lt"/>
              <a:buNone/>
              <a:defRPr/>
            </a:pPr>
            <a:r>
              <a:rPr lang="en-US" baseline="0" dirty="0" smtClean="0"/>
              <a:t>Research shows this process creates attachment and commitment between client and clinician/institution. This attachment leads the client to be more receptive to your healthy beliefs and standards, and ultimately leads to the adoption of those behaviors.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8089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slide may be read as presented.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4127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slide may be read</a:t>
            </a:r>
            <a:r>
              <a:rPr lang="en-US" baseline="0" dirty="0" smtClean="0"/>
              <a:t> as presented.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994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is</a:t>
            </a:r>
            <a:r>
              <a:rPr lang="en-US" baseline="0" dirty="0" smtClean="0"/>
              <a:t> a staff care strategy. Research shows that incorporating gratefulness practices into regular meetings measurably increases employee happiness and sleep. Imagine a more rested and happy workforce!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2427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is a fun one! It is both a client and clinician self-care strategy supported by research conducted by the National Institute of Health. Simply participants to identify which side of the essential fatty-acid list their clients mostly eat from.</a:t>
            </a:r>
          </a:p>
          <a:p>
            <a:endParaRPr lang="en-US" baseline="0" dirty="0" smtClean="0"/>
          </a:p>
          <a:p>
            <a:r>
              <a:rPr lang="en-US" baseline="0" dirty="0" smtClean="0"/>
              <a:t>This trend in diet in new in our history, but contributed to significant behavioral health trends. Remind participants that the body does not produce essential fatty acids, they must be consumed. Also remind them that we need to the right ratio of Omega 6: Omega 3 in order for our brains to function optimally.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86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00" indent="-171400" defTabSz="914132">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78618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2002, Bernard </a:t>
            </a:r>
            <a:r>
              <a:rPr lang="en-US" sz="1200" b="0" i="0" kern="1200" dirty="0" err="1" smtClean="0">
                <a:solidFill>
                  <a:schemeClr val="tx1"/>
                </a:solidFill>
                <a:effectLst/>
                <a:latin typeface="+mn-lt"/>
                <a:ea typeface="+mn-ea"/>
                <a:cs typeface="+mn-cs"/>
              </a:rPr>
              <a:t>Gesch</a:t>
            </a:r>
            <a:r>
              <a:rPr lang="en-US" sz="1200" b="0" i="0" kern="1200" dirty="0" smtClean="0">
                <a:solidFill>
                  <a:schemeClr val="tx1"/>
                </a:solidFill>
                <a:effectLst/>
                <a:latin typeface="+mn-lt"/>
                <a:ea typeface="+mn-ea"/>
                <a:cs typeface="+mn-cs"/>
              </a:rPr>
              <a:t>, a physiologist at Oxford University, investigated the effects of nutritional supplements on inmates in British prisons. Working with 231 detainees for four months, </a:t>
            </a:r>
            <a:r>
              <a:rPr lang="en-US" sz="1200" b="0" i="0" kern="1200" dirty="0" err="1" smtClean="0">
                <a:solidFill>
                  <a:schemeClr val="tx1"/>
                </a:solidFill>
                <a:effectLst/>
                <a:latin typeface="+mn-lt"/>
                <a:ea typeface="+mn-ea"/>
                <a:cs typeface="+mn-cs"/>
              </a:rPr>
              <a:t>Gesch</a:t>
            </a:r>
            <a:r>
              <a:rPr lang="en-US" sz="1200" b="0" i="0" kern="1200" dirty="0" smtClean="0">
                <a:solidFill>
                  <a:schemeClr val="tx1"/>
                </a:solidFill>
                <a:effectLst/>
                <a:latin typeface="+mn-lt"/>
                <a:ea typeface="+mn-ea"/>
                <a:cs typeface="+mn-cs"/>
              </a:rPr>
              <a:t> gave half the group of men, ages 18 to 21, multivitamin, mineral and fatty-acid supplements with meals. The other half of the men received placebos. During the study, </a:t>
            </a:r>
            <a:r>
              <a:rPr lang="en-US" sz="1200" b="0" i="0" kern="1200" dirty="0" err="1" smtClean="0">
                <a:solidFill>
                  <a:schemeClr val="tx1"/>
                </a:solidFill>
                <a:effectLst/>
                <a:latin typeface="+mn-lt"/>
                <a:ea typeface="+mn-ea"/>
                <a:cs typeface="+mn-cs"/>
              </a:rPr>
              <a:t>Gesch</a:t>
            </a:r>
            <a:r>
              <a:rPr lang="en-US" sz="1200" b="0" i="0" kern="1200" dirty="0" smtClean="0">
                <a:solidFill>
                  <a:schemeClr val="tx1"/>
                </a:solidFill>
                <a:effectLst/>
                <a:latin typeface="+mn-lt"/>
                <a:ea typeface="+mn-ea"/>
                <a:cs typeface="+mn-cs"/>
              </a:rPr>
              <a:t> observed that minor infractions of prison rules fell by 26 percent among men given the supplements, while rule-breaking behavior in the placebo group barely budged. The research showed more dramatic results for aggressive behavior. Incidents of violence among the group taking supplements dropped 37 percent, while the behavior of the other prisoners did not change.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Also - Dutch National Agency of Correctional Institutions revealed a 34% decrease of violence and aggression among a 116 member group that were given multi-vitamins, minerals and omega-3 supplements. At the same time, the 105 member group that was administered the placebo had their violent behavior and incidences of rule-breaking behavior increase by 13%.</a:t>
            </a:r>
            <a:endParaRPr lang="en-US" dirty="0" smtClean="0"/>
          </a:p>
          <a:p>
            <a:pPr marL="171400" indent="-171400" defTabSz="914132">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6572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The graph on the left depict</a:t>
            </a:r>
            <a:r>
              <a:rPr lang="en-US" baseline="0" dirty="0" smtClean="0"/>
              <a:t>s rates of national omega 3 consumption using fish consumption as a proxy. The more fish consumed in a nation, the lower the prevalence of major depressive disorders. Conversely, the less fish consumed by a nation the higher the rate of major depressive disorders.</a:t>
            </a:r>
          </a:p>
          <a:p>
            <a:endParaRPr lang="en-US" baseline="0" dirty="0" smtClean="0"/>
          </a:p>
          <a:p>
            <a:r>
              <a:rPr lang="en-US" baseline="0" dirty="0" smtClean="0"/>
              <a:t>On the right, NIH did a follow-up study looking at homicide mortality rates between 1961-2000. The agency found that countries consuming the most omega-6 per capita also had the highest homicide mortality rates during this time.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5614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As we wrap-up, lets circle</a:t>
            </a:r>
            <a:r>
              <a:rPr lang="en-US" baseline="0" dirty="0" smtClean="0"/>
              <a:t> back to b</a:t>
            </a:r>
            <a:r>
              <a:rPr lang="en-US" dirty="0" smtClean="0"/>
              <a:t>ehavioral</a:t>
            </a:r>
            <a:r>
              <a:rPr lang="en-US" baseline="0" dirty="0" smtClean="0"/>
              <a:t> vaccines. Behavioral vaccines work like any other vaccine. If you have an infected person in an </a:t>
            </a:r>
            <a:r>
              <a:rPr lang="en-US" baseline="0" dirty="0" err="1" smtClean="0"/>
              <a:t>uninoculated</a:t>
            </a:r>
            <a:r>
              <a:rPr lang="en-US" baseline="0" dirty="0" smtClean="0"/>
              <a:t> population, the virus broadly contaminates the population and your resources get stretched to, or over, capacity. If the same virus is introduced into a well inoculated population, contagion is limited and you can focus your resources equitably, on those who most need them.</a:t>
            </a:r>
          </a:p>
          <a:p>
            <a:endParaRPr lang="en-US" baseline="0" dirty="0" smtClean="0"/>
          </a:p>
          <a:p>
            <a:r>
              <a:rPr lang="en-US" baseline="0" dirty="0" smtClean="0"/>
              <a:t>A behavior vaccine is simply the combination of effective technologies into something even more effective. Each component of the smart phone in your pocket was a revolutionary invention in its time; however, it wasn’t until they were thoughtfully combined that it transformed the behavior of society. Who here has a smartphone in their pocket?</a:t>
            </a:r>
          </a:p>
          <a:p>
            <a:endParaRPr lang="en-US" baseline="0" dirty="0" smtClean="0"/>
          </a:p>
          <a:p>
            <a:r>
              <a:rPr lang="en-US" baseline="0" dirty="0" smtClean="0"/>
              <a:t>We can also make a behavioral vaccine by combining kernels. Pick any two or three that we’ve discussed today. Commit to implementing them. Watch as small change grows into much bigger change.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4020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Although it predates</a:t>
            </a:r>
            <a:r>
              <a:rPr lang="en-US" baseline="0" dirty="0" smtClean="0"/>
              <a:t> the publication of Embry and </a:t>
            </a:r>
            <a:r>
              <a:rPr lang="en-US" baseline="0" dirty="0" err="1" smtClean="0"/>
              <a:t>Biglan’s</a:t>
            </a:r>
            <a:r>
              <a:rPr lang="en-US" baseline="0" dirty="0" smtClean="0"/>
              <a:t> foundational study on kernels, the Seattle Social Development strategy conducted in Seattle by the University of Washington is a perfect illustration of the simplicity and power of behavioral vaccines.</a:t>
            </a:r>
          </a:p>
          <a:p>
            <a:endParaRPr lang="en-US" baseline="0" dirty="0" smtClean="0"/>
          </a:p>
          <a:p>
            <a:r>
              <a:rPr lang="en-US" baseline="0" dirty="0" smtClean="0"/>
              <a:t>During this study, teachers at six Seattle elementary schools committed to shaking hands and written praise daily. At 10 year follow-up, controlling for all other factors, researchers determined that this behavioral vaccine positively and irrevocably changed the lives – and trauma trajectory – of students.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025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slide is optional. Briefly</a:t>
            </a:r>
            <a:r>
              <a:rPr lang="en-US" baseline="0" dirty="0" smtClean="0"/>
              <a:t> reference that the earlier we act, the more effective our efforts, but that trauma-informed care practices and principles are never wasted.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21233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service providers we can also:</a:t>
            </a:r>
          </a:p>
          <a:p>
            <a:pPr marL="171400" indent="-171400">
              <a:buFont typeface="Arial" panose="020B0604020202020204" pitchFamily="34" charset="0"/>
              <a:buChar char="•"/>
            </a:pPr>
            <a:r>
              <a:rPr lang="en-US" dirty="0" smtClean="0"/>
              <a:t>Deescalate situations</a:t>
            </a:r>
          </a:p>
          <a:p>
            <a:pPr marL="171400" indent="-171400">
              <a:buFont typeface="Arial" panose="020B0604020202020204" pitchFamily="34" charset="0"/>
              <a:buChar char="•"/>
            </a:pPr>
            <a:r>
              <a:rPr lang="en-US" dirty="0" smtClean="0"/>
              <a:t>Check assumptions – observe</a:t>
            </a:r>
            <a:r>
              <a:rPr lang="en-US" baseline="0" dirty="0" smtClean="0"/>
              <a:t> and ask questions</a:t>
            </a:r>
          </a:p>
          <a:p>
            <a:pPr marL="171400" indent="-171400">
              <a:buFont typeface="Arial" panose="020B0604020202020204" pitchFamily="34" charset="0"/>
              <a:buChar char="•"/>
            </a:pPr>
            <a:r>
              <a:rPr lang="en-US" baseline="0" dirty="0" smtClean="0"/>
              <a:t>Deeply listen, recognize strengths and successes</a:t>
            </a:r>
          </a:p>
          <a:p>
            <a:pPr marL="171400" indent="-17140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3929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endParaRPr lang="en-US" baseline="-25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6657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a:t>
            </a:r>
            <a:r>
              <a:rPr lang="en-US" baseline="0" dirty="0" smtClean="0"/>
              <a:t> The closing video brings us back to relationship and todays participants as their agency’s most significant investment in interrupting the trauma-trajectory. Their beliefs alone can change outcomes. Thank participants and reiterate their importance to their client’s healing and outcomes.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4407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Return from break: any thoughts or questions before we move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1757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577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Although there are ongoing discussions about whether or not the ACE survey should be administered to presentation participants, and I understand concerns about retraumatization, this is the most important component of personalizing the presentation.</a:t>
            </a:r>
          </a:p>
          <a:p>
            <a:endParaRPr lang="en-US" baseline="0" dirty="0" smtClean="0"/>
          </a:p>
          <a:p>
            <a:r>
              <a:rPr lang="en-US" baseline="0" dirty="0" smtClean="0"/>
              <a:t>The survey is private and totally voluntary. I ask people to keep track of their score on their fingers or in their minds. I acknowledge up front that I will not ask for people to disclose their ACE score, except for one group, and only if they feel comfortable: Those with an ACE score of Zero.</a:t>
            </a:r>
          </a:p>
          <a:p>
            <a:endParaRPr lang="en-US" baseline="0" dirty="0" smtClean="0"/>
          </a:p>
          <a:p>
            <a:r>
              <a:rPr lang="en-US" baseline="0" dirty="0" smtClean="0"/>
              <a:t>Please do read the ACE questions aloud.</a:t>
            </a:r>
          </a:p>
          <a:p>
            <a:endParaRPr lang="en-US" baseline="0" dirty="0" smtClean="0"/>
          </a:p>
          <a:p>
            <a:r>
              <a:rPr lang="en-US" baseline="0" dirty="0" smtClean="0"/>
              <a:t>Directions: Keep track of your total number of yes answers. This is your ace score.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724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is a brief summary of the ACE Study origins and demographics.  The text on this slide is all you need; however, I find that adding salient details about </a:t>
            </a:r>
            <a:r>
              <a:rPr lang="en-US" baseline="0" dirty="0" err="1" smtClean="0"/>
              <a:t>Felitti</a:t>
            </a:r>
            <a:r>
              <a:rPr lang="en-US" baseline="0" dirty="0" smtClean="0"/>
              <a:t> or </a:t>
            </a:r>
            <a:r>
              <a:rPr lang="en-US" baseline="0" dirty="0" err="1" smtClean="0"/>
              <a:t>Anda’s</a:t>
            </a:r>
            <a:r>
              <a:rPr lang="en-US" baseline="0" dirty="0" smtClean="0"/>
              <a:t> experience increasing engagement. Check out these video interviews, or just google ACES origins to find what resonates with you:</a:t>
            </a:r>
            <a:br>
              <a:rPr lang="en-US" baseline="0" dirty="0" smtClean="0"/>
            </a:br>
            <a:endParaRPr lang="en-US" baseline="0" dirty="0" smtClean="0"/>
          </a:p>
          <a:p>
            <a:pPr marL="171450" indent="-171450">
              <a:buFont typeface="Arial" panose="020B0604020202020204" pitchFamily="34" charset="0"/>
              <a:buChar char="•"/>
            </a:pPr>
            <a:r>
              <a:rPr lang="en-US" baseline="0" dirty="0" smtClean="0"/>
              <a:t>Politics and Profit Interview: </a:t>
            </a:r>
            <a:r>
              <a:rPr lang="en-US" dirty="0" smtClean="0">
                <a:hlinkClick r:id="rId3"/>
              </a:rPr>
              <a:t>https://vimeo.com/349164603/b152fa1e61</a:t>
            </a:r>
            <a:endParaRPr lang="en-US" dirty="0" smtClean="0"/>
          </a:p>
          <a:p>
            <a:pPr marL="171450" indent="-171450">
              <a:buFont typeface="Arial" panose="020B0604020202020204" pitchFamily="34" charset="0"/>
              <a:buChar char="•"/>
            </a:pPr>
            <a:r>
              <a:rPr lang="en-US" dirty="0" smtClean="0"/>
              <a:t>Indian Congress Lecture: </a:t>
            </a:r>
            <a:r>
              <a:rPr lang="en-US" dirty="0" smtClean="0">
                <a:hlinkClick r:id="rId4"/>
              </a:rPr>
              <a:t>https://www.youtube.com/watch?v=-ns8ko9-ljU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6967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i="0" dirty="0" smtClean="0"/>
              <a:t>Adverse Childhood Experiences</a:t>
            </a:r>
            <a:r>
              <a:rPr lang="en-US" i="0" baseline="0" dirty="0" smtClean="0"/>
              <a:t> are any exposure to one of 10 forms of household abuse and dysfunction prior to your 18</a:t>
            </a:r>
            <a:r>
              <a:rPr lang="en-US" i="0" baseline="30000" dirty="0" smtClean="0"/>
              <a:t>th</a:t>
            </a:r>
            <a:r>
              <a:rPr lang="en-US" i="0" baseline="0" dirty="0" smtClean="0"/>
              <a:t> birthday. There are now more known domains of exposure, but for today, we will focus on the 10 original ACES.</a:t>
            </a:r>
            <a:endParaRPr lang="en-US" i="0" dirty="0" smtClean="0"/>
          </a:p>
          <a:p>
            <a:pPr fontAlgn="base"/>
            <a:endParaRPr lang="en-US" i="1" dirty="0" smtClean="0"/>
          </a:p>
          <a:p>
            <a:pPr fontAlgn="base"/>
            <a:r>
              <a:rPr lang="en-US" i="1" dirty="0" smtClean="0"/>
              <a:t>Source</a:t>
            </a:r>
            <a:r>
              <a:rPr lang="en-US" i="1" dirty="0"/>
              <a:t>: Centers for Disease Control and Prevention</a:t>
            </a:r>
          </a:p>
          <a:p>
            <a:pPr fontAlgn="base"/>
            <a:r>
              <a:rPr lang="en-US" i="1" dirty="0"/>
              <a:t>Credit: Robert Wood Johnson Foundation</a:t>
            </a:r>
          </a:p>
          <a:p>
            <a:pPr fontAlgn="base"/>
            <a:r>
              <a:rPr lang="en-US" dirty="0" smtClean="0">
                <a:hlinkClick r:id="rId3"/>
              </a:rPr>
              <a:t>https://www.npr.org/sections/health-shots/2015/03/02/387007941/take-the-ace-quiz-and-learn-what-it-does-and-doesnt-mean</a:t>
            </a:r>
            <a:endParaRPr lang="en-US" dirty="0" smtClean="0"/>
          </a:p>
          <a:p>
            <a:pPr fontAlgn="base"/>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0170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Children’s Hospital of Philadelphia Research Institute: </a:t>
            </a:r>
            <a:r>
              <a:rPr lang="en-US" dirty="0" smtClean="0">
                <a:hlinkClick r:id="rId3"/>
              </a:rPr>
              <a:t>https://injury.research.chop.edu/blog/posts/role-race-and-ethnicity-aces-and-developmental-disabilities#.XyheBvnYrIU</a:t>
            </a:r>
            <a:endParaRPr lang="en-US" dirty="0" smtClean="0"/>
          </a:p>
          <a:p>
            <a:endParaRPr lang="en-US" dirty="0" smtClean="0"/>
          </a:p>
          <a:p>
            <a:r>
              <a:rPr lang="en-US" dirty="0" smtClean="0">
                <a:hlinkClick r:id="rId4"/>
              </a:rPr>
              <a:t>http://www.fact.virginia.gov/wp-content/uploads/2019/05/Racial-Trauma-Issue-Brief.pdf</a:t>
            </a:r>
            <a:endParaRPr lang="en-US" dirty="0" smtClean="0"/>
          </a:p>
          <a:p>
            <a:endParaRPr lang="en-US" dirty="0" smtClean="0"/>
          </a:p>
          <a:p>
            <a:r>
              <a:rPr lang="en-US" dirty="0" smtClean="0"/>
              <a:t>Racial</a:t>
            </a:r>
            <a:r>
              <a:rPr lang="en-US" baseline="0" dirty="0" smtClean="0"/>
              <a:t> disparities in Childhood Trauma: </a:t>
            </a:r>
            <a:r>
              <a:rPr lang="en-US" dirty="0" smtClean="0">
                <a:hlinkClick r:id="rId5"/>
              </a:rPr>
              <a:t>https://scholar.harvard.edu/files/davidrwilliams/files/child_adversity.pdf</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00428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endParaRPr lang="en-US" baseline="-25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358963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https://www.ncbi.nlm.nih.gov/pmc/articles/PMC4815563/</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https://scholar.harvard.edu/files/davidrwilliams/files/child_adversity.pdf</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7274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Note:</a:t>
            </a:r>
            <a:r>
              <a:rPr lang="en-US" baseline="0" dirty="0" smtClean="0">
                <a:latin typeface="+mn-lt"/>
              </a:rPr>
              <a:t> </a:t>
            </a:r>
            <a:r>
              <a:rPr lang="en-US" dirty="0" smtClean="0">
                <a:latin typeface="+mn-lt"/>
              </a:rPr>
              <a:t>Additional known trauma domains</a:t>
            </a:r>
            <a:r>
              <a:rPr lang="en-US" baseline="0" dirty="0" smtClean="0">
                <a:latin typeface="+mn-lt"/>
              </a:rPr>
              <a:t> with links to long-term negative health and opportunity outcomes.</a:t>
            </a:r>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4979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There are many local expert presenters and presentations that can unpack</a:t>
            </a:r>
            <a:r>
              <a:rPr lang="en-US" baseline="0" dirty="0" smtClean="0"/>
              <a:t> the neurology of ACES. This is not that presentation. In fact, all I want to acknowledge here is that audiences already possess enough intuitive understanding of how the brain works that we only need to review what we already know. You may read the brain science slides as-is, or supplement with any salient details you wish to include, as long as they are based in evidence.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80925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slide may be read as presented.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92840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Read this slide as is. Again,</a:t>
            </a:r>
            <a:r>
              <a:rPr lang="en-US" baseline="0" dirty="0" smtClean="0"/>
              <a:t> these are the findings from the original ACES study which is our focus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47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is a critical slide. It is the paradigm shift we are asking all participants to embrace. If the behaviors our clients are experiencing bring them benefit – if they are solutions to an unrecognized prior adversity – how does that shift the nature of our work and approach?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366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After reading the second question aloud and pausing for a moment, I remind people that their ACE score is the total number of yes answers they have so far.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9167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So this is the framework by which we understand the progression of trauma into risk. If we start</a:t>
            </a:r>
            <a:r>
              <a:rPr lang="en-US" baseline="0" dirty="0" smtClean="0"/>
              <a:t> with a foundation of adversity, we expect brain development to be disrupted just as we saw in the Harvard video. That disruption leads to social, emotional or processing impairment and to compensate, the adoption of health risk behaviors as a personal solution to the challenge we are experiencing (after all, we’re all wired to want to feel better). But we know those personal solutions lead to disease, disability and social problems, and ultimately to early death. That is not hyperbole.</a:t>
            </a:r>
          </a:p>
          <a:p>
            <a:endParaRPr lang="en-US" baseline="0" dirty="0" smtClean="0"/>
          </a:p>
          <a:p>
            <a:r>
              <a:rPr lang="en-US" baseline="0" dirty="0" smtClean="0"/>
              <a:t>Fortunately, the model also allows for intervention points that allow us to interrupt the ACES trajectory. This is where your work is so important.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9749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The following slides may be read as presented. Kernels were first identified in a </a:t>
            </a:r>
            <a:r>
              <a:rPr lang="en-US" baseline="0" dirty="0" err="1" smtClean="0"/>
              <a:t>metastudy</a:t>
            </a:r>
            <a:r>
              <a:rPr lang="en-US" baseline="0" dirty="0" smtClean="0"/>
              <a:t> conducted by Dennis Embry and Tony </a:t>
            </a:r>
            <a:r>
              <a:rPr lang="en-US" baseline="0" dirty="0" err="1" smtClean="0"/>
              <a:t>Biglan</a:t>
            </a:r>
            <a:r>
              <a:rPr lang="en-US" baseline="0" dirty="0" smtClean="0"/>
              <a:t>: “Evidence-based Kernels: Fundamental Units of Behavioral Influence.”</a:t>
            </a:r>
          </a:p>
          <a:p>
            <a:endParaRPr lang="en-US" baseline="0" dirty="0" smtClean="0"/>
          </a:p>
          <a:p>
            <a:r>
              <a:rPr lang="en-US" dirty="0" smtClean="0">
                <a:hlinkClick r:id="rId3"/>
              </a:rPr>
              <a:t>https://www.ncbi.nlm.nih.gov/pmc/articles/PMC2526125/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59272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service providers we can also:</a:t>
            </a:r>
          </a:p>
          <a:p>
            <a:pPr marL="171400" indent="-171400">
              <a:buFont typeface="Arial" panose="020B0604020202020204" pitchFamily="34" charset="0"/>
              <a:buChar char="•"/>
            </a:pPr>
            <a:r>
              <a:rPr lang="en-US" dirty="0" smtClean="0"/>
              <a:t>Deescalate situations</a:t>
            </a:r>
          </a:p>
          <a:p>
            <a:pPr marL="171400" indent="-171400">
              <a:buFont typeface="Arial" panose="020B0604020202020204" pitchFamily="34" charset="0"/>
              <a:buChar char="•"/>
            </a:pPr>
            <a:r>
              <a:rPr lang="en-US" dirty="0" smtClean="0"/>
              <a:t>Check assumptions – observe</a:t>
            </a:r>
            <a:r>
              <a:rPr lang="en-US" baseline="0" dirty="0" smtClean="0"/>
              <a:t> and ask questions</a:t>
            </a:r>
          </a:p>
          <a:p>
            <a:pPr marL="171400" indent="-171400">
              <a:buFont typeface="Arial" panose="020B0604020202020204" pitchFamily="34" charset="0"/>
              <a:buChar char="•"/>
            </a:pPr>
            <a:r>
              <a:rPr lang="en-US" baseline="0" dirty="0" smtClean="0"/>
              <a:t>Deeply listen, recognize strengths and successes</a:t>
            </a:r>
          </a:p>
          <a:p>
            <a:pPr marL="171400" indent="-17140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948043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Neuroplasticity is the process by which the brain is shaped by experiences. There are two types of neuroplasticity:</a:t>
            </a:r>
          </a:p>
          <a:p>
            <a:pPr marL="171400" indent="-171400">
              <a:buFont typeface="Arial" panose="020B0604020202020204" pitchFamily="34" charset="0"/>
              <a:buChar char="•"/>
            </a:pPr>
            <a:r>
              <a:rPr lang="en-US" dirty="0" smtClean="0"/>
              <a:t>Cellular plasticity is the number of</a:t>
            </a:r>
            <a:r>
              <a:rPr lang="en-US" baseline="0" dirty="0" smtClean="0"/>
              <a:t> </a:t>
            </a:r>
            <a:r>
              <a:rPr lang="en-US" dirty="0" smtClean="0"/>
              <a:t>connections between brain cells. (occurs during the first 5 years of life)</a:t>
            </a:r>
          </a:p>
          <a:p>
            <a:pPr marL="171400" indent="-171400">
              <a:buFont typeface="Arial" panose="020B0604020202020204" pitchFamily="34" charset="0"/>
              <a:buChar char="•"/>
            </a:pPr>
            <a:r>
              <a:rPr lang="en-US" dirty="0" smtClean="0"/>
              <a:t>Synaptic plasticity is the strength of the</a:t>
            </a:r>
            <a:r>
              <a:rPr lang="en-US" baseline="0" dirty="0" smtClean="0"/>
              <a:t> </a:t>
            </a:r>
            <a:r>
              <a:rPr lang="en-US" dirty="0" smtClean="0"/>
              <a:t>connections between brain cells. (occurs simultaneously</a:t>
            </a:r>
            <a:r>
              <a:rPr lang="en-US" baseline="0" dirty="0" smtClean="0"/>
              <a:t> with cellular plasticity, but continues on to occur throughout our lives)</a:t>
            </a:r>
            <a:endParaRPr lang="en-US" dirty="0" smtClean="0"/>
          </a:p>
          <a:p>
            <a:pPr defTabSz="914132">
              <a:defRPr/>
            </a:pPr>
            <a:endParaRPr lang="en-US" dirty="0" smtClean="0"/>
          </a:p>
          <a:p>
            <a:pPr defTabSz="914132">
              <a:defRPr/>
            </a:pPr>
            <a:r>
              <a:rPr lang="en-US" b="1" dirty="0" smtClean="0"/>
              <a:t>Transition:</a:t>
            </a:r>
            <a:r>
              <a:rPr lang="en-US" b="1" baseline="0" dirty="0" smtClean="0"/>
              <a:t> </a:t>
            </a:r>
            <a:r>
              <a:rPr lang="en-US" b="0" baseline="0" dirty="0" smtClean="0"/>
              <a:t>Lets talk more about the power of resiliency! But first, what exactly is resiliency?</a:t>
            </a:r>
            <a:endParaRPr lang="en-US" b="0" dirty="0" smtClean="0"/>
          </a:p>
          <a:p>
            <a:pPr defTabSz="914132">
              <a:defRPr/>
            </a:pPr>
            <a:r>
              <a:rPr lang="en-US" dirty="0" smtClean="0"/>
              <a:t>_____________________________________</a:t>
            </a:r>
          </a:p>
          <a:p>
            <a:pPr defTabSz="914132">
              <a:defRPr/>
            </a:pPr>
            <a:endParaRPr lang="en-US" dirty="0" smtClean="0"/>
          </a:p>
          <a:p>
            <a:pPr defTabSz="914132">
              <a:defRPr/>
            </a:pPr>
            <a:r>
              <a:rPr lang="en-US" dirty="0" smtClean="0"/>
              <a:t>Pat Levitt (2009). </a:t>
            </a:r>
          </a:p>
          <a:p>
            <a:pPr defTabSz="914132">
              <a:defRPr/>
            </a:pPr>
            <a:endParaRPr lang="en-US" dirty="0" smtClean="0"/>
          </a:p>
          <a:p>
            <a:pPr defTabSz="914132">
              <a:defRPr/>
            </a:pPr>
            <a:r>
              <a:rPr lang="en-US" dirty="0" smtClean="0"/>
              <a:t>Center for Youth Wellness – An Unhealthy Dose</a:t>
            </a:r>
            <a:r>
              <a:rPr lang="en-US" baseline="0" dirty="0" smtClean="0"/>
              <a:t> of Stress </a:t>
            </a:r>
            <a:r>
              <a:rPr lang="en-US" dirty="0" smtClean="0">
                <a:hlinkClick r:id="rId3"/>
              </a:rPr>
              <a:t>https://drive.google.com/file/d/1RD50llP2dimEdV3zn0eGrgtCi2TWfakH/view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155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https://www.ncbi.nlm.nih.gov/pmc/articles/PMC4815563/</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https://scholar.harvard.edu/files/davidrwilliams/files/child_adversity.pdf</a:t>
            </a:r>
            <a:endParaRPr lang="en-US" dirty="0" smtClean="0"/>
          </a:p>
          <a:p>
            <a:endParaRPr lang="en-US" dirty="0"/>
          </a:p>
        </p:txBody>
      </p:sp>
      <p:sp>
        <p:nvSpPr>
          <p:cNvPr id="4" name="Slide Number Placeholder 3"/>
          <p:cNvSpPr>
            <a:spLocks noGrp="1"/>
          </p:cNvSpPr>
          <p:nvPr>
            <p:ph type="sldNum" sz="quarter" idx="10"/>
          </p:nvPr>
        </p:nvSpPr>
        <p:spPr/>
        <p:txBody>
          <a:bodyPr/>
          <a:lstStyle/>
          <a:p>
            <a:fld id="{CC80D37F-2363-404E-8395-515B0EEB5AEB}" type="slidenum">
              <a:rPr lang="en-US" smtClean="0"/>
              <a:pPr/>
              <a:t>148</a:t>
            </a:fld>
            <a:endParaRPr lang="en-US"/>
          </a:p>
        </p:txBody>
      </p:sp>
    </p:spTree>
    <p:extLst>
      <p:ext uri="{BB962C8B-B14F-4D97-AF65-F5344CB8AC3E}">
        <p14:creationId xmlns:p14="http://schemas.microsoft.com/office/powerpoint/2010/main" val="198643224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53806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Attachment, Self-Regulation &amp; Competency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Kinniburgh</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Blaustein</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Spinazzola &amp; van der </a:t>
            </a: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Kolk</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2005, Psychiatric Annals, pp. 424-430.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135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85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168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762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Please read your audience to determine if supportive words, tissue or other needs should be addressed. At this point, I disclose my own ACE score to normalize the experience. YOU DO NOT NEED TO DISCLOSE YOUR ACE SCORE.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789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 Ask your participants, “If you feel</a:t>
            </a:r>
            <a:r>
              <a:rPr lang="en-US" baseline="0" dirty="0" smtClean="0"/>
              <a:t> comfortable, would you raise your hand if you have an ACE score of zero?” Then encourage all participants to look around. In most cases, the majority of your audience will not raise their hands. Do say, “So if you’re like me and have an ACE score, you’re not alone.”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00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45BCDB-C88F-904A-8877-67E7183042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3076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 If presenting virtually</a:t>
            </a:r>
            <a:r>
              <a:rPr lang="en-US" baseline="0" dirty="0" smtClean="0"/>
              <a:t> you may poll </a:t>
            </a:r>
            <a:r>
              <a:rPr lang="en-US" dirty="0" smtClean="0"/>
              <a:t>your participants</a:t>
            </a:r>
            <a:r>
              <a:rPr lang="en-US" baseline="0" dirty="0" smtClean="0"/>
              <a:t> anonymously.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5669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In Snohomish County and Washington State, the majority of adults have at least an ACE score of 1, with approximately 1 in 3 adults reporting 3 categories of trauma exposure or more. This is where we will focus much of our energy in the next 45 minutes.</a:t>
            </a:r>
          </a:p>
          <a:p>
            <a:endParaRPr lang="en-US" baseline="0" dirty="0" smtClean="0"/>
          </a:p>
          <a:p>
            <a:r>
              <a:rPr lang="en-US" baseline="0" dirty="0" smtClean="0"/>
              <a:t>Source: Snohomish Health District, Washington State Department of Health Behavioral Risk Factor Surveillance System, an annual land-line adult health survey.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937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Return from break: any thoughts or questions before we move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76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slide is optional. Most audiences</a:t>
            </a:r>
            <a:r>
              <a:rPr lang="en-US" baseline="0" dirty="0" smtClean="0"/>
              <a:t> will ask if poverty is an ACE. Here is the link between poverty and ACES.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782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is a trailer for an online film about a person’s experience with the foster care system. It is a poignant portrayal of domains of ACE exposure. Ask the audience to count the number of ACEs to which Maja has been exposed. At the conclusion of the video, ask about how we might perceive and respond to Maja’s misbehavior before and after we learn about the details of her experience at home.</a:t>
            </a:r>
          </a:p>
          <a:p>
            <a:endParaRPr lang="en-US" baseline="0" dirty="0" smtClean="0"/>
          </a:p>
          <a:p>
            <a:r>
              <a:rPr lang="en-US" baseline="0" dirty="0" smtClean="0"/>
              <a:t>Is she just acting out to get on our nerves, or are these behaviors the result of trauma exposure and Maslow deficiencies?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138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 The point here is that</a:t>
            </a:r>
            <a:r>
              <a:rPr lang="en-US" baseline="0" dirty="0" smtClean="0"/>
              <a:t> we can’t fully know our client’s trauma history. So, what’s the safer perspective? That they’re behaving badly to annoy you, or that there may be some underlying issue that would benefit from a trauma-informed approach?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180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 The point here is that</a:t>
            </a:r>
            <a:r>
              <a:rPr lang="en-US" baseline="0" dirty="0" smtClean="0"/>
              <a:t> we can’t fully know our client’s trauma history. So, what’s the safer perspective? That they’re behaving badly to annoy you, or that there may be some underlying issue that would benefit from a trauma-informed approach?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1323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 So</a:t>
            </a:r>
            <a:r>
              <a:rPr lang="en-US" baseline="0" dirty="0" smtClean="0"/>
              <a:t> what did we learn from the initial ACEs Study? That trauma exposure is common across society, but what is not common is the recognition of their impact on individuals and communities. In fact, ACEs are very well concealed by time, shame secrecy and social taboo. We may not even have disclosed the details of our trauma to the people who are closest to us.</a:t>
            </a:r>
          </a:p>
          <a:p>
            <a:pPr defTabSz="914132">
              <a:defRPr/>
            </a:pPr>
            <a:endParaRPr lang="en-US" baseline="0" dirty="0" smtClean="0"/>
          </a:p>
          <a:p>
            <a:pPr defTabSz="914132">
              <a:defRPr/>
            </a:pPr>
            <a:r>
              <a:rPr lang="en-US" baseline="0" dirty="0" smtClean="0"/>
              <a:t>However, we know that ACEs are strong indicators of what happens in school and later in life. In fact, the most controversial aspect of the study findings were that it wasn’t the frequency or severity of abuse that determined life-long outcomes, but rather the category exposure itself!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391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b="0" dirty="0" smtClean="0"/>
              <a:t>Notes: This slide is optional. The point is: The</a:t>
            </a:r>
            <a:r>
              <a:rPr lang="en-US" b="0" baseline="0" dirty="0" smtClean="0"/>
              <a:t> CDC has deemed ACEs to be the nation’s #1 chronic health epidemic.</a:t>
            </a:r>
            <a:endParaRPr lang="en-US" b="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824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There are many local expert presenters and presentations that can unpack</a:t>
            </a:r>
            <a:r>
              <a:rPr lang="en-US" baseline="0" dirty="0" smtClean="0"/>
              <a:t> the neurology of ACES. This is not that presentation. In fact, all I want to acknowledge here is that audiences already possess enough intuitive understanding of how the brain works that we only need to review what we already know. You may read the brain science slides as-is, or supplement with any salient details you wish to include, as long as they are based in evidence.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04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smtClean="0"/>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207060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5249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video from the Harvard</a:t>
            </a:r>
            <a:r>
              <a:rPr lang="en-US" baseline="0" dirty="0" smtClean="0"/>
              <a:t> Center for the Developing Child is all the brain science we need for this presentation. Although the focus here is early learning, these processes are in play for as long as the brain is developing.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348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sz="1200" baseline="0" dirty="0" smtClean="0"/>
              <a:t>Notes: Not all stress is bad. It is a myth that all stress should be avoided at any cost. Positive stress – for example, the stress of a failing grade, or the frustration of learning to ride a bicycle – can be developmentally positive if it leads to growth or mastery. What makes it positive is that the stressful event occurs within the context of stable and nurturing relationship.</a:t>
            </a:r>
          </a:p>
          <a:p>
            <a:pPr defTabSz="914132">
              <a:defRPr/>
            </a:pPr>
            <a:endParaRPr lang="en-US" sz="1200" baseline="0" dirty="0" smtClean="0"/>
          </a:p>
          <a:p>
            <a:pPr defTabSz="914132">
              <a:defRPr/>
            </a:pPr>
            <a:r>
              <a:rPr lang="en-US" sz="1200" baseline="0" dirty="0" smtClean="0"/>
              <a:t>Similarly, persistently stressful environments – such as a neighborhood impacted by violence or poverty – are not likely to create long-term negative health impacts if those growing up in that environment have a consistent, nurturing relationship to serve as a buffer against the stress.</a:t>
            </a:r>
          </a:p>
          <a:p>
            <a:pPr defTabSz="914132">
              <a:defRPr/>
            </a:pPr>
            <a:endParaRPr lang="en-US" sz="1200" baseline="0" dirty="0" smtClean="0"/>
          </a:p>
          <a:p>
            <a:pPr defTabSz="914132">
              <a:defRPr/>
            </a:pPr>
            <a:r>
              <a:rPr lang="en-US" sz="1200" baseline="0" dirty="0" smtClean="0"/>
              <a:t>Toxic stress occurs when ACEs or other persistent stresses occur without the protective buffer of relationship.</a:t>
            </a:r>
            <a:endParaRPr lang="en-US" sz="1200" baseline="-25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063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Ask your participants if they have noticed any of these</a:t>
            </a:r>
            <a:r>
              <a:rPr lang="en-US" baseline="0" dirty="0" smtClean="0"/>
              <a:t> symptoms of traumatic brain development in the client population they serve. While these symptoms alone don’t prove trauma-exposure, it may change how we understand our client’s behavior and we support them through it. Simply expecting “good behavior” or punishing through bad behavior will not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4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slide is optional. It’s a diagram showing the relationship between Catecholamine production (adrenaline and dopamine) and alertness or engagement as it relates to biological </a:t>
            </a:r>
            <a:r>
              <a:rPr lang="en-US" baseline="0" dirty="0" err="1" smtClean="0"/>
              <a:t>adhd</a:t>
            </a:r>
            <a:r>
              <a:rPr lang="en-US" baseline="0" dirty="0" smtClean="0"/>
              <a:t> and trauma-induced symptoms that resemble </a:t>
            </a:r>
            <a:r>
              <a:rPr lang="en-US" baseline="0" dirty="0" err="1" smtClean="0"/>
              <a:t>adhd</a:t>
            </a:r>
            <a:r>
              <a:rPr lang="en-US" baseline="0" dirty="0" smtClean="0"/>
              <a:t>.</a:t>
            </a:r>
          </a:p>
          <a:p>
            <a:endParaRPr lang="en-US" baseline="0" dirty="0" smtClean="0"/>
          </a:p>
          <a:p>
            <a:r>
              <a:rPr lang="en-US" baseline="0" dirty="0" smtClean="0"/>
              <a:t>Too little Catecholamine production and we experience a lack of focused, organized and responsible behavior. Biological ADHD can be treated with stimulant medications that increase Catecholamine production and move us back into focus and alertness.</a:t>
            </a:r>
          </a:p>
          <a:p>
            <a:endParaRPr lang="en-US" baseline="0" dirty="0" smtClean="0"/>
          </a:p>
          <a:p>
            <a:r>
              <a:rPr lang="en-US" dirty="0" smtClean="0"/>
              <a:t>For those exposed to trauma, the body may already be overproducing Catecholamine as part of the stress</a:t>
            </a:r>
            <a:r>
              <a:rPr lang="en-US" baseline="0" dirty="0" smtClean="0"/>
              <a:t> response. These symptoms mirror ADHD, but are not biological in origin. When physicians unaware of the impact of trauma prescribe stimulants in this case, it exacerbates the ADHD symptoms and pushes the client into symptoms of pain, fright and anxiety, in addition to forgetful, distracted and impulsive behaviors.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396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Slide may be read as 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slide may be read as is, but supplemented with your salient details about serving clients experiencing negative self-concept issues.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3075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slide may be presented</a:t>
            </a:r>
            <a:r>
              <a:rPr lang="en-US" baseline="0" dirty="0" smtClean="0"/>
              <a:t> as-is, but do link weakened immune system, decreased bone density and slower healing for your audience. These clients are more likely to become sick or injured (contributing to more frequent absences from school, work, or treatment) and take longer to recover (so those absences tend to be of a longer duration).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951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slide is optional. People exposed to high rates of conflict or persistently stressful environments may experience a blunted stress response. This specifically diminishes how our brain jumpstarts orientation to the day, our immune system and memory.</a:t>
            </a:r>
          </a:p>
          <a:p>
            <a:endParaRPr lang="en-US" baseline="0" dirty="0" smtClean="0"/>
          </a:p>
          <a:p>
            <a:r>
              <a:rPr lang="en-US" baseline="0" dirty="0" smtClean="0"/>
              <a:t>The CAR does not activate at each wake-up (for example, if we wake up from a nap or in the middle of the night) but only at our start of day wake-up. During this process the body is flooded with Cortisol and maintains elevated stress hormone levels for approximately 45 minutes. </a:t>
            </a:r>
          </a:p>
          <a:p>
            <a:endParaRPr lang="en-US" baseline="0" dirty="0" smtClean="0"/>
          </a:p>
          <a:p>
            <a:r>
              <a:rPr lang="en-US" baseline="0" dirty="0" smtClean="0"/>
              <a:t>In clients experiencing a dysregulated CAR, their reaction to the cortisol burst is diminished because of persistently high cortisol rates resulting from a toxic stress environment.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979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a:t>
            </a:r>
            <a:r>
              <a:rPr lang="en-US" baseline="0" dirty="0" smtClean="0"/>
              <a:t> slide is o</a:t>
            </a:r>
            <a:r>
              <a:rPr lang="en-US" dirty="0" smtClean="0"/>
              <a:t>ptional and may be read as presented. It describes the</a:t>
            </a:r>
            <a:r>
              <a:rPr lang="en-US" baseline="0" dirty="0" smtClean="0"/>
              <a:t> symptoms of a diminished cortisol awakening response.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54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We start with the data to ensure a common understanding for our why. Even if the ACES study and outcomes are not new to the listener, this will ensure a common lens with which to participate in the training.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209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baseline="0" dirty="0" smtClean="0"/>
              <a:t>Notes: To increase understanding of ACE impacts, its important to review the original study findings. These graphs measure cause and effect (dose/response). The more ACES to which a person is exposed, the more likely they were to report engaging in substance use. In all ACE slides, participants should pay attention to the “stair steps” to increased risk.</a:t>
            </a:r>
          </a:p>
          <a:p>
            <a:pPr defTabSz="914132">
              <a:defRPr/>
            </a:pPr>
            <a:endParaRPr lang="en-US" baseline="0" dirty="0" smtClean="0"/>
          </a:p>
          <a:p>
            <a:pPr defTabSz="914132">
              <a:defRPr/>
            </a:pPr>
            <a:r>
              <a:rPr lang="en-US" baseline="0" dirty="0" smtClean="0"/>
              <a:t>Please mention that the Study measured risk across populations, but that individuals are protected from these outcomes based their own innate resilience and exposure to protective and nurturing relationships. SO – while this data is absolutely predictive for populations, it is not predictive for individuals.</a:t>
            </a:r>
          </a:p>
          <a:p>
            <a:pPr defTabSz="914132">
              <a:defRPr/>
            </a:pPr>
            <a:endParaRPr lang="en-US" baseline="0" dirty="0" smtClean="0"/>
          </a:p>
          <a:p>
            <a:pPr defTabSz="914132">
              <a:defRPr/>
            </a:pPr>
            <a:r>
              <a:rPr lang="en-US" baseline="0" dirty="0" smtClean="0"/>
              <a:t>ACEs are not a prescription for engaging in this behavior.</a:t>
            </a:r>
            <a:endParaRPr lang="en-US" baseline="-25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476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806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 Compared to individuals</a:t>
            </a:r>
            <a:r>
              <a:rPr lang="en-US" baseline="0" dirty="0" smtClean="0"/>
              <a:t> with no ACEs, those with an ACE Score of 4 or higher are twice as likely to report ongoing job problems, missing work for up to 14 days in a row or more, and having significant financial problems related to job instability.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871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Read this slide as is. Again,</a:t>
            </a:r>
            <a:r>
              <a:rPr lang="en-US" baseline="0" dirty="0" smtClean="0"/>
              <a:t> these are the findings from the original ACES study which is our focus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229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is a critical slide. It is the paradigm shift we are asking all participants to embrace. If the behaviors our clients are experiencing bring them benefit – if they are solutions to an unrecognized prior adversity – how does that shift the nature of our work and approach?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8928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All of the following school-based slides are optional, but may be relevant to communicating the needs and challenges of your school-aged clients.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51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 Trauma disorders may</a:t>
            </a:r>
            <a:r>
              <a:rPr lang="en-US" baseline="0" dirty="0" smtClean="0"/>
              <a:t> result in significant school disruption. The example here, Malory (French for “Unfortunate One.”) is fictional, but her path is not. These slides may be read as presented.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311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 The text in</a:t>
            </a:r>
            <a:r>
              <a:rPr lang="en-US" baseline="0" dirty="0" smtClean="0"/>
              <a:t> orange at the top of the page is the symptom we may recognize in our client. The bullet points on this and following slides describe the increased risk young people with a known ACE score of 1 (physical abuse) experience according to the health you survey.</a:t>
            </a:r>
          </a:p>
          <a:p>
            <a:pPr defTabSz="914132">
              <a:defRPr/>
            </a:pPr>
            <a:endParaRPr lang="en-US" baseline="0" dirty="0" smtClean="0"/>
          </a:p>
          <a:p>
            <a:pPr defTabSz="914132">
              <a:defRPr/>
            </a:pPr>
            <a:r>
              <a:rPr lang="en-US" baseline="0" dirty="0" smtClean="0"/>
              <a:t>The Healthy Youth Survey is our most important and reliable resource for understanding the risk and protective factors impacting young people in Washington State. It is administered every other year in 6</a:t>
            </a:r>
            <a:r>
              <a:rPr lang="en-US" baseline="30000" dirty="0" smtClean="0"/>
              <a:t>th</a:t>
            </a:r>
            <a:r>
              <a:rPr lang="en-US" baseline="0" dirty="0" smtClean="0"/>
              <a:t>, 8</a:t>
            </a:r>
            <a:r>
              <a:rPr lang="en-US" baseline="30000" dirty="0" smtClean="0"/>
              <a:t>th</a:t>
            </a:r>
            <a:r>
              <a:rPr lang="en-US" baseline="0" dirty="0" smtClean="0"/>
              <a:t>, 10</a:t>
            </a:r>
            <a:r>
              <a:rPr lang="en-US" baseline="30000" dirty="0" smtClean="0"/>
              <a:t>th</a:t>
            </a:r>
            <a:r>
              <a:rPr lang="en-US" baseline="0" dirty="0" smtClean="0"/>
              <a:t> and 12</a:t>
            </a:r>
            <a:r>
              <a:rPr lang="en-US" baseline="30000" dirty="0" smtClean="0"/>
              <a:t>th</a:t>
            </a:r>
            <a:r>
              <a:rPr lang="en-US" baseline="0" dirty="0" smtClean="0"/>
              <a:t> grade.</a:t>
            </a:r>
          </a:p>
          <a:p>
            <a:pPr defTabSz="914132">
              <a:defRPr/>
            </a:pPr>
            <a:endParaRPr lang="en-US" baseline="0" dirty="0" smtClean="0"/>
          </a:p>
          <a:p>
            <a:pPr defTabSz="914132">
              <a:defRPr/>
            </a:pPr>
            <a:r>
              <a:rPr lang="en-US" baseline="0" dirty="0" smtClean="0"/>
              <a:t>Epidemiologists estimate that HYS results are accurate and for 95% of the entire student population. Individual surveys have control questions that screen for false answers.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83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755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is an optional slide for youth serving agencies including schools. Please note the elevated risk rates in red. The bottom line: Adults cannot be bystanders when bullying is known to be occurring. The experience of bullying should result in an immediate referral for follow-up support services in school.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68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Our goal is to immediately make this training personal by inviting participants to consider how they are impacted by client/student behavior in their places of work. We will expand on these questions as we move through the presentation. Ultimately, we will ask participants to consider what role trauma may have in influencing these behaviors, whether or not these behaviors bring benefits to the client, and why they would stop engaging in these behaviors without a replacement behavior.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090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159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786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2826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 Compared to students with an ACE Score of Zero, students</a:t>
            </a:r>
            <a:r>
              <a:rPr lang="en-US" baseline="0" dirty="0" smtClean="0"/>
              <a:t> with just 3 categories of trauma exposure or more are at twice the risk for experience the risk-factors that lead to school-dropout.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6567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With</a:t>
            </a:r>
            <a:r>
              <a:rPr lang="en-US" baseline="0" dirty="0" smtClean="0"/>
              <a:t> an ACEs score of zero, about 1 in 20 students are at risk for being held back. With an score of 3 or higher, 1 in 5 are at risk.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14398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 Only</a:t>
            </a:r>
            <a:r>
              <a:rPr lang="en-US" baseline="0" dirty="0" smtClean="0"/>
              <a:t> 3% of the student population experience no adverse childhood experiences will require academic or behavioral intervention. With an ACEs score of 4 or more, every other student requires intervention to be successful.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9043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Now we are back to turn and talk. In dyads or triads, participants should discuss the “benefits” that engaging in the noted problem behavior brings to their client. What is the function of the behavior. Encourage speculation based on what they’ve learned today. This will be a challenging exercise for some participants transitioning from understanding their client’s behavior as “bad.”</a:t>
            </a:r>
          </a:p>
          <a:p>
            <a:endParaRPr lang="en-US" baseline="0" dirty="0" smtClean="0"/>
          </a:p>
          <a:p>
            <a:r>
              <a:rPr lang="en-US" baseline="0" dirty="0" smtClean="0"/>
              <a:t>We want participants to understand that all behavior has a purpose. Generally to gain something or escape something. This understanding is key to finding a prosocial replacement behavior.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340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latin typeface="+mn-lt"/>
              </a:rPr>
              <a:t>Notes: The researchers found ACEs</a:t>
            </a:r>
            <a:r>
              <a:rPr lang="en-US" baseline="0" dirty="0" smtClean="0">
                <a:latin typeface="+mn-lt"/>
              </a:rPr>
              <a:t> cause (not correlate) this partial list of long-term negative health and opportunity outcomes. More than that, these issues are significantly more likely to occur in clusters rather than individually. So for example, a trauma-impacted client is more likely to experience depression, substance use and unintended pregnancy rather than just depression alone.</a:t>
            </a:r>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912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0287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The following slides are a visual depiction of the increased risk caused by ACE exposure.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4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This is a brief summary of the ACE Study origins and demographics.  The text on this slide is all you need; however, I find that adding salient details about </a:t>
            </a:r>
            <a:r>
              <a:rPr lang="en-US" baseline="0" dirty="0" err="1" smtClean="0"/>
              <a:t>Felitti</a:t>
            </a:r>
            <a:r>
              <a:rPr lang="en-US" baseline="0" dirty="0" smtClean="0"/>
              <a:t> or </a:t>
            </a:r>
            <a:r>
              <a:rPr lang="en-US" baseline="0" dirty="0" err="1" smtClean="0"/>
              <a:t>Anda’s</a:t>
            </a:r>
            <a:r>
              <a:rPr lang="en-US" baseline="0" dirty="0" smtClean="0"/>
              <a:t> experience increasing engagement. Check out these video interviews, or just google ACES origins to find what resonates with you:</a:t>
            </a:r>
            <a:br>
              <a:rPr lang="en-US" baseline="0" dirty="0" smtClean="0"/>
            </a:br>
            <a:endParaRPr lang="en-US" baseline="0" dirty="0" smtClean="0"/>
          </a:p>
          <a:p>
            <a:pPr marL="171450" indent="-171450">
              <a:buFont typeface="Arial" panose="020B0604020202020204" pitchFamily="34" charset="0"/>
              <a:buChar char="•"/>
            </a:pPr>
            <a:r>
              <a:rPr lang="en-US" baseline="0" dirty="0" smtClean="0"/>
              <a:t>Politics and Profit Interview: </a:t>
            </a:r>
            <a:r>
              <a:rPr lang="en-US" dirty="0" smtClean="0">
                <a:hlinkClick r:id="rId3"/>
              </a:rPr>
              <a:t>https://vimeo.com/349164603/b152fa1e61</a:t>
            </a:r>
            <a:endParaRPr lang="en-US" dirty="0" smtClean="0"/>
          </a:p>
          <a:p>
            <a:pPr marL="171450" indent="-171450">
              <a:buFont typeface="Arial" panose="020B0604020202020204" pitchFamily="34" charset="0"/>
              <a:buChar char="•"/>
            </a:pPr>
            <a:r>
              <a:rPr lang="en-US" dirty="0" smtClean="0"/>
              <a:t>Indian Congress Lecture: </a:t>
            </a:r>
            <a:r>
              <a:rPr lang="en-US" dirty="0" smtClean="0">
                <a:hlinkClick r:id="rId4"/>
              </a:rPr>
              <a:t>https://www.youtube.com/watch?v=-ns8ko9-ljU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343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CDC,</a:t>
            </a:r>
            <a:r>
              <a:rPr lang="en-US" baseline="0" dirty="0" smtClean="0"/>
              <a:t> 21.7% of all smoking is directly caused by the experience of trauma during childhood. What that means is if I used a magic wand to eliminate all trauma in the nation, we would see smoking rate decline by about 22% because the causal factor never occurred.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6312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The CDC estimates that more than half</a:t>
            </a:r>
            <a:r>
              <a:rPr lang="en-US" baseline="0" dirty="0" smtClean="0"/>
              <a:t> of all depression is directly attributable to the experience of trauma during childhood.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2160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The CDC estimates that 68% of all illicit drug use is caused by the experience of childhood trauma. If I waved my magic wand now, we would see illicit drug use decline by two thirds. We just won the war on drugs. All of the funding put into enforcement, </a:t>
            </a:r>
            <a:r>
              <a:rPr lang="en-US" baseline="0" dirty="0" err="1" smtClean="0"/>
              <a:t>deconfliction</a:t>
            </a:r>
            <a:r>
              <a:rPr lang="en-US" baseline="0" dirty="0" smtClean="0"/>
              <a:t>, and criminal justice dedicated to the war on drugs now gets to go to Health and Human Services, Department of Education, or back into taxpayers pockets.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85189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The CDC estimates that</a:t>
            </a:r>
            <a:r>
              <a:rPr lang="en-US" baseline="0" dirty="0" smtClean="0"/>
              <a:t> virtually all alcoholism is the result of childhood trauma.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37306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And that nearly all attempted</a:t>
            </a:r>
            <a:r>
              <a:rPr lang="en-US" baseline="0" dirty="0" smtClean="0"/>
              <a:t> suicide is attributable to the experience of trauma in childhood. This is an important time to remind participants that ACEs are not a prescription for engaging in these behaviors, but that as we look across the population of those exposed to trauma in the initial ACEs study, this is what was found.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2004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So this is the framework by which we understand the progression of trauma into risk. If we start</a:t>
            </a:r>
            <a:r>
              <a:rPr lang="en-US" baseline="0" dirty="0" smtClean="0"/>
              <a:t> with a foundation of adversity, we expect brain development to be disrupted just as we saw in the Harvard video. That disruption leads to social, emotional or processing impairment and to compensate, the adoption of health risk behaviors as a personal solution to the challenge we are experiencing (after all, we’re all wired to want to feel better). But we know those personal solutions lead to disease, disability and social problems, and ultimately to early death. That is not hyperbole.</a:t>
            </a:r>
          </a:p>
          <a:p>
            <a:endParaRPr lang="en-US" baseline="0" dirty="0" smtClean="0"/>
          </a:p>
          <a:p>
            <a:r>
              <a:rPr lang="en-US" baseline="0" dirty="0" smtClean="0"/>
              <a:t>Fortunately, the model also allows for intervention points that allow us to interrupt the ACES trajectory. This is where your work is so important.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1556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So what do the researchers mean by early death? In the initial ACE</a:t>
            </a:r>
            <a:r>
              <a:rPr lang="en-US" baseline="0" dirty="0" smtClean="0"/>
              <a:t> Study, the population over 50 was most strongly represented among those with Zero aces.  As ACEs exposure increased, the over 50 population decreases in the data. With an ACE score of 6 or higher, the over 50 population was virtually no longer represented. Researchers found that life expectancy decreased by 19.5 years with an ACE score of 6 or higher.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8876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We are informed by another framework that helps us to determine appropriate goals for our clients:</a:t>
            </a:r>
            <a:r>
              <a:rPr lang="en-US" baseline="0" dirty="0" smtClean="0"/>
              <a:t> Maslow’s Hierarchy of Needs. While we MUST maintain high expectations for our clients, we should recognize that their capacity and motivation for meeting those expectations are unlocked by first meeting their deficiency needs.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7509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 These impact/self-care</a:t>
            </a:r>
            <a:r>
              <a:rPr lang="en-US" baseline="0" dirty="0" smtClean="0"/>
              <a:t> </a:t>
            </a:r>
            <a:r>
              <a:rPr lang="en-US" dirty="0" smtClean="0"/>
              <a:t>slides are optional and may be read as presented. Do add salient details based on your experience and</a:t>
            </a:r>
            <a:r>
              <a:rPr lang="en-US" baseline="0" dirty="0" smtClean="0"/>
              <a:t> expertise. We want participants to understand that their important work with their clients may have negative wellness impacts in their own life if they aren’t vigilantly taking care of themselves. These slides are not accusation, but rather an attempt to help participants recognize where they or a colleague may be in need. The goal is to normalize this experience, not shame.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10188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Know your audience. This slide is optional and may feel accusatory to some.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84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i="0" dirty="0" smtClean="0"/>
              <a:t>Adverse Childhood Experiences</a:t>
            </a:r>
            <a:r>
              <a:rPr lang="en-US" i="0" baseline="0" dirty="0" smtClean="0"/>
              <a:t> are any exposure to one of 10 forms of household abuse and dysfunction prior to your 18</a:t>
            </a:r>
            <a:r>
              <a:rPr lang="en-US" i="0" baseline="30000" dirty="0" smtClean="0"/>
              <a:t>th</a:t>
            </a:r>
            <a:r>
              <a:rPr lang="en-US" i="0" baseline="0" dirty="0" smtClean="0"/>
              <a:t> birthday. There are now more known domains of exposure, but for today, we will focus on the 10 original ACES.</a:t>
            </a:r>
            <a:endParaRPr lang="en-US" i="0" dirty="0" smtClean="0"/>
          </a:p>
          <a:p>
            <a:pPr fontAlgn="base"/>
            <a:endParaRPr lang="en-US" i="1" dirty="0" smtClean="0"/>
          </a:p>
          <a:p>
            <a:pPr fontAlgn="base"/>
            <a:r>
              <a:rPr lang="en-US" i="1" dirty="0" smtClean="0"/>
              <a:t>Source</a:t>
            </a:r>
            <a:r>
              <a:rPr lang="en-US" i="1" dirty="0"/>
              <a:t>: Centers for Disease Control and Prevention</a:t>
            </a:r>
          </a:p>
          <a:p>
            <a:pPr fontAlgn="base"/>
            <a:r>
              <a:rPr lang="en-US" i="1" dirty="0"/>
              <a:t>Credit: Robert Wood Johnson Foundation</a:t>
            </a:r>
          </a:p>
          <a:p>
            <a:pPr fontAlgn="base"/>
            <a:r>
              <a:rPr lang="en-US" dirty="0" smtClean="0">
                <a:hlinkClick r:id="rId3"/>
              </a:rPr>
              <a:t>https://www.npr.org/sections/health-shots/2015/03/02/387007941/take-the-ace-quiz-and-learn-what-it-does-and-doesnt-mean</a:t>
            </a:r>
            <a:endParaRPr lang="en-US" dirty="0" smtClean="0"/>
          </a:p>
          <a:p>
            <a:pPr fontAlgn="base"/>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741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9320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a:t>
            </a:r>
            <a:r>
              <a:rPr lang="en-US" baseline="0" dirty="0" smtClean="0"/>
              <a:t> This is the closing slide for ACES and set-up slide for Kernels.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91727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Return from break: any thoughts or questions before we move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9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I want to emphasize cross-discipline collaboration.</a:t>
            </a:r>
            <a:r>
              <a:rPr lang="en-US" baseline="0" dirty="0" smtClean="0"/>
              <a:t> As we move forward in the presentation, we will draw from strategies used across disciplines to mitigate the trauma trajectory of our clients and increase positive outcomes. Its time to expand our tool box.</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6486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This video is a perfect introduction to systems level work. It demonstrates how small intentional acts can grow into significant measurable and positive change over time. I conclude the video by inviting the participants to be the ecosystem engineers of their environments.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5099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2725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The following slides may be read as presented. Kernels were first identified in a </a:t>
            </a:r>
            <a:r>
              <a:rPr lang="en-US" baseline="0" dirty="0" err="1" smtClean="0"/>
              <a:t>metastudy</a:t>
            </a:r>
            <a:r>
              <a:rPr lang="en-US" baseline="0" dirty="0" smtClean="0"/>
              <a:t> conducted by Dennis Embry and Tony </a:t>
            </a:r>
            <a:r>
              <a:rPr lang="en-US" baseline="0" dirty="0" err="1" smtClean="0"/>
              <a:t>Biglan</a:t>
            </a:r>
            <a:r>
              <a:rPr lang="en-US" baseline="0" dirty="0" smtClean="0"/>
              <a:t>: “Evidence-based Kernels: Fundamental Units of Behavioral Influence.”</a:t>
            </a:r>
          </a:p>
          <a:p>
            <a:endParaRPr lang="en-US" baseline="0" dirty="0" smtClean="0"/>
          </a:p>
          <a:p>
            <a:r>
              <a:rPr lang="en-US" dirty="0" smtClean="0">
                <a:hlinkClick r:id="rId3"/>
              </a:rPr>
              <a:t>https://www.ncbi.nlm.nih.gov/pmc/articles/PMC2526125/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6992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7405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Notes: This slide introduces participants to Affect management. It is okay to read as presented. We’ll circle back to this slide in a bit.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Attachment, Self-Regulation &amp; Competency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Kinniburgh</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Blaustein</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Spinazzola &amp; van der </a:t>
            </a: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Kolk</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2005, Psychiatric Annals, pp. 424-430.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7032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 This slide introduces participants to the concept of mirror neurons,</a:t>
            </a:r>
            <a:r>
              <a:rPr lang="en-US" baseline="0" dirty="0" smtClean="0"/>
              <a:t> an involuntary social learning mechanism. Mirror Neuron research in humans is young, primarily beginning in 2012; however, mirror neuron existence in animals began about 60 years ago.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8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Children’s Hospital of Philadelphia Research Institute: </a:t>
            </a:r>
            <a:r>
              <a:rPr lang="en-US" dirty="0" smtClean="0">
                <a:hlinkClick r:id="rId3"/>
              </a:rPr>
              <a:t>https://injury.research.chop.edu/blog/posts/role-race-and-ethnicity-aces-and-developmental-disabilities#.XyheBvnYrIU</a:t>
            </a:r>
            <a:endParaRPr lang="en-US" dirty="0" smtClean="0"/>
          </a:p>
          <a:p>
            <a:endParaRPr lang="en-US" dirty="0" smtClean="0"/>
          </a:p>
          <a:p>
            <a:r>
              <a:rPr lang="en-US" dirty="0" smtClean="0">
                <a:hlinkClick r:id="rId4"/>
              </a:rPr>
              <a:t>http://www.fact.virginia.gov/wp-content/uploads/2019/05/Racial-Trauma-Issue-Brief.pdf</a:t>
            </a:r>
            <a:endParaRPr lang="en-US" dirty="0" smtClean="0"/>
          </a:p>
          <a:p>
            <a:endParaRPr lang="en-US" dirty="0" smtClean="0"/>
          </a:p>
          <a:p>
            <a:r>
              <a:rPr lang="en-US" dirty="0" smtClean="0"/>
              <a:t>Racial</a:t>
            </a:r>
            <a:r>
              <a:rPr lang="en-US" baseline="0" dirty="0" smtClean="0"/>
              <a:t> disparities in Childhood Trauma: </a:t>
            </a:r>
            <a:r>
              <a:rPr lang="en-US" dirty="0" smtClean="0">
                <a:hlinkClick r:id="rId5"/>
              </a:rPr>
              <a:t>https://scholar.harvard.edu/files/davidrwilliams/files/child_adversity.pdf</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0008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This video comes from the National Geographic television program called “Brain Games.” Introduce it as, “I want to show you how mirror neurons work.”</a:t>
            </a:r>
          </a:p>
          <a:p>
            <a:endParaRPr lang="en-US" baseline="0" dirty="0" smtClean="0"/>
          </a:p>
          <a:p>
            <a:r>
              <a:rPr lang="en-US" baseline="0" dirty="0" smtClean="0"/>
              <a:t>When the video concludes, I repeat the last lines for emphasis, that approximately 30% of the brain is dedicated to processing our sense of sight, and that when faced with choosing what we’re seeing vs. what our other senses are telling us, we often trust our eyes and make the wrong choice.</a:t>
            </a:r>
          </a:p>
          <a:p>
            <a:endParaRPr lang="en-US" baseline="0" dirty="0" smtClean="0"/>
          </a:p>
          <a:p>
            <a:r>
              <a:rPr lang="en-US" baseline="0" dirty="0" smtClean="0"/>
              <a:t>This video does not actually demonstrate Mirror Neurons in action, it actually demonstrates the brain’s capacity for neuroplasticity – the ability to recover from trauma by creating new neural connections.</a:t>
            </a:r>
          </a:p>
          <a:p>
            <a:endParaRPr lang="en-US" baseline="0" dirty="0" smtClean="0"/>
          </a:p>
          <a:p>
            <a:r>
              <a:rPr lang="en-US" baseline="0" dirty="0" smtClean="0"/>
              <a:t>What we see as the host conditions each participants hands is their brain – in real-time – creating new neural connections telling participants that the false hand is their real hand. That’s why when it is struck, </a:t>
            </a:r>
            <a:r>
              <a:rPr lang="en-US" baseline="0" dirty="0" err="1" smtClean="0"/>
              <a:t>particpants</a:t>
            </a:r>
            <a:r>
              <a:rPr lang="en-US" baseline="0" dirty="0" smtClean="0"/>
              <a:t> express feeling pain, being able to move their fingers, and so on.</a:t>
            </a:r>
          </a:p>
          <a:p>
            <a:endParaRPr lang="en-US" baseline="0" dirty="0" smtClean="0"/>
          </a:p>
          <a:p>
            <a:r>
              <a:rPr lang="en-US" baseline="0" dirty="0" smtClean="0"/>
              <a:t>Neuroplasticity gives us hope that forever changed by trauma doesn’t mean forever damaged by trauma.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372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 Circling back to the Mirror</a:t>
            </a:r>
            <a:r>
              <a:rPr lang="en-US" baseline="0" dirty="0" smtClean="0"/>
              <a:t> Neuron slide, say: “The actual demonstration of how Mirror Neurons work was this room. You were a living demonstration.” Explain that although presentation participants were just observers of a two-dimensional </a:t>
            </a:r>
            <a:r>
              <a:rPr lang="en-US" baseline="0" dirty="0" err="1" smtClean="0"/>
              <a:t>tv</a:t>
            </a:r>
            <a:r>
              <a:rPr lang="en-US" baseline="0" dirty="0" smtClean="0"/>
              <a:t> program, most of them still mirrored the expressions they saw on screen. Point out the gasps that accompanied the first demonstration, the matched facial expressions of surprise, that most of the room was silent during the second demonstration until the participant begins to laugh and then the whole room chuckled with him, and even the final demonstration in which (even though they new it was coming) the majority of the room matches the participant’s surprise and shock.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9691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Notes: This brings us back to the importance of the evidence-based practice of managing affect. Our goal should be a consistent neutral or positive affect when interacting with clients in order to facilitate trust and rapport building while keeping them at ease around us. Think about maintaining at least a McDonald’s level of customer service in every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Attachment, Self-Regulation &amp; Competency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Kinniburgh</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Blaustein</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Spinazzola &amp; van der </a:t>
            </a: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Kolk</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2005, Psychiatric Annals, pp. 424-430.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61311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is the second paradigm shift we are asking participants to embrace: to ask what’s happening rather than what’s wrong. We want participants to embrace a thought process that</a:t>
            </a:r>
            <a:r>
              <a:rPr lang="en-US" baseline="0" dirty="0" smtClean="0"/>
              <a:t> encourages considering if a client’s immediate behavior may be the result of an activated stress response system rather than rudeness.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6219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baseline="0" dirty="0" smtClean="0"/>
              <a:t>Notes: In this case, building success means promoting the prosocial behaviors you want to see rather than the anti-social behaviors you don’t want to see. This is also a time to remind participants that any change to predictability may negatively impact behavior until the change becomes routine.</a:t>
            </a:r>
          </a:p>
          <a:p>
            <a:pPr defTabSz="914132">
              <a:defRPr/>
            </a:pPr>
            <a:endParaRPr lang="en-US" baseline="0" dirty="0" smtClean="0"/>
          </a:p>
          <a:p>
            <a:pPr defTabSz="914132">
              <a:defRPr/>
            </a:pPr>
            <a:r>
              <a:rPr lang="en-US" baseline="0" dirty="0" smtClean="0"/>
              <a:t>This is also an opportunity to remind participants about extinction behaviors. Our clients may subconsciously and more intensely regress into the behavior we’re trying to change if our efforts are being successful because any change may be considered a threat. Stick with it. Research shows that we must practice new strategies for at least 12 weeks before achieving sustainable behavior change. Encourage participants to stick with a new strategy for at least a month before concluding it is ineffective. In my experience, well-meaning individuals paint themselves into the corner of “Nothing will work with this client” because they abandon evidence-based strategies when they do not produce immediate or magical effects.</a:t>
            </a:r>
            <a:endParaRPr lang="en-US" baseline="-25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9610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Notes: This slide may be presented as written, and validated by your personal experience or salient detail about establishing a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Attachment, Self-Regulation &amp; Competency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Kinniburgh</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Blaustein</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Spinazzola &amp; van der </a:t>
            </a:r>
            <a:r>
              <a:rPr kumimoji="0" lang="en-US" sz="1200" b="0" i="0" u="none" strike="noStrike" kern="1200" cap="none" spc="0" normalizeH="0" baseline="0" noProof="0" dirty="0" err="1" smtClean="0">
                <a:ln>
                  <a:noFill/>
                </a:ln>
                <a:solidFill>
                  <a:prstClr val="white">
                    <a:lumMod val="50000"/>
                  </a:prstClr>
                </a:solidFill>
                <a:effectLst/>
                <a:uLnTx/>
                <a:uFillTx/>
                <a:latin typeface="+mn-lt"/>
                <a:ea typeface="+mn-ea"/>
                <a:cs typeface="+mn-cs"/>
              </a:rPr>
              <a:t>Kolk</a:t>
            </a: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 2005, Psychiatric Annals, pp. 424-430.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5553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C3A6-AC47-406C-B2BF-0B979A48A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4289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This slide</a:t>
            </a:r>
            <a:r>
              <a:rPr lang="en-US" baseline="0" dirty="0" smtClean="0"/>
              <a:t> is optional. The point is: It’s a long and very expensive road to becoming recognized as a evidence-based practice. Program developers must recoup their investment, or these effectiveness studies would essentially stop.</a:t>
            </a:r>
          </a:p>
          <a:p>
            <a:endParaRPr lang="en-US" baseline="0" dirty="0" smtClean="0"/>
          </a:p>
          <a:p>
            <a:r>
              <a:rPr lang="en-US" baseline="0" dirty="0" smtClean="0"/>
              <a:t>Kernels, on the other hand, comprise non-proprietary evidence-based practices shared by many world class programs. They are indivisible and fundamental units of behavioral influence. They are also intuitive and require no special curriculum, materials or supplies to implement. There is simply no money to be made from promoting kernels.</a:t>
            </a:r>
          </a:p>
          <a:p>
            <a:endParaRPr lang="en-US" baseline="0" dirty="0" smtClean="0"/>
          </a:p>
          <a:p>
            <a:r>
              <a:rPr lang="en-US" baseline="0" dirty="0" smtClean="0"/>
              <a:t>So we turn to the audience. They are our wolves (as in the opening systems video for this half of our presentation)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56318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Physical play is exactly what it sounds like. </a:t>
            </a:r>
          </a:p>
          <a:p>
            <a:endParaRPr lang="en-US" dirty="0" smtClean="0"/>
          </a:p>
          <a:p>
            <a:r>
              <a:rPr lang="en-US" dirty="0" smtClean="0"/>
              <a:t>Non-directive play has a recipe: The adult does not lead play, but rather follows</a:t>
            </a:r>
            <a:r>
              <a:rPr lang="en-US" baseline="0" dirty="0" smtClean="0"/>
              <a:t> </a:t>
            </a:r>
            <a:r>
              <a:rPr lang="en-US" dirty="0" smtClean="0"/>
              <a:t>the child’s play by imitating and narrating what the child is doing. Essentially,</a:t>
            </a:r>
            <a:r>
              <a:rPr lang="en-US" baseline="0" dirty="0" smtClean="0"/>
              <a:t> the adult becomes the sports announcer of play while they participate with the child. Two 15 minute play session a week result in the listed outcomes over time.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6812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32" rtl="0" eaLnBrk="1" fontAlgn="auto" latinLnBrk="0" hangingPunct="1">
              <a:lnSpc>
                <a:spcPct val="100000"/>
              </a:lnSpc>
              <a:spcBef>
                <a:spcPts val="0"/>
              </a:spcBef>
              <a:spcAft>
                <a:spcPts val="0"/>
              </a:spcAft>
              <a:buClrTx/>
              <a:buSzTx/>
              <a:buFontTx/>
              <a:buNone/>
              <a:tabLst/>
              <a:defRPr/>
            </a:pPr>
            <a:r>
              <a:rPr lang="en-US" dirty="0" smtClean="0"/>
              <a:t>Notes: Reading and practicing the steps in the story book is the intervention. All</a:t>
            </a:r>
            <a:r>
              <a:rPr lang="en-US" baseline="0" dirty="0" smtClean="0"/>
              <a:t> materials are available online for free. The strategy was developed and researched by Vanderbilt University.</a:t>
            </a:r>
            <a:endParaRPr lang="en-US" dirty="0" smtClean="0"/>
          </a:p>
          <a:p>
            <a:pPr defTabSz="91413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470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endParaRPr lang="en-US" baseline="-25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6913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53206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One</a:t>
            </a:r>
            <a:r>
              <a:rPr lang="en-US" baseline="0" dirty="0" smtClean="0"/>
              <a:t> example of many, many free online resources available to support Turtle Breathing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07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32">
              <a:buFont typeface="Arial" panose="020B0604020202020204" pitchFamily="34" charset="0"/>
              <a:buNone/>
              <a:defRPr/>
            </a:pPr>
            <a:r>
              <a:rPr lang="en-US" dirty="0" smtClean="0"/>
              <a:t>Notes: This slide may be presented as written, but emphasize that verbal</a:t>
            </a:r>
            <a:r>
              <a:rPr lang="en-US" baseline="0" dirty="0" smtClean="0"/>
              <a:t> praise and recognition is the single most powerful behavior change strategy on earth. No other strategy comes close to the impact of praise.</a:t>
            </a:r>
          </a:p>
          <a:p>
            <a:pPr marL="0" indent="0" defTabSz="914132">
              <a:buFont typeface="Arial" panose="020B0604020202020204" pitchFamily="34" charset="0"/>
              <a:buNone/>
              <a:defRPr/>
            </a:pPr>
            <a:endParaRPr lang="en-US" baseline="0" dirty="0" smtClean="0"/>
          </a:p>
          <a:p>
            <a:pPr marL="0" indent="0" defTabSz="914132">
              <a:buFont typeface="Arial" panose="020B0604020202020204" pitchFamily="34" charset="0"/>
              <a:buNone/>
              <a:defRPr/>
            </a:pPr>
            <a:r>
              <a:rPr lang="en-US" baseline="0" dirty="0" smtClean="0"/>
              <a:t>Research is clear that the more we notice a behavior, the more likely its frequency will increase. Consider the next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4599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Notes: How does your agency or program recognize participants for doing “what is expected?” Chances are expected behavior is ignored.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70157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Now consider how often acting</a:t>
            </a:r>
            <a:r>
              <a:rPr lang="en-US" baseline="0" dirty="0" smtClean="0"/>
              <a:t> out behavior is noticed. Likely at a much higher rate. Research is very clear: We increase the frequency of behaviors that we notice. Is your agency accidently installing the very behaviors you’re struggling with, or trying to prevent?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26838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32"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Notes:</a:t>
            </a:r>
            <a:r>
              <a:rPr lang="en-US" sz="1200" baseline="0" dirty="0" smtClean="0">
                <a:solidFill>
                  <a:schemeClr val="bg1"/>
                </a:solidFill>
              </a:rPr>
              <a:t> Researchers offer this pneumonic for engaging in praise. Remember, be specific and immediate. The ratio of 4:1 for offering praise to criticism is the lowest research-supported ratio I could find. I present the minimum to make this practice more attainable, but more is better. </a:t>
            </a:r>
          </a:p>
          <a:p>
            <a:pPr marL="0" marR="0" lvl="0" indent="0" algn="l" defTabSz="914132"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bg1"/>
              </a:solidFill>
            </a:endParaRPr>
          </a:p>
          <a:p>
            <a:pPr marL="0" marR="0" lvl="0" indent="0" algn="l" defTabSz="914132"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If you work with a client who does not receive direct praise well, try indirect praise: speaking a praise loud enough for the client to overhear, but not directly to her.</a:t>
            </a:r>
            <a:endParaRPr lang="en-US" sz="1200" dirty="0" smtClean="0">
              <a:solidFill>
                <a:schemeClr val="bg1"/>
              </a:solidFill>
            </a:endParaRPr>
          </a:p>
          <a:p>
            <a:pPr marL="0" marR="0" lvl="0" indent="0" algn="l" defTabSz="914132"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endParaRPr>
          </a:p>
          <a:p>
            <a:pPr marL="0" marR="0" lvl="0" indent="0" algn="l" defTabSz="914132"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endParaRPr>
          </a:p>
          <a:p>
            <a:pPr marL="0" marR="0" lvl="0" indent="0" algn="l" defTabSz="914132"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endParaRPr>
          </a:p>
          <a:p>
            <a:pPr marL="0" marR="0" lvl="0" indent="0" algn="l" defTabSz="914132"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Positive outcomes for both social and academic behaviors (e.g., </a:t>
            </a:r>
            <a:r>
              <a:rPr lang="en-US" sz="1200" dirty="0" err="1" smtClean="0">
                <a:solidFill>
                  <a:schemeClr val="bg1"/>
                </a:solidFill>
              </a:rPr>
              <a:t>Broden</a:t>
            </a:r>
            <a:r>
              <a:rPr lang="en-US" sz="1200" dirty="0" smtClean="0">
                <a:solidFill>
                  <a:schemeClr val="bg1"/>
                </a:solidFill>
              </a:rPr>
              <a:t> et al., 1970; Craft et al., 1998; Ferguson, &amp; Houghton, 1992; Gable &amp; Shores, 1980; Sutherland, 2000; Sutherland et al., 2000).</a:t>
            </a:r>
            <a:endParaRPr lang="en-US" dirty="0" smtClean="0"/>
          </a:p>
          <a:p>
            <a:pPr defTabSz="91413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99897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Praise is a matter of equity, not equality. Equity means we provide additional support where we need to in order to ensure each of our clients can meet their</a:t>
            </a:r>
            <a:r>
              <a:rPr lang="en-US" baseline="0" dirty="0" smtClean="0"/>
              <a:t> goals. In my experience, you may encounter more public resistance to the use of praise than any other strategy presented here. “Undeserved” praise seems to challenge many people’s sense of fairness.</a:t>
            </a:r>
          </a:p>
          <a:p>
            <a:endParaRPr lang="en-US" baseline="0" dirty="0" smtClean="0"/>
          </a:p>
          <a:p>
            <a:r>
              <a:rPr lang="en-US" baseline="0" dirty="0" smtClean="0"/>
              <a:t>Do emphasize that we need to notice the expected more than the exceptional. For many of our clients, doing what is expected IS exceptional.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41509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smtClean="0"/>
              <a:t>Notes: There</a:t>
            </a:r>
            <a:r>
              <a:rPr lang="en-US" baseline="0" dirty="0" smtClean="0"/>
              <a:t> are more ways to share praise than by verbalizing it. Research shows written praise is just as effective.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4177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Notes: Although noticing the inhibition of a behavior seems counterintuitive, this practice is recognized to prevent domestic violence and child abuse, especially where a child’s disruptive behavior is suspected of being the trigger for violence.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Example: Dear Mrs. Smith. Its clear you’ve been working with Johnny. He didn’t bark like a dog during silent reading and was a joy to have in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Please note for all praise strategies: Concluding a praise statement with “Why can’t you do this all the time?” or some other variant is not praise at all.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84931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mn-lt"/>
                <a:ea typeface="+mn-ea"/>
                <a:cs typeface="+mn-cs"/>
              </a:rPr>
              <a:t>This is a span of life kernel. The active ingredient is reading it aloud and/or posting it to a public display.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A290-FF0A-47D2-A222-74E9A3D34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029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1021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D25940A9-50F2-B34D-93A2-1558229A0869}" type="datetimeFigureOut">
              <a:rPr lang="en-US" smtClean="0"/>
              <a:t>8/27/2020</a:t>
            </a:fld>
            <a:endParaRPr lang="en-US"/>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CB1D675B-69DC-1D47-AAD7-E6542555132F}" type="slidenum">
              <a:rPr lang="en-US" smtClean="0"/>
              <a:t>‹#›</a:t>
            </a:fld>
            <a:endParaRPr lang="en-US"/>
          </a:p>
        </p:txBody>
      </p:sp>
    </p:spTree>
    <p:extLst>
      <p:ext uri="{BB962C8B-B14F-4D97-AF65-F5344CB8AC3E}">
        <p14:creationId xmlns:p14="http://schemas.microsoft.com/office/powerpoint/2010/main" val="1302679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D25940A9-50F2-B34D-93A2-1558229A0869}" type="datetimeFigureOut">
              <a:rPr lang="en-US" smtClean="0"/>
              <a:t>8/27/2020</a:t>
            </a:fld>
            <a:endParaRPr lang="en-US"/>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CB1D675B-69DC-1D47-AAD7-E6542555132F}" type="slidenum">
              <a:rPr lang="en-US" smtClean="0"/>
              <a:t>‹#›</a:t>
            </a:fld>
            <a:endParaRPr lang="en-US"/>
          </a:p>
        </p:txBody>
      </p:sp>
    </p:spTree>
    <p:extLst>
      <p:ext uri="{BB962C8B-B14F-4D97-AF65-F5344CB8AC3E}">
        <p14:creationId xmlns:p14="http://schemas.microsoft.com/office/powerpoint/2010/main" val="1534854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9C55-49C4-4E9D-B5C2-1B309BAF57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E8F67-4669-4402-B728-FC328CF5B1D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374FF4-D2D3-4F18-BAC2-A81219EC9595}"/>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5" name="Footer Placeholder 4">
            <a:extLst>
              <a:ext uri="{FF2B5EF4-FFF2-40B4-BE49-F238E27FC236}">
                <a16:creationId xmlns:a16="http://schemas.microsoft.com/office/drawing/2014/main" id="{7FF3C4E3-A0E9-4148-8ADB-C8D05ADFD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52EB2-7B50-430D-AC84-937F50C5E3F2}"/>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27385826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6200-CA26-4431-94FF-F609933DD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218E2-B4FC-4B5D-8D08-0C250A1617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82C33-959A-4D91-B5F6-D2B46E7232CE}"/>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5" name="Footer Placeholder 4">
            <a:extLst>
              <a:ext uri="{FF2B5EF4-FFF2-40B4-BE49-F238E27FC236}">
                <a16:creationId xmlns:a16="http://schemas.microsoft.com/office/drawing/2014/main" id="{BE93665D-F2D7-48A7-90AE-07864FDF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F8C6B-2C01-45F1-BF37-D2255FA9EB19}"/>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51353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D096C-8864-49E2-A114-D5D7386E3C6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A2F3F7-306D-4C88-95CC-657D24DD54E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604A7-E2A9-4606-B17E-0C41AA4D088C}"/>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5" name="Footer Placeholder 4">
            <a:extLst>
              <a:ext uri="{FF2B5EF4-FFF2-40B4-BE49-F238E27FC236}">
                <a16:creationId xmlns:a16="http://schemas.microsoft.com/office/drawing/2014/main" id="{0420B336-6257-4CC8-A8F8-38DB7345D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CA362-0491-42F3-85CE-170E5B4D7B3A}"/>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3941809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D2A6-CB88-4D76-9824-6D81C06207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54CFD3-A65F-45A0-B394-B76029BBE8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48F8C6-3B3B-41C7-BE46-3DB971D63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AF63AC-A8A5-4C02-B296-0E3F064FB915}"/>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6" name="Footer Placeholder 5">
            <a:extLst>
              <a:ext uri="{FF2B5EF4-FFF2-40B4-BE49-F238E27FC236}">
                <a16:creationId xmlns:a16="http://schemas.microsoft.com/office/drawing/2014/main" id="{1CE59C26-AAEF-45E6-B376-2E90DCBE5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55EE5-4670-4664-AE8E-71692D3152C8}"/>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3582188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0A70-88FB-48DA-AE19-33C6FEECF6ED}"/>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BFA81-ABD2-49E4-B812-8E677C9D168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87B12E-3CDB-4508-9FAE-F9A91B38277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6A5C1-149E-4D34-845A-745D2E96E71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B8C56B-40ED-4D99-8666-974BF342C44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04C4E-10FE-420B-87B3-103D2A343B85}"/>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8" name="Footer Placeholder 7">
            <a:extLst>
              <a:ext uri="{FF2B5EF4-FFF2-40B4-BE49-F238E27FC236}">
                <a16:creationId xmlns:a16="http://schemas.microsoft.com/office/drawing/2014/main" id="{31B86046-1A37-4493-AF82-BEBC0A9040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4BDEA6-ACD6-4B71-8084-552FF235E45A}"/>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1285477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4CD28-053E-47C6-962C-E10F5C985A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7EE07B-9015-42C0-A926-455E1988CB7B}"/>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4" name="Footer Placeholder 3">
            <a:extLst>
              <a:ext uri="{FF2B5EF4-FFF2-40B4-BE49-F238E27FC236}">
                <a16:creationId xmlns:a16="http://schemas.microsoft.com/office/drawing/2014/main" id="{B9130AB7-BC94-4AC4-B1A2-C5B0DE8632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D2CB6B-9DF7-424B-8ABF-9E4318A2E9BB}"/>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3818541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34E80D-FB8D-44F4-87FD-C3C73F029C63}"/>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3" name="Footer Placeholder 2">
            <a:extLst>
              <a:ext uri="{FF2B5EF4-FFF2-40B4-BE49-F238E27FC236}">
                <a16:creationId xmlns:a16="http://schemas.microsoft.com/office/drawing/2014/main" id="{09FBB8FF-32CE-4497-9DEC-977C280873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20C9DA-709E-420D-8804-07A8EFA4BFAC}"/>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3829410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AC1E-077A-4C62-8358-B4F8087A2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0F28FE-7AD0-4B55-B43B-02A422F8DAB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5A6298-05B1-4EEE-950E-9E280268592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F8E2A-C258-49CD-A610-8E4F67505E29}"/>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6" name="Footer Placeholder 5">
            <a:extLst>
              <a:ext uri="{FF2B5EF4-FFF2-40B4-BE49-F238E27FC236}">
                <a16:creationId xmlns:a16="http://schemas.microsoft.com/office/drawing/2014/main" id="{F70B6839-B502-4378-9AC0-C16E13E32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DA001-246E-4A00-BBD0-D82515AFD995}"/>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4162477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59772" y="209158"/>
            <a:ext cx="9122669" cy="1143000"/>
          </a:xfrm>
        </p:spPr>
        <p:txBody>
          <a:bodyPr/>
          <a:lstStyle/>
          <a:p>
            <a:r>
              <a:rPr lang="en-US" dirty="0"/>
              <a:t>Click to edit Master title style</a:t>
            </a:r>
          </a:p>
        </p:txBody>
      </p:sp>
      <p:sp>
        <p:nvSpPr>
          <p:cNvPr id="3" name="Content Placeholder 2"/>
          <p:cNvSpPr>
            <a:spLocks noGrp="1"/>
          </p:cNvSpPr>
          <p:nvPr>
            <p:ph idx="1"/>
          </p:nvPr>
        </p:nvSpPr>
        <p:spPr>
          <a:xfrm>
            <a:off x="1157573" y="1800402"/>
            <a:ext cx="10499369" cy="4050902"/>
          </a:xfrm>
        </p:spPr>
        <p:txBody>
          <a:bodyPr/>
          <a:lstStyle>
            <a:lvl1pPr>
              <a:defRPr>
                <a:solidFill>
                  <a:srgbClr val="262626"/>
                </a:solidFil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5990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6483-7513-467B-ABAA-FCE856E53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2D7420-5272-4DAC-B431-CC4626BEA81B}"/>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24E3F02-CC27-4D64-81E3-6C1645406B0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55AE4E-6691-4A35-A1D0-19645E99E5D5}"/>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6" name="Footer Placeholder 5">
            <a:extLst>
              <a:ext uri="{FF2B5EF4-FFF2-40B4-BE49-F238E27FC236}">
                <a16:creationId xmlns:a16="http://schemas.microsoft.com/office/drawing/2014/main" id="{A50A98EC-A20B-415F-AC29-E3B3BC184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D57DB-3190-4757-8A6A-C87C0467C19D}"/>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2105128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859C-C4DC-48E4-806D-0DB904B06E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E9EC81-5F0A-4834-8D7C-B588F58DF9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005D8-F32B-4456-9C11-DA64D37EAFF9}"/>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5" name="Footer Placeholder 4">
            <a:extLst>
              <a:ext uri="{FF2B5EF4-FFF2-40B4-BE49-F238E27FC236}">
                <a16:creationId xmlns:a16="http://schemas.microsoft.com/office/drawing/2014/main" id="{E48F8726-E30E-434C-8E27-53494367F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7DFD8-9DF3-4F40-AE57-DEDE8EA910FF}"/>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1210629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3189F-92A3-458E-B9F2-5CEB287C1E8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C7B819-15C8-4697-94CA-014D437EA2C4}"/>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69676-2858-4CF1-8D59-647D3A4ACDD9}"/>
              </a:ext>
            </a:extLst>
          </p:cNvPr>
          <p:cNvSpPr>
            <a:spLocks noGrp="1"/>
          </p:cNvSpPr>
          <p:nvPr>
            <p:ph type="dt" sz="half" idx="10"/>
          </p:nvPr>
        </p:nvSpPr>
        <p:spPr/>
        <p:txBody>
          <a:bodyPr/>
          <a:lstStyle/>
          <a:p>
            <a:fld id="{BC69322C-BE06-49AA-80F0-D0F6CDA9744B}" type="datetimeFigureOut">
              <a:rPr lang="en-US" smtClean="0"/>
              <a:t>8/27/2020</a:t>
            </a:fld>
            <a:endParaRPr lang="en-US"/>
          </a:p>
        </p:txBody>
      </p:sp>
      <p:sp>
        <p:nvSpPr>
          <p:cNvPr id="5" name="Footer Placeholder 4">
            <a:extLst>
              <a:ext uri="{FF2B5EF4-FFF2-40B4-BE49-F238E27FC236}">
                <a16:creationId xmlns:a16="http://schemas.microsoft.com/office/drawing/2014/main" id="{0B2E0463-DDC8-49FD-AB84-255D62D2D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49222-6F45-4739-8F9E-D27D72A4C77B}"/>
              </a:ext>
            </a:extLst>
          </p:cNvPr>
          <p:cNvSpPr>
            <a:spLocks noGrp="1"/>
          </p:cNvSpPr>
          <p:nvPr>
            <p:ph type="sldNum" sz="quarter" idx="12"/>
          </p:nvPr>
        </p:nvSpPr>
        <p:spPr/>
        <p:txBody>
          <a:bodyPr/>
          <a:lstStyle/>
          <a:p>
            <a:fld id="{DF354899-7DF7-413A-AF8F-334446FB22ED}" type="slidenum">
              <a:rPr lang="en-US" smtClean="0"/>
              <a:t>‹#›</a:t>
            </a:fld>
            <a:endParaRPr lang="en-US"/>
          </a:p>
        </p:txBody>
      </p:sp>
    </p:spTree>
    <p:extLst>
      <p:ext uri="{BB962C8B-B14F-4D97-AF65-F5344CB8AC3E}">
        <p14:creationId xmlns:p14="http://schemas.microsoft.com/office/powerpoint/2010/main" val="827715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FDB0C2-1F3D-4594-BC97-D21C5CE96C4E}" type="datetimeFigureOut">
              <a:rPr lang="en-US" smtClean="0">
                <a:solidFill>
                  <a:prstClr val="black">
                    <a:tint val="75000"/>
                  </a:prstClr>
                </a:solidFill>
              </a:rPr>
              <a:pPr/>
              <a:t>8/27/2020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8A5C28-A9AF-48F7-A492-117CD84F5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765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AFA4FC-CF91-4F45-9F9A-D7AF546F3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15420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E795AB-292D-40C3-9F4E-F42F2B5DE1D0}" type="datetime1">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25575375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FB1A09-7345-4C79-A884-012D351C0632}" type="datetime1">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3536568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296033-AF41-45DD-87D4-147564BC1F7E}" type="datetime1">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6813858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E6C973-5615-402B-B0A9-69AC3CD8F997}" type="datetime1">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583384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F219E-FA23-48D8-BE57-3DB14D058401}" type="datetime1">
              <a:rPr lang="en-US" smtClean="0"/>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1444468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D25940A9-50F2-B34D-93A2-1558229A0869}" type="datetimeFigureOut">
              <a:rPr lang="en-US" smtClean="0"/>
              <a:t>8/27/2020</a:t>
            </a:fld>
            <a:endParaRPr lang="en-US"/>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CB1D675B-69DC-1D47-AAD7-E6542555132F}" type="slidenum">
              <a:rPr lang="en-US" smtClean="0"/>
              <a:t>‹#›</a:t>
            </a:fld>
            <a:endParaRPr lang="en-US"/>
          </a:p>
        </p:txBody>
      </p:sp>
    </p:spTree>
    <p:extLst>
      <p:ext uri="{BB962C8B-B14F-4D97-AF65-F5344CB8AC3E}">
        <p14:creationId xmlns:p14="http://schemas.microsoft.com/office/powerpoint/2010/main" val="1390742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BC649F-B029-4847-8119-6A5038C6A9E2}" type="datetime1">
              <a:rPr lang="en-US" smtClean="0"/>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16456220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DD0125-F9C8-4A20-93C6-84E1DA0F1794}" type="datetime1">
              <a:rPr lang="en-US" smtClean="0"/>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1073739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0009C-C745-4297-8FD2-68854E799C8E}" type="datetime1">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1208831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CA7AD5-A32C-49F5-B2E0-0623E9B11566}" type="datetime1">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959148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56A86-E7E1-4641-9BB8-BDC4EDB153C8}" type="datetime1">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2699747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0D184-856A-4EE8-B018-C6EA8789FCA8}" type="datetime1">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BA313-1307-41B8-8F2A-ACB64B5A7F1F}" type="slidenum">
              <a:rPr lang="en-US" smtClean="0"/>
              <a:t>‹#›</a:t>
            </a:fld>
            <a:endParaRPr lang="en-US"/>
          </a:p>
        </p:txBody>
      </p:sp>
    </p:spTree>
    <p:extLst>
      <p:ext uri="{BB962C8B-B14F-4D97-AF65-F5344CB8AC3E}">
        <p14:creationId xmlns:p14="http://schemas.microsoft.com/office/powerpoint/2010/main" val="4281186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FD000C-1AD8-413E-9C5F-B3D9441D62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0305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FF3E33-F76F-46C1-BBD9-16B9F3840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32946"/>
            <a:ext cx="12192000" cy="2133600"/>
          </a:xfrm>
          <a:prstGeom prst="rect">
            <a:avLst/>
          </a:prstGeom>
        </p:spPr>
      </p:pic>
    </p:spTree>
    <p:extLst>
      <p:ext uri="{BB962C8B-B14F-4D97-AF65-F5344CB8AC3E}">
        <p14:creationId xmlns:p14="http://schemas.microsoft.com/office/powerpoint/2010/main" val="3972112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AFA4FC-CF91-4F45-9F9A-D7AF546F3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1310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A3D5BF-A9C3-4005-8762-E40624B8CB4A}" type="datetime1">
              <a:rPr lang="en-US" smtClean="0">
                <a:solidFill>
                  <a:prstClr val="black">
                    <a:tint val="75000"/>
                  </a:prstClr>
                </a:solidFill>
              </a:rPr>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637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D25940A9-50F2-B34D-93A2-1558229A0869}" type="datetimeFigureOut">
              <a:rPr lang="en-US" smtClean="0"/>
              <a:t>8/27/2020</a:t>
            </a:fld>
            <a:endParaRPr lang="en-US"/>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CB1D675B-69DC-1D47-AAD7-E6542555132F}" type="slidenum">
              <a:rPr lang="en-US" smtClean="0"/>
              <a:t>‹#›</a:t>
            </a:fld>
            <a:endParaRPr lang="en-US"/>
          </a:p>
        </p:txBody>
      </p:sp>
    </p:spTree>
    <p:extLst>
      <p:ext uri="{BB962C8B-B14F-4D97-AF65-F5344CB8AC3E}">
        <p14:creationId xmlns:p14="http://schemas.microsoft.com/office/powerpoint/2010/main" val="171238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EBE00-DD10-4906-9158-029921F477B5}" type="datetime1">
              <a:rPr lang="en-US" smtClean="0">
                <a:solidFill>
                  <a:prstClr val="black">
                    <a:tint val="75000"/>
                  </a:prstClr>
                </a:solidFill>
              </a:rPr>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452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784717-2862-47CC-A300-5784242EDB09}" type="datetime1">
              <a:rPr lang="en-US" smtClean="0">
                <a:solidFill>
                  <a:prstClr val="black">
                    <a:tint val="75000"/>
                  </a:prstClr>
                </a:solidFill>
              </a:rPr>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775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052042-FA56-400B-B185-478CFC0B4976}" type="datetime1">
              <a:rPr lang="en-US" smtClean="0">
                <a:solidFill>
                  <a:prstClr val="black">
                    <a:tint val="75000"/>
                  </a:prstClr>
                </a:solidFill>
              </a:rPr>
              <a:t>8/27/2020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78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66D5FA-E389-49DA-BDE7-73B767F2C284}" type="datetime1">
              <a:rPr lang="en-US" smtClean="0">
                <a:solidFill>
                  <a:prstClr val="black">
                    <a:tint val="75000"/>
                  </a:prstClr>
                </a:solidFill>
              </a:rPr>
              <a:t>8/27/2020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067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1AC494-8409-4F07-AA01-93EB36BFB38D}" type="datetime1">
              <a:rPr lang="en-US" smtClean="0">
                <a:solidFill>
                  <a:prstClr val="black">
                    <a:tint val="75000"/>
                  </a:prstClr>
                </a:solidFill>
              </a:rPr>
              <a:t>8/27/2020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297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09EAF-A009-43FD-A4BC-26D73BB964FA}" type="datetime1">
              <a:rPr lang="en-US" smtClean="0">
                <a:solidFill>
                  <a:prstClr val="black">
                    <a:tint val="75000"/>
                  </a:prstClr>
                </a:solidFill>
              </a:rPr>
              <a:t>8/27/2020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007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AA1E2-EFDE-4F44-9B08-EB1ABA2753BE}" type="datetime1">
              <a:rPr lang="en-US" smtClean="0">
                <a:solidFill>
                  <a:prstClr val="black">
                    <a:tint val="75000"/>
                  </a:prstClr>
                </a:solidFill>
              </a:rPr>
              <a:t>8/27/2020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880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8CE05F-DDAE-4DA8-8E94-D7EA67C0FC35}" type="datetime1">
              <a:rPr lang="en-US" smtClean="0">
                <a:solidFill>
                  <a:prstClr val="black">
                    <a:tint val="75000"/>
                  </a:prstClr>
                </a:solidFill>
              </a:rPr>
              <a:t>8/27/2020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52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67DB8-AEAA-4D69-8D90-F42BE95AEE58}" type="datetime1">
              <a:rPr lang="en-US" smtClean="0">
                <a:solidFill>
                  <a:prstClr val="black">
                    <a:tint val="75000"/>
                  </a:prstClr>
                </a:solidFill>
              </a:rPr>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738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21FBB-DFBD-4646-8F14-A2C09BCE4417}" type="datetime1">
              <a:rPr lang="en-US" smtClean="0">
                <a:solidFill>
                  <a:prstClr val="black">
                    <a:tint val="75000"/>
                  </a:prstClr>
                </a:solidFill>
              </a:rPr>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104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5"/>
            <a:ext cx="2844800" cy="365125"/>
          </a:xfrm>
          <a:prstGeom prst="rect">
            <a:avLst/>
          </a:prstGeom>
        </p:spPr>
        <p:txBody>
          <a:bodyPr/>
          <a:lstStyle/>
          <a:p>
            <a:fld id="{D25940A9-50F2-B34D-93A2-1558229A0869}" type="datetimeFigureOut">
              <a:rPr lang="en-US" smtClean="0"/>
              <a:t>8/27/2020</a:t>
            </a:fld>
            <a:endParaRPr lang="en-US"/>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p>
            <a:fld id="{CB1D675B-69DC-1D47-AAD7-E6542555132F}" type="slidenum">
              <a:rPr lang="en-US" smtClean="0"/>
              <a:t>‹#›</a:t>
            </a:fld>
            <a:endParaRPr lang="en-US"/>
          </a:p>
        </p:txBody>
      </p:sp>
    </p:spTree>
    <p:extLst>
      <p:ext uri="{BB962C8B-B14F-4D97-AF65-F5344CB8AC3E}">
        <p14:creationId xmlns:p14="http://schemas.microsoft.com/office/powerpoint/2010/main" val="41552977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6"/>
        <p:cNvGrpSpPr/>
        <p:nvPr/>
      </p:nvGrpSpPr>
      <p:grpSpPr>
        <a:xfrm>
          <a:off x="0" y="0"/>
          <a:ext cx="0" cy="0"/>
          <a:chOff x="0" y="0"/>
          <a:chExt cx="0" cy="0"/>
        </a:xfrm>
      </p:grpSpPr>
      <p:grpSp>
        <p:nvGrpSpPr>
          <p:cNvPr id="137" name="Google Shape;137;p9"/>
          <p:cNvGrpSpPr/>
          <p:nvPr/>
        </p:nvGrpSpPr>
        <p:grpSpPr>
          <a:xfrm>
            <a:off x="-1" y="6071653"/>
            <a:ext cx="12200399" cy="786355"/>
            <a:chOff x="0" y="4278697"/>
            <a:chExt cx="13245946" cy="853743"/>
          </a:xfrm>
        </p:grpSpPr>
        <p:sp>
          <p:nvSpPr>
            <p:cNvPr id="138" name="Google Shape;138;p9"/>
            <p:cNvSpPr/>
            <p:nvPr/>
          </p:nvSpPr>
          <p:spPr>
            <a:xfrm>
              <a:off x="0" y="4278697"/>
              <a:ext cx="6622971" cy="853743"/>
            </a:xfrm>
            <a:custGeom>
              <a:avLst/>
              <a:gdLst/>
              <a:ahLst/>
              <a:cxnLst/>
              <a:rect l="l" t="t" r="r" b="b"/>
              <a:pathLst>
                <a:path w="285750" h="36835" extrusionOk="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39" name="Google Shape;139;p9"/>
            <p:cNvSpPr/>
            <p:nvPr/>
          </p:nvSpPr>
          <p:spPr>
            <a:xfrm>
              <a:off x="6622975" y="4278697"/>
              <a:ext cx="6622971" cy="853743"/>
            </a:xfrm>
            <a:custGeom>
              <a:avLst/>
              <a:gdLst/>
              <a:ahLst/>
              <a:cxnLst/>
              <a:rect l="l" t="t" r="r" b="b"/>
              <a:pathLst>
                <a:path w="285750" h="36835" extrusionOk="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40" name="Google Shape;140;p9"/>
          <p:cNvSpPr/>
          <p:nvPr/>
        </p:nvSpPr>
        <p:spPr>
          <a:xfrm>
            <a:off x="709468" y="588232"/>
            <a:ext cx="1936009" cy="763624"/>
          </a:xfrm>
          <a:custGeom>
            <a:avLst/>
            <a:gdLst/>
            <a:ahLst/>
            <a:cxnLst/>
            <a:rect l="l" t="t" r="r" b="b"/>
            <a:pathLst>
              <a:path w="56035" h="22102" extrusionOk="0">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spcFirstLastPara="1" wrap="square" lIns="121900" tIns="121900" rIns="121900" bIns="121900" anchor="ctr" anchorCtr="0">
            <a:noAutofit/>
          </a:bodyPr>
          <a:lstStyle/>
          <a:p>
            <a:endParaRPr sz="2400">
              <a:solidFill>
                <a:prstClr val="black"/>
              </a:solidFill>
            </a:endParaRPr>
          </a:p>
        </p:txBody>
      </p:sp>
      <p:sp>
        <p:nvSpPr>
          <p:cNvPr id="141" name="Google Shape;141;p9"/>
          <p:cNvSpPr/>
          <p:nvPr/>
        </p:nvSpPr>
        <p:spPr>
          <a:xfrm flipH="1">
            <a:off x="10948837" y="1179000"/>
            <a:ext cx="1344764" cy="524792"/>
          </a:xfrm>
          <a:custGeom>
            <a:avLst/>
            <a:gdLst/>
            <a:ahLst/>
            <a:cxnLst/>
            <a:rect l="l" t="t" r="r" b="b"/>
            <a:pathLst>
              <a:path w="32036" h="12503" extrusionOk="0">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spcFirstLastPara="1" wrap="square" lIns="121900" tIns="121900" rIns="121900" bIns="121900" anchor="ctr" anchorCtr="0">
            <a:noAutofit/>
          </a:bodyPr>
          <a:lstStyle/>
          <a:p>
            <a:endParaRPr sz="2400">
              <a:solidFill>
                <a:prstClr val="black"/>
              </a:solidFill>
            </a:endParaRPr>
          </a:p>
        </p:txBody>
      </p:sp>
      <p:sp>
        <p:nvSpPr>
          <p:cNvPr id="142" name="Google Shape;142;p9"/>
          <p:cNvSpPr/>
          <p:nvPr/>
        </p:nvSpPr>
        <p:spPr>
          <a:xfrm>
            <a:off x="9682533" y="486633"/>
            <a:ext cx="2258592" cy="809555"/>
          </a:xfrm>
          <a:custGeom>
            <a:avLst/>
            <a:gdLst/>
            <a:ahLst/>
            <a:cxnLst/>
            <a:rect l="l" t="t" r="r" b="b"/>
            <a:pathLst>
              <a:path w="74117" h="26566" extrusionOk="0">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spcFirstLastPara="1" wrap="square" lIns="121900" tIns="121900" rIns="121900" bIns="121900" anchor="ctr" anchorCtr="0">
            <a:noAutofit/>
          </a:bodyPr>
          <a:lstStyle/>
          <a:p>
            <a:endParaRPr sz="2400">
              <a:solidFill>
                <a:prstClr val="black"/>
              </a:solidFill>
            </a:endParaRPr>
          </a:p>
        </p:txBody>
      </p:sp>
      <p:sp>
        <p:nvSpPr>
          <p:cNvPr id="143" name="Google Shape;143;p9"/>
          <p:cNvSpPr/>
          <p:nvPr/>
        </p:nvSpPr>
        <p:spPr>
          <a:xfrm>
            <a:off x="-103567" y="274635"/>
            <a:ext cx="1070643" cy="417767"/>
          </a:xfrm>
          <a:custGeom>
            <a:avLst/>
            <a:gdLst/>
            <a:ahLst/>
            <a:cxnLst/>
            <a:rect l="l" t="t" r="r" b="b"/>
            <a:pathLst>
              <a:path w="32036" h="12503" extrusionOk="0">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spcFirstLastPara="1" wrap="square" lIns="121900" tIns="121900" rIns="121900" bIns="121900" anchor="ctr" anchorCtr="0">
            <a:noAutofit/>
          </a:bodyPr>
          <a:lstStyle/>
          <a:p>
            <a:endParaRPr sz="2400">
              <a:solidFill>
                <a:prstClr val="black"/>
              </a:solidFill>
            </a:endParaRPr>
          </a:p>
        </p:txBody>
      </p:sp>
      <p:sp>
        <p:nvSpPr>
          <p:cNvPr id="144" name="Google Shape;144;p9"/>
          <p:cNvSpPr txBox="1">
            <a:spLocks noGrp="1"/>
          </p:cNvSpPr>
          <p:nvPr>
            <p:ph type="body" idx="1"/>
          </p:nvPr>
        </p:nvSpPr>
        <p:spPr>
          <a:xfrm>
            <a:off x="1021367" y="5468667"/>
            <a:ext cx="101492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400"/>
              <a:buNone/>
              <a:defRPr sz="1867"/>
            </a:lvl1pPr>
          </a:lstStyle>
          <a:p>
            <a:endParaRPr/>
          </a:p>
        </p:txBody>
      </p:sp>
      <p:sp>
        <p:nvSpPr>
          <p:cNvPr id="145" name="Google Shape;145;p9"/>
          <p:cNvSpPr txBox="1">
            <a:spLocks noGrp="1"/>
          </p:cNvSpPr>
          <p:nvPr>
            <p:ph type="sldNum" idx="12"/>
          </p:nvPr>
        </p:nvSpPr>
        <p:spPr>
          <a:xfrm>
            <a:off x="11387064" y="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3234938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Dusk - No city">
  <p:cSld name="Blank Dusk - No city">
    <p:bg>
      <p:bgPr>
        <a:gradFill>
          <a:gsLst>
            <a:gs pos="0">
              <a:srgbClr val="FF5050"/>
            </a:gs>
            <a:gs pos="55000">
              <a:srgbClr val="FFA41C"/>
            </a:gs>
            <a:gs pos="82000">
              <a:srgbClr val="FFD300"/>
            </a:gs>
            <a:gs pos="100000">
              <a:srgbClr val="FFFF99"/>
            </a:gs>
          </a:gsLst>
          <a:lin ang="5400700" scaled="0"/>
        </a:gradFill>
        <a:effectLst/>
      </p:bgPr>
    </p:bg>
    <p:spTree>
      <p:nvGrpSpPr>
        <p:cNvPr id="1" name="Shape 231"/>
        <p:cNvGrpSpPr/>
        <p:nvPr/>
      </p:nvGrpSpPr>
      <p:grpSpPr>
        <a:xfrm>
          <a:off x="0" y="0"/>
          <a:ext cx="0" cy="0"/>
          <a:chOff x="0" y="0"/>
          <a:chExt cx="0" cy="0"/>
        </a:xfrm>
      </p:grpSpPr>
      <p:sp>
        <p:nvSpPr>
          <p:cNvPr id="232" name="Google Shape;232;p15"/>
          <p:cNvSpPr txBox="1">
            <a:spLocks noGrp="1"/>
          </p:cNvSpPr>
          <p:nvPr>
            <p:ph type="sldNum" idx="12"/>
          </p:nvPr>
        </p:nvSpPr>
        <p:spPr>
          <a:xfrm>
            <a:off x="11387064" y="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
        <p:nvSpPr>
          <p:cNvPr id="233" name="Google Shape;233;p15"/>
          <p:cNvSpPr/>
          <p:nvPr/>
        </p:nvSpPr>
        <p:spPr>
          <a:xfrm>
            <a:off x="709468" y="588232"/>
            <a:ext cx="1936009" cy="763624"/>
          </a:xfrm>
          <a:custGeom>
            <a:avLst/>
            <a:gdLst/>
            <a:ahLst/>
            <a:cxnLst/>
            <a:rect l="l" t="t" r="r" b="b"/>
            <a:pathLst>
              <a:path w="56035" h="22102" extrusionOk="0">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FFD300">
              <a:alpha val="2808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4" name="Google Shape;234;p15"/>
          <p:cNvSpPr/>
          <p:nvPr/>
        </p:nvSpPr>
        <p:spPr>
          <a:xfrm flipH="1">
            <a:off x="10948837" y="1179000"/>
            <a:ext cx="1344764" cy="524792"/>
          </a:xfrm>
          <a:custGeom>
            <a:avLst/>
            <a:gdLst/>
            <a:ahLst/>
            <a:cxnLst/>
            <a:rect l="l" t="t" r="r" b="b"/>
            <a:pathLst>
              <a:path w="32036" h="12503" extrusionOk="0">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5" name="Google Shape;235;p15"/>
          <p:cNvSpPr/>
          <p:nvPr/>
        </p:nvSpPr>
        <p:spPr>
          <a:xfrm>
            <a:off x="9682533" y="486633"/>
            <a:ext cx="2258592" cy="809555"/>
          </a:xfrm>
          <a:custGeom>
            <a:avLst/>
            <a:gdLst/>
            <a:ahLst/>
            <a:cxnLst/>
            <a:rect l="l" t="t" r="r" b="b"/>
            <a:pathLst>
              <a:path w="74117" h="26566" extrusionOk="0">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solidFill>
            <a:srgbClr val="FFD300">
              <a:alpha val="2808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6" name="Google Shape;236;p15"/>
          <p:cNvSpPr/>
          <p:nvPr/>
        </p:nvSpPr>
        <p:spPr>
          <a:xfrm>
            <a:off x="-103567" y="274635"/>
            <a:ext cx="1070643" cy="417767"/>
          </a:xfrm>
          <a:custGeom>
            <a:avLst/>
            <a:gdLst/>
            <a:ahLst/>
            <a:cxnLst/>
            <a:rect l="l" t="t" r="r" b="b"/>
            <a:pathLst>
              <a:path w="32036" h="12503" extrusionOk="0">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2013100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All graph">
  <p:cSld name="All graph">
    <p:spTree>
      <p:nvGrpSpPr>
        <p:cNvPr id="1" name="Shape 417"/>
        <p:cNvGrpSpPr/>
        <p:nvPr/>
      </p:nvGrpSpPr>
      <p:grpSpPr>
        <a:xfrm>
          <a:off x="0" y="0"/>
          <a:ext cx="0" cy="0"/>
          <a:chOff x="0" y="0"/>
          <a:chExt cx="0" cy="0"/>
        </a:xfrm>
      </p:grpSpPr>
      <p:sp>
        <p:nvSpPr>
          <p:cNvPr id="418" name="Google Shape;418;p11"/>
          <p:cNvSpPr/>
          <p:nvPr/>
        </p:nvSpPr>
        <p:spPr>
          <a:xfrm>
            <a:off x="-26766" y="849033"/>
            <a:ext cx="12271933" cy="6067867"/>
          </a:xfrm>
          <a:custGeom>
            <a:avLst/>
            <a:gdLst/>
            <a:ahLst/>
            <a:cxnLst/>
            <a:rect l="l" t="t" r="r" b="b"/>
            <a:pathLst>
              <a:path w="368158" h="182036" extrusionOk="0">
                <a:moveTo>
                  <a:pt x="41" y="263"/>
                </a:moveTo>
                <a:lnTo>
                  <a:pt x="16234" y="11294"/>
                </a:lnTo>
                <a:lnTo>
                  <a:pt x="31283" y="5122"/>
                </a:lnTo>
                <a:lnTo>
                  <a:pt x="62144" y="4991"/>
                </a:lnTo>
                <a:lnTo>
                  <a:pt x="77384" y="0"/>
                </a:lnTo>
                <a:lnTo>
                  <a:pt x="92624" y="13527"/>
                </a:lnTo>
                <a:lnTo>
                  <a:pt x="107674" y="21276"/>
                </a:lnTo>
                <a:lnTo>
                  <a:pt x="122723" y="21145"/>
                </a:lnTo>
                <a:lnTo>
                  <a:pt x="138725" y="10375"/>
                </a:lnTo>
                <a:lnTo>
                  <a:pt x="153775" y="7880"/>
                </a:lnTo>
                <a:lnTo>
                  <a:pt x="168443" y="2349"/>
                </a:lnTo>
                <a:lnTo>
                  <a:pt x="184064" y="14841"/>
                </a:lnTo>
                <a:lnTo>
                  <a:pt x="199304" y="15274"/>
                </a:lnTo>
                <a:lnTo>
                  <a:pt x="214354" y="25085"/>
                </a:lnTo>
                <a:lnTo>
                  <a:pt x="229784" y="25085"/>
                </a:lnTo>
                <a:lnTo>
                  <a:pt x="245786" y="20094"/>
                </a:lnTo>
                <a:lnTo>
                  <a:pt x="260836" y="20094"/>
                </a:lnTo>
                <a:lnTo>
                  <a:pt x="275123" y="11426"/>
                </a:lnTo>
                <a:lnTo>
                  <a:pt x="291316" y="16810"/>
                </a:lnTo>
                <a:lnTo>
                  <a:pt x="305603" y="8143"/>
                </a:lnTo>
                <a:lnTo>
                  <a:pt x="336464" y="8012"/>
                </a:lnTo>
                <a:lnTo>
                  <a:pt x="351514" y="11294"/>
                </a:lnTo>
                <a:lnTo>
                  <a:pt x="367325" y="2758"/>
                </a:lnTo>
                <a:lnTo>
                  <a:pt x="368158" y="181769"/>
                </a:lnTo>
                <a:lnTo>
                  <a:pt x="0" y="182036"/>
                </a:lnTo>
                <a:close/>
              </a:path>
            </a:pathLst>
          </a:custGeom>
          <a:solidFill>
            <a:srgbClr val="AFF000">
              <a:alpha val="81920"/>
            </a:srgbClr>
          </a:solidFill>
          <a:ln>
            <a:noFill/>
          </a:ln>
        </p:spPr>
      </p:sp>
      <p:sp>
        <p:nvSpPr>
          <p:cNvPr id="419" name="Google Shape;419;p11"/>
          <p:cNvSpPr/>
          <p:nvPr/>
        </p:nvSpPr>
        <p:spPr>
          <a:xfrm>
            <a:off x="-44634" y="1024134"/>
            <a:ext cx="12280867" cy="5874933"/>
          </a:xfrm>
          <a:custGeom>
            <a:avLst/>
            <a:gdLst/>
            <a:ahLst/>
            <a:cxnLst/>
            <a:rect l="l" t="t" r="r" b="b"/>
            <a:pathLst>
              <a:path w="368426" h="176248" extrusionOk="0">
                <a:moveTo>
                  <a:pt x="577" y="5516"/>
                </a:moveTo>
                <a:lnTo>
                  <a:pt x="16960" y="11214"/>
                </a:lnTo>
                <a:lnTo>
                  <a:pt x="47440" y="11214"/>
                </a:lnTo>
                <a:lnTo>
                  <a:pt x="62680" y="6843"/>
                </a:lnTo>
                <a:lnTo>
                  <a:pt x="77920" y="16156"/>
                </a:lnTo>
                <a:lnTo>
                  <a:pt x="93160" y="16156"/>
                </a:lnTo>
                <a:lnTo>
                  <a:pt x="107638" y="11214"/>
                </a:lnTo>
                <a:lnTo>
                  <a:pt x="122878" y="8173"/>
                </a:lnTo>
                <a:lnTo>
                  <a:pt x="138880" y="8173"/>
                </a:lnTo>
                <a:lnTo>
                  <a:pt x="154120" y="10834"/>
                </a:lnTo>
                <a:lnTo>
                  <a:pt x="168979" y="7603"/>
                </a:lnTo>
                <a:lnTo>
                  <a:pt x="184219" y="12734"/>
                </a:lnTo>
                <a:lnTo>
                  <a:pt x="199840" y="20527"/>
                </a:lnTo>
                <a:lnTo>
                  <a:pt x="214318" y="15205"/>
                </a:lnTo>
                <a:lnTo>
                  <a:pt x="229939" y="15205"/>
                </a:lnTo>
                <a:lnTo>
                  <a:pt x="245560" y="5892"/>
                </a:lnTo>
                <a:lnTo>
                  <a:pt x="260800" y="11214"/>
                </a:lnTo>
                <a:lnTo>
                  <a:pt x="276040" y="11214"/>
                </a:lnTo>
                <a:lnTo>
                  <a:pt x="291280" y="6843"/>
                </a:lnTo>
                <a:lnTo>
                  <a:pt x="321760" y="6843"/>
                </a:lnTo>
                <a:lnTo>
                  <a:pt x="337000" y="15966"/>
                </a:lnTo>
                <a:lnTo>
                  <a:pt x="351478" y="12734"/>
                </a:lnTo>
                <a:lnTo>
                  <a:pt x="367861" y="0"/>
                </a:lnTo>
                <a:lnTo>
                  <a:pt x="368426" y="176248"/>
                </a:lnTo>
                <a:lnTo>
                  <a:pt x="0" y="176248"/>
                </a:lnTo>
                <a:close/>
              </a:path>
            </a:pathLst>
          </a:custGeom>
          <a:solidFill>
            <a:srgbClr val="00CEF6">
              <a:alpha val="73460"/>
            </a:srgbClr>
          </a:solidFill>
          <a:ln>
            <a:noFill/>
          </a:ln>
        </p:spPr>
      </p:sp>
      <p:sp>
        <p:nvSpPr>
          <p:cNvPr id="420" name="Google Shape;420;p11"/>
          <p:cNvSpPr/>
          <p:nvPr/>
        </p:nvSpPr>
        <p:spPr>
          <a:xfrm rot="8100000">
            <a:off x="2463975" y="590625"/>
            <a:ext cx="163483" cy="163483"/>
          </a:xfrm>
          <a:prstGeom prst="teardrop">
            <a:avLst>
              <a:gd name="adj" fmla="val 100000"/>
            </a:avLst>
          </a:prstGeom>
          <a:solidFill>
            <a:srgbClr val="AFF000"/>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1" name="Google Shape;421;p11"/>
          <p:cNvSpPr/>
          <p:nvPr/>
        </p:nvSpPr>
        <p:spPr>
          <a:xfrm rot="8100000">
            <a:off x="8051975" y="969092"/>
            <a:ext cx="163483" cy="163483"/>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22" name="Google Shape;422;p11"/>
          <p:cNvSpPr/>
          <p:nvPr/>
        </p:nvSpPr>
        <p:spPr>
          <a:xfrm rot="8100000">
            <a:off x="9575975" y="1013559"/>
            <a:ext cx="163483" cy="163483"/>
          </a:xfrm>
          <a:prstGeom prst="teardrop">
            <a:avLst>
              <a:gd name="adj" fmla="val 100000"/>
            </a:avLst>
          </a:prstGeom>
          <a:solidFill>
            <a:srgbClr val="00CEF6"/>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23" name="Google Shape;423;p11"/>
          <p:cNvGrpSpPr/>
          <p:nvPr/>
        </p:nvGrpSpPr>
        <p:grpSpPr>
          <a:xfrm>
            <a:off x="-12700" y="869967"/>
            <a:ext cx="12223767" cy="793733"/>
            <a:chOff x="-9525" y="4462475"/>
            <a:chExt cx="9167825" cy="595300"/>
          </a:xfrm>
        </p:grpSpPr>
        <p:sp>
          <p:nvSpPr>
            <p:cNvPr id="424" name="Google Shape;424;p11"/>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425" name="Google Shape;425;p11"/>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426" name="Google Shape;426;p11"/>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427" name="Google Shape;427;p11"/>
          <p:cNvGrpSpPr/>
          <p:nvPr/>
        </p:nvGrpSpPr>
        <p:grpSpPr>
          <a:xfrm>
            <a:off x="-57115" y="844652"/>
            <a:ext cx="12306100" cy="857049"/>
            <a:chOff x="-42837" y="4443488"/>
            <a:chExt cx="9229575" cy="642787"/>
          </a:xfrm>
        </p:grpSpPr>
        <p:sp>
          <p:nvSpPr>
            <p:cNvPr id="428" name="Google Shape;428;p11"/>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29" name="Google Shape;429;p11"/>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0" name="Google Shape;430;p11"/>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1" name="Google Shape;431;p11"/>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2" name="Google Shape;432;p11"/>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3" name="Google Shape;433;p11"/>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4" name="Google Shape;434;p11"/>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5" name="Google Shape;435;p11"/>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6" name="Google Shape;436;p11"/>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7" name="Google Shape;437;p11"/>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8" name="Google Shape;438;p11"/>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39" name="Google Shape;439;p11"/>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0" name="Google Shape;440;p11"/>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1" name="Google Shape;441;p11"/>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2" name="Google Shape;442;p11"/>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3" name="Google Shape;443;p11"/>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4" name="Google Shape;444;p11"/>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5" name="Google Shape;445;p11"/>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6" name="Google Shape;446;p11"/>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7" name="Google Shape;447;p11"/>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8" name="Google Shape;448;p11"/>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49" name="Google Shape;449;p11"/>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50" name="Google Shape;450;p11"/>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51" name="Google Shape;451;p11"/>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52" name="Google Shape;452;p11"/>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453" name="Google Shape;453;p11"/>
          <p:cNvSpPr/>
          <p:nvPr/>
        </p:nvSpPr>
        <p:spPr>
          <a:xfrm>
            <a:off x="3987600" y="1034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54" name="Google Shape;454;p11"/>
          <p:cNvSpPr/>
          <p:nvPr/>
        </p:nvSpPr>
        <p:spPr>
          <a:xfrm>
            <a:off x="1447600" y="1415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55" name="Google Shape;455;p11"/>
          <p:cNvSpPr/>
          <p:nvPr/>
        </p:nvSpPr>
        <p:spPr>
          <a:xfrm>
            <a:off x="6527600" y="941376"/>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56" name="Google Shape;456;p11"/>
          <p:cNvSpPr/>
          <p:nvPr/>
        </p:nvSpPr>
        <p:spPr>
          <a:xfrm rot="8100000">
            <a:off x="11599932" y="692225"/>
            <a:ext cx="163483" cy="163483"/>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457" name="Google Shape;457;p11"/>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104346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47"/>
        <p:cNvGrpSpPr/>
        <p:nvPr/>
      </p:nvGrpSpPr>
      <p:grpSpPr>
        <a:xfrm>
          <a:off x="0" y="0"/>
          <a:ext cx="0" cy="0"/>
          <a:chOff x="0" y="0"/>
          <a:chExt cx="0" cy="0"/>
        </a:xfrm>
      </p:grpSpPr>
      <p:sp>
        <p:nvSpPr>
          <p:cNvPr id="248" name="Google Shape;248;p7"/>
          <p:cNvSpPr txBox="1">
            <a:spLocks noGrp="1"/>
          </p:cNvSpPr>
          <p:nvPr>
            <p:ph type="title"/>
          </p:nvPr>
        </p:nvSpPr>
        <p:spPr>
          <a:xfrm>
            <a:off x="1397000" y="845500"/>
            <a:ext cx="9328800" cy="9544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49" name="Google Shape;249;p7"/>
          <p:cNvSpPr txBox="1">
            <a:spLocks noGrp="1"/>
          </p:cNvSpPr>
          <p:nvPr>
            <p:ph type="body" idx="1"/>
          </p:nvPr>
        </p:nvSpPr>
        <p:spPr>
          <a:xfrm>
            <a:off x="941200" y="2168800"/>
            <a:ext cx="3295600" cy="43992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250" name="Google Shape;250;p7"/>
          <p:cNvSpPr txBox="1">
            <a:spLocks noGrp="1"/>
          </p:cNvSpPr>
          <p:nvPr>
            <p:ph type="body" idx="2"/>
          </p:nvPr>
        </p:nvSpPr>
        <p:spPr>
          <a:xfrm>
            <a:off x="4405500" y="2168800"/>
            <a:ext cx="3295600" cy="43992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251" name="Google Shape;251;p7"/>
          <p:cNvSpPr txBox="1">
            <a:spLocks noGrp="1"/>
          </p:cNvSpPr>
          <p:nvPr>
            <p:ph type="body" idx="3"/>
          </p:nvPr>
        </p:nvSpPr>
        <p:spPr>
          <a:xfrm>
            <a:off x="7869800" y="2168800"/>
            <a:ext cx="3295600" cy="43992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252" name="Google Shape;252;p7"/>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rgbClr val="AFF000">
              <a:alpha val="81920"/>
            </a:srgbClr>
          </a:solidFill>
          <a:ln>
            <a:noFill/>
          </a:ln>
        </p:spPr>
      </p:sp>
      <p:sp>
        <p:nvSpPr>
          <p:cNvPr id="253" name="Google Shape;253;p7"/>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54" name="Google Shape;254;p7"/>
          <p:cNvSpPr/>
          <p:nvPr/>
        </p:nvSpPr>
        <p:spPr>
          <a:xfrm rot="8100000">
            <a:off x="2463975" y="5670625"/>
            <a:ext cx="163483" cy="163483"/>
          </a:xfrm>
          <a:prstGeom prst="teardrop">
            <a:avLst>
              <a:gd name="adj" fmla="val 100000"/>
            </a:avLst>
          </a:prstGeom>
          <a:solidFill>
            <a:srgbClr val="AFF000"/>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5" name="Google Shape;255;p7"/>
          <p:cNvSpPr/>
          <p:nvPr/>
        </p:nvSpPr>
        <p:spPr>
          <a:xfrm rot="8100000">
            <a:off x="8051975" y="6049092"/>
            <a:ext cx="163483" cy="163483"/>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56" name="Google Shape;256;p7"/>
          <p:cNvSpPr/>
          <p:nvPr/>
        </p:nvSpPr>
        <p:spPr>
          <a:xfrm rot="8100000">
            <a:off x="9575975" y="6093559"/>
            <a:ext cx="163483" cy="163483"/>
          </a:xfrm>
          <a:prstGeom prst="teardrop">
            <a:avLst>
              <a:gd name="adj" fmla="val 100000"/>
            </a:avLst>
          </a:prstGeom>
          <a:solidFill>
            <a:srgbClr val="00CEF6"/>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57" name="Google Shape;257;p7"/>
          <p:cNvGrpSpPr/>
          <p:nvPr/>
        </p:nvGrpSpPr>
        <p:grpSpPr>
          <a:xfrm>
            <a:off x="-12700" y="5949967"/>
            <a:ext cx="12223767" cy="793733"/>
            <a:chOff x="-9525" y="4462475"/>
            <a:chExt cx="9167825" cy="595300"/>
          </a:xfrm>
        </p:grpSpPr>
        <p:sp>
          <p:nvSpPr>
            <p:cNvPr id="258" name="Google Shape;258;p7"/>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259" name="Google Shape;259;p7"/>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260" name="Google Shape;260;p7"/>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261" name="Google Shape;261;p7"/>
          <p:cNvGrpSpPr/>
          <p:nvPr/>
        </p:nvGrpSpPr>
        <p:grpSpPr>
          <a:xfrm>
            <a:off x="-57115" y="5924652"/>
            <a:ext cx="12306100" cy="857049"/>
            <a:chOff x="-42837" y="4443488"/>
            <a:chExt cx="9229575" cy="642787"/>
          </a:xfrm>
        </p:grpSpPr>
        <p:sp>
          <p:nvSpPr>
            <p:cNvPr id="262" name="Google Shape;262;p7"/>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3" name="Google Shape;263;p7"/>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4" name="Google Shape;264;p7"/>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5" name="Google Shape;265;p7"/>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6" name="Google Shape;266;p7"/>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7" name="Google Shape;267;p7"/>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8" name="Google Shape;268;p7"/>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69" name="Google Shape;269;p7"/>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0" name="Google Shape;270;p7"/>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1" name="Google Shape;271;p7"/>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2" name="Google Shape;272;p7"/>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3" name="Google Shape;273;p7"/>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4" name="Google Shape;274;p7"/>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5" name="Google Shape;275;p7"/>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6" name="Google Shape;276;p7"/>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7" name="Google Shape;277;p7"/>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8" name="Google Shape;278;p7"/>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79" name="Google Shape;279;p7"/>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0" name="Google Shape;280;p7"/>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1" name="Google Shape;281;p7"/>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2" name="Google Shape;282;p7"/>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3" name="Google Shape;283;p7"/>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4" name="Google Shape;284;p7"/>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5" name="Google Shape;285;p7"/>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86" name="Google Shape;286;p7"/>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87" name="Google Shape;287;p7"/>
          <p:cNvSpPr/>
          <p:nvPr/>
        </p:nvSpPr>
        <p:spPr>
          <a:xfrm>
            <a:off x="3987600" y="6114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88" name="Google Shape;288;p7"/>
          <p:cNvSpPr/>
          <p:nvPr/>
        </p:nvSpPr>
        <p:spPr>
          <a:xfrm>
            <a:off x="1447600" y="6495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89" name="Google Shape;289;p7"/>
          <p:cNvSpPr/>
          <p:nvPr/>
        </p:nvSpPr>
        <p:spPr>
          <a:xfrm>
            <a:off x="6527600" y="6021376"/>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90" name="Google Shape;290;p7"/>
          <p:cNvSpPr/>
          <p:nvPr/>
        </p:nvSpPr>
        <p:spPr>
          <a:xfrm rot="8100000">
            <a:off x="11599932" y="5772225"/>
            <a:ext cx="163483" cy="163483"/>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91" name="Google Shape;291;p7"/>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833789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03"/>
        <p:cNvGrpSpPr/>
        <p:nvPr/>
      </p:nvGrpSpPr>
      <p:grpSpPr>
        <a:xfrm>
          <a:off x="0" y="0"/>
          <a:ext cx="0" cy="0"/>
          <a:chOff x="0" y="0"/>
          <a:chExt cx="0" cy="0"/>
        </a:xfrm>
      </p:grpSpPr>
      <p:sp>
        <p:nvSpPr>
          <p:cNvPr id="204" name="Google Shape;204;p6"/>
          <p:cNvSpPr txBox="1">
            <a:spLocks noGrp="1"/>
          </p:cNvSpPr>
          <p:nvPr>
            <p:ph type="title"/>
          </p:nvPr>
        </p:nvSpPr>
        <p:spPr>
          <a:xfrm>
            <a:off x="1397000" y="845500"/>
            <a:ext cx="9328800" cy="954400"/>
          </a:xfrm>
          <a:prstGeom prst="rect">
            <a:avLst/>
          </a:prstGeom>
        </p:spPr>
        <p:txBody>
          <a:bodyPr spcFirstLastPara="1" wrap="square" lIns="91425" tIns="91425" rIns="91425" bIns="91425" anchor="b"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05" name="Google Shape;205;p6"/>
          <p:cNvSpPr txBox="1">
            <a:spLocks noGrp="1"/>
          </p:cNvSpPr>
          <p:nvPr>
            <p:ph type="body" idx="1"/>
          </p:nvPr>
        </p:nvSpPr>
        <p:spPr>
          <a:xfrm>
            <a:off x="1508667" y="2070600"/>
            <a:ext cx="4453200" cy="35544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06" name="Google Shape;206;p6"/>
          <p:cNvSpPr txBox="1">
            <a:spLocks noGrp="1"/>
          </p:cNvSpPr>
          <p:nvPr>
            <p:ph type="body" idx="2"/>
          </p:nvPr>
        </p:nvSpPr>
        <p:spPr>
          <a:xfrm>
            <a:off x="6230084" y="2070600"/>
            <a:ext cx="4453200" cy="35544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07" name="Google Shape;207;p6"/>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rgbClr val="AFF000">
              <a:alpha val="81920"/>
            </a:srgbClr>
          </a:solidFill>
          <a:ln>
            <a:noFill/>
          </a:ln>
        </p:spPr>
      </p:sp>
      <p:sp>
        <p:nvSpPr>
          <p:cNvPr id="208" name="Google Shape;208;p6"/>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09" name="Google Shape;209;p6"/>
          <p:cNvSpPr/>
          <p:nvPr/>
        </p:nvSpPr>
        <p:spPr>
          <a:xfrm rot="8100000">
            <a:off x="2463975" y="5670625"/>
            <a:ext cx="163483" cy="163483"/>
          </a:xfrm>
          <a:prstGeom prst="teardrop">
            <a:avLst>
              <a:gd name="adj" fmla="val 100000"/>
            </a:avLst>
          </a:prstGeom>
          <a:solidFill>
            <a:srgbClr val="AFF000"/>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10" name="Google Shape;210;p6"/>
          <p:cNvSpPr/>
          <p:nvPr/>
        </p:nvSpPr>
        <p:spPr>
          <a:xfrm rot="8100000">
            <a:off x="8051975" y="6049092"/>
            <a:ext cx="163483" cy="163483"/>
          </a:xfrm>
          <a:prstGeom prst="teardrop">
            <a:avLst>
              <a:gd name="adj" fmla="val 100000"/>
            </a:avLst>
          </a:prstGeom>
          <a:noFill/>
          <a:ln w="28575" cap="flat" cmpd="sng">
            <a:solidFill>
              <a:srgbClr val="00CEF6"/>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11" name="Google Shape;211;p6"/>
          <p:cNvSpPr/>
          <p:nvPr/>
        </p:nvSpPr>
        <p:spPr>
          <a:xfrm rot="8100000">
            <a:off x="9575975" y="6093559"/>
            <a:ext cx="163483" cy="163483"/>
          </a:xfrm>
          <a:prstGeom prst="teardrop">
            <a:avLst>
              <a:gd name="adj" fmla="val 100000"/>
            </a:avLst>
          </a:prstGeom>
          <a:solidFill>
            <a:srgbClr val="00CEF6"/>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12" name="Google Shape;212;p6"/>
          <p:cNvGrpSpPr/>
          <p:nvPr/>
        </p:nvGrpSpPr>
        <p:grpSpPr>
          <a:xfrm>
            <a:off x="-12700" y="5949967"/>
            <a:ext cx="12223767" cy="793733"/>
            <a:chOff x="-9525" y="4462475"/>
            <a:chExt cx="9167825" cy="595300"/>
          </a:xfrm>
        </p:grpSpPr>
        <p:sp>
          <p:nvSpPr>
            <p:cNvPr id="213" name="Google Shape;213;p6"/>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214" name="Google Shape;214;p6"/>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215" name="Google Shape;215;p6"/>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216" name="Google Shape;216;p6"/>
          <p:cNvGrpSpPr/>
          <p:nvPr/>
        </p:nvGrpSpPr>
        <p:grpSpPr>
          <a:xfrm>
            <a:off x="-57115" y="5924652"/>
            <a:ext cx="12306100" cy="857049"/>
            <a:chOff x="-42837" y="4443488"/>
            <a:chExt cx="9229575" cy="642787"/>
          </a:xfrm>
        </p:grpSpPr>
        <p:sp>
          <p:nvSpPr>
            <p:cNvPr id="217" name="Google Shape;217;p6"/>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18" name="Google Shape;218;p6"/>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19" name="Google Shape;219;p6"/>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0" name="Google Shape;220;p6"/>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1" name="Google Shape;221;p6"/>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2" name="Google Shape;222;p6"/>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3" name="Google Shape;223;p6"/>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4" name="Google Shape;224;p6"/>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5" name="Google Shape;225;p6"/>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6" name="Google Shape;226;p6"/>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7" name="Google Shape;227;p6"/>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8" name="Google Shape;228;p6"/>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29" name="Google Shape;229;p6"/>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0" name="Google Shape;230;p6"/>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1" name="Google Shape;231;p6"/>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2" name="Google Shape;232;p6"/>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3" name="Google Shape;233;p6"/>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4" name="Google Shape;234;p6"/>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5" name="Google Shape;235;p6"/>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6" name="Google Shape;236;p6"/>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7" name="Google Shape;237;p6"/>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8" name="Google Shape;238;p6"/>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9" name="Google Shape;239;p6"/>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0" name="Google Shape;240;p6"/>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1" name="Google Shape;241;p6"/>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42" name="Google Shape;242;p6"/>
          <p:cNvSpPr/>
          <p:nvPr/>
        </p:nvSpPr>
        <p:spPr>
          <a:xfrm>
            <a:off x="3987600" y="6114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43" name="Google Shape;243;p6"/>
          <p:cNvSpPr/>
          <p:nvPr/>
        </p:nvSpPr>
        <p:spPr>
          <a:xfrm>
            <a:off x="1447600" y="64959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44" name="Google Shape;244;p6"/>
          <p:cNvSpPr/>
          <p:nvPr/>
        </p:nvSpPr>
        <p:spPr>
          <a:xfrm>
            <a:off x="6527600" y="6021376"/>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45" name="Google Shape;245;p6"/>
          <p:cNvSpPr/>
          <p:nvPr/>
        </p:nvSpPr>
        <p:spPr>
          <a:xfrm rot="8100000">
            <a:off x="11599932" y="5772225"/>
            <a:ext cx="163483" cy="163483"/>
          </a:xfrm>
          <a:prstGeom prst="teardrop">
            <a:avLst>
              <a:gd name="adj" fmla="val 100000"/>
            </a:avLst>
          </a:prstGeom>
          <a:noFill/>
          <a:ln w="28575" cap="flat" cmpd="sng">
            <a:solidFill>
              <a:srgbClr val="AFF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46" name="Google Shape;246;p6"/>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4008615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2185C5"/>
        </a:solidFill>
        <a:effectLst/>
      </p:bgPr>
    </p:bg>
    <p:spTree>
      <p:nvGrpSpPr>
        <p:cNvPr id="1" name="Shape 78"/>
        <p:cNvGrpSpPr/>
        <p:nvPr/>
      </p:nvGrpSpPr>
      <p:grpSpPr>
        <a:xfrm>
          <a:off x="0" y="0"/>
          <a:ext cx="0" cy="0"/>
          <a:chOff x="0" y="0"/>
          <a:chExt cx="0" cy="0"/>
        </a:xfrm>
      </p:grpSpPr>
      <p:sp>
        <p:nvSpPr>
          <p:cNvPr id="79" name="Google Shape;79;p11"/>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80;p11"/>
          <p:cNvSpPr/>
          <p:nvPr/>
        </p:nvSpPr>
        <p:spPr>
          <a:xfrm>
            <a:off x="11000416" y="6755100"/>
            <a:ext cx="1191600" cy="102900"/>
          </a:xfrm>
          <a:prstGeom prst="rect">
            <a:avLst/>
          </a:prstGeom>
          <a:solidFill>
            <a:srgbClr val="F20253"/>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81;p11"/>
          <p:cNvSpPr/>
          <p:nvPr/>
        </p:nvSpPr>
        <p:spPr>
          <a:xfrm>
            <a:off x="0" y="6755100"/>
            <a:ext cx="1191600" cy="102900"/>
          </a:xfrm>
          <a:prstGeom prst="rect">
            <a:avLst/>
          </a:pr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82;p11"/>
          <p:cNvSpPr/>
          <p:nvPr/>
        </p:nvSpPr>
        <p:spPr>
          <a:xfrm>
            <a:off x="1191613" y="6755100"/>
            <a:ext cx="8616800" cy="102900"/>
          </a:xfrm>
          <a:prstGeom prst="rect">
            <a:avLst/>
          </a:prstGeom>
          <a:solidFill>
            <a:srgbClr val="7ECEFD"/>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83;p11"/>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2522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11111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31200" y="2350967"/>
            <a:ext cx="7929600" cy="1546400"/>
          </a:xfrm>
          <a:prstGeom prst="rect">
            <a:avLst/>
          </a:prstGeom>
        </p:spPr>
        <p:txBody>
          <a:bodyPr spcFirstLastPara="1" wrap="square" lIns="91425" tIns="91425" rIns="91425" bIns="91425" anchor="t" anchorCtr="0"/>
          <a:lstStyle>
            <a:lvl1pPr lvl="0" algn="ctr">
              <a:spcBef>
                <a:spcPts val="0"/>
              </a:spcBef>
              <a:spcAft>
                <a:spcPts val="0"/>
              </a:spcAft>
              <a:buClr>
                <a:srgbClr val="FFFFFF"/>
              </a:buClr>
              <a:buSzPts val="4800"/>
              <a:buNone/>
              <a:defRPr sz="6400" b="1">
                <a:solidFill>
                  <a:srgbClr val="FFFFFF"/>
                </a:solidFill>
              </a:defRPr>
            </a:lvl1pPr>
            <a:lvl2pPr lvl="1" algn="ctr">
              <a:spcBef>
                <a:spcPts val="0"/>
              </a:spcBef>
              <a:spcAft>
                <a:spcPts val="0"/>
              </a:spcAft>
              <a:buClr>
                <a:srgbClr val="FFFFFF"/>
              </a:buClr>
              <a:buSzPts val="4800"/>
              <a:buNone/>
              <a:defRPr sz="6400">
                <a:solidFill>
                  <a:srgbClr val="FFFFFF"/>
                </a:solidFill>
              </a:defRPr>
            </a:lvl2pPr>
            <a:lvl3pPr lvl="2" algn="ctr">
              <a:spcBef>
                <a:spcPts val="0"/>
              </a:spcBef>
              <a:spcAft>
                <a:spcPts val="0"/>
              </a:spcAft>
              <a:buClr>
                <a:srgbClr val="FFFFFF"/>
              </a:buClr>
              <a:buSzPts val="4800"/>
              <a:buNone/>
              <a:defRPr sz="6400">
                <a:solidFill>
                  <a:srgbClr val="FFFFFF"/>
                </a:solidFill>
              </a:defRPr>
            </a:lvl3pPr>
            <a:lvl4pPr lvl="3" algn="ctr">
              <a:spcBef>
                <a:spcPts val="0"/>
              </a:spcBef>
              <a:spcAft>
                <a:spcPts val="0"/>
              </a:spcAft>
              <a:buClr>
                <a:srgbClr val="FFFFFF"/>
              </a:buClr>
              <a:buSzPts val="4800"/>
              <a:buNone/>
              <a:defRPr sz="6400">
                <a:solidFill>
                  <a:srgbClr val="FFFFFF"/>
                </a:solidFill>
              </a:defRPr>
            </a:lvl4pPr>
            <a:lvl5pPr lvl="4" algn="ctr">
              <a:spcBef>
                <a:spcPts val="0"/>
              </a:spcBef>
              <a:spcAft>
                <a:spcPts val="0"/>
              </a:spcAft>
              <a:buClr>
                <a:srgbClr val="FFFFFF"/>
              </a:buClr>
              <a:buSzPts val="4800"/>
              <a:buNone/>
              <a:defRPr sz="6400">
                <a:solidFill>
                  <a:srgbClr val="FFFFFF"/>
                </a:solidFill>
              </a:defRPr>
            </a:lvl5pPr>
            <a:lvl6pPr lvl="5" algn="ctr">
              <a:spcBef>
                <a:spcPts val="0"/>
              </a:spcBef>
              <a:spcAft>
                <a:spcPts val="0"/>
              </a:spcAft>
              <a:buClr>
                <a:srgbClr val="FFFFFF"/>
              </a:buClr>
              <a:buSzPts val="4800"/>
              <a:buNone/>
              <a:defRPr sz="6400">
                <a:solidFill>
                  <a:srgbClr val="FFFFFF"/>
                </a:solidFill>
              </a:defRPr>
            </a:lvl6pPr>
            <a:lvl7pPr lvl="6" algn="ctr">
              <a:spcBef>
                <a:spcPts val="0"/>
              </a:spcBef>
              <a:spcAft>
                <a:spcPts val="0"/>
              </a:spcAft>
              <a:buClr>
                <a:srgbClr val="FFFFFF"/>
              </a:buClr>
              <a:buSzPts val="4800"/>
              <a:buNone/>
              <a:defRPr sz="6400">
                <a:solidFill>
                  <a:srgbClr val="FFFFFF"/>
                </a:solidFill>
              </a:defRPr>
            </a:lvl7pPr>
            <a:lvl8pPr lvl="7" algn="ctr">
              <a:spcBef>
                <a:spcPts val="0"/>
              </a:spcBef>
              <a:spcAft>
                <a:spcPts val="0"/>
              </a:spcAft>
              <a:buClr>
                <a:srgbClr val="FFFFFF"/>
              </a:buClr>
              <a:buSzPts val="4800"/>
              <a:buNone/>
              <a:defRPr sz="6400">
                <a:solidFill>
                  <a:srgbClr val="FFFFFF"/>
                </a:solidFill>
              </a:defRPr>
            </a:lvl8pPr>
            <a:lvl9pPr lvl="8" algn="ctr">
              <a:spcBef>
                <a:spcPts val="0"/>
              </a:spcBef>
              <a:spcAft>
                <a:spcPts val="0"/>
              </a:spcAft>
              <a:buClr>
                <a:srgbClr val="FFFFFF"/>
              </a:buClr>
              <a:buSzPts val="4800"/>
              <a:buNone/>
              <a:defRPr sz="6400">
                <a:solidFill>
                  <a:srgbClr val="FFFFFF"/>
                </a:solidFill>
              </a:defRPr>
            </a:lvl9pPr>
          </a:lstStyle>
          <a:p>
            <a:endParaRPr/>
          </a:p>
        </p:txBody>
      </p:sp>
      <p:grpSp>
        <p:nvGrpSpPr>
          <p:cNvPr id="11" name="Google Shape;11;p2"/>
          <p:cNvGrpSpPr/>
          <p:nvPr/>
        </p:nvGrpSpPr>
        <p:grpSpPr>
          <a:xfrm>
            <a:off x="4319971" y="-15"/>
            <a:ext cx="3552105" cy="1769307"/>
            <a:chOff x="3578850" y="-50"/>
            <a:chExt cx="1816500" cy="904800"/>
          </a:xfrm>
        </p:grpSpPr>
        <p:sp>
          <p:nvSpPr>
            <p:cNvPr id="12" name="Google Shape;12;p2"/>
            <p:cNvSpPr/>
            <p:nvPr/>
          </p:nvSpPr>
          <p:spPr>
            <a:xfrm rot="10800000">
              <a:off x="3578850" y="-50"/>
              <a:ext cx="1816500" cy="904800"/>
            </a:xfrm>
            <a:prstGeom prst="triangle">
              <a:avLst>
                <a:gd name="adj" fmla="val 50000"/>
              </a:avLst>
            </a:prstGeom>
            <a:solidFill>
              <a:srgbClr val="CC0000"/>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3" name="Google Shape;13;p2"/>
            <p:cNvSpPr/>
            <p:nvPr/>
          </p:nvSpPr>
          <p:spPr>
            <a:xfrm rot="10800000">
              <a:off x="4487250" y="-50"/>
              <a:ext cx="908100" cy="904800"/>
            </a:xfrm>
            <a:prstGeom prst="triangle">
              <a:avLst>
                <a:gd name="adj" fmla="val 100000"/>
              </a:avLst>
            </a:prstGeom>
            <a:solidFill>
              <a:srgbClr val="990000"/>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val="1252227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FD000C-1AD8-413E-9C5F-B3D9441D62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2901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03EDB-82D0-4978-97C1-547A51E54B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1" y="0"/>
            <a:ext cx="12192000" cy="6858000"/>
          </a:xfrm>
          <a:prstGeom prst="rect">
            <a:avLst/>
          </a:prstGeom>
        </p:spPr>
      </p:pic>
    </p:spTree>
    <p:extLst>
      <p:ext uri="{BB962C8B-B14F-4D97-AF65-F5344CB8AC3E}">
        <p14:creationId xmlns:p14="http://schemas.microsoft.com/office/powerpoint/2010/main" val="860693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AFA4FC-CF91-4F45-9F9A-D7AF546F3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0094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33CDE2-0685-46B2-B910-5EFEDF54A566}"/>
              </a:ext>
            </a:extLst>
          </p:cNvPr>
          <p:cNvSpPr>
            <a:spLocks noGrp="1"/>
          </p:cNvSpPr>
          <p:nvPr>
            <p:ph type="title"/>
          </p:nvPr>
        </p:nvSpPr>
        <p:spPr>
          <a:xfrm>
            <a:off x="1359772" y="77172"/>
            <a:ext cx="9122669" cy="1143000"/>
          </a:xfrm>
        </p:spPr>
        <p:txBody>
          <a:bodyPr>
            <a:normAutofit/>
          </a:bodyPr>
          <a:lstStyle>
            <a:lvl1pPr>
              <a:defRPr sz="3600" b="0">
                <a:latin typeface="Lucida Handwriting" panose="03010101010101010101" pitchFamily="66" charset="0"/>
              </a:defRPr>
            </a:lvl1pPr>
          </a:lstStyle>
          <a:p>
            <a:r>
              <a:rPr lang="en-US" dirty="0"/>
              <a:t>Click to edit Master title style</a:t>
            </a:r>
          </a:p>
        </p:txBody>
      </p:sp>
    </p:spTree>
    <p:extLst>
      <p:ext uri="{BB962C8B-B14F-4D97-AF65-F5344CB8AC3E}">
        <p14:creationId xmlns:p14="http://schemas.microsoft.com/office/powerpoint/2010/main" val="16038450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Basic Layout">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4943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endParaRPr>
          </a:p>
        </p:txBody>
      </p:sp>
      <p:sp>
        <p:nvSpPr>
          <p:cNvPr id="10" name="Text Placeholder 9"/>
          <p:cNvSpPr>
            <a:spLocks noGrp="1"/>
          </p:cNvSpPr>
          <p:nvPr>
            <p:ph type="body" sz="quarter" idx="10" hasCustomPrompt="1"/>
          </p:nvPr>
        </p:nvSpPr>
        <p:spPr>
          <a:xfrm>
            <a:off x="442563" y="68627"/>
            <a:ext cx="2735627" cy="3168352"/>
          </a:xfrm>
          <a:prstGeom prst="rect">
            <a:avLst/>
          </a:prstGeom>
        </p:spPr>
        <p:txBody>
          <a:bodyPr anchor="ctr"/>
          <a:lstStyle>
            <a:lvl1pPr marL="0" indent="0" algn="l">
              <a:buNone/>
              <a:defRPr sz="5333" b="1" baseline="0">
                <a:solidFill>
                  <a:schemeClr val="bg1"/>
                </a:solidFill>
                <a:latin typeface="+mj-lt"/>
                <a:cs typeface="Arial" pitchFamily="34" charset="0"/>
              </a:defRPr>
            </a:lvl1pPr>
          </a:lstStyle>
          <a:p>
            <a:pPr lvl="0"/>
            <a:r>
              <a:rPr lang="en-US" altLang="ko-KR" dirty="0"/>
              <a:t>Our </a:t>
            </a:r>
          </a:p>
          <a:p>
            <a:pPr lvl="0"/>
            <a:r>
              <a:rPr lang="en-US" altLang="ko-KR" dirty="0"/>
              <a:t>Team </a:t>
            </a:r>
          </a:p>
          <a:p>
            <a:pPr lvl="0"/>
            <a:r>
              <a:rPr lang="en-US" altLang="ko-KR" dirty="0"/>
              <a:t>Layout</a:t>
            </a:r>
          </a:p>
        </p:txBody>
      </p:sp>
      <p:sp>
        <p:nvSpPr>
          <p:cNvPr id="8" name="Picture Placeholder 2"/>
          <p:cNvSpPr>
            <a:spLocks noGrp="1"/>
          </p:cNvSpPr>
          <p:nvPr>
            <p:ph type="pic" idx="1" hasCustomPrompt="1"/>
          </p:nvPr>
        </p:nvSpPr>
        <p:spPr>
          <a:xfrm>
            <a:off x="3793267" y="164637"/>
            <a:ext cx="2304256"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1" hasCustomPrompt="1"/>
          </p:nvPr>
        </p:nvSpPr>
        <p:spPr>
          <a:xfrm>
            <a:off x="3793267" y="2398797"/>
            <a:ext cx="2304256"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2" hasCustomPrompt="1"/>
          </p:nvPr>
        </p:nvSpPr>
        <p:spPr>
          <a:xfrm>
            <a:off x="3793267" y="4632959"/>
            <a:ext cx="2304256"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1" name="자유형: 도형 10">
            <a:extLst>
              <a:ext uri="{FF2B5EF4-FFF2-40B4-BE49-F238E27FC236}">
                <a16:creationId xmlns:a16="http://schemas.microsoft.com/office/drawing/2014/main" id="{87F12CC0-5557-4349-BC6B-EE11FD7CD601}"/>
              </a:ext>
            </a:extLst>
          </p:cNvPr>
          <p:cNvSpPr/>
          <p:nvPr userDrawn="1"/>
        </p:nvSpPr>
        <p:spPr>
          <a:xfrm rot="10800000">
            <a:off x="1325321" y="4293096"/>
            <a:ext cx="1050771" cy="2174813"/>
          </a:xfrm>
          <a:custGeom>
            <a:avLst/>
            <a:gdLst>
              <a:gd name="connsiteX0" fmla="*/ 1102413 w 1725923"/>
              <a:gd name="connsiteY0" fmla="*/ 1964795 h 3572198"/>
              <a:gd name="connsiteX1" fmla="*/ 619087 w 1725923"/>
              <a:gd name="connsiteY1" fmla="*/ 1964795 h 3572198"/>
              <a:gd name="connsiteX2" fmla="*/ 619087 w 1725923"/>
              <a:gd name="connsiteY2" fmla="*/ 143855 h 3572198"/>
              <a:gd name="connsiteX3" fmla="*/ 619087 w 1725923"/>
              <a:gd name="connsiteY3" fmla="*/ 140749 h 3572198"/>
              <a:gd name="connsiteX4" fmla="*/ 622193 w 1725923"/>
              <a:gd name="connsiteY4" fmla="*/ 140749 h 3572198"/>
              <a:gd name="connsiteX5" fmla="*/ 762942 w 1725923"/>
              <a:gd name="connsiteY5" fmla="*/ 0 h 3572198"/>
              <a:gd name="connsiteX6" fmla="*/ 753417 w 1725923"/>
              <a:gd name="connsiteY6" fmla="*/ 1825378 h 3572198"/>
              <a:gd name="connsiteX7" fmla="*/ 784462 w 1725923"/>
              <a:gd name="connsiteY7" fmla="*/ 1856423 h 3572198"/>
              <a:gd name="connsiteX8" fmla="*/ 815507 w 1725923"/>
              <a:gd name="connsiteY8" fmla="*/ 1825378 h 3572198"/>
              <a:gd name="connsiteX9" fmla="*/ 826256 w 1725923"/>
              <a:gd name="connsiteY9" fmla="*/ 0 h 3572198"/>
              <a:gd name="connsiteX10" fmla="*/ 898897 w 1725923"/>
              <a:gd name="connsiteY10" fmla="*/ 0 h 3572198"/>
              <a:gd name="connsiteX11" fmla="*/ 1102413 w 1725923"/>
              <a:gd name="connsiteY11" fmla="*/ 257962 h 3572198"/>
              <a:gd name="connsiteX12" fmla="*/ 1102413 w 1725923"/>
              <a:gd name="connsiteY12" fmla="*/ 435134 h 3572198"/>
              <a:gd name="connsiteX13" fmla="*/ 974435 w 1725923"/>
              <a:gd name="connsiteY13" fmla="*/ 554280 h 3572198"/>
              <a:gd name="connsiteX14" fmla="*/ 1102413 w 1725923"/>
              <a:gd name="connsiteY14" fmla="*/ 673428 h 3572198"/>
              <a:gd name="connsiteX15" fmla="*/ 1102413 w 1725923"/>
              <a:gd name="connsiteY15" fmla="*/ 802506 h 3572198"/>
              <a:gd name="connsiteX16" fmla="*/ 982216 w 1725923"/>
              <a:gd name="connsiteY16" fmla="*/ 921506 h 3572198"/>
              <a:gd name="connsiteX17" fmla="*/ 1102413 w 1725923"/>
              <a:gd name="connsiteY17" fmla="*/ 1040506 h 3572198"/>
              <a:gd name="connsiteX18" fmla="*/ 1102413 w 1725923"/>
              <a:gd name="connsiteY18" fmla="*/ 1148198 h 3572198"/>
              <a:gd name="connsiteX19" fmla="*/ 1016431 w 1725923"/>
              <a:gd name="connsiteY19" fmla="*/ 1262985 h 3572198"/>
              <a:gd name="connsiteX20" fmla="*/ 1102413 w 1725923"/>
              <a:gd name="connsiteY20" fmla="*/ 1377772 h 3572198"/>
              <a:gd name="connsiteX21" fmla="*/ 1102413 w 1725923"/>
              <a:gd name="connsiteY21" fmla="*/ 1511810 h 3572198"/>
              <a:gd name="connsiteX22" fmla="*/ 926889 w 1725923"/>
              <a:gd name="connsiteY22" fmla="*/ 1668154 h 3572198"/>
              <a:gd name="connsiteX23" fmla="*/ 1102413 w 1725923"/>
              <a:gd name="connsiteY23" fmla="*/ 1824498 h 3572198"/>
              <a:gd name="connsiteX24" fmla="*/ 831837 w 1725923"/>
              <a:gd name="connsiteY24" fmla="*/ 2445070 h 3572198"/>
              <a:gd name="connsiteX25" fmla="*/ 831837 w 1725923"/>
              <a:gd name="connsiteY25" fmla="*/ 2193610 h 3572198"/>
              <a:gd name="connsiteX26" fmla="*/ 579837 w 1725923"/>
              <a:gd name="connsiteY26" fmla="*/ 2193610 h 3572198"/>
              <a:gd name="connsiteX27" fmla="*/ 579837 w 1725923"/>
              <a:gd name="connsiteY27" fmla="*/ 2445070 h 3572198"/>
              <a:gd name="connsiteX28" fmla="*/ 1135469 w 1725923"/>
              <a:gd name="connsiteY28" fmla="*/ 2445070 h 3572198"/>
              <a:gd name="connsiteX29" fmla="*/ 1135469 w 1725923"/>
              <a:gd name="connsiteY29" fmla="*/ 2193610 h 3572198"/>
              <a:gd name="connsiteX30" fmla="*/ 883469 w 1725923"/>
              <a:gd name="connsiteY30" fmla="*/ 2193610 h 3572198"/>
              <a:gd name="connsiteX31" fmla="*/ 883469 w 1725923"/>
              <a:gd name="connsiteY31" fmla="*/ 2445070 h 3572198"/>
              <a:gd name="connsiteX32" fmla="*/ 831837 w 1725923"/>
              <a:gd name="connsiteY32" fmla="*/ 2738767 h 3572198"/>
              <a:gd name="connsiteX33" fmla="*/ 831837 w 1725923"/>
              <a:gd name="connsiteY33" fmla="*/ 2487307 h 3572198"/>
              <a:gd name="connsiteX34" fmla="*/ 579837 w 1725923"/>
              <a:gd name="connsiteY34" fmla="*/ 2487307 h 3572198"/>
              <a:gd name="connsiteX35" fmla="*/ 579837 w 1725923"/>
              <a:gd name="connsiteY35" fmla="*/ 2738767 h 3572198"/>
              <a:gd name="connsiteX36" fmla="*/ 1135469 w 1725923"/>
              <a:gd name="connsiteY36" fmla="*/ 2738767 h 3572198"/>
              <a:gd name="connsiteX37" fmla="*/ 1135469 w 1725923"/>
              <a:gd name="connsiteY37" fmla="*/ 2487307 h 3572198"/>
              <a:gd name="connsiteX38" fmla="*/ 883469 w 1725923"/>
              <a:gd name="connsiteY38" fmla="*/ 2487307 h 3572198"/>
              <a:gd name="connsiteX39" fmla="*/ 883469 w 1725923"/>
              <a:gd name="connsiteY39" fmla="*/ 2738767 h 3572198"/>
              <a:gd name="connsiteX40" fmla="*/ 858795 w 1725923"/>
              <a:gd name="connsiteY40" fmla="*/ 3306895 h 3572198"/>
              <a:gd name="connsiteX41" fmla="*/ 300360 w 1725923"/>
              <a:gd name="connsiteY41" fmla="*/ 2750307 h 3572198"/>
              <a:gd name="connsiteX42" fmla="*/ 302749 w 1725923"/>
              <a:gd name="connsiteY42" fmla="*/ 2750307 h 3572198"/>
              <a:gd name="connsiteX43" fmla="*/ 302749 w 1725923"/>
              <a:gd name="connsiteY43" fmla="*/ 2131254 h 3572198"/>
              <a:gd name="connsiteX44" fmla="*/ 387566 w 1725923"/>
              <a:gd name="connsiteY44" fmla="*/ 2046437 h 3572198"/>
              <a:gd name="connsiteX45" fmla="*/ 547717 w 1725923"/>
              <a:gd name="connsiteY45" fmla="*/ 2046437 h 3572198"/>
              <a:gd name="connsiteX46" fmla="*/ 568126 w 1725923"/>
              <a:gd name="connsiteY46" fmla="*/ 1964796 h 3572198"/>
              <a:gd name="connsiteX47" fmla="*/ 1153373 w 1725923"/>
              <a:gd name="connsiteY47" fmla="*/ 1964796 h 3572198"/>
              <a:gd name="connsiteX48" fmla="*/ 1173782 w 1725923"/>
              <a:gd name="connsiteY48" fmla="*/ 2046437 h 3572198"/>
              <a:gd name="connsiteX49" fmla="*/ 1333932 w 1725923"/>
              <a:gd name="connsiteY49" fmla="*/ 2046437 h 3572198"/>
              <a:gd name="connsiteX50" fmla="*/ 1418749 w 1725923"/>
              <a:gd name="connsiteY50" fmla="*/ 2131254 h 3572198"/>
              <a:gd name="connsiteX51" fmla="*/ 1418749 w 1725923"/>
              <a:gd name="connsiteY51" fmla="*/ 2751832 h 3572198"/>
              <a:gd name="connsiteX52" fmla="*/ 1414832 w 1725923"/>
              <a:gd name="connsiteY52" fmla="*/ 2751832 h 3572198"/>
              <a:gd name="connsiteX53" fmla="*/ 863754 w 1725923"/>
              <a:gd name="connsiteY53" fmla="*/ 3572198 h 3572198"/>
              <a:gd name="connsiteX54" fmla="*/ 862962 w 1725923"/>
              <a:gd name="connsiteY54" fmla="*/ 3572044 h 3572198"/>
              <a:gd name="connsiteX55" fmla="*/ 862170 w 1725923"/>
              <a:gd name="connsiteY55" fmla="*/ 3572198 h 3572198"/>
              <a:gd name="connsiteX56" fmla="*/ 800003 w 1725923"/>
              <a:gd name="connsiteY56" fmla="*/ 3546448 h 3572198"/>
              <a:gd name="connsiteX57" fmla="*/ 796872 w 1725923"/>
              <a:gd name="connsiteY57" fmla="*/ 3541733 h 3572198"/>
              <a:gd name="connsiteX58" fmla="*/ 25750 w 1725923"/>
              <a:gd name="connsiteY58" fmla="*/ 2770611 h 3572198"/>
              <a:gd name="connsiteX59" fmla="*/ 25750 w 1725923"/>
              <a:gd name="connsiteY59" fmla="*/ 2646277 h 3572198"/>
              <a:gd name="connsiteX60" fmla="*/ 150083 w 1725923"/>
              <a:gd name="connsiteY60" fmla="*/ 2646277 h 3572198"/>
              <a:gd name="connsiteX61" fmla="*/ 862962 w 1725923"/>
              <a:gd name="connsiteY61" fmla="*/ 3359155 h 3572198"/>
              <a:gd name="connsiteX62" fmla="*/ 1575840 w 1725923"/>
              <a:gd name="connsiteY62" fmla="*/ 2646277 h 3572198"/>
              <a:gd name="connsiteX63" fmla="*/ 1700173 w 1725923"/>
              <a:gd name="connsiteY63" fmla="*/ 2646277 h 3572198"/>
              <a:gd name="connsiteX64" fmla="*/ 1700173 w 1725923"/>
              <a:gd name="connsiteY64" fmla="*/ 2770611 h 3572198"/>
              <a:gd name="connsiteX65" fmla="*/ 929051 w 1725923"/>
              <a:gd name="connsiteY65" fmla="*/ 3541733 h 3572198"/>
              <a:gd name="connsiteX66" fmla="*/ 925920 w 1725923"/>
              <a:gd name="connsiteY66" fmla="*/ 3546448 h 3572198"/>
              <a:gd name="connsiteX67" fmla="*/ 863754 w 1725923"/>
              <a:gd name="connsiteY67" fmla="*/ 3572198 h 35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725923" h="3572198">
                <a:moveTo>
                  <a:pt x="1102413" y="1964795"/>
                </a:moveTo>
                <a:lnTo>
                  <a:pt x="619087" y="1964795"/>
                </a:lnTo>
                <a:lnTo>
                  <a:pt x="619087" y="143855"/>
                </a:lnTo>
                <a:lnTo>
                  <a:pt x="619087" y="140749"/>
                </a:lnTo>
                <a:lnTo>
                  <a:pt x="622193" y="140749"/>
                </a:lnTo>
                <a:lnTo>
                  <a:pt x="762942" y="0"/>
                </a:lnTo>
                <a:lnTo>
                  <a:pt x="753417" y="1825378"/>
                </a:lnTo>
                <a:cubicBezTo>
                  <a:pt x="753417" y="1842524"/>
                  <a:pt x="767316" y="1856423"/>
                  <a:pt x="784462" y="1856423"/>
                </a:cubicBezTo>
                <a:cubicBezTo>
                  <a:pt x="801608" y="1856423"/>
                  <a:pt x="815507" y="1842524"/>
                  <a:pt x="815507" y="1825378"/>
                </a:cubicBezTo>
                <a:cubicBezTo>
                  <a:pt x="816913" y="1216919"/>
                  <a:pt x="824850" y="608459"/>
                  <a:pt x="826256" y="0"/>
                </a:cubicBezTo>
                <a:lnTo>
                  <a:pt x="898897" y="0"/>
                </a:lnTo>
                <a:lnTo>
                  <a:pt x="1102413" y="257962"/>
                </a:lnTo>
                <a:lnTo>
                  <a:pt x="1102413" y="435134"/>
                </a:lnTo>
                <a:lnTo>
                  <a:pt x="974435" y="554280"/>
                </a:lnTo>
                <a:lnTo>
                  <a:pt x="1102413" y="673428"/>
                </a:lnTo>
                <a:lnTo>
                  <a:pt x="1102413" y="802506"/>
                </a:lnTo>
                <a:lnTo>
                  <a:pt x="982216" y="921506"/>
                </a:lnTo>
                <a:lnTo>
                  <a:pt x="1102413" y="1040506"/>
                </a:lnTo>
                <a:lnTo>
                  <a:pt x="1102413" y="1148198"/>
                </a:lnTo>
                <a:lnTo>
                  <a:pt x="1016431" y="1262985"/>
                </a:lnTo>
                <a:lnTo>
                  <a:pt x="1102413" y="1377772"/>
                </a:lnTo>
                <a:lnTo>
                  <a:pt x="1102413" y="1511810"/>
                </a:lnTo>
                <a:lnTo>
                  <a:pt x="926889" y="1668154"/>
                </a:lnTo>
                <a:lnTo>
                  <a:pt x="1102413" y="1824498"/>
                </a:lnTo>
                <a:close/>
                <a:moveTo>
                  <a:pt x="831837" y="2445070"/>
                </a:moveTo>
                <a:lnTo>
                  <a:pt x="831837" y="2193610"/>
                </a:lnTo>
                <a:lnTo>
                  <a:pt x="579837" y="2193610"/>
                </a:lnTo>
                <a:lnTo>
                  <a:pt x="579837" y="2445070"/>
                </a:lnTo>
                <a:close/>
                <a:moveTo>
                  <a:pt x="1135469" y="2445070"/>
                </a:moveTo>
                <a:lnTo>
                  <a:pt x="1135469" y="2193610"/>
                </a:lnTo>
                <a:lnTo>
                  <a:pt x="883469" y="2193610"/>
                </a:lnTo>
                <a:lnTo>
                  <a:pt x="883469" y="2445070"/>
                </a:lnTo>
                <a:close/>
                <a:moveTo>
                  <a:pt x="831837" y="2738767"/>
                </a:moveTo>
                <a:lnTo>
                  <a:pt x="831837" y="2487307"/>
                </a:lnTo>
                <a:lnTo>
                  <a:pt x="579837" y="2487307"/>
                </a:lnTo>
                <a:lnTo>
                  <a:pt x="579837" y="2738767"/>
                </a:lnTo>
                <a:close/>
                <a:moveTo>
                  <a:pt x="1135469" y="2738767"/>
                </a:moveTo>
                <a:lnTo>
                  <a:pt x="1135469" y="2487307"/>
                </a:lnTo>
                <a:lnTo>
                  <a:pt x="883469" y="2487307"/>
                </a:lnTo>
                <a:lnTo>
                  <a:pt x="883469" y="2738767"/>
                </a:lnTo>
                <a:close/>
                <a:moveTo>
                  <a:pt x="858795" y="3306895"/>
                </a:moveTo>
                <a:lnTo>
                  <a:pt x="300360" y="2750307"/>
                </a:lnTo>
                <a:lnTo>
                  <a:pt x="302749" y="2750307"/>
                </a:lnTo>
                <a:lnTo>
                  <a:pt x="302749" y="2131254"/>
                </a:lnTo>
                <a:cubicBezTo>
                  <a:pt x="302749" y="2084411"/>
                  <a:pt x="340723" y="2046437"/>
                  <a:pt x="387566" y="2046437"/>
                </a:cubicBezTo>
                <a:lnTo>
                  <a:pt x="547717" y="2046437"/>
                </a:lnTo>
                <a:lnTo>
                  <a:pt x="568126" y="1964796"/>
                </a:lnTo>
                <a:lnTo>
                  <a:pt x="1153373" y="1964796"/>
                </a:lnTo>
                <a:lnTo>
                  <a:pt x="1173782" y="2046437"/>
                </a:lnTo>
                <a:lnTo>
                  <a:pt x="1333932" y="2046437"/>
                </a:lnTo>
                <a:cubicBezTo>
                  <a:pt x="1380775" y="2046437"/>
                  <a:pt x="1418749" y="2084411"/>
                  <a:pt x="1418749" y="2131254"/>
                </a:cubicBezTo>
                <a:lnTo>
                  <a:pt x="1418749" y="2751832"/>
                </a:lnTo>
                <a:lnTo>
                  <a:pt x="1414832" y="2751832"/>
                </a:lnTo>
                <a:close/>
                <a:moveTo>
                  <a:pt x="863754" y="3572198"/>
                </a:moveTo>
                <a:lnTo>
                  <a:pt x="862962" y="3572044"/>
                </a:lnTo>
                <a:lnTo>
                  <a:pt x="862170" y="3572198"/>
                </a:lnTo>
                <a:cubicBezTo>
                  <a:pt x="839670" y="3572198"/>
                  <a:pt x="817170" y="3563614"/>
                  <a:pt x="800003" y="3546448"/>
                </a:cubicBezTo>
                <a:lnTo>
                  <a:pt x="796872" y="3541733"/>
                </a:lnTo>
                <a:lnTo>
                  <a:pt x="25750" y="2770611"/>
                </a:lnTo>
                <a:cubicBezTo>
                  <a:pt x="-8584" y="2736277"/>
                  <a:pt x="-8584" y="2680611"/>
                  <a:pt x="25750" y="2646277"/>
                </a:cubicBezTo>
                <a:cubicBezTo>
                  <a:pt x="60083" y="2611944"/>
                  <a:pt x="115750" y="2611944"/>
                  <a:pt x="150083" y="2646277"/>
                </a:cubicBezTo>
                <a:lnTo>
                  <a:pt x="862962" y="3359155"/>
                </a:lnTo>
                <a:lnTo>
                  <a:pt x="1575840" y="2646277"/>
                </a:lnTo>
                <a:cubicBezTo>
                  <a:pt x="1610173" y="2611944"/>
                  <a:pt x="1665840" y="2611944"/>
                  <a:pt x="1700173" y="2646277"/>
                </a:cubicBezTo>
                <a:cubicBezTo>
                  <a:pt x="1734507" y="2680611"/>
                  <a:pt x="1734507" y="2736277"/>
                  <a:pt x="1700173" y="2770611"/>
                </a:cubicBezTo>
                <a:lnTo>
                  <a:pt x="929051" y="3541733"/>
                </a:lnTo>
                <a:lnTo>
                  <a:pt x="925920" y="3546448"/>
                </a:lnTo>
                <a:cubicBezTo>
                  <a:pt x="908753" y="3563614"/>
                  <a:pt x="886253" y="3572198"/>
                  <a:pt x="863754" y="357219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endParaRPr>
          </a:p>
        </p:txBody>
      </p:sp>
    </p:spTree>
    <p:extLst>
      <p:ext uri="{BB962C8B-B14F-4D97-AF65-F5344CB8AC3E}">
        <p14:creationId xmlns:p14="http://schemas.microsoft.com/office/powerpoint/2010/main" val="2134558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asic Layout">
    <p:bg>
      <p:bgPr>
        <a:solidFill>
          <a:schemeClr val="accent1"/>
        </a:solidFill>
        <a:effectLst/>
      </p:bgPr>
    </p:bg>
    <p:spTree>
      <p:nvGrpSpPr>
        <p:cNvPr id="1" name=""/>
        <p:cNvGrpSpPr/>
        <p:nvPr/>
      </p:nvGrpSpPr>
      <p:grpSpPr>
        <a:xfrm>
          <a:off x="0" y="0"/>
          <a:ext cx="0" cy="0"/>
          <a:chOff x="0" y="0"/>
          <a:chExt cx="0" cy="0"/>
        </a:xfrm>
      </p:grpSpPr>
      <p:sp>
        <p:nvSpPr>
          <p:cNvPr id="5" name="자유형: 도형 4">
            <a:extLst>
              <a:ext uri="{FF2B5EF4-FFF2-40B4-BE49-F238E27FC236}">
                <a16:creationId xmlns:a16="http://schemas.microsoft.com/office/drawing/2014/main" id="{B8721DC2-5188-4BB5-96DF-E862B5F1DF72}"/>
              </a:ext>
            </a:extLst>
          </p:cNvPr>
          <p:cNvSpPr/>
          <p:nvPr userDrawn="1"/>
        </p:nvSpPr>
        <p:spPr>
          <a:xfrm rot="10800000">
            <a:off x="11280575" y="5277873"/>
            <a:ext cx="671979" cy="1390816"/>
          </a:xfrm>
          <a:custGeom>
            <a:avLst/>
            <a:gdLst>
              <a:gd name="connsiteX0" fmla="*/ 1102413 w 1725923"/>
              <a:gd name="connsiteY0" fmla="*/ 1964795 h 3572198"/>
              <a:gd name="connsiteX1" fmla="*/ 619087 w 1725923"/>
              <a:gd name="connsiteY1" fmla="*/ 1964795 h 3572198"/>
              <a:gd name="connsiteX2" fmla="*/ 619087 w 1725923"/>
              <a:gd name="connsiteY2" fmla="*/ 143855 h 3572198"/>
              <a:gd name="connsiteX3" fmla="*/ 619087 w 1725923"/>
              <a:gd name="connsiteY3" fmla="*/ 140749 h 3572198"/>
              <a:gd name="connsiteX4" fmla="*/ 622193 w 1725923"/>
              <a:gd name="connsiteY4" fmla="*/ 140749 h 3572198"/>
              <a:gd name="connsiteX5" fmla="*/ 762942 w 1725923"/>
              <a:gd name="connsiteY5" fmla="*/ 0 h 3572198"/>
              <a:gd name="connsiteX6" fmla="*/ 753417 w 1725923"/>
              <a:gd name="connsiteY6" fmla="*/ 1825378 h 3572198"/>
              <a:gd name="connsiteX7" fmla="*/ 784462 w 1725923"/>
              <a:gd name="connsiteY7" fmla="*/ 1856423 h 3572198"/>
              <a:gd name="connsiteX8" fmla="*/ 815507 w 1725923"/>
              <a:gd name="connsiteY8" fmla="*/ 1825378 h 3572198"/>
              <a:gd name="connsiteX9" fmla="*/ 826256 w 1725923"/>
              <a:gd name="connsiteY9" fmla="*/ 0 h 3572198"/>
              <a:gd name="connsiteX10" fmla="*/ 898897 w 1725923"/>
              <a:gd name="connsiteY10" fmla="*/ 0 h 3572198"/>
              <a:gd name="connsiteX11" fmla="*/ 1102413 w 1725923"/>
              <a:gd name="connsiteY11" fmla="*/ 257962 h 3572198"/>
              <a:gd name="connsiteX12" fmla="*/ 1102413 w 1725923"/>
              <a:gd name="connsiteY12" fmla="*/ 435134 h 3572198"/>
              <a:gd name="connsiteX13" fmla="*/ 974435 w 1725923"/>
              <a:gd name="connsiteY13" fmla="*/ 554280 h 3572198"/>
              <a:gd name="connsiteX14" fmla="*/ 1102413 w 1725923"/>
              <a:gd name="connsiteY14" fmla="*/ 673428 h 3572198"/>
              <a:gd name="connsiteX15" fmla="*/ 1102413 w 1725923"/>
              <a:gd name="connsiteY15" fmla="*/ 802506 h 3572198"/>
              <a:gd name="connsiteX16" fmla="*/ 982216 w 1725923"/>
              <a:gd name="connsiteY16" fmla="*/ 921506 h 3572198"/>
              <a:gd name="connsiteX17" fmla="*/ 1102413 w 1725923"/>
              <a:gd name="connsiteY17" fmla="*/ 1040506 h 3572198"/>
              <a:gd name="connsiteX18" fmla="*/ 1102413 w 1725923"/>
              <a:gd name="connsiteY18" fmla="*/ 1148198 h 3572198"/>
              <a:gd name="connsiteX19" fmla="*/ 1016431 w 1725923"/>
              <a:gd name="connsiteY19" fmla="*/ 1262985 h 3572198"/>
              <a:gd name="connsiteX20" fmla="*/ 1102413 w 1725923"/>
              <a:gd name="connsiteY20" fmla="*/ 1377772 h 3572198"/>
              <a:gd name="connsiteX21" fmla="*/ 1102413 w 1725923"/>
              <a:gd name="connsiteY21" fmla="*/ 1511810 h 3572198"/>
              <a:gd name="connsiteX22" fmla="*/ 926889 w 1725923"/>
              <a:gd name="connsiteY22" fmla="*/ 1668154 h 3572198"/>
              <a:gd name="connsiteX23" fmla="*/ 1102413 w 1725923"/>
              <a:gd name="connsiteY23" fmla="*/ 1824498 h 3572198"/>
              <a:gd name="connsiteX24" fmla="*/ 831837 w 1725923"/>
              <a:gd name="connsiteY24" fmla="*/ 2445070 h 3572198"/>
              <a:gd name="connsiteX25" fmla="*/ 831837 w 1725923"/>
              <a:gd name="connsiteY25" fmla="*/ 2193610 h 3572198"/>
              <a:gd name="connsiteX26" fmla="*/ 579837 w 1725923"/>
              <a:gd name="connsiteY26" fmla="*/ 2193610 h 3572198"/>
              <a:gd name="connsiteX27" fmla="*/ 579837 w 1725923"/>
              <a:gd name="connsiteY27" fmla="*/ 2445070 h 3572198"/>
              <a:gd name="connsiteX28" fmla="*/ 1135469 w 1725923"/>
              <a:gd name="connsiteY28" fmla="*/ 2445070 h 3572198"/>
              <a:gd name="connsiteX29" fmla="*/ 1135469 w 1725923"/>
              <a:gd name="connsiteY29" fmla="*/ 2193610 h 3572198"/>
              <a:gd name="connsiteX30" fmla="*/ 883469 w 1725923"/>
              <a:gd name="connsiteY30" fmla="*/ 2193610 h 3572198"/>
              <a:gd name="connsiteX31" fmla="*/ 883469 w 1725923"/>
              <a:gd name="connsiteY31" fmla="*/ 2445070 h 3572198"/>
              <a:gd name="connsiteX32" fmla="*/ 831837 w 1725923"/>
              <a:gd name="connsiteY32" fmla="*/ 2738767 h 3572198"/>
              <a:gd name="connsiteX33" fmla="*/ 831837 w 1725923"/>
              <a:gd name="connsiteY33" fmla="*/ 2487307 h 3572198"/>
              <a:gd name="connsiteX34" fmla="*/ 579837 w 1725923"/>
              <a:gd name="connsiteY34" fmla="*/ 2487307 h 3572198"/>
              <a:gd name="connsiteX35" fmla="*/ 579837 w 1725923"/>
              <a:gd name="connsiteY35" fmla="*/ 2738767 h 3572198"/>
              <a:gd name="connsiteX36" fmla="*/ 1135469 w 1725923"/>
              <a:gd name="connsiteY36" fmla="*/ 2738767 h 3572198"/>
              <a:gd name="connsiteX37" fmla="*/ 1135469 w 1725923"/>
              <a:gd name="connsiteY37" fmla="*/ 2487307 h 3572198"/>
              <a:gd name="connsiteX38" fmla="*/ 883469 w 1725923"/>
              <a:gd name="connsiteY38" fmla="*/ 2487307 h 3572198"/>
              <a:gd name="connsiteX39" fmla="*/ 883469 w 1725923"/>
              <a:gd name="connsiteY39" fmla="*/ 2738767 h 3572198"/>
              <a:gd name="connsiteX40" fmla="*/ 858795 w 1725923"/>
              <a:gd name="connsiteY40" fmla="*/ 3306895 h 3572198"/>
              <a:gd name="connsiteX41" fmla="*/ 300360 w 1725923"/>
              <a:gd name="connsiteY41" fmla="*/ 2750307 h 3572198"/>
              <a:gd name="connsiteX42" fmla="*/ 302749 w 1725923"/>
              <a:gd name="connsiteY42" fmla="*/ 2750307 h 3572198"/>
              <a:gd name="connsiteX43" fmla="*/ 302749 w 1725923"/>
              <a:gd name="connsiteY43" fmla="*/ 2131254 h 3572198"/>
              <a:gd name="connsiteX44" fmla="*/ 387566 w 1725923"/>
              <a:gd name="connsiteY44" fmla="*/ 2046437 h 3572198"/>
              <a:gd name="connsiteX45" fmla="*/ 547717 w 1725923"/>
              <a:gd name="connsiteY45" fmla="*/ 2046437 h 3572198"/>
              <a:gd name="connsiteX46" fmla="*/ 568126 w 1725923"/>
              <a:gd name="connsiteY46" fmla="*/ 1964796 h 3572198"/>
              <a:gd name="connsiteX47" fmla="*/ 1153373 w 1725923"/>
              <a:gd name="connsiteY47" fmla="*/ 1964796 h 3572198"/>
              <a:gd name="connsiteX48" fmla="*/ 1173782 w 1725923"/>
              <a:gd name="connsiteY48" fmla="*/ 2046437 h 3572198"/>
              <a:gd name="connsiteX49" fmla="*/ 1333932 w 1725923"/>
              <a:gd name="connsiteY49" fmla="*/ 2046437 h 3572198"/>
              <a:gd name="connsiteX50" fmla="*/ 1418749 w 1725923"/>
              <a:gd name="connsiteY50" fmla="*/ 2131254 h 3572198"/>
              <a:gd name="connsiteX51" fmla="*/ 1418749 w 1725923"/>
              <a:gd name="connsiteY51" fmla="*/ 2751832 h 3572198"/>
              <a:gd name="connsiteX52" fmla="*/ 1414832 w 1725923"/>
              <a:gd name="connsiteY52" fmla="*/ 2751832 h 3572198"/>
              <a:gd name="connsiteX53" fmla="*/ 863754 w 1725923"/>
              <a:gd name="connsiteY53" fmla="*/ 3572198 h 3572198"/>
              <a:gd name="connsiteX54" fmla="*/ 862962 w 1725923"/>
              <a:gd name="connsiteY54" fmla="*/ 3572044 h 3572198"/>
              <a:gd name="connsiteX55" fmla="*/ 862170 w 1725923"/>
              <a:gd name="connsiteY55" fmla="*/ 3572198 h 3572198"/>
              <a:gd name="connsiteX56" fmla="*/ 800003 w 1725923"/>
              <a:gd name="connsiteY56" fmla="*/ 3546448 h 3572198"/>
              <a:gd name="connsiteX57" fmla="*/ 796872 w 1725923"/>
              <a:gd name="connsiteY57" fmla="*/ 3541733 h 3572198"/>
              <a:gd name="connsiteX58" fmla="*/ 25750 w 1725923"/>
              <a:gd name="connsiteY58" fmla="*/ 2770611 h 3572198"/>
              <a:gd name="connsiteX59" fmla="*/ 25750 w 1725923"/>
              <a:gd name="connsiteY59" fmla="*/ 2646277 h 3572198"/>
              <a:gd name="connsiteX60" fmla="*/ 150083 w 1725923"/>
              <a:gd name="connsiteY60" fmla="*/ 2646277 h 3572198"/>
              <a:gd name="connsiteX61" fmla="*/ 862962 w 1725923"/>
              <a:gd name="connsiteY61" fmla="*/ 3359155 h 3572198"/>
              <a:gd name="connsiteX62" fmla="*/ 1575840 w 1725923"/>
              <a:gd name="connsiteY62" fmla="*/ 2646277 h 3572198"/>
              <a:gd name="connsiteX63" fmla="*/ 1700173 w 1725923"/>
              <a:gd name="connsiteY63" fmla="*/ 2646277 h 3572198"/>
              <a:gd name="connsiteX64" fmla="*/ 1700173 w 1725923"/>
              <a:gd name="connsiteY64" fmla="*/ 2770611 h 3572198"/>
              <a:gd name="connsiteX65" fmla="*/ 929051 w 1725923"/>
              <a:gd name="connsiteY65" fmla="*/ 3541733 h 3572198"/>
              <a:gd name="connsiteX66" fmla="*/ 925920 w 1725923"/>
              <a:gd name="connsiteY66" fmla="*/ 3546448 h 3572198"/>
              <a:gd name="connsiteX67" fmla="*/ 863754 w 1725923"/>
              <a:gd name="connsiteY67" fmla="*/ 3572198 h 35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725923" h="3572198">
                <a:moveTo>
                  <a:pt x="1102413" y="1964795"/>
                </a:moveTo>
                <a:lnTo>
                  <a:pt x="619087" y="1964795"/>
                </a:lnTo>
                <a:lnTo>
                  <a:pt x="619087" y="143855"/>
                </a:lnTo>
                <a:lnTo>
                  <a:pt x="619087" y="140749"/>
                </a:lnTo>
                <a:lnTo>
                  <a:pt x="622193" y="140749"/>
                </a:lnTo>
                <a:lnTo>
                  <a:pt x="762942" y="0"/>
                </a:lnTo>
                <a:lnTo>
                  <a:pt x="753417" y="1825378"/>
                </a:lnTo>
                <a:cubicBezTo>
                  <a:pt x="753417" y="1842524"/>
                  <a:pt x="767316" y="1856423"/>
                  <a:pt x="784462" y="1856423"/>
                </a:cubicBezTo>
                <a:cubicBezTo>
                  <a:pt x="801608" y="1856423"/>
                  <a:pt x="815507" y="1842524"/>
                  <a:pt x="815507" y="1825378"/>
                </a:cubicBezTo>
                <a:cubicBezTo>
                  <a:pt x="816913" y="1216919"/>
                  <a:pt x="824850" y="608459"/>
                  <a:pt x="826256" y="0"/>
                </a:cubicBezTo>
                <a:lnTo>
                  <a:pt x="898897" y="0"/>
                </a:lnTo>
                <a:lnTo>
                  <a:pt x="1102413" y="257962"/>
                </a:lnTo>
                <a:lnTo>
                  <a:pt x="1102413" y="435134"/>
                </a:lnTo>
                <a:lnTo>
                  <a:pt x="974435" y="554280"/>
                </a:lnTo>
                <a:lnTo>
                  <a:pt x="1102413" y="673428"/>
                </a:lnTo>
                <a:lnTo>
                  <a:pt x="1102413" y="802506"/>
                </a:lnTo>
                <a:lnTo>
                  <a:pt x="982216" y="921506"/>
                </a:lnTo>
                <a:lnTo>
                  <a:pt x="1102413" y="1040506"/>
                </a:lnTo>
                <a:lnTo>
                  <a:pt x="1102413" y="1148198"/>
                </a:lnTo>
                <a:lnTo>
                  <a:pt x="1016431" y="1262985"/>
                </a:lnTo>
                <a:lnTo>
                  <a:pt x="1102413" y="1377772"/>
                </a:lnTo>
                <a:lnTo>
                  <a:pt x="1102413" y="1511810"/>
                </a:lnTo>
                <a:lnTo>
                  <a:pt x="926889" y="1668154"/>
                </a:lnTo>
                <a:lnTo>
                  <a:pt x="1102413" y="1824498"/>
                </a:lnTo>
                <a:close/>
                <a:moveTo>
                  <a:pt x="831837" y="2445070"/>
                </a:moveTo>
                <a:lnTo>
                  <a:pt x="831837" y="2193610"/>
                </a:lnTo>
                <a:lnTo>
                  <a:pt x="579837" y="2193610"/>
                </a:lnTo>
                <a:lnTo>
                  <a:pt x="579837" y="2445070"/>
                </a:lnTo>
                <a:close/>
                <a:moveTo>
                  <a:pt x="1135469" y="2445070"/>
                </a:moveTo>
                <a:lnTo>
                  <a:pt x="1135469" y="2193610"/>
                </a:lnTo>
                <a:lnTo>
                  <a:pt x="883469" y="2193610"/>
                </a:lnTo>
                <a:lnTo>
                  <a:pt x="883469" y="2445070"/>
                </a:lnTo>
                <a:close/>
                <a:moveTo>
                  <a:pt x="831837" y="2738767"/>
                </a:moveTo>
                <a:lnTo>
                  <a:pt x="831837" y="2487307"/>
                </a:lnTo>
                <a:lnTo>
                  <a:pt x="579837" y="2487307"/>
                </a:lnTo>
                <a:lnTo>
                  <a:pt x="579837" y="2738767"/>
                </a:lnTo>
                <a:close/>
                <a:moveTo>
                  <a:pt x="1135469" y="2738767"/>
                </a:moveTo>
                <a:lnTo>
                  <a:pt x="1135469" y="2487307"/>
                </a:lnTo>
                <a:lnTo>
                  <a:pt x="883469" y="2487307"/>
                </a:lnTo>
                <a:lnTo>
                  <a:pt x="883469" y="2738767"/>
                </a:lnTo>
                <a:close/>
                <a:moveTo>
                  <a:pt x="858795" y="3306895"/>
                </a:moveTo>
                <a:lnTo>
                  <a:pt x="300360" y="2750307"/>
                </a:lnTo>
                <a:lnTo>
                  <a:pt x="302749" y="2750307"/>
                </a:lnTo>
                <a:lnTo>
                  <a:pt x="302749" y="2131254"/>
                </a:lnTo>
                <a:cubicBezTo>
                  <a:pt x="302749" y="2084411"/>
                  <a:pt x="340723" y="2046437"/>
                  <a:pt x="387566" y="2046437"/>
                </a:cubicBezTo>
                <a:lnTo>
                  <a:pt x="547717" y="2046437"/>
                </a:lnTo>
                <a:lnTo>
                  <a:pt x="568126" y="1964796"/>
                </a:lnTo>
                <a:lnTo>
                  <a:pt x="1153373" y="1964796"/>
                </a:lnTo>
                <a:lnTo>
                  <a:pt x="1173782" y="2046437"/>
                </a:lnTo>
                <a:lnTo>
                  <a:pt x="1333932" y="2046437"/>
                </a:lnTo>
                <a:cubicBezTo>
                  <a:pt x="1380775" y="2046437"/>
                  <a:pt x="1418749" y="2084411"/>
                  <a:pt x="1418749" y="2131254"/>
                </a:cubicBezTo>
                <a:lnTo>
                  <a:pt x="1418749" y="2751832"/>
                </a:lnTo>
                <a:lnTo>
                  <a:pt x="1414832" y="2751832"/>
                </a:lnTo>
                <a:close/>
                <a:moveTo>
                  <a:pt x="863754" y="3572198"/>
                </a:moveTo>
                <a:lnTo>
                  <a:pt x="862962" y="3572044"/>
                </a:lnTo>
                <a:lnTo>
                  <a:pt x="862170" y="3572198"/>
                </a:lnTo>
                <a:cubicBezTo>
                  <a:pt x="839670" y="3572198"/>
                  <a:pt x="817170" y="3563614"/>
                  <a:pt x="800003" y="3546448"/>
                </a:cubicBezTo>
                <a:lnTo>
                  <a:pt x="796872" y="3541733"/>
                </a:lnTo>
                <a:lnTo>
                  <a:pt x="25750" y="2770611"/>
                </a:lnTo>
                <a:cubicBezTo>
                  <a:pt x="-8584" y="2736277"/>
                  <a:pt x="-8584" y="2680611"/>
                  <a:pt x="25750" y="2646277"/>
                </a:cubicBezTo>
                <a:cubicBezTo>
                  <a:pt x="60083" y="2611944"/>
                  <a:pt x="115750" y="2611944"/>
                  <a:pt x="150083" y="2646277"/>
                </a:cubicBezTo>
                <a:lnTo>
                  <a:pt x="862962" y="3359155"/>
                </a:lnTo>
                <a:lnTo>
                  <a:pt x="1575840" y="2646277"/>
                </a:lnTo>
                <a:cubicBezTo>
                  <a:pt x="1610173" y="2611944"/>
                  <a:pt x="1665840" y="2611944"/>
                  <a:pt x="1700173" y="2646277"/>
                </a:cubicBezTo>
                <a:cubicBezTo>
                  <a:pt x="1734507" y="2680611"/>
                  <a:pt x="1734507" y="2736277"/>
                  <a:pt x="1700173" y="2770611"/>
                </a:cubicBezTo>
                <a:lnTo>
                  <a:pt x="929051" y="3541733"/>
                </a:lnTo>
                <a:lnTo>
                  <a:pt x="925920" y="3546448"/>
                </a:lnTo>
                <a:cubicBezTo>
                  <a:pt x="908753" y="3563614"/>
                  <a:pt x="886253" y="3572198"/>
                  <a:pt x="863754" y="357219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prstClr val="white"/>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3"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84327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87" name="Picture Placeholder 85">
            <a:extLst>
              <a:ext uri="{FF2B5EF4-FFF2-40B4-BE49-F238E27FC236}">
                <a16:creationId xmlns:a16="http://schemas.microsoft.com/office/drawing/2014/main" id="{27C8F013-58D5-4ABD-B2CB-0431FD14933E}"/>
              </a:ext>
            </a:extLst>
          </p:cNvPr>
          <p:cNvSpPr>
            <a:spLocks noGrp="1"/>
          </p:cNvSpPr>
          <p:nvPr userDrawn="1">
            <p:ph type="pic" sz="quarter" idx="29"/>
          </p:nvPr>
        </p:nvSpPr>
        <p:spPr>
          <a:xfrm>
            <a:off x="884309" y="918636"/>
            <a:ext cx="950400" cy="687600"/>
          </a:xfrm>
        </p:spPr>
        <p:txBody>
          <a:bodyPr anchor="ctr" anchorCtr="0">
            <a:normAutofit/>
          </a:bodyPr>
          <a:lstStyle>
            <a:lvl1pPr marL="0" indent="0" algn="ctr">
              <a:buNone/>
              <a:defRPr sz="1200"/>
            </a:lvl1pPr>
          </a:lstStyle>
          <a:p>
            <a:r>
              <a:rPr lang="en-US" smtClean="0"/>
              <a:t>Click icon to add picture</a:t>
            </a:r>
            <a:endParaRPr lang="ru-RU" dirty="0"/>
          </a:p>
        </p:txBody>
      </p:sp>
      <p:sp>
        <p:nvSpPr>
          <p:cNvPr id="2" name="Title 1">
            <a:extLst>
              <a:ext uri="{FF2B5EF4-FFF2-40B4-BE49-F238E27FC236}">
                <a16:creationId xmlns:a16="http://schemas.microsoft.com/office/drawing/2014/main" id="{B75257CB-11D8-4D35-A676-05EDEFAA2116}"/>
              </a:ext>
            </a:extLst>
          </p:cNvPr>
          <p:cNvSpPr>
            <a:spLocks noGrp="1"/>
          </p:cNvSpPr>
          <p:nvPr>
            <p:ph type="ctrTitle"/>
          </p:nvPr>
        </p:nvSpPr>
        <p:spPr>
          <a:xfrm>
            <a:off x="2731590" y="595088"/>
            <a:ext cx="8617176" cy="793932"/>
          </a:xfrm>
        </p:spPr>
        <p:txBody>
          <a:bodyPr anchor="b">
            <a:normAutofit/>
          </a:bodyPr>
          <a:lstStyle>
            <a:lvl1pPr algn="r">
              <a:defRPr sz="4400" b="1">
                <a:solidFill>
                  <a:schemeClr val="accent1"/>
                </a:solidFill>
              </a:defRPr>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id="{FDA622EE-EB76-4F63-BF73-21A4E7D3C73B}"/>
              </a:ext>
            </a:extLst>
          </p:cNvPr>
          <p:cNvSpPr>
            <a:spLocks noGrp="1"/>
          </p:cNvSpPr>
          <p:nvPr>
            <p:ph type="subTitle" idx="1"/>
          </p:nvPr>
        </p:nvSpPr>
        <p:spPr>
          <a:xfrm>
            <a:off x="2731590" y="1404941"/>
            <a:ext cx="8617176" cy="481916"/>
          </a:xfrm>
        </p:spPr>
        <p:txBody>
          <a:bodyPr>
            <a:noAutofit/>
          </a:bodyPr>
          <a:lstStyle>
            <a:lvl1pPr marL="0" indent="0" algn="r">
              <a:buNone/>
              <a:defRPr sz="28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a:p>
        </p:txBody>
      </p:sp>
      <p:sp>
        <p:nvSpPr>
          <p:cNvPr id="19" name="Rectangle 18">
            <a:extLst>
              <a:ext uri="{FF2B5EF4-FFF2-40B4-BE49-F238E27FC236}">
                <a16:creationId xmlns:a16="http://schemas.microsoft.com/office/drawing/2014/main" id="{50D56C11-4279-4A7A-8ED5-B3CC4B49EBCE}"/>
              </a:ext>
            </a:extLst>
          </p:cNvPr>
          <p:cNvSpPr/>
          <p:nvPr userDrawn="1"/>
        </p:nvSpPr>
        <p:spPr>
          <a:xfrm>
            <a:off x="874714" y="2404913"/>
            <a:ext cx="11317286" cy="630936"/>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68" name="Text Placeholder 67">
            <a:extLst>
              <a:ext uri="{FF2B5EF4-FFF2-40B4-BE49-F238E27FC236}">
                <a16:creationId xmlns:a16="http://schemas.microsoft.com/office/drawing/2014/main" id="{1448BB1C-FCE0-4368-9454-1C343179F825}"/>
              </a:ext>
            </a:extLst>
          </p:cNvPr>
          <p:cNvSpPr>
            <a:spLocks noGrp="1"/>
          </p:cNvSpPr>
          <p:nvPr userDrawn="1">
            <p:ph type="body" sz="quarter" idx="14" hasCustomPrompt="1"/>
          </p:nvPr>
        </p:nvSpPr>
        <p:spPr>
          <a:xfrm>
            <a:off x="999868"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5" name="Text Placeholder 67">
            <a:extLst>
              <a:ext uri="{FF2B5EF4-FFF2-40B4-BE49-F238E27FC236}">
                <a16:creationId xmlns:a16="http://schemas.microsoft.com/office/drawing/2014/main" id="{0F809E17-A64D-4926-86F9-F23BA9D43374}"/>
              </a:ext>
            </a:extLst>
          </p:cNvPr>
          <p:cNvSpPr>
            <a:spLocks noGrp="1"/>
          </p:cNvSpPr>
          <p:nvPr userDrawn="1">
            <p:ph type="body" sz="quarter" idx="19" hasCustomPrompt="1"/>
          </p:nvPr>
        </p:nvSpPr>
        <p:spPr>
          <a:xfrm>
            <a:off x="1002003"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1</a:t>
            </a:r>
            <a:endParaRPr lang="ru-RU" dirty="0"/>
          </a:p>
        </p:txBody>
      </p:sp>
      <p:sp>
        <p:nvSpPr>
          <p:cNvPr id="80" name="Text Placeholder 67">
            <a:extLst>
              <a:ext uri="{FF2B5EF4-FFF2-40B4-BE49-F238E27FC236}">
                <a16:creationId xmlns:a16="http://schemas.microsoft.com/office/drawing/2014/main" id="{CEAEBD1B-4DD3-4194-BDB3-E70AEE2E0CDB}"/>
              </a:ext>
            </a:extLst>
          </p:cNvPr>
          <p:cNvSpPr>
            <a:spLocks noGrp="1"/>
          </p:cNvSpPr>
          <p:nvPr userDrawn="1">
            <p:ph type="body" sz="quarter" idx="24"/>
          </p:nvPr>
        </p:nvSpPr>
        <p:spPr>
          <a:xfrm>
            <a:off x="999868"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smtClean="0"/>
              <a:t>Click to edit Master text styles</a:t>
            </a:r>
          </a:p>
        </p:txBody>
      </p:sp>
      <p:sp>
        <p:nvSpPr>
          <p:cNvPr id="69" name="Text Placeholder 67">
            <a:extLst>
              <a:ext uri="{FF2B5EF4-FFF2-40B4-BE49-F238E27FC236}">
                <a16:creationId xmlns:a16="http://schemas.microsoft.com/office/drawing/2014/main" id="{D78D23EB-5D9F-4540-94A3-08DBF7B8B91F}"/>
              </a:ext>
            </a:extLst>
          </p:cNvPr>
          <p:cNvSpPr>
            <a:spLocks noGrp="1"/>
          </p:cNvSpPr>
          <p:nvPr userDrawn="1">
            <p:ph type="body" sz="quarter" idx="15" hasCustomPrompt="1"/>
          </p:nvPr>
        </p:nvSpPr>
        <p:spPr>
          <a:xfrm>
            <a:off x="3076929"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6" name="Text Placeholder 67">
            <a:extLst>
              <a:ext uri="{FF2B5EF4-FFF2-40B4-BE49-F238E27FC236}">
                <a16:creationId xmlns:a16="http://schemas.microsoft.com/office/drawing/2014/main" id="{52C8DAAC-AC34-4ADE-B88F-1C9288A5AEAB}"/>
              </a:ext>
            </a:extLst>
          </p:cNvPr>
          <p:cNvSpPr>
            <a:spLocks noGrp="1"/>
          </p:cNvSpPr>
          <p:nvPr userDrawn="1">
            <p:ph type="body" sz="quarter" idx="20" hasCustomPrompt="1"/>
          </p:nvPr>
        </p:nvSpPr>
        <p:spPr>
          <a:xfrm>
            <a:off x="3079064"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2</a:t>
            </a:r>
            <a:endParaRPr lang="ru-RU" dirty="0"/>
          </a:p>
        </p:txBody>
      </p:sp>
      <p:sp>
        <p:nvSpPr>
          <p:cNvPr id="81" name="Text Placeholder 67">
            <a:extLst>
              <a:ext uri="{FF2B5EF4-FFF2-40B4-BE49-F238E27FC236}">
                <a16:creationId xmlns:a16="http://schemas.microsoft.com/office/drawing/2014/main" id="{11C83BFB-0EB8-4D80-943B-BA7A252D4DFE}"/>
              </a:ext>
            </a:extLst>
          </p:cNvPr>
          <p:cNvSpPr>
            <a:spLocks noGrp="1"/>
          </p:cNvSpPr>
          <p:nvPr userDrawn="1">
            <p:ph type="body" sz="quarter" idx="25"/>
          </p:nvPr>
        </p:nvSpPr>
        <p:spPr>
          <a:xfrm>
            <a:off x="3076929"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smtClean="0"/>
              <a:t>Click to edit Master text styles</a:t>
            </a:r>
          </a:p>
        </p:txBody>
      </p:sp>
      <p:sp>
        <p:nvSpPr>
          <p:cNvPr id="70" name="Text Placeholder 67">
            <a:extLst>
              <a:ext uri="{FF2B5EF4-FFF2-40B4-BE49-F238E27FC236}">
                <a16:creationId xmlns:a16="http://schemas.microsoft.com/office/drawing/2014/main" id="{4ED1DE17-B2BC-417B-BFB0-D3CDF7209734}"/>
              </a:ext>
            </a:extLst>
          </p:cNvPr>
          <p:cNvSpPr>
            <a:spLocks noGrp="1"/>
          </p:cNvSpPr>
          <p:nvPr userDrawn="1">
            <p:ph type="body" sz="quarter" idx="16" hasCustomPrompt="1"/>
          </p:nvPr>
        </p:nvSpPr>
        <p:spPr>
          <a:xfrm>
            <a:off x="5153990"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7" name="Text Placeholder 67">
            <a:extLst>
              <a:ext uri="{FF2B5EF4-FFF2-40B4-BE49-F238E27FC236}">
                <a16:creationId xmlns:a16="http://schemas.microsoft.com/office/drawing/2014/main" id="{2406C601-7B6F-4E9D-A973-B2CC92C0DDA5}"/>
              </a:ext>
            </a:extLst>
          </p:cNvPr>
          <p:cNvSpPr>
            <a:spLocks noGrp="1"/>
          </p:cNvSpPr>
          <p:nvPr userDrawn="1">
            <p:ph type="body" sz="quarter" idx="21" hasCustomPrompt="1"/>
          </p:nvPr>
        </p:nvSpPr>
        <p:spPr>
          <a:xfrm>
            <a:off x="5156125"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3</a:t>
            </a:r>
            <a:endParaRPr lang="ru-RU" dirty="0"/>
          </a:p>
        </p:txBody>
      </p:sp>
      <p:sp>
        <p:nvSpPr>
          <p:cNvPr id="82" name="Text Placeholder 67">
            <a:extLst>
              <a:ext uri="{FF2B5EF4-FFF2-40B4-BE49-F238E27FC236}">
                <a16:creationId xmlns:a16="http://schemas.microsoft.com/office/drawing/2014/main" id="{1863E5AC-A2CE-4EFB-9433-5F599B2B061F}"/>
              </a:ext>
            </a:extLst>
          </p:cNvPr>
          <p:cNvSpPr>
            <a:spLocks noGrp="1"/>
          </p:cNvSpPr>
          <p:nvPr userDrawn="1">
            <p:ph type="body" sz="quarter" idx="26"/>
          </p:nvPr>
        </p:nvSpPr>
        <p:spPr>
          <a:xfrm>
            <a:off x="5153990"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Click to edit Master text styles</a:t>
            </a:r>
          </a:p>
        </p:txBody>
      </p:sp>
      <p:sp>
        <p:nvSpPr>
          <p:cNvPr id="71" name="Text Placeholder 67">
            <a:extLst>
              <a:ext uri="{FF2B5EF4-FFF2-40B4-BE49-F238E27FC236}">
                <a16:creationId xmlns:a16="http://schemas.microsoft.com/office/drawing/2014/main" id="{166A426C-5268-45E2-8D57-A0DC553E0187}"/>
              </a:ext>
            </a:extLst>
          </p:cNvPr>
          <p:cNvSpPr>
            <a:spLocks noGrp="1"/>
          </p:cNvSpPr>
          <p:nvPr userDrawn="1">
            <p:ph type="body" sz="quarter" idx="17" hasCustomPrompt="1"/>
          </p:nvPr>
        </p:nvSpPr>
        <p:spPr>
          <a:xfrm>
            <a:off x="7231051"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8" name="Text Placeholder 67">
            <a:extLst>
              <a:ext uri="{FF2B5EF4-FFF2-40B4-BE49-F238E27FC236}">
                <a16:creationId xmlns:a16="http://schemas.microsoft.com/office/drawing/2014/main" id="{84AA07B3-267A-4EF3-884B-C7811E2A82E2}"/>
              </a:ext>
            </a:extLst>
          </p:cNvPr>
          <p:cNvSpPr>
            <a:spLocks noGrp="1"/>
          </p:cNvSpPr>
          <p:nvPr userDrawn="1">
            <p:ph type="body" sz="quarter" idx="22" hasCustomPrompt="1"/>
          </p:nvPr>
        </p:nvSpPr>
        <p:spPr>
          <a:xfrm>
            <a:off x="7233186"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4</a:t>
            </a:r>
            <a:endParaRPr lang="ru-RU" dirty="0"/>
          </a:p>
        </p:txBody>
      </p:sp>
      <p:sp>
        <p:nvSpPr>
          <p:cNvPr id="83" name="Text Placeholder 67">
            <a:extLst>
              <a:ext uri="{FF2B5EF4-FFF2-40B4-BE49-F238E27FC236}">
                <a16:creationId xmlns:a16="http://schemas.microsoft.com/office/drawing/2014/main" id="{8200DF41-88E6-45EF-AE9D-B56233AD17E6}"/>
              </a:ext>
            </a:extLst>
          </p:cNvPr>
          <p:cNvSpPr>
            <a:spLocks noGrp="1"/>
          </p:cNvSpPr>
          <p:nvPr userDrawn="1">
            <p:ph type="body" sz="quarter" idx="27"/>
          </p:nvPr>
        </p:nvSpPr>
        <p:spPr>
          <a:xfrm>
            <a:off x="7231051"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Click to edit Master text styles</a:t>
            </a:r>
          </a:p>
        </p:txBody>
      </p:sp>
      <p:sp>
        <p:nvSpPr>
          <p:cNvPr id="72" name="Text Placeholder 67">
            <a:extLst>
              <a:ext uri="{FF2B5EF4-FFF2-40B4-BE49-F238E27FC236}">
                <a16:creationId xmlns:a16="http://schemas.microsoft.com/office/drawing/2014/main" id="{27F6FCF2-4954-4E07-BD4A-54040E169886}"/>
              </a:ext>
            </a:extLst>
          </p:cNvPr>
          <p:cNvSpPr>
            <a:spLocks noGrp="1"/>
          </p:cNvSpPr>
          <p:nvPr userDrawn="1">
            <p:ph type="body" sz="quarter" idx="18" hasCustomPrompt="1"/>
          </p:nvPr>
        </p:nvSpPr>
        <p:spPr>
          <a:xfrm>
            <a:off x="9308112"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9" name="Text Placeholder 67">
            <a:extLst>
              <a:ext uri="{FF2B5EF4-FFF2-40B4-BE49-F238E27FC236}">
                <a16:creationId xmlns:a16="http://schemas.microsoft.com/office/drawing/2014/main" id="{9752F311-54E4-4A2F-A676-CE541AC3AF22}"/>
              </a:ext>
            </a:extLst>
          </p:cNvPr>
          <p:cNvSpPr>
            <a:spLocks noGrp="1"/>
          </p:cNvSpPr>
          <p:nvPr userDrawn="1">
            <p:ph type="body" sz="quarter" idx="23" hasCustomPrompt="1"/>
          </p:nvPr>
        </p:nvSpPr>
        <p:spPr>
          <a:xfrm>
            <a:off x="9310247"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5</a:t>
            </a:r>
            <a:endParaRPr lang="ru-RU" dirty="0"/>
          </a:p>
        </p:txBody>
      </p:sp>
      <p:sp>
        <p:nvSpPr>
          <p:cNvPr id="84" name="Text Placeholder 67">
            <a:extLst>
              <a:ext uri="{FF2B5EF4-FFF2-40B4-BE49-F238E27FC236}">
                <a16:creationId xmlns:a16="http://schemas.microsoft.com/office/drawing/2014/main" id="{293395E1-4412-462F-9A23-3BEF7CCC2498}"/>
              </a:ext>
            </a:extLst>
          </p:cNvPr>
          <p:cNvSpPr>
            <a:spLocks noGrp="1"/>
          </p:cNvSpPr>
          <p:nvPr userDrawn="1">
            <p:ph type="body" sz="quarter" idx="28"/>
          </p:nvPr>
        </p:nvSpPr>
        <p:spPr>
          <a:xfrm>
            <a:off x="9308112"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Click to edit Master text styles</a:t>
            </a:r>
          </a:p>
        </p:txBody>
      </p:sp>
      <p:cxnSp>
        <p:nvCxnSpPr>
          <p:cNvPr id="43" name="Straight Connector 42">
            <a:extLst>
              <a:ext uri="{FF2B5EF4-FFF2-40B4-BE49-F238E27FC236}">
                <a16:creationId xmlns:a16="http://schemas.microsoft.com/office/drawing/2014/main" id="{DA423E63-093D-4A99-8C31-28E180F8111E}"/>
              </a:ext>
            </a:extLst>
          </p:cNvPr>
          <p:cNvCxnSpPr>
            <a:cxnSpLocks/>
          </p:cNvCxnSpPr>
          <p:nvPr userDrawn="1"/>
        </p:nvCxnSpPr>
        <p:spPr>
          <a:xfrm>
            <a:off x="919331" y="2404913"/>
            <a:ext cx="11304000" cy="0"/>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1F79A9D-F468-4B5C-9092-EE37C9E345F1}"/>
              </a:ext>
            </a:extLst>
          </p:cNvPr>
          <p:cNvSpPr>
            <a:spLocks noGrp="1"/>
          </p:cNvSpPr>
          <p:nvPr>
            <p:ph type="dt" sz="half" idx="10"/>
          </p:nvPr>
        </p:nvSpPr>
        <p:spPr/>
        <p:txBody>
          <a:bodyPr/>
          <a:lstStyle>
            <a:lvl1pPr>
              <a:defRPr>
                <a:solidFill>
                  <a:schemeClr val="accent3"/>
                </a:solidFill>
              </a:defRPr>
            </a:lvl1pPr>
          </a:lstStyle>
          <a:p>
            <a:fld id="{EAB5A17B-5BAD-4936-941D-19F501970D42}" type="datetime1">
              <a:rPr lang="en-US" smtClean="0">
                <a:solidFill>
                  <a:srgbClr val="A5A5A5"/>
                </a:solidFill>
              </a:rPr>
              <a:t>8/27/2020</a:t>
            </a:fld>
            <a:endParaRPr lang="ru-RU">
              <a:solidFill>
                <a:srgbClr val="A5A5A5"/>
              </a:solidFill>
            </a:endParaRPr>
          </a:p>
        </p:txBody>
      </p:sp>
      <p:sp>
        <p:nvSpPr>
          <p:cNvPr id="5" name="Footer Placeholder 4">
            <a:extLst>
              <a:ext uri="{FF2B5EF4-FFF2-40B4-BE49-F238E27FC236}">
                <a16:creationId xmlns:a16="http://schemas.microsoft.com/office/drawing/2014/main" id="{48650B2E-E157-4C0C-94EB-9A67DEC033FC}"/>
              </a:ext>
            </a:extLst>
          </p:cNvPr>
          <p:cNvSpPr>
            <a:spLocks noGrp="1"/>
          </p:cNvSpPr>
          <p:nvPr>
            <p:ph type="ftr" sz="quarter" idx="11"/>
          </p:nvPr>
        </p:nvSpPr>
        <p:spPr/>
        <p:txBody>
          <a:bodyPr/>
          <a:lstStyle>
            <a:lvl1pPr>
              <a:defRPr>
                <a:solidFill>
                  <a:schemeClr val="accent1"/>
                </a:solidFill>
              </a:defRPr>
            </a:lvl1pPr>
          </a:lstStyle>
          <a:p>
            <a:endParaRPr lang="ru-RU" dirty="0">
              <a:solidFill>
                <a:srgbClr val="5B9BD5"/>
              </a:solidFill>
            </a:endParaRPr>
          </a:p>
        </p:txBody>
      </p:sp>
      <p:sp>
        <p:nvSpPr>
          <p:cNvPr id="6" name="Slide Number Placeholder 5">
            <a:extLst>
              <a:ext uri="{FF2B5EF4-FFF2-40B4-BE49-F238E27FC236}">
                <a16:creationId xmlns:a16="http://schemas.microsoft.com/office/drawing/2014/main" id="{7D0D0389-9377-4F66-90DE-3BF0280F595D}"/>
              </a:ext>
            </a:extLst>
          </p:cNvPr>
          <p:cNvSpPr>
            <a:spLocks noGrp="1"/>
          </p:cNvSpPr>
          <p:nvPr>
            <p:ph type="sldNum" sz="quarter" idx="12"/>
          </p:nvPr>
        </p:nvSpPr>
        <p:spPr/>
        <p:txBody>
          <a:bodyPr/>
          <a:lstStyle/>
          <a:p>
            <a:fld id="{4F4E0FEE-E42D-435A-A441-DBC63D7AFC28}" type="slidenum">
              <a:rPr lang="ru-RU" smtClean="0">
                <a:solidFill>
                  <a:prstClr val="black">
                    <a:tint val="75000"/>
                  </a:prstClr>
                </a:solidFill>
              </a:rPr>
              <a:pPr/>
              <a:t>‹#›</a:t>
            </a:fld>
            <a:endParaRPr lang="ru-RU" dirty="0">
              <a:solidFill>
                <a:prstClr val="black">
                  <a:tint val="75000"/>
                </a:prstClr>
              </a:solidFill>
            </a:endParaRPr>
          </a:p>
        </p:txBody>
      </p:sp>
      <p:grpSp>
        <p:nvGrpSpPr>
          <p:cNvPr id="38" name="Group 37">
            <a:extLst>
              <a:ext uri="{FF2B5EF4-FFF2-40B4-BE49-F238E27FC236}">
                <a16:creationId xmlns:a16="http://schemas.microsoft.com/office/drawing/2014/main" id="{045D4B62-FDA7-488E-8EA0-68805217F9F0}"/>
              </a:ext>
            </a:extLst>
          </p:cNvPr>
          <p:cNvGrpSpPr/>
          <p:nvPr userDrawn="1"/>
        </p:nvGrpSpPr>
        <p:grpSpPr>
          <a:xfrm>
            <a:off x="9128023" y="2331516"/>
            <a:ext cx="137160" cy="2999323"/>
            <a:chOff x="882917" y="2474883"/>
            <a:chExt cx="137160" cy="2999323"/>
          </a:xfrm>
        </p:grpSpPr>
        <p:cxnSp>
          <p:nvCxnSpPr>
            <p:cNvPr id="39" name="Straight Connector 38">
              <a:extLst>
                <a:ext uri="{FF2B5EF4-FFF2-40B4-BE49-F238E27FC236}">
                  <a16:creationId xmlns:a16="http://schemas.microsoft.com/office/drawing/2014/main" id="{EE9FF919-D5B6-40BE-8340-99395C67A80B}"/>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744F83E-0A7E-487F-94AD-18862D8C1DA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41" name="Oval 40">
              <a:extLst>
                <a:ext uri="{FF2B5EF4-FFF2-40B4-BE49-F238E27FC236}">
                  <a16:creationId xmlns:a16="http://schemas.microsoft.com/office/drawing/2014/main" id="{2604EFAD-8591-44A8-B023-93F6CBAA8FBB}"/>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cxnSp>
        <p:nvCxnSpPr>
          <p:cNvPr id="44" name="Straight Connector 43">
            <a:extLst>
              <a:ext uri="{FF2B5EF4-FFF2-40B4-BE49-F238E27FC236}">
                <a16:creationId xmlns:a16="http://schemas.microsoft.com/office/drawing/2014/main" id="{FCC36F7E-FD23-48F3-A09A-9CC43031B561}"/>
              </a:ext>
            </a:extLst>
          </p:cNvPr>
          <p:cNvCxnSpPr>
            <a:cxnSpLocks/>
          </p:cNvCxnSpPr>
          <p:nvPr userDrawn="1"/>
        </p:nvCxnSpPr>
        <p:spPr>
          <a:xfrm>
            <a:off x="951496" y="3032671"/>
            <a:ext cx="11240503" cy="0"/>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A1B849D-4DD4-48E2-919C-6D027EBF0C55}"/>
              </a:ext>
            </a:extLst>
          </p:cNvPr>
          <p:cNvGrpSpPr/>
          <p:nvPr userDrawn="1"/>
        </p:nvGrpSpPr>
        <p:grpSpPr>
          <a:xfrm>
            <a:off x="813989" y="2331516"/>
            <a:ext cx="137162" cy="2999323"/>
            <a:chOff x="882915" y="2453736"/>
            <a:chExt cx="137162" cy="2999323"/>
          </a:xfrm>
        </p:grpSpPr>
        <p:cxnSp>
          <p:nvCxnSpPr>
            <p:cNvPr id="21" name="Straight Connector 20">
              <a:extLst>
                <a:ext uri="{FF2B5EF4-FFF2-40B4-BE49-F238E27FC236}">
                  <a16:creationId xmlns:a16="http://schemas.microsoft.com/office/drawing/2014/main" id="{2735FDD3-D29F-4144-B941-C78FD2EDEC8F}"/>
                </a:ext>
              </a:extLst>
            </p:cNvPr>
            <p:cNvCxnSpPr/>
            <p:nvPr userDrawn="1"/>
          </p:nvCxnSpPr>
          <p:spPr>
            <a:xfrm>
              <a:off x="951497" y="2522316"/>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CCA69E7-7E62-48D3-BECA-3195D6013009}"/>
                </a:ext>
              </a:extLst>
            </p:cNvPr>
            <p:cNvSpPr/>
            <p:nvPr userDrawn="1"/>
          </p:nvSpPr>
          <p:spPr>
            <a:xfrm>
              <a:off x="882915" y="245373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24" name="Oval 23">
              <a:extLst>
                <a:ext uri="{FF2B5EF4-FFF2-40B4-BE49-F238E27FC236}">
                  <a16:creationId xmlns:a16="http://schemas.microsoft.com/office/drawing/2014/main" id="{7372AC68-B45F-427C-BCD5-D1C11A81DEFD}"/>
                </a:ext>
              </a:extLst>
            </p:cNvPr>
            <p:cNvSpPr/>
            <p:nvPr userDrawn="1"/>
          </p:nvSpPr>
          <p:spPr>
            <a:xfrm>
              <a:off x="882917" y="5315899"/>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49" name="Group 48">
            <a:extLst>
              <a:ext uri="{FF2B5EF4-FFF2-40B4-BE49-F238E27FC236}">
                <a16:creationId xmlns:a16="http://schemas.microsoft.com/office/drawing/2014/main" id="{063908B3-7B94-471C-A3B6-4DD1BAD057EC}"/>
              </a:ext>
            </a:extLst>
          </p:cNvPr>
          <p:cNvGrpSpPr/>
          <p:nvPr userDrawn="1"/>
        </p:nvGrpSpPr>
        <p:grpSpPr>
          <a:xfrm>
            <a:off x="750918" y="2898634"/>
            <a:ext cx="265176" cy="265176"/>
            <a:chOff x="818907" y="3062958"/>
            <a:chExt cx="265176" cy="265176"/>
          </a:xfrm>
        </p:grpSpPr>
        <p:sp>
          <p:nvSpPr>
            <p:cNvPr id="47" name="Oval 46">
              <a:extLst>
                <a:ext uri="{FF2B5EF4-FFF2-40B4-BE49-F238E27FC236}">
                  <a16:creationId xmlns:a16="http://schemas.microsoft.com/office/drawing/2014/main" id="{4EBB9D0A-1778-4373-AD41-62E890959DC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48" name="Oval 47">
              <a:extLst>
                <a:ext uri="{FF2B5EF4-FFF2-40B4-BE49-F238E27FC236}">
                  <a16:creationId xmlns:a16="http://schemas.microsoft.com/office/drawing/2014/main" id="{5C3271EA-E74D-4A74-B991-5C50166C37A5}"/>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26" name="Group 25">
            <a:extLst>
              <a:ext uri="{FF2B5EF4-FFF2-40B4-BE49-F238E27FC236}">
                <a16:creationId xmlns:a16="http://schemas.microsoft.com/office/drawing/2014/main" id="{F9A6FF48-4AA4-4CD2-B31D-B7049F9C4092}"/>
              </a:ext>
            </a:extLst>
          </p:cNvPr>
          <p:cNvGrpSpPr/>
          <p:nvPr userDrawn="1"/>
        </p:nvGrpSpPr>
        <p:grpSpPr>
          <a:xfrm>
            <a:off x="2908500" y="2331516"/>
            <a:ext cx="137160" cy="2999323"/>
            <a:chOff x="882917" y="2474883"/>
            <a:chExt cx="137160" cy="2999323"/>
          </a:xfrm>
        </p:grpSpPr>
        <p:cxnSp>
          <p:nvCxnSpPr>
            <p:cNvPr id="27" name="Straight Connector 26">
              <a:extLst>
                <a:ext uri="{FF2B5EF4-FFF2-40B4-BE49-F238E27FC236}">
                  <a16:creationId xmlns:a16="http://schemas.microsoft.com/office/drawing/2014/main" id="{9E7874F7-CC98-4D64-8517-87F53501C42F}"/>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6453AEA-ACAA-4861-B099-D90257B9BAF8}"/>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29" name="Oval 28">
              <a:extLst>
                <a:ext uri="{FF2B5EF4-FFF2-40B4-BE49-F238E27FC236}">
                  <a16:creationId xmlns:a16="http://schemas.microsoft.com/office/drawing/2014/main" id="{CA8484F9-DBBB-48DB-8CBC-A0E91BBD820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50" name="Group 49">
            <a:extLst>
              <a:ext uri="{FF2B5EF4-FFF2-40B4-BE49-F238E27FC236}">
                <a16:creationId xmlns:a16="http://schemas.microsoft.com/office/drawing/2014/main" id="{787AB91B-1402-478A-9277-84A12987C1FE}"/>
              </a:ext>
            </a:extLst>
          </p:cNvPr>
          <p:cNvGrpSpPr/>
          <p:nvPr userDrawn="1"/>
        </p:nvGrpSpPr>
        <p:grpSpPr>
          <a:xfrm>
            <a:off x="2847246" y="2898634"/>
            <a:ext cx="265176" cy="265176"/>
            <a:chOff x="818907" y="3062958"/>
            <a:chExt cx="265176" cy="265176"/>
          </a:xfrm>
        </p:grpSpPr>
        <p:sp>
          <p:nvSpPr>
            <p:cNvPr id="51" name="Oval 50">
              <a:extLst>
                <a:ext uri="{FF2B5EF4-FFF2-40B4-BE49-F238E27FC236}">
                  <a16:creationId xmlns:a16="http://schemas.microsoft.com/office/drawing/2014/main" id="{BEFCF036-CEA4-48A8-A00F-9F64AE548E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52" name="Oval 51">
              <a:extLst>
                <a:ext uri="{FF2B5EF4-FFF2-40B4-BE49-F238E27FC236}">
                  <a16:creationId xmlns:a16="http://schemas.microsoft.com/office/drawing/2014/main" id="{5EE24256-9159-4D60-B60A-3498FC98CD0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53" name="Group 52">
            <a:extLst>
              <a:ext uri="{FF2B5EF4-FFF2-40B4-BE49-F238E27FC236}">
                <a16:creationId xmlns:a16="http://schemas.microsoft.com/office/drawing/2014/main" id="{FA8C6DB1-44F7-483A-950F-B873D1D5B8D3}"/>
              </a:ext>
            </a:extLst>
          </p:cNvPr>
          <p:cNvGrpSpPr/>
          <p:nvPr userDrawn="1"/>
        </p:nvGrpSpPr>
        <p:grpSpPr>
          <a:xfrm>
            <a:off x="9064951" y="2898634"/>
            <a:ext cx="265176" cy="265176"/>
            <a:chOff x="818907" y="3062958"/>
            <a:chExt cx="265176" cy="265176"/>
          </a:xfrm>
        </p:grpSpPr>
        <p:sp>
          <p:nvSpPr>
            <p:cNvPr id="54" name="Oval 53">
              <a:extLst>
                <a:ext uri="{FF2B5EF4-FFF2-40B4-BE49-F238E27FC236}">
                  <a16:creationId xmlns:a16="http://schemas.microsoft.com/office/drawing/2014/main" id="{E71AB570-1EDA-457E-B564-1F63367035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55" name="Oval 54">
              <a:extLst>
                <a:ext uri="{FF2B5EF4-FFF2-40B4-BE49-F238E27FC236}">
                  <a16:creationId xmlns:a16="http://schemas.microsoft.com/office/drawing/2014/main" id="{01CF7F51-5306-450B-9581-297B7DA9535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30" name="Group 29">
            <a:extLst>
              <a:ext uri="{FF2B5EF4-FFF2-40B4-BE49-F238E27FC236}">
                <a16:creationId xmlns:a16="http://schemas.microsoft.com/office/drawing/2014/main" id="{D88F938B-6889-476B-9F04-50877A3FFB94}"/>
              </a:ext>
            </a:extLst>
          </p:cNvPr>
          <p:cNvGrpSpPr/>
          <p:nvPr userDrawn="1"/>
        </p:nvGrpSpPr>
        <p:grpSpPr>
          <a:xfrm>
            <a:off x="5003010" y="2331516"/>
            <a:ext cx="137160" cy="2999323"/>
            <a:chOff x="882917" y="2474883"/>
            <a:chExt cx="137160" cy="2999323"/>
          </a:xfrm>
        </p:grpSpPr>
        <p:cxnSp>
          <p:nvCxnSpPr>
            <p:cNvPr id="31" name="Straight Connector 30">
              <a:extLst>
                <a:ext uri="{FF2B5EF4-FFF2-40B4-BE49-F238E27FC236}">
                  <a16:creationId xmlns:a16="http://schemas.microsoft.com/office/drawing/2014/main" id="{979342DA-D3C1-4717-B6CC-2654C333D29D}"/>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CB6D1AF-ADDB-42D5-BEB9-99A7EE07025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33" name="Oval 32">
              <a:extLst>
                <a:ext uri="{FF2B5EF4-FFF2-40B4-BE49-F238E27FC236}">
                  <a16:creationId xmlns:a16="http://schemas.microsoft.com/office/drawing/2014/main" id="{C986ED45-F31E-4EB9-BB0F-3079602EB4A2}"/>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sp>
        <p:nvSpPr>
          <p:cNvPr id="57" name="Oval 56">
            <a:extLst>
              <a:ext uri="{FF2B5EF4-FFF2-40B4-BE49-F238E27FC236}">
                <a16:creationId xmlns:a16="http://schemas.microsoft.com/office/drawing/2014/main" id="{923CFC93-94E9-4366-8810-F0ACAFD54CFD}"/>
              </a:ext>
            </a:extLst>
          </p:cNvPr>
          <p:cNvSpPr/>
          <p:nvPr userDrawn="1"/>
        </p:nvSpPr>
        <p:spPr>
          <a:xfrm>
            <a:off x="4938426" y="289863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58" name="Oval 57">
            <a:extLst>
              <a:ext uri="{FF2B5EF4-FFF2-40B4-BE49-F238E27FC236}">
                <a16:creationId xmlns:a16="http://schemas.microsoft.com/office/drawing/2014/main" id="{0D6790E5-47B0-4794-ADB1-4FC8402D665C}"/>
              </a:ext>
            </a:extLst>
          </p:cNvPr>
          <p:cNvSpPr/>
          <p:nvPr userDrawn="1"/>
        </p:nvSpPr>
        <p:spPr>
          <a:xfrm>
            <a:off x="5002434" y="296264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nvGrpSpPr>
          <p:cNvPr id="34" name="Group 33">
            <a:extLst>
              <a:ext uri="{FF2B5EF4-FFF2-40B4-BE49-F238E27FC236}">
                <a16:creationId xmlns:a16="http://schemas.microsoft.com/office/drawing/2014/main" id="{596C3237-54C9-480C-AABB-5A95AB84DF38}"/>
              </a:ext>
            </a:extLst>
          </p:cNvPr>
          <p:cNvGrpSpPr/>
          <p:nvPr userDrawn="1"/>
        </p:nvGrpSpPr>
        <p:grpSpPr>
          <a:xfrm>
            <a:off x="7097520" y="2331516"/>
            <a:ext cx="137160" cy="2999323"/>
            <a:chOff x="882917" y="2474883"/>
            <a:chExt cx="137160" cy="2999323"/>
          </a:xfrm>
        </p:grpSpPr>
        <p:cxnSp>
          <p:nvCxnSpPr>
            <p:cNvPr id="35" name="Straight Connector 34">
              <a:extLst>
                <a:ext uri="{FF2B5EF4-FFF2-40B4-BE49-F238E27FC236}">
                  <a16:creationId xmlns:a16="http://schemas.microsoft.com/office/drawing/2014/main" id="{2B1C5BC3-88E2-4319-B05B-55A77D959B8C}"/>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AD3DDE-89C5-4CB3-A7C4-52A77D798D0A}"/>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37" name="Oval 36">
              <a:extLst>
                <a:ext uri="{FF2B5EF4-FFF2-40B4-BE49-F238E27FC236}">
                  <a16:creationId xmlns:a16="http://schemas.microsoft.com/office/drawing/2014/main" id="{E492ADD7-891E-47B3-B12A-0B729BD59B7C}"/>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grpSp>
        <p:nvGrpSpPr>
          <p:cNvPr id="59" name="Group 58">
            <a:extLst>
              <a:ext uri="{FF2B5EF4-FFF2-40B4-BE49-F238E27FC236}">
                <a16:creationId xmlns:a16="http://schemas.microsoft.com/office/drawing/2014/main" id="{46626098-B638-41DE-A19F-347385124AF0}"/>
              </a:ext>
            </a:extLst>
          </p:cNvPr>
          <p:cNvGrpSpPr/>
          <p:nvPr userDrawn="1"/>
        </p:nvGrpSpPr>
        <p:grpSpPr>
          <a:xfrm>
            <a:off x="7036590" y="2898634"/>
            <a:ext cx="265176" cy="265176"/>
            <a:chOff x="821985" y="3062284"/>
            <a:chExt cx="265176" cy="265176"/>
          </a:xfrm>
        </p:grpSpPr>
        <p:sp>
          <p:nvSpPr>
            <p:cNvPr id="60" name="Oval 59">
              <a:extLst>
                <a:ext uri="{FF2B5EF4-FFF2-40B4-BE49-F238E27FC236}">
                  <a16:creationId xmlns:a16="http://schemas.microsoft.com/office/drawing/2014/main" id="{BFDD77FF-4A87-4A8F-9110-8D6977A8ED44}"/>
                </a:ext>
              </a:extLst>
            </p:cNvPr>
            <p:cNvSpPr/>
            <p:nvPr userDrawn="1"/>
          </p:nvSpPr>
          <p:spPr>
            <a:xfrm>
              <a:off x="821985" y="306228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sp>
          <p:nvSpPr>
            <p:cNvPr id="61" name="Oval 60">
              <a:extLst>
                <a:ext uri="{FF2B5EF4-FFF2-40B4-BE49-F238E27FC236}">
                  <a16:creationId xmlns:a16="http://schemas.microsoft.com/office/drawing/2014/main" id="{D6ECC322-F330-4C26-AC6A-506672D90A6F}"/>
                </a:ext>
              </a:extLst>
            </p:cNvPr>
            <p:cNvSpPr/>
            <p:nvPr userDrawn="1"/>
          </p:nvSpPr>
          <p:spPr>
            <a:xfrm>
              <a:off x="885993" y="312629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solidFill>
                  <a:prstClr val="white"/>
                </a:solidFill>
              </a:endParaRPr>
            </a:p>
          </p:txBody>
        </p:sp>
      </p:grpSp>
    </p:spTree>
    <p:extLst>
      <p:ext uri="{BB962C8B-B14F-4D97-AF65-F5344CB8AC3E}">
        <p14:creationId xmlns:p14="http://schemas.microsoft.com/office/powerpoint/2010/main" val="778821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572">
          <p15:clr>
            <a:srgbClr val="FBAE40"/>
          </p15:clr>
        </p15:guide>
        <p15:guide id="2" pos="551">
          <p15:clr>
            <a:srgbClr val="FBAE40"/>
          </p15:clr>
        </p15:guide>
        <p15:guide id="3" pos="7080">
          <p15:clr>
            <a:srgbClr val="FBAE40"/>
          </p15:clr>
        </p15:guide>
        <p15:guide id="4" orient="horz" pos="37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a:lstStyle/>
          <a:p>
            <a:fld id="{D25940A9-50F2-B34D-93A2-1558229A0869}" type="datetimeFigureOut">
              <a:rPr lang="en-US" smtClean="0"/>
              <a:t>8/27/2020</a:t>
            </a:fld>
            <a:endParaRPr lang="en-US"/>
          </a:p>
        </p:txBody>
      </p:sp>
      <p:sp>
        <p:nvSpPr>
          <p:cNvPr id="3" name="Footer Placeholder 2"/>
          <p:cNvSpPr>
            <a:spLocks noGrp="1"/>
          </p:cNvSpPr>
          <p:nvPr>
            <p:ph type="ftr" sz="quarter" idx="11"/>
          </p:nvPr>
        </p:nvSpPr>
        <p:spPr>
          <a:xfrm>
            <a:off x="4165600" y="6356355"/>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5"/>
            <a:ext cx="2844800" cy="365125"/>
          </a:xfrm>
          <a:prstGeom prst="rect">
            <a:avLst/>
          </a:prstGeom>
        </p:spPr>
        <p:txBody>
          <a:bodyPr/>
          <a:lstStyle/>
          <a:p>
            <a:fld id="{CB1D675B-69DC-1D47-AAD7-E6542555132F}" type="slidenum">
              <a:rPr lang="en-US" smtClean="0"/>
              <a:t>‹#›</a:t>
            </a:fld>
            <a:endParaRPr lang="en-US"/>
          </a:p>
        </p:txBody>
      </p:sp>
    </p:spTree>
    <p:extLst>
      <p:ext uri="{BB962C8B-B14F-4D97-AF65-F5344CB8AC3E}">
        <p14:creationId xmlns:p14="http://schemas.microsoft.com/office/powerpoint/2010/main" val="3613786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D25940A9-50F2-B34D-93A2-1558229A0869}" type="datetimeFigureOut">
              <a:rPr lang="en-US" smtClean="0"/>
              <a:t>8/27/2020</a:t>
            </a:fld>
            <a:endParaRPr lang="en-US"/>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CB1D675B-69DC-1D47-AAD7-E6542555132F}" type="slidenum">
              <a:rPr lang="en-US" smtClean="0"/>
              <a:t>‹#›</a:t>
            </a:fld>
            <a:endParaRPr lang="en-US"/>
          </a:p>
        </p:txBody>
      </p:sp>
    </p:spTree>
    <p:extLst>
      <p:ext uri="{BB962C8B-B14F-4D97-AF65-F5344CB8AC3E}">
        <p14:creationId xmlns:p14="http://schemas.microsoft.com/office/powerpoint/2010/main" val="101296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D25940A9-50F2-B34D-93A2-1558229A0869}" type="datetimeFigureOut">
              <a:rPr lang="en-US" smtClean="0"/>
              <a:t>8/27/2020</a:t>
            </a:fld>
            <a:endParaRPr lang="en-US"/>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CB1D675B-69DC-1D47-AAD7-E6542555132F}" type="slidenum">
              <a:rPr lang="en-US" smtClean="0"/>
              <a:t>‹#›</a:t>
            </a:fld>
            <a:endParaRPr lang="en-US"/>
          </a:p>
        </p:txBody>
      </p:sp>
    </p:spTree>
    <p:extLst>
      <p:ext uri="{BB962C8B-B14F-4D97-AF65-F5344CB8AC3E}">
        <p14:creationId xmlns:p14="http://schemas.microsoft.com/office/powerpoint/2010/main" val="1941689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59772" y="77172"/>
            <a:ext cx="912266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23616" y="1800402"/>
            <a:ext cx="10733325" cy="40509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Straight Connector 27"/>
          <p:cNvCxnSpPr/>
          <p:nvPr userDrawn="1"/>
        </p:nvCxnSpPr>
        <p:spPr>
          <a:xfrm>
            <a:off x="1359772" y="1324675"/>
            <a:ext cx="9122669" cy="0"/>
          </a:xfrm>
          <a:prstGeom prst="line">
            <a:avLst/>
          </a:prstGeom>
          <a:ln>
            <a:solidFill>
              <a:srgbClr val="3B3838"/>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userDrawn="1"/>
        </p:nvSpPr>
        <p:spPr>
          <a:xfrm>
            <a:off x="1941976" y="6163746"/>
            <a:ext cx="2529505" cy="369332"/>
          </a:xfrm>
          <a:prstGeom prst="rect">
            <a:avLst/>
          </a:prstGeom>
          <a:noFill/>
        </p:spPr>
        <p:txBody>
          <a:bodyPr wrap="square" rtlCol="0">
            <a:spAutoFit/>
          </a:bodyPr>
          <a:lstStyle/>
          <a:p>
            <a:r>
              <a:rPr lang="en-US" sz="1800" b="1" dirty="0">
                <a:solidFill>
                  <a:srgbClr val="7ABEC5"/>
                </a:solidFill>
                <a:latin typeface="Lucida Handwriting"/>
                <a:cs typeface="Lucida Handwriting"/>
              </a:rPr>
              <a:t>Compassion</a:t>
            </a:r>
          </a:p>
        </p:txBody>
      </p:sp>
      <p:sp>
        <p:nvSpPr>
          <p:cNvPr id="35" name="TextBox 34"/>
          <p:cNvSpPr txBox="1"/>
          <p:nvPr userDrawn="1"/>
        </p:nvSpPr>
        <p:spPr>
          <a:xfrm>
            <a:off x="4471478" y="6163746"/>
            <a:ext cx="2947964" cy="369332"/>
          </a:xfrm>
          <a:prstGeom prst="rect">
            <a:avLst/>
          </a:prstGeom>
          <a:noFill/>
        </p:spPr>
        <p:txBody>
          <a:bodyPr wrap="square" rtlCol="0">
            <a:spAutoFit/>
          </a:bodyPr>
          <a:lstStyle/>
          <a:p>
            <a:r>
              <a:rPr lang="en-US" sz="1800" b="1" dirty="0">
                <a:solidFill>
                  <a:srgbClr val="7ABEC5"/>
                </a:solidFill>
                <a:latin typeface="Lucida Handwriting"/>
                <a:cs typeface="Lucida Handwriting"/>
              </a:rPr>
              <a:t>Appreciation</a:t>
            </a:r>
          </a:p>
        </p:txBody>
      </p:sp>
      <p:sp>
        <p:nvSpPr>
          <p:cNvPr id="37" name="TextBox 36"/>
          <p:cNvSpPr txBox="1"/>
          <p:nvPr userDrawn="1"/>
        </p:nvSpPr>
        <p:spPr>
          <a:xfrm>
            <a:off x="7161306" y="6163746"/>
            <a:ext cx="2947964" cy="369332"/>
          </a:xfrm>
          <a:prstGeom prst="rect">
            <a:avLst/>
          </a:prstGeom>
          <a:noFill/>
        </p:spPr>
        <p:txBody>
          <a:bodyPr wrap="square" rtlCol="0">
            <a:spAutoFit/>
          </a:bodyPr>
          <a:lstStyle/>
          <a:p>
            <a:r>
              <a:rPr lang="en-US" sz="1800" b="1" dirty="0">
                <a:solidFill>
                  <a:srgbClr val="7ABEC5"/>
                </a:solidFill>
                <a:latin typeface="Lucida Handwriting"/>
                <a:cs typeface="Lucida Handwriting"/>
              </a:rPr>
              <a:t>Resilience</a:t>
            </a:r>
          </a:p>
        </p:txBody>
      </p:sp>
      <p:sp>
        <p:nvSpPr>
          <p:cNvPr id="38" name="TextBox 37"/>
          <p:cNvSpPr txBox="1"/>
          <p:nvPr userDrawn="1"/>
        </p:nvSpPr>
        <p:spPr>
          <a:xfrm>
            <a:off x="9375168" y="6147671"/>
            <a:ext cx="2947964" cy="369332"/>
          </a:xfrm>
          <a:prstGeom prst="rect">
            <a:avLst/>
          </a:prstGeom>
          <a:noFill/>
        </p:spPr>
        <p:txBody>
          <a:bodyPr wrap="square" rtlCol="0">
            <a:spAutoFit/>
          </a:bodyPr>
          <a:lstStyle/>
          <a:p>
            <a:r>
              <a:rPr lang="en-US" sz="1800" b="1" dirty="0">
                <a:solidFill>
                  <a:srgbClr val="7ABEC5"/>
                </a:solidFill>
                <a:latin typeface="Lucida Handwriting"/>
                <a:cs typeface="Lucida Handwriting"/>
              </a:rPr>
              <a:t>Empowerment</a:t>
            </a:r>
          </a:p>
        </p:txBody>
      </p:sp>
      <p:sp>
        <p:nvSpPr>
          <p:cNvPr id="39" name="Oval 38"/>
          <p:cNvSpPr/>
          <p:nvPr userDrawn="1"/>
        </p:nvSpPr>
        <p:spPr>
          <a:xfrm>
            <a:off x="3938216" y="6248516"/>
            <a:ext cx="224428" cy="204642"/>
          </a:xfrm>
          <a:prstGeom prst="ellipse">
            <a:avLst/>
          </a:prstGeom>
          <a:solidFill>
            <a:srgbClr val="FFFFFF"/>
          </a:solidFill>
          <a:ln>
            <a:solidFill>
              <a:srgbClr val="7ABE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7ABEC5"/>
              </a:solidFill>
            </a:endParaRPr>
          </a:p>
        </p:txBody>
      </p:sp>
      <p:sp>
        <p:nvSpPr>
          <p:cNvPr id="40" name="Oval 39"/>
          <p:cNvSpPr/>
          <p:nvPr userDrawn="1"/>
        </p:nvSpPr>
        <p:spPr>
          <a:xfrm>
            <a:off x="6628639" y="6248516"/>
            <a:ext cx="224428" cy="204642"/>
          </a:xfrm>
          <a:prstGeom prst="ellipse">
            <a:avLst/>
          </a:prstGeom>
          <a:solidFill>
            <a:srgbClr val="FFFFFF"/>
          </a:solidFill>
          <a:ln>
            <a:solidFill>
              <a:srgbClr val="7ABE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7ABEC5"/>
              </a:solidFill>
            </a:endParaRPr>
          </a:p>
        </p:txBody>
      </p:sp>
      <p:sp>
        <p:nvSpPr>
          <p:cNvPr id="41" name="Oval 40"/>
          <p:cNvSpPr/>
          <p:nvPr userDrawn="1"/>
        </p:nvSpPr>
        <p:spPr>
          <a:xfrm>
            <a:off x="8842237" y="6230016"/>
            <a:ext cx="224428" cy="204642"/>
          </a:xfrm>
          <a:prstGeom prst="ellipse">
            <a:avLst/>
          </a:prstGeom>
          <a:solidFill>
            <a:schemeClr val="bg1"/>
          </a:solidFill>
          <a:ln>
            <a:solidFill>
              <a:srgbClr val="7ABE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7ABEC5"/>
              </a:solidFill>
            </a:endParaRPr>
          </a:p>
        </p:txBody>
      </p:sp>
      <p:pic>
        <p:nvPicPr>
          <p:cNvPr id="5" name="Picture 4">
            <a:extLst>
              <a:ext uri="{FF2B5EF4-FFF2-40B4-BE49-F238E27FC236}">
                <a16:creationId xmlns:a16="http://schemas.microsoft.com/office/drawing/2014/main" id="{730FF016-2B92-4602-ACE1-D6FBC7B37AE3}"/>
              </a:ext>
            </a:extLst>
          </p:cNvPr>
          <p:cNvPicPr>
            <a:picLocks noChangeAspect="1"/>
          </p:cNvPicPr>
          <p:nvPr userDrawn="1"/>
        </p:nvPicPr>
        <p:blipFill>
          <a:blip r:embed="rId13"/>
          <a:stretch>
            <a:fillRect/>
          </a:stretch>
        </p:blipFill>
        <p:spPr>
          <a:xfrm>
            <a:off x="120889" y="5533325"/>
            <a:ext cx="1238883" cy="1238883"/>
          </a:xfrm>
          <a:prstGeom prst="rect">
            <a:avLst/>
          </a:prstGeom>
        </p:spPr>
      </p:pic>
    </p:spTree>
    <p:extLst>
      <p:ext uri="{BB962C8B-B14F-4D97-AF65-F5344CB8AC3E}">
        <p14:creationId xmlns:p14="http://schemas.microsoft.com/office/powerpoint/2010/main" val="8457417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189" rtl="0" eaLnBrk="1" latinLnBrk="0" hangingPunct="1">
        <a:spcBef>
          <a:spcPct val="0"/>
        </a:spcBef>
        <a:buNone/>
        <a:defRPr sz="4000" kern="1200">
          <a:solidFill>
            <a:srgbClr val="7ABEC5"/>
          </a:solidFill>
          <a:latin typeface="Lucida Handwriting" panose="03010101010101010101" pitchFamily="66" charset="0"/>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3B3838"/>
          </a:solidFill>
          <a:latin typeface="Lucida Sans" panose="020B0602030504020204" pitchFamily="34" charset="0"/>
          <a:ea typeface="+mn-ea"/>
          <a:cs typeface="+mn-cs"/>
        </a:defRPr>
      </a:lvl1pPr>
      <a:lvl2pPr marL="742932" indent="-285744" algn="l" defTabSz="457189" rtl="0" eaLnBrk="1" latinLnBrk="0" hangingPunct="1">
        <a:spcBef>
          <a:spcPct val="20000"/>
        </a:spcBef>
        <a:buFont typeface="Arial"/>
        <a:buChar char="–"/>
        <a:defRPr sz="2800" kern="1200">
          <a:solidFill>
            <a:srgbClr val="3B3838"/>
          </a:solidFill>
          <a:latin typeface="Lucida Sans" panose="020B0602030504020204" pitchFamily="34" charset="0"/>
          <a:ea typeface="+mn-ea"/>
          <a:cs typeface="+mn-cs"/>
        </a:defRPr>
      </a:lvl2pPr>
      <a:lvl3pPr marL="1142971" indent="-228594" algn="l" defTabSz="457189" rtl="0" eaLnBrk="1" latinLnBrk="0" hangingPunct="1">
        <a:spcBef>
          <a:spcPct val="20000"/>
        </a:spcBef>
        <a:buFont typeface="Arial"/>
        <a:buChar char="•"/>
        <a:defRPr sz="2400" kern="1200">
          <a:solidFill>
            <a:srgbClr val="3B3838"/>
          </a:solidFill>
          <a:latin typeface="Lucida Sans" panose="020B0602030504020204" pitchFamily="34" charset="0"/>
          <a:ea typeface="+mn-ea"/>
          <a:cs typeface="+mn-cs"/>
        </a:defRPr>
      </a:lvl3pPr>
      <a:lvl4pPr marL="1600160" indent="-228594" algn="l" defTabSz="457189" rtl="0" eaLnBrk="1" latinLnBrk="0" hangingPunct="1">
        <a:spcBef>
          <a:spcPct val="20000"/>
        </a:spcBef>
        <a:buFont typeface="Arial"/>
        <a:buChar char="–"/>
        <a:defRPr sz="2000" kern="1200">
          <a:solidFill>
            <a:srgbClr val="3B3838"/>
          </a:solidFill>
          <a:latin typeface="Lucida Sans" panose="020B0602030504020204" pitchFamily="34" charset="0"/>
          <a:ea typeface="+mn-ea"/>
          <a:cs typeface="+mn-cs"/>
        </a:defRPr>
      </a:lvl4pPr>
      <a:lvl5pPr marL="2057349" indent="-228594" algn="l" defTabSz="457189" rtl="0" eaLnBrk="1" latinLnBrk="0" hangingPunct="1">
        <a:spcBef>
          <a:spcPct val="20000"/>
        </a:spcBef>
        <a:buFont typeface="Arial"/>
        <a:buChar char="»"/>
        <a:defRPr sz="2000" kern="1200">
          <a:solidFill>
            <a:srgbClr val="3B3838"/>
          </a:solidFill>
          <a:latin typeface="Lucida Sans" panose="020B060203050402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05D06-0B0C-4862-A02C-2C0BE288E0C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826097-A62D-4844-8E0E-4FBCB7C752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E6E63-322D-46DF-828E-1F1AD3A225A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9322C-BE06-49AA-80F0-D0F6CDA9744B}" type="datetimeFigureOut">
              <a:rPr lang="en-US" smtClean="0"/>
              <a:t>8/27/2020</a:t>
            </a:fld>
            <a:endParaRPr lang="en-US"/>
          </a:p>
        </p:txBody>
      </p:sp>
      <p:sp>
        <p:nvSpPr>
          <p:cNvPr id="5" name="Footer Placeholder 4">
            <a:extLst>
              <a:ext uri="{FF2B5EF4-FFF2-40B4-BE49-F238E27FC236}">
                <a16:creationId xmlns:a16="http://schemas.microsoft.com/office/drawing/2014/main" id="{D8D2DF8E-BBAA-4EF0-8074-802D0D7B2B7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72EE9A-E395-4B3A-A304-4769D71A43E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54899-7DF7-413A-AF8F-334446FB22ED}" type="slidenum">
              <a:rPr lang="en-US" smtClean="0"/>
              <a:t>‹#›</a:t>
            </a:fld>
            <a:endParaRPr lang="en-US"/>
          </a:p>
        </p:txBody>
      </p:sp>
    </p:spTree>
    <p:extLst>
      <p:ext uri="{BB962C8B-B14F-4D97-AF65-F5344CB8AC3E}">
        <p14:creationId xmlns:p14="http://schemas.microsoft.com/office/powerpoint/2010/main" val="901106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DB0C2-1F3D-4594-BC97-D21C5CE96C4E}" type="datetimeFigureOut">
              <a:rPr lang="en-US">
                <a:solidFill>
                  <a:prstClr val="black">
                    <a:tint val="75000"/>
                  </a:prstClr>
                </a:solidFill>
              </a:rPr>
              <a:pPr/>
              <a:t>8/27/2020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A5C28-A9AF-48F7-A492-117CD84F55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994449"/>
      </p:ext>
    </p:extLst>
  </p:cSld>
  <p:clrMap bg1="dk1" tx1="lt1" bg2="dk2" tx2="lt2" accent1="accent1" accent2="accent2" accent3="accent3" accent4="accent4" accent5="accent5" accent6="accent6" hlink="hlink" folHlink="folHlink"/>
  <p:sldLayoutIdLst>
    <p:sldLayoutId id="2147483744" r:id="rId1"/>
    <p:sldLayoutId id="2147483745"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9ABC1-9D19-458C-9A2B-5E4A9F43F2AC}" type="datetime1">
              <a:rPr lang="en-US" smtClean="0"/>
              <a:t>8/27/2020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BA313-1307-41B8-8F2A-ACB64B5A7F1F}" type="slidenum">
              <a:rPr lang="en-US" smtClean="0"/>
              <a:t>‹#›</a:t>
            </a:fld>
            <a:endParaRPr lang="en-US"/>
          </a:p>
        </p:txBody>
      </p:sp>
    </p:spTree>
    <p:extLst>
      <p:ext uri="{BB962C8B-B14F-4D97-AF65-F5344CB8AC3E}">
        <p14:creationId xmlns:p14="http://schemas.microsoft.com/office/powerpoint/2010/main" val="8706342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E86B4-7C13-4742-B222-5C15BE50BDCE}" type="datetime1">
              <a:rPr lang="en-US" smtClean="0">
                <a:solidFill>
                  <a:prstClr val="black">
                    <a:tint val="75000"/>
                  </a:prstClr>
                </a:solidFill>
              </a:rPr>
              <a:t>8/27/2020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BA313-1307-41B8-8F2A-ACB64B5A7F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31415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hyperlink" Target="https://scholar.harvard.edu/files/davidrwilliams/files/child_adversity.pdf" TargetMode="Externa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7.xml"/><Relationship Id="rId1" Type="http://schemas.openxmlformats.org/officeDocument/2006/relationships/slideLayout" Target="../slideLayouts/slideLayout45.xml"/><Relationship Id="rId5" Type="http://schemas.microsoft.com/office/2007/relationships/hdphoto" Target="../media/hdphoto7.wdp"/><Relationship Id="rId4" Type="http://schemas.openxmlformats.org/officeDocument/2006/relationships/image" Target="../media/image78.png"/></Relationships>
</file>

<file path=ppt/slides/_rels/slide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8.xml"/><Relationship Id="rId1" Type="http://schemas.openxmlformats.org/officeDocument/2006/relationships/slideLayout" Target="../slideLayouts/slideLayout26.xml"/><Relationship Id="rId5" Type="http://schemas.openxmlformats.org/officeDocument/2006/relationships/image" Target="../media/image60.png"/><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9.xml"/><Relationship Id="rId1" Type="http://schemas.openxmlformats.org/officeDocument/2006/relationships/slideLayout" Target="../slideLayouts/slideLayout26.xml"/><Relationship Id="rId5" Type="http://schemas.openxmlformats.org/officeDocument/2006/relationships/image" Target="../media/image80.png"/><Relationship Id="rId4" Type="http://schemas.openxmlformats.org/officeDocument/2006/relationships/image" Target="../media/image60.png"/></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1.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2.xml"/><Relationship Id="rId1" Type="http://schemas.openxmlformats.org/officeDocument/2006/relationships/slideLayout" Target="../slideLayouts/slideLayout31.xml"/><Relationship Id="rId5" Type="http://schemas.openxmlformats.org/officeDocument/2006/relationships/image" Target="../media/image83.png"/><Relationship Id="rId4" Type="http://schemas.openxmlformats.org/officeDocument/2006/relationships/image" Target="../media/image82.png"/></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3.xml"/><Relationship Id="rId1" Type="http://schemas.openxmlformats.org/officeDocument/2006/relationships/slideLayout" Target="../slideLayouts/slideLayout45.xml"/><Relationship Id="rId5" Type="http://schemas.microsoft.com/office/2007/relationships/hdphoto" Target="../media/hdphoto2.wdp"/><Relationship Id="rId4" Type="http://schemas.openxmlformats.org/officeDocument/2006/relationships/image" Target="../media/image16.png"/></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4.xml"/><Relationship Id="rId1" Type="http://schemas.openxmlformats.org/officeDocument/2006/relationships/slideLayout" Target="../slideLayouts/slideLayout45.xml"/><Relationship Id="rId4" Type="http://schemas.microsoft.com/office/2007/relationships/hdphoto" Target="../media/hdphoto2.wdp"/></Relationships>
</file>

<file path=ppt/slides/_rels/slide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5.xml"/><Relationship Id="rId1" Type="http://schemas.openxmlformats.org/officeDocument/2006/relationships/slideLayout" Target="../slideLayouts/slideLayout45.xml"/><Relationship Id="rId4" Type="http://schemas.microsoft.com/office/2007/relationships/hdphoto" Target="../media/hdphoto2.wdp"/></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6.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7.xml"/><Relationship Id="rId1" Type="http://schemas.openxmlformats.org/officeDocument/2006/relationships/slideLayout" Target="../slideLayouts/slideLayout37.xml"/><Relationship Id="rId5" Type="http://schemas.openxmlformats.org/officeDocument/2006/relationships/hyperlink" Target="https://www.youtube.com/watch?v=JsQMdECFnUQ" TargetMode="External"/><Relationship Id="rId4" Type="http://schemas.openxmlformats.org/officeDocument/2006/relationships/hyperlink" Target="https://www.youtube.com/watch?v=iPFSgLDCvAs"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8.xml"/><Relationship Id="rId1" Type="http://schemas.openxmlformats.org/officeDocument/2006/relationships/slideLayout" Target="../slideLayouts/slideLayout26.xml"/><Relationship Id="rId5" Type="http://schemas.openxmlformats.org/officeDocument/2006/relationships/image" Target="../media/image87.jpeg"/><Relationship Id="rId4" Type="http://schemas.openxmlformats.org/officeDocument/2006/relationships/image" Target="../media/image60.png"/></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9.xml"/><Relationship Id="rId1" Type="http://schemas.openxmlformats.org/officeDocument/2006/relationships/slideLayout" Target="../slideLayouts/slideLayout26.xml"/><Relationship Id="rId4" Type="http://schemas.openxmlformats.org/officeDocument/2006/relationships/image" Target="../media/image60.png"/></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0.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1.xml"/><Relationship Id="rId1" Type="http://schemas.openxmlformats.org/officeDocument/2006/relationships/slideLayout" Target="../slideLayouts/slideLayout26.xml"/><Relationship Id="rId6" Type="http://schemas.openxmlformats.org/officeDocument/2006/relationships/image" Target="../media/image19.png"/><Relationship Id="rId5" Type="http://schemas.microsoft.com/office/2007/relationships/hdphoto" Target="../media/hdphoto8.wdp"/><Relationship Id="rId4" Type="http://schemas.openxmlformats.org/officeDocument/2006/relationships/image" Target="../media/image89.png"/></Relationships>
</file>

<file path=ppt/slides/_rels/slide1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2.xml"/><Relationship Id="rId1" Type="http://schemas.openxmlformats.org/officeDocument/2006/relationships/slideLayout" Target="../slideLayouts/slideLayout37.xml"/><Relationship Id="rId4" Type="http://schemas.openxmlformats.org/officeDocument/2006/relationships/image" Target="../media/image90.png"/></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3.xml"/><Relationship Id="rId1" Type="http://schemas.openxmlformats.org/officeDocument/2006/relationships/slideLayout" Target="../slideLayouts/slideLayout45.xml"/><Relationship Id="rId5" Type="http://schemas.openxmlformats.org/officeDocument/2006/relationships/image" Target="../media/image92.jpeg"/><Relationship Id="rId4" Type="http://schemas.openxmlformats.org/officeDocument/2006/relationships/image" Target="../media/image91.jpeg"/></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www.ncbi.nlm.nih.gov/pubmed/21793958" TargetMode="External"/><Relationship Id="rId2" Type="http://schemas.openxmlformats.org/officeDocument/2006/relationships/notesSlide" Target="../notesSlides/notesSlide114.xml"/><Relationship Id="rId1" Type="http://schemas.openxmlformats.org/officeDocument/2006/relationships/slideLayout" Target="../slideLayouts/slideLayout45.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hyperlink" Target="http://www.ncbi.nlm.nih.gov/pmc/articles/PMC2866424/figure/F1/"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5.xml"/><Relationship Id="rId1" Type="http://schemas.openxmlformats.org/officeDocument/2006/relationships/slideLayout" Target="../slideLayouts/slideLayout45.xml"/><Relationship Id="rId4" Type="http://schemas.openxmlformats.org/officeDocument/2006/relationships/image" Target="../media/image95.png"/></Relationships>
</file>

<file path=ppt/slides/_rels/slide1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6.xml"/><Relationship Id="rId1" Type="http://schemas.openxmlformats.org/officeDocument/2006/relationships/slideLayout" Target="../slideLayouts/slideLayout37.xml"/><Relationship Id="rId4" Type="http://schemas.openxmlformats.org/officeDocument/2006/relationships/image" Target="../media/image96.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7.xml"/><Relationship Id="rId1" Type="http://schemas.openxmlformats.org/officeDocument/2006/relationships/slideLayout" Target="../slideLayouts/slideLayout37.xml"/><Relationship Id="rId4" Type="http://schemas.openxmlformats.org/officeDocument/2006/relationships/image" Target="../media/image97.png"/></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8.xml"/><Relationship Id="rId1" Type="http://schemas.openxmlformats.org/officeDocument/2006/relationships/slideLayout" Target="../slideLayouts/slideLayout26.xml"/><Relationship Id="rId5" Type="http://schemas.openxmlformats.org/officeDocument/2006/relationships/image" Target="../media/image98.jpeg"/><Relationship Id="rId4" Type="http://schemas.openxmlformats.org/officeDocument/2006/relationships/image" Target="../media/image19.png"/></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9.xml"/><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0.xml"/><Relationship Id="rId1" Type="http://schemas.openxmlformats.org/officeDocument/2006/relationships/slideLayout" Target="../slideLayouts/slideLayout31.xml"/><Relationship Id="rId5" Type="http://schemas.microsoft.com/office/2007/relationships/hdphoto" Target="../media/hdphoto9.wdp"/><Relationship Id="rId4" Type="http://schemas.openxmlformats.org/officeDocument/2006/relationships/image" Target="../media/image100.png"/></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1.xml"/><Relationship Id="rId1" Type="http://schemas.openxmlformats.org/officeDocument/2006/relationships/slideLayout" Target="../slideLayouts/slideLayout38.xml"/><Relationship Id="rId4" Type="http://schemas.openxmlformats.org/officeDocument/2006/relationships/image" Target="../media/image102.png"/></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2.xml"/><Relationship Id="rId1" Type="http://schemas.openxmlformats.org/officeDocument/2006/relationships/slideLayout" Target="../slideLayouts/slideLayout45.xml"/><Relationship Id="rId4" Type="http://schemas.openxmlformats.org/officeDocument/2006/relationships/image" Target="../media/image104.png"/></Relationships>
</file>

<file path=ppt/slides/_rels/slide1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3.xml"/><Relationship Id="rId1" Type="http://schemas.openxmlformats.org/officeDocument/2006/relationships/slideLayout" Target="../slideLayouts/slideLayout26.xml"/><Relationship Id="rId4" Type="http://schemas.openxmlformats.org/officeDocument/2006/relationships/image" Target="../media/image60.png"/></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4.xml"/><Relationship Id="rId1" Type="http://schemas.openxmlformats.org/officeDocument/2006/relationships/slideLayout" Target="../slideLayouts/slideLayout26.xml"/><Relationship Id="rId4" Type="http://schemas.openxmlformats.org/officeDocument/2006/relationships/image" Target="../media/image106.png"/></Relationships>
</file>

<file path=ppt/slides/_rels/slide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5.xml"/><Relationship Id="rId1" Type="http://schemas.openxmlformats.org/officeDocument/2006/relationships/slideLayout" Target="../slideLayouts/slideLayout45.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6.xml"/><Relationship Id="rId1" Type="http://schemas.openxmlformats.org/officeDocument/2006/relationships/slideLayout" Target="../slideLayouts/slideLayout36.xml"/><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7.xml"/><Relationship Id="rId1" Type="http://schemas.openxmlformats.org/officeDocument/2006/relationships/slideLayout" Target="../slideLayouts/slideLayout45.xml"/><Relationship Id="rId5" Type="http://schemas.openxmlformats.org/officeDocument/2006/relationships/hyperlink" Target="https://www.youtube.com/watch?v=xQ6wr6vRfGo" TargetMode="External"/><Relationship Id="rId4" Type="http://schemas.openxmlformats.org/officeDocument/2006/relationships/hyperlink" Target="https://www.youtube.com/watch?v=iPFSgLDCvAs"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8.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9.xml"/><Relationship Id="rId1" Type="http://schemas.openxmlformats.org/officeDocument/2006/relationships/slideLayout" Target="../slideLayouts/slideLayout26.xml"/><Relationship Id="rId4" Type="http://schemas.openxmlformats.org/officeDocument/2006/relationships/image" Target="../media/image109.jpeg"/></Relationships>
</file>

<file path=ppt/slides/_rels/slide1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0.xml"/><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1.xml"/><Relationship Id="rId1" Type="http://schemas.openxmlformats.org/officeDocument/2006/relationships/slideLayout" Target="../slideLayouts/slideLayout3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3" Type="http://schemas.openxmlformats.org/officeDocument/2006/relationships/hyperlink" Target="https://scholar.harvard.edu/files/davidrwilliams/files/child_adversity.pdf" TargetMode="External"/><Relationship Id="rId2" Type="http://schemas.openxmlformats.org/officeDocument/2006/relationships/notesSlide" Target="../notesSlides/notesSlide133.xml"/><Relationship Id="rId1" Type="http://schemas.openxmlformats.org/officeDocument/2006/relationships/slideLayout" Target="../slideLayouts/slideLayout36.xml"/></Relationships>
</file>

<file path=ppt/slides/_rels/slide1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4.xml"/><Relationship Id="rId1" Type="http://schemas.openxmlformats.org/officeDocument/2006/relationships/slideLayout" Target="../slideLayouts/slideLayout26.xml"/><Relationship Id="rId5" Type="http://schemas.openxmlformats.org/officeDocument/2006/relationships/hyperlink" Target="https://scholar.harvard.edu/files/davidrwilliams/files/child_adversity.pdf" TargetMode="External"/><Relationship Id="rId4" Type="http://schemas.openxmlformats.org/officeDocument/2006/relationships/image" Target="../media/image20.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1.xml"/></Relationships>
</file>

<file path=ppt/slides/_rels/slide1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6.xml"/><Relationship Id="rId1" Type="http://schemas.openxmlformats.org/officeDocument/2006/relationships/slideLayout" Target="../slideLayouts/slideLayout37.xml"/></Relationships>
</file>

<file path=ppt/slides/_rels/slide1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7.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1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8.xml"/><Relationship Id="rId1" Type="http://schemas.openxmlformats.org/officeDocument/2006/relationships/slideLayout" Target="../slideLayouts/slideLayout3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8.xml"/></Relationships>
</file>

<file path=ppt/slides/_rels/slide1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0.xml"/><Relationship Id="rId1" Type="http://schemas.openxmlformats.org/officeDocument/2006/relationships/slideLayout" Target="../slideLayouts/slideLayout31.xml"/></Relationships>
</file>

<file path=ppt/slides/_rels/slide1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1.xml"/><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19.png"/></Relationships>
</file>

<file path=ppt/slides/_rels/slide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2.xml"/><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3.xml"/><Relationship Id="rId1" Type="http://schemas.openxmlformats.org/officeDocument/2006/relationships/slideLayout" Target="../slideLayouts/slideLayout26.xml"/><Relationship Id="rId4" Type="http://schemas.openxmlformats.org/officeDocument/2006/relationships/image" Target="../media/image110.png"/></Relationships>
</file>

<file path=ppt/slides/_rels/slide14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44.xml"/><Relationship Id="rId1" Type="http://schemas.openxmlformats.org/officeDocument/2006/relationships/slideLayout" Target="../slideLayouts/slideLayout3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5.xml"/><Relationship Id="rId1" Type="http://schemas.openxmlformats.org/officeDocument/2006/relationships/slideLayout" Target="../slideLayouts/slideLayout26.xml"/><Relationship Id="rId5" Type="http://schemas.openxmlformats.org/officeDocument/2006/relationships/image" Target="../media/image19.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8" Type="http://schemas.openxmlformats.org/officeDocument/2006/relationships/hyperlink" Target="http://www.acestudy.org/" TargetMode="External"/><Relationship Id="rId3" Type="http://schemas.openxmlformats.org/officeDocument/2006/relationships/image" Target="../media/image19.png"/><Relationship Id="rId7" Type="http://schemas.openxmlformats.org/officeDocument/2006/relationships/hyperlink" Target="http://www.cdc.gov/ace/index.htm" TargetMode="External"/><Relationship Id="rId2" Type="http://schemas.openxmlformats.org/officeDocument/2006/relationships/notesSlide" Target="../notesSlides/notesSlide146.xml"/><Relationship Id="rId1" Type="http://schemas.openxmlformats.org/officeDocument/2006/relationships/slideLayout" Target="../slideLayouts/slideLayout26.xml"/><Relationship Id="rId6" Type="http://schemas.openxmlformats.org/officeDocument/2006/relationships/hyperlink" Target="http://bit.ly/embry_kernels" TargetMode="External"/><Relationship Id="rId11" Type="http://schemas.openxmlformats.org/officeDocument/2006/relationships/hyperlink" Target="http://www.traumacenter.org/research/ascot.php" TargetMode="External"/><Relationship Id="rId5" Type="http://schemas.openxmlformats.org/officeDocument/2006/relationships/hyperlink" Target="http://promiseneighborhoods.org/kernels/" TargetMode="External"/><Relationship Id="rId10" Type="http://schemas.openxmlformats.org/officeDocument/2006/relationships/hyperlink" Target="http://www.acestoohigh.com/" TargetMode="External"/><Relationship Id="rId4" Type="http://schemas.openxmlformats.org/officeDocument/2006/relationships/hyperlink" Target="http://www.snocochildrenswellnesscoalition.com/" TargetMode="External"/><Relationship Id="rId9" Type="http://schemas.openxmlformats.org/officeDocument/2006/relationships/hyperlink" Target="http://www.fpc.wa.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19.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7.xml"/><Relationship Id="rId5" Type="http://schemas.openxmlformats.org/officeDocument/2006/relationships/hyperlink" Target="https://www.youtube.com/watch?v=E_zaoQFWeLs" TargetMode="External"/><Relationship Id="rId4" Type="http://schemas.openxmlformats.org/officeDocument/2006/relationships/hyperlink" Target="https://www.youtube.com/watch?v=ysa5OBhXz-Q"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7.xml"/><Relationship Id="rId5" Type="http://schemas.openxmlformats.org/officeDocument/2006/relationships/hyperlink" Target="https://www.youtube.com/watch?v=rVwFkcOZHJw&amp;t=2s" TargetMode="External"/><Relationship Id="rId4" Type="http://schemas.openxmlformats.org/officeDocument/2006/relationships/hyperlink" Target="https://www.youtube.com/watch?v=ysa5OBhXz-Q"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6.xml"/><Relationship Id="rId5" Type="http://schemas.openxmlformats.org/officeDocument/2006/relationships/image" Target="../media/image43.png"/><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58.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3.xml"/><Relationship Id="rId1" Type="http://schemas.openxmlformats.org/officeDocument/2006/relationships/slideLayout" Target="../slideLayouts/slideLayout4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6.xml"/><Relationship Id="rId4" Type="http://schemas.openxmlformats.org/officeDocument/2006/relationships/chart" Target="../charts/chart8.xml"/></Relationships>
</file>

<file path=ppt/slides/_rels/slide5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5.xml"/><Relationship Id="rId1" Type="http://schemas.openxmlformats.org/officeDocument/2006/relationships/slideLayout" Target="../slideLayouts/slideLayout31.xml"/><Relationship Id="rId5" Type="http://schemas.openxmlformats.org/officeDocument/2006/relationships/chart" Target="../charts/chart11.xml"/><Relationship Id="rId4" Type="http://schemas.openxmlformats.org/officeDocument/2006/relationships/chart" Target="../charts/char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26.xml"/><Relationship Id="rId5" Type="http://schemas.openxmlformats.org/officeDocument/2006/relationships/image" Target="../media/image56.png"/><Relationship Id="rId4" Type="http://schemas.openxmlformats.org/officeDocument/2006/relationships/hyperlink" Target="https://www.youtube.com/watch?v=ysa5OBhXz-Q" TargetMode="Externa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19.png"/></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37.xml"/><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notesSlide" Target="../notesSlides/notesSlide78.xml"/><Relationship Id="rId1" Type="http://schemas.openxmlformats.org/officeDocument/2006/relationships/slideLayout" Target="../slideLayouts/slideLayout26.xml"/><Relationship Id="rId6" Type="http://schemas.openxmlformats.org/officeDocument/2006/relationships/image" Target="../media/image63.png"/><Relationship Id="rId5" Type="http://schemas.microsoft.com/office/2007/relationships/hdphoto" Target="../media/hdphoto4.wdp"/><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26.xml"/><Relationship Id="rId4" Type="http://schemas.openxmlformats.org/officeDocument/2006/relationships/hyperlink" Target="https://www.youtube.com/watch?v=iPFSgLDCvA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notesSlide" Target="../notesSlides/notesSlide82.xml"/><Relationship Id="rId1" Type="http://schemas.openxmlformats.org/officeDocument/2006/relationships/slideLayout" Target="../slideLayouts/slideLayout26.xml"/><Relationship Id="rId6" Type="http://schemas.openxmlformats.org/officeDocument/2006/relationships/image" Target="../media/image63.png"/><Relationship Id="rId5" Type="http://schemas.microsoft.com/office/2007/relationships/hdphoto" Target="../media/hdphoto4.wdp"/><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37.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5.xml"/><Relationship Id="rId1" Type="http://schemas.openxmlformats.org/officeDocument/2006/relationships/slideLayout" Target="../slideLayouts/slideLayout26.xml"/><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6.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https://scholar.harvard.edu/files/davidrwilliams/files/child_adversity.pdf"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26.xml"/><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37.xml"/><Relationship Id="rId4" Type="http://schemas.openxmlformats.org/officeDocument/2006/relationships/image" Target="../media/image71.png"/></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57.xml"/><Relationship Id="rId5" Type="http://schemas.openxmlformats.org/officeDocument/2006/relationships/image" Target="../media/image60.png"/><Relationship Id="rId4" Type="http://schemas.microsoft.com/office/2007/relationships/hdphoto" Target="../media/hdphoto6.wdp"/></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1.xm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2.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26.xml"/><Relationship Id="rId4" Type="http://schemas.openxmlformats.org/officeDocument/2006/relationships/image" Target="../media/image75.jpeg"/></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4.xml"/><Relationship Id="rId1" Type="http://schemas.openxmlformats.org/officeDocument/2006/relationships/slideLayout" Target="../slideLayouts/slideLayout26.xml"/><Relationship Id="rId4" Type="http://schemas.openxmlformats.org/officeDocument/2006/relationships/image" Target="../media/image76.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5E03-DAF3-4C6F-8426-01BE5A474B2E}"/>
              </a:ext>
            </a:extLst>
          </p:cNvPr>
          <p:cNvSpPr>
            <a:spLocks noGrp="1"/>
          </p:cNvSpPr>
          <p:nvPr>
            <p:ph type="ctrTitle"/>
          </p:nvPr>
        </p:nvSpPr>
        <p:spPr>
          <a:xfrm>
            <a:off x="6172805" y="528405"/>
            <a:ext cx="6019195" cy="1796898"/>
          </a:xfrm>
        </p:spPr>
        <p:txBody>
          <a:bodyPr anchor="ctr">
            <a:noAutofit/>
          </a:bodyPr>
          <a:lstStyle/>
          <a:p>
            <a:r>
              <a:rPr lang="en-US" sz="5400" b="1" dirty="0">
                <a:cs typeface="Calibri Light" panose="020F0302020204030204" pitchFamily="34" charset="0"/>
              </a:rPr>
              <a:t>Adverse Childhood Experiences</a:t>
            </a:r>
          </a:p>
        </p:txBody>
      </p:sp>
      <p:sp>
        <p:nvSpPr>
          <p:cNvPr id="71" name="Freeform: Shape 70">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79EF227-8C90-4DDF-BF25-C5A03FF5A9B5}"/>
              </a:ext>
            </a:extLst>
          </p:cNvPr>
          <p:cNvSpPr/>
          <p:nvPr/>
        </p:nvSpPr>
        <p:spPr>
          <a:xfrm>
            <a:off x="7204631" y="4550739"/>
            <a:ext cx="3955541"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
            </a:r>
            <a:br>
              <a:rPr kumimoji="0" lang="en-US" sz="20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Thank You for your participation and partnership!</a:t>
            </a:r>
            <a:endParaRPr kumimoji="0" lang="en-US" sz="2000" b="0" i="1" u="none" strike="noStrike" kern="1200" cap="none" spc="0" normalizeH="0" baseline="0" noProof="0" dirty="0">
              <a:ln>
                <a:noFill/>
              </a:ln>
              <a:solidFill>
                <a:prstClr val="white"/>
              </a:solidFill>
              <a:effectLst/>
              <a:uLnTx/>
              <a:uFillTx/>
              <a:latin typeface="Lucida Sans" panose="020B0602030504020204" pitchFamily="34" charset="0"/>
              <a:ea typeface="+mn-ea"/>
              <a:cs typeface="+mn-cs"/>
            </a:endParaRPr>
          </a:p>
        </p:txBody>
      </p:sp>
      <p:pic>
        <p:nvPicPr>
          <p:cNvPr id="7" name="Picture 6">
            <a:extLst>
              <a:ext uri="{FF2B5EF4-FFF2-40B4-BE49-F238E27FC236}">
                <a16:creationId xmlns:a16="http://schemas.microsoft.com/office/drawing/2014/main" id="{A7DF60F2-3ABA-4A61-9AB6-8F46C49E2CE2}"/>
              </a:ext>
            </a:extLst>
          </p:cNvPr>
          <p:cNvPicPr>
            <a:picLocks noChangeAspect="1"/>
          </p:cNvPicPr>
          <p:nvPr/>
        </p:nvPicPr>
        <p:blipFill>
          <a:blip r:embed="rId3"/>
          <a:stretch>
            <a:fillRect/>
          </a:stretch>
        </p:blipFill>
        <p:spPr>
          <a:xfrm>
            <a:off x="8509034" y="5742331"/>
            <a:ext cx="1346733" cy="587264"/>
          </a:xfrm>
          <a:prstGeom prst="rect">
            <a:avLst/>
          </a:prstGeom>
        </p:spPr>
      </p:pic>
      <p:pic>
        <p:nvPicPr>
          <p:cNvPr id="6" name="m_-7325183534970676318_x0000_i1025" descr="Inline image 1">
            <a:extLst>
              <a:ext uri="{FF2B5EF4-FFF2-40B4-BE49-F238E27FC236}">
                <a16:creationId xmlns:a16="http://schemas.microsoft.com/office/drawing/2014/main" id="{1F215041-B6FD-47F0-B32F-D65A8339F5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53" r="6806"/>
          <a:stretch/>
        </p:blipFill>
        <p:spPr bwMode="auto">
          <a:xfrm>
            <a:off x="-4335" y="0"/>
            <a:ext cx="6176536" cy="7031486"/>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79F3A03-4383-42A3-A0E5-F4A8CE8DF6CD}"/>
              </a:ext>
            </a:extLst>
          </p:cNvPr>
          <p:cNvSpPr/>
          <p:nvPr/>
        </p:nvSpPr>
        <p:spPr>
          <a:xfrm>
            <a:off x="7204631" y="2605774"/>
            <a:ext cx="3955541" cy="12618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
            </a:r>
            <a:br>
              <a:rPr kumimoji="0" lang="en-US" sz="20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b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Presented by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Joe Neigel &amp; Erin Wood</a:t>
            </a:r>
            <a:endPar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5233806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RACE, ETHNICITY AND INCOME INFLUENCE EXPOSURE</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fld id="{E4ABA313-1307-41B8-8F2A-ACB64B5A7F1F}" type="slidenum">
              <a:rPr lang="en-US" smtClean="0"/>
              <a:t>10</a:t>
            </a:fld>
            <a:endParaRPr lang="en-US"/>
          </a:p>
        </p:txBody>
      </p:sp>
      <p:pic>
        <p:nvPicPr>
          <p:cNvPr id="8" name="Picture 7"/>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r="47771"/>
          <a:stretch/>
        </p:blipFill>
        <p:spPr>
          <a:xfrm>
            <a:off x="3266666" y="2056958"/>
            <a:ext cx="5605667" cy="4473575"/>
          </a:xfrm>
          <a:prstGeom prst="rect">
            <a:avLst/>
          </a:prstGeom>
        </p:spPr>
      </p:pic>
      <p:sp>
        <p:nvSpPr>
          <p:cNvPr id="5" name="Rectangle 4"/>
          <p:cNvSpPr/>
          <p:nvPr/>
        </p:nvSpPr>
        <p:spPr>
          <a:xfrm>
            <a:off x="642733" y="6478343"/>
            <a:ext cx="8229600" cy="276999"/>
          </a:xfrm>
          <a:prstGeom prst="rect">
            <a:avLst/>
          </a:prstGeom>
        </p:spPr>
        <p:txBody>
          <a:bodyPr wrap="square">
            <a:spAutoFit/>
          </a:bodyPr>
          <a:lstStyle/>
          <a:p>
            <a:r>
              <a:rPr lang="en-US" sz="1200" dirty="0">
                <a:hlinkClick r:id="rId5"/>
              </a:rPr>
              <a:t>https://scholar.harvard.edu/files/davidrwilliams/files/child_adversity.pdf</a:t>
            </a:r>
            <a:endParaRPr lang="en-US" sz="1200" dirty="0"/>
          </a:p>
        </p:txBody>
      </p:sp>
      <p:sp>
        <p:nvSpPr>
          <p:cNvPr id="11" name="TextBox 10"/>
          <p:cNvSpPr txBox="1"/>
          <p:nvPr/>
        </p:nvSpPr>
        <p:spPr>
          <a:xfrm>
            <a:off x="0" y="1271701"/>
            <a:ext cx="12192000" cy="646331"/>
          </a:xfrm>
          <a:prstGeom prst="rect">
            <a:avLst/>
          </a:prstGeom>
          <a:noFill/>
        </p:spPr>
        <p:txBody>
          <a:bodyPr wrap="square" rtlCol="0">
            <a:spAutoFit/>
          </a:bodyPr>
          <a:lstStyle/>
          <a:p>
            <a:pPr algn="ctr"/>
            <a:r>
              <a:rPr lang="en-US" dirty="0" smtClean="0">
                <a:solidFill>
                  <a:schemeClr val="accent1"/>
                </a:solidFill>
              </a:rPr>
              <a:t>ACE Exposure by Race/Ethnicity and Income Level</a:t>
            </a:r>
          </a:p>
          <a:p>
            <a:pPr algn="ctr"/>
            <a:r>
              <a:rPr lang="en-US" dirty="0" smtClean="0">
                <a:solidFill>
                  <a:schemeClr val="accent1"/>
                </a:solidFill>
              </a:rPr>
              <a:t>N=84,837</a:t>
            </a:r>
            <a:endParaRPr lang="en-US" dirty="0">
              <a:solidFill>
                <a:schemeClr val="accent1"/>
              </a:solidFill>
            </a:endParaRPr>
          </a:p>
        </p:txBody>
      </p:sp>
    </p:spTree>
    <p:extLst>
      <p:ext uri="{BB962C8B-B14F-4D97-AF65-F5344CB8AC3E}">
        <p14:creationId xmlns:p14="http://schemas.microsoft.com/office/powerpoint/2010/main" val="1823455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Written Praise</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30750" y="6784446"/>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Content Placeholder 6"/>
          <p:cNvSpPr txBox="1">
            <a:spLocks/>
          </p:cNvSpPr>
          <p:nvPr/>
        </p:nvSpPr>
        <p:spPr>
          <a:xfrm>
            <a:off x="678918" y="1781013"/>
            <a:ext cx="10972800" cy="502920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Notes from </a:t>
            </a: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recognizing clients and coworkers for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US" sz="3200" b="1" i="0" u="none" strike="noStrike" kern="1200" cap="none" spc="0" normalizeH="0" baseline="0" noProof="0" dirty="0">
                <a:ln>
                  <a:noFill/>
                </a:ln>
                <a:solidFill>
                  <a:srgbClr val="E7E6E6">
                    <a:lumMod val="60000"/>
                    <a:lumOff val="40000"/>
                  </a:srgbClr>
                </a:solidFill>
                <a:effectLst/>
                <a:uLnTx/>
                <a:uFillTx/>
                <a:latin typeface="Calibri" panose="020F0502020204030204"/>
                <a:ea typeface="+mn-ea"/>
                <a:cs typeface="+mn-cs"/>
              </a:rPr>
              <a:t>specific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action or behavior is demonstrated to help </a:t>
            </a: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across the span of life: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FDE598"/>
                </a:solidFill>
                <a:effectLst/>
                <a:uLnTx/>
                <a:uFillTx/>
                <a:latin typeface="Calibri" panose="020F0502020204030204"/>
                <a:ea typeface="+mn-ea"/>
                <a:cs typeface="+mn-cs"/>
              </a:rPr>
              <a:t>Do better at </a:t>
            </a:r>
            <a:r>
              <a:rPr kumimoji="0" lang="en-US" sz="3200" b="1" i="0" u="none" strike="noStrike" kern="1200" cap="none" spc="0" normalizeH="0" baseline="0" noProof="0" dirty="0" smtClean="0">
                <a:ln>
                  <a:noFill/>
                </a:ln>
                <a:solidFill>
                  <a:srgbClr val="FDE598"/>
                </a:solidFill>
                <a:effectLst/>
                <a:uLnTx/>
                <a:uFillTx/>
                <a:latin typeface="Calibri" panose="020F0502020204030204"/>
                <a:ea typeface="+mn-ea"/>
                <a:cs typeface="+mn-cs"/>
              </a:rPr>
              <a:t>school or work</a:t>
            </a:r>
            <a:endParaRPr kumimoji="0" lang="en-US" sz="3200" b="1" i="0" u="none" strike="noStrike" kern="1200" cap="none" spc="0" normalizeH="0" baseline="0" noProof="0" dirty="0">
              <a:ln>
                <a:noFill/>
              </a:ln>
              <a:solidFill>
                <a:srgbClr val="FDE598"/>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FDE598"/>
                </a:solidFill>
                <a:effectLst/>
                <a:uLnTx/>
                <a:uFillTx/>
                <a:latin typeface="Calibri" panose="020F0502020204030204"/>
                <a:ea typeface="+mn-ea"/>
                <a:cs typeface="+mn-cs"/>
              </a:rPr>
              <a:t>Be more socially competent</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FDE598"/>
                </a:solidFill>
                <a:effectLst/>
                <a:uLnTx/>
                <a:uFillTx/>
                <a:latin typeface="Calibri" panose="020F0502020204030204"/>
                <a:ea typeface="+mn-ea"/>
                <a:cs typeface="+mn-cs"/>
              </a:rPr>
              <a:t>Reduce </a:t>
            </a:r>
            <a:r>
              <a:rPr kumimoji="0" lang="en-US" sz="3200" b="1" i="0" u="none" strike="noStrike" kern="1200" cap="none" spc="0" normalizeH="0" baseline="0" noProof="0" dirty="0" smtClean="0">
                <a:ln>
                  <a:noFill/>
                </a:ln>
                <a:solidFill>
                  <a:srgbClr val="FDE598"/>
                </a:solidFill>
                <a:effectLst/>
                <a:uLnTx/>
                <a:uFillTx/>
                <a:latin typeface="Calibri" panose="020F0502020204030204"/>
                <a:ea typeface="+mn-ea"/>
                <a:cs typeface="+mn-cs"/>
              </a:rPr>
              <a:t>symptoms of ADHD</a:t>
            </a:r>
            <a:r>
              <a:rPr kumimoji="0" lang="en-US" sz="3200" b="1" i="0" u="none" strike="noStrike" kern="1200" cap="none" spc="0" normalizeH="0" baseline="0" noProof="0" dirty="0">
                <a:ln>
                  <a:noFill/>
                </a:ln>
                <a:solidFill>
                  <a:srgbClr val="FDE598"/>
                </a:solidFill>
                <a:effectLst/>
                <a:uLnTx/>
                <a:uFillTx/>
                <a:latin typeface="Calibri" panose="020F0502020204030204"/>
                <a:ea typeface="+mn-ea"/>
                <a:cs typeface="+mn-cs"/>
              </a:rPr>
              <a:t>, </a:t>
            </a:r>
            <a:r>
              <a:rPr kumimoji="0" lang="en-US" sz="3200" b="1" i="0" u="none" strike="noStrike" kern="1200" cap="none" spc="0" normalizeH="0" baseline="0" noProof="0" dirty="0" smtClean="0">
                <a:ln>
                  <a:noFill/>
                </a:ln>
                <a:solidFill>
                  <a:srgbClr val="FDE598"/>
                </a:solidFill>
                <a:effectLst/>
                <a:uLnTx/>
                <a:uFillTx/>
                <a:latin typeface="Calibri" panose="020F0502020204030204"/>
                <a:ea typeface="+mn-ea"/>
                <a:cs typeface="+mn-cs"/>
              </a:rPr>
              <a:t/>
            </a:r>
            <a:br>
              <a:rPr kumimoji="0" lang="en-US" sz="3200" b="1" i="0" u="none" strike="noStrike" kern="1200" cap="none" spc="0" normalizeH="0" baseline="0" noProof="0" dirty="0" smtClean="0">
                <a:ln>
                  <a:noFill/>
                </a:ln>
                <a:solidFill>
                  <a:srgbClr val="FDE598"/>
                </a:solidFill>
                <a:effectLst/>
                <a:uLnTx/>
                <a:uFillTx/>
                <a:latin typeface="Calibri" panose="020F0502020204030204"/>
                <a:ea typeface="+mn-ea"/>
                <a:cs typeface="+mn-cs"/>
              </a:rPr>
            </a:br>
            <a:r>
              <a:rPr kumimoji="0" lang="en-US" sz="3200" b="1" i="0" u="none" strike="noStrike" kern="1200" cap="none" spc="0" normalizeH="0" baseline="0" noProof="0" dirty="0" smtClean="0">
                <a:ln>
                  <a:noFill/>
                </a:ln>
                <a:solidFill>
                  <a:srgbClr val="FDE598"/>
                </a:solidFill>
                <a:effectLst/>
                <a:uLnTx/>
                <a:uFillTx/>
                <a:latin typeface="Calibri" panose="020F0502020204030204"/>
                <a:ea typeface="+mn-ea"/>
                <a:cs typeface="+mn-cs"/>
              </a:rPr>
              <a:t>aggression and </a:t>
            </a:r>
            <a:r>
              <a:rPr kumimoji="0" lang="en-US" sz="3200" b="1" i="0" u="none" strike="noStrike" kern="1200" cap="none" spc="0" normalizeH="0" baseline="0" noProof="0" dirty="0">
                <a:ln>
                  <a:noFill/>
                </a:ln>
                <a:solidFill>
                  <a:srgbClr val="FDE598"/>
                </a:solidFill>
                <a:effectLst/>
                <a:uLnTx/>
                <a:uFillTx/>
                <a:latin typeface="Calibri" panose="020F0502020204030204"/>
                <a:ea typeface="+mn-ea"/>
                <a:cs typeface="+mn-cs"/>
              </a:rPr>
              <a:t>problem behaviors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FDE598"/>
                </a:solidFill>
                <a:effectLst/>
                <a:uLnTx/>
                <a:uFillTx/>
                <a:latin typeface="Calibri" panose="020F0502020204030204"/>
                <a:ea typeface="+mn-ea"/>
                <a:cs typeface="+mn-cs"/>
              </a:rPr>
              <a:t>Increase engagement in the</a:t>
            </a:r>
            <a:br>
              <a:rPr kumimoji="0" lang="en-US" sz="3200" b="1" i="0" u="none" strike="noStrike" kern="1200" cap="none" spc="0" normalizeH="0" baseline="0" noProof="0" dirty="0">
                <a:ln>
                  <a:noFill/>
                </a:ln>
                <a:solidFill>
                  <a:srgbClr val="FDE598"/>
                </a:solidFill>
                <a:effectLst/>
                <a:uLnTx/>
                <a:uFillTx/>
                <a:latin typeface="Calibri" panose="020F0502020204030204"/>
                <a:ea typeface="+mn-ea"/>
                <a:cs typeface="+mn-cs"/>
              </a:rPr>
            </a:br>
            <a:r>
              <a:rPr kumimoji="0" lang="en-US" sz="3200" b="1" i="0" u="none" strike="noStrike" kern="1200" cap="none" spc="0" normalizeH="0" baseline="0" noProof="0" dirty="0">
                <a:ln>
                  <a:noFill/>
                </a:ln>
                <a:solidFill>
                  <a:srgbClr val="FDE598"/>
                </a:solidFill>
                <a:effectLst/>
                <a:uLnTx/>
                <a:uFillTx/>
                <a:latin typeface="Calibri" panose="020F0502020204030204"/>
                <a:ea typeface="+mn-ea"/>
                <a:cs typeface="+mn-cs"/>
              </a:rPr>
              <a:t>noticed behavior</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247579">
            <a:off x="7848599" y="749202"/>
            <a:ext cx="723900" cy="581025"/>
          </a:xfrm>
          <a:prstGeom prst="rect">
            <a:avLst/>
          </a:prstGeom>
        </p:spPr>
      </p:pic>
      <p:pic>
        <p:nvPicPr>
          <p:cNvPr id="14" name="Picture 2" descr="Image result for inspirational sticky not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8938" t="25097" r="19026" b="17538"/>
          <a:stretch/>
        </p:blipFill>
        <p:spPr bwMode="auto">
          <a:xfrm rot="444986">
            <a:off x="8070318" y="3000213"/>
            <a:ext cx="3429001"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704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latin typeface="+mn-lt"/>
              </a:rPr>
              <a:t>Positive Note for Inhibiting a Challenging Behavior</a:t>
            </a:r>
            <a:endParaRPr lang="en-US" sz="3200" b="1" dirty="0">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
        <p:nvSpPr>
          <p:cNvPr id="18" name="Content Placeholder 6"/>
          <p:cNvSpPr txBox="1">
            <a:spLocks/>
          </p:cNvSpPr>
          <p:nvPr/>
        </p:nvSpPr>
        <p:spPr>
          <a:xfrm>
            <a:off x="685800" y="1362075"/>
            <a:ext cx="10820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10000"/>
              </a:lnSpc>
              <a:spcBef>
                <a:spcPct val="20000"/>
              </a:spcBef>
              <a:spcAft>
                <a:spcPts val="60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If you work with children, a </a:t>
            </a:r>
            <a:r>
              <a:rPr kumimoji="0" lang="en-US" sz="3200" b="0" i="0" u="none" strike="noStrike" kern="1200" cap="none" spc="0" normalizeH="0" baseline="0" noProof="0" dirty="0">
                <a:ln>
                  <a:noFill/>
                </a:ln>
                <a:solidFill>
                  <a:prstClr val="black"/>
                </a:solidFill>
                <a:effectLst/>
                <a:uLnTx/>
                <a:uFillTx/>
                <a:latin typeface="Calibri"/>
                <a:ea typeface="+mn-ea"/>
                <a:cs typeface="+mn-cs"/>
              </a:rPr>
              <a:t>positive note sent home with a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child </a:t>
            </a:r>
            <a:r>
              <a:rPr kumimoji="0" lang="en-US" sz="3200" b="0" i="0" u="none" strike="noStrike" kern="1200" cap="none" spc="0" normalizeH="0" baseline="0" noProof="0" dirty="0">
                <a:ln>
                  <a:noFill/>
                </a:ln>
                <a:solidFill>
                  <a:prstClr val="black"/>
                </a:solidFill>
                <a:effectLst/>
                <a:uLnTx/>
                <a:uFillTx/>
                <a:latin typeface="Calibri"/>
                <a:ea typeface="+mn-ea"/>
                <a:cs typeface="+mn-cs"/>
              </a:rPr>
              <a:t>for inhibiting an otherwise disruptive behavior is show to:</a:t>
            </a:r>
          </a:p>
          <a:p>
            <a:pPr marL="457200" marR="0" lvl="0" indent="-457200" algn="l" defTabSz="914400" rtl="0" eaLnBrk="1" fontAlgn="auto" latinLnBrk="0" hangingPunct="1">
              <a:lnSpc>
                <a:spcPct val="11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 disruptive and aggressive </a:t>
            </a:r>
            <a:b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b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behavior</a:t>
            </a:r>
          </a:p>
          <a:p>
            <a:pPr marL="457200" marR="0" lvl="0" indent="-457200" algn="l" defTabSz="914400" rtl="0" eaLnBrk="1" fontAlgn="auto" latinLnBrk="0" hangingPunct="1">
              <a:lnSpc>
                <a:spcPct val="11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 problems at home</a:t>
            </a:r>
          </a:p>
          <a:p>
            <a:pPr marL="457200" marR="0" lvl="0" indent="-457200" algn="l" defTabSz="914400" rtl="0" eaLnBrk="1" fontAlgn="auto" latinLnBrk="0" hangingPunct="1">
              <a:lnSpc>
                <a:spcPct val="11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Increase engagement at</a:t>
            </a:r>
            <a:b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b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school</a:t>
            </a:r>
          </a:p>
        </p:txBody>
      </p:sp>
      <p:pic>
        <p:nvPicPr>
          <p:cNvPr id="19" name="Picture 2"/>
          <p:cNvPicPr>
            <a:picLocks noChangeAspect="1" noChangeArrowheads="1"/>
          </p:cNvPicPr>
          <p:nvPr/>
        </p:nvPicPr>
        <p:blipFill>
          <a:blip r:embed="rId4" cstate="print"/>
          <a:srcRect/>
          <a:stretch>
            <a:fillRect/>
          </a:stretch>
        </p:blipFill>
        <p:spPr bwMode="auto">
          <a:xfrm>
            <a:off x="8267700" y="2590800"/>
            <a:ext cx="3086100" cy="3086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103363">
            <a:off x="9448800" y="443523"/>
            <a:ext cx="723900" cy="581025"/>
          </a:xfrm>
          <a:prstGeom prst="rect">
            <a:avLst/>
          </a:prstGeom>
        </p:spPr>
      </p:pic>
    </p:spTree>
    <p:extLst>
      <p:ext uri="{BB962C8B-B14F-4D97-AF65-F5344CB8AC3E}">
        <p14:creationId xmlns:p14="http://schemas.microsoft.com/office/powerpoint/2010/main" val="1834391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latin typeface="+mn-lt"/>
              </a:rPr>
              <a:t>Peer to Peer Notes</a:t>
            </a:r>
            <a:endParaRPr lang="en-US" sz="3200" b="1" dirty="0">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03363">
            <a:off x="9448800" y="443523"/>
            <a:ext cx="723900" cy="581025"/>
          </a:xfrm>
          <a:prstGeom prst="rect">
            <a:avLst/>
          </a:prstGeom>
        </p:spPr>
      </p:pic>
      <p:sp>
        <p:nvSpPr>
          <p:cNvPr id="8" name="Content Placeholder 6"/>
          <p:cNvSpPr txBox="1">
            <a:spLocks/>
          </p:cNvSpPr>
          <p:nvPr/>
        </p:nvSpPr>
        <p:spPr>
          <a:xfrm>
            <a:off x="642733" y="1365250"/>
            <a:ext cx="10515600" cy="502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Notes  of praise written from one peer to another, then </a:t>
            </a:r>
            <a:r>
              <a:rPr kumimoji="0" lang="en-US" sz="3200" b="1" i="0" u="none" strike="noStrike" kern="0" cap="none" spc="0" normalizeH="0" baseline="0" noProof="0" dirty="0">
                <a:ln>
                  <a:noFill/>
                </a:ln>
                <a:solidFill>
                  <a:srgbClr val="4F81BD"/>
                </a:solidFill>
                <a:effectLst/>
                <a:uLnTx/>
                <a:uFillTx/>
                <a:latin typeface="Calibri" panose="020F0502020204030204"/>
                <a:ea typeface="+mn-ea"/>
                <a:cs typeface="+mn-cs"/>
              </a:rPr>
              <a:t>read aloud</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or </a:t>
            </a:r>
            <a:r>
              <a:rPr kumimoji="0" lang="en-US" sz="3200" b="1" i="0" u="none" strike="noStrike" kern="0" cap="none" spc="0" normalizeH="0" baseline="0" noProof="0" dirty="0">
                <a:ln>
                  <a:noFill/>
                </a:ln>
                <a:solidFill>
                  <a:srgbClr val="4F81BD"/>
                </a:solidFill>
                <a:effectLst/>
                <a:uLnTx/>
                <a:uFillTx/>
                <a:latin typeface="Calibri" panose="020F0502020204030204"/>
                <a:ea typeface="+mn-ea"/>
                <a:cs typeface="+mn-cs"/>
              </a:rPr>
              <a:t>posted on a public display</a:t>
            </a:r>
            <a:r>
              <a:rPr kumimoji="0" lang="en-US" sz="3200" b="0" i="0" u="none" strike="noStrike" kern="0" cap="none" spc="0" normalizeH="0" baseline="0" noProof="0" dirty="0">
                <a:ln>
                  <a:noFill/>
                </a:ln>
                <a:solidFill>
                  <a:srgbClr val="4F81BD"/>
                </a:solidFill>
                <a:effectLst/>
                <a:uLnTx/>
                <a:uFillTx/>
                <a:latin typeface="Calibri" panose="020F0502020204030204"/>
                <a:ea typeface="+mn-ea"/>
                <a:cs typeface="+mn-cs"/>
              </a:rPr>
              <a:t> </a:t>
            </a: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is widely shown to:</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Increase positive friendships</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Reduce neighborhood disorganization and crime</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Increase sense of safety</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Increase volunteerism</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Increase engagement in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the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noticed behavior</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025" t="9873" r="10251"/>
          <a:stretch/>
        </p:blipFill>
        <p:spPr>
          <a:xfrm flipH="1">
            <a:off x="9296400" y="3810000"/>
            <a:ext cx="2438400" cy="2121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0660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10534708" cy="891117"/>
          </a:xfrm>
        </p:spPr>
        <p:txBody>
          <a:bodyPr>
            <a:normAutofit/>
          </a:bodyPr>
          <a:lstStyle/>
          <a:p>
            <a:r>
              <a:rPr lang="en-US" sz="2500" dirty="0" smtClean="0">
                <a:solidFill>
                  <a:schemeClr val="bg1"/>
                </a:solidFill>
                <a:latin typeface="Arial Black" panose="020B0A04020102020204" pitchFamily="34" charset="0"/>
              </a:rPr>
              <a:t>From Concept to Application – 10 Minute Breakout Session</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2" descr="Image result for question marks png"/>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 b="99333" l="1750" r="99875">
                        <a14:foregroundMark x1="11500" y1="13000" x2="12875" y2="12667"/>
                        <a14:foregroundMark x1="14000" y1="28333" x2="14000" y2="28333"/>
                        <a14:foregroundMark x1="4375" y1="27833" x2="4375" y2="27833"/>
                        <a14:foregroundMark x1="6375" y1="51500" x2="6375" y2="51500"/>
                        <a14:foregroundMark x1="10500" y1="61833" x2="10500" y2="61833"/>
                        <a14:foregroundMark x1="8125" y1="86500" x2="8125" y2="86500"/>
                        <a14:foregroundMark x1="21250" y1="72167" x2="21250" y2="72167"/>
                        <a14:foregroundMark x1="22250" y1="58500" x2="22250" y2="58500"/>
                        <a14:foregroundMark x1="26375" y1="35500" x2="26375" y2="35500"/>
                        <a14:foregroundMark x1="27000" y1="27333" x2="27000" y2="27333"/>
                        <a14:foregroundMark x1="42250" y1="29000" x2="42250" y2="29000"/>
                        <a14:foregroundMark x1="42375" y1="20000" x2="42375" y2="20000"/>
                        <a14:foregroundMark x1="59875" y1="21500" x2="59875" y2="21500"/>
                        <a14:foregroundMark x1="57625" y1="33000" x2="57625" y2="33000"/>
                        <a14:foregroundMark x1="45875" y1="51500" x2="45875" y2="51500"/>
                        <a14:foregroundMark x1="42250" y1="67833" x2="42250" y2="67833"/>
                        <a14:foregroundMark x1="34500" y1="76333" x2="34500" y2="76333"/>
                        <a14:foregroundMark x1="30125" y1="96500" x2="30125" y2="96500"/>
                        <a14:foregroundMark x1="53875" y1="91833" x2="53875" y2="91833"/>
                        <a14:foregroundMark x1="54000" y1="79667" x2="54000" y2="79667"/>
                        <a14:foregroundMark x1="64875" y1="62667" x2="64875" y2="62667"/>
                        <a14:foregroundMark x1="68625" y1="44833" x2="68625" y2="44833"/>
                        <a14:foregroundMark x1="74375" y1="70833" x2="74375" y2="70833"/>
                        <a14:foregroundMark x1="71625" y1="94500" x2="71625" y2="94500"/>
                        <a14:foregroundMark x1="82750" y1="74333" x2="82750" y2="74333"/>
                        <a14:foregroundMark x1="83125" y1="64667" x2="83125" y2="64667"/>
                        <a14:foregroundMark x1="92500" y1="60000" x2="92500" y2="60000"/>
                        <a14:foregroundMark x1="93125" y1="53000" x2="93125" y2="53000"/>
                        <a14:foregroundMark x1="81875" y1="32167" x2="81875" y2="32167"/>
                      </a14:backgroundRemoval>
                    </a14:imgEffect>
                    <a14:imgEffect>
                      <a14:brightnessContrast contrast="-80000"/>
                    </a14:imgEffect>
                  </a14:imgLayer>
                </a14:imgProps>
              </a:ext>
              <a:ext uri="{28A0092B-C50C-407E-A947-70E740481C1C}">
                <a14:useLocalDpi xmlns:a14="http://schemas.microsoft.com/office/drawing/2010/main" val="0"/>
              </a:ext>
            </a:extLst>
          </a:blip>
          <a:srcRect/>
          <a:stretch>
            <a:fillRect/>
          </a:stretch>
        </p:blipFill>
        <p:spPr bwMode="auto">
          <a:xfrm>
            <a:off x="2634496" y="1300728"/>
            <a:ext cx="6923008" cy="5192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intracopenta.com/images/event/groupIcon.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73" b="95000" l="5556" r="92963">
                        <a14:backgroundMark x1="54815" y1="46364" x2="54815" y2="46364"/>
                        <a14:backgroundMark x1="33704" y1="53636" x2="33704" y2="53636"/>
                        <a14:backgroundMark x1="72963" y1="36818" x2="72963" y2="36818"/>
                      </a14:backgroundRemoval>
                    </a14:imgEffect>
                  </a14:imgLayer>
                </a14:imgProps>
              </a:ext>
              <a:ext uri="{28A0092B-C50C-407E-A947-70E740481C1C}">
                <a14:useLocalDpi xmlns:a14="http://schemas.microsoft.com/office/drawing/2010/main" val="0"/>
              </a:ext>
            </a:extLst>
          </a:blip>
          <a:srcRect/>
          <a:stretch>
            <a:fillRect/>
          </a:stretch>
        </p:blipFill>
        <p:spPr bwMode="auto">
          <a:xfrm>
            <a:off x="10337066" y="5505025"/>
            <a:ext cx="1505188" cy="1226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400" y="1219200"/>
            <a:ext cx="10668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Consider the following evidence-based kernels: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smtClean="0">
                <a:solidFill>
                  <a:srgbClr val="E7E6E6">
                    <a:lumMod val="20000"/>
                    <a:lumOff val="80000"/>
                  </a:srgbClr>
                </a:solidFill>
                <a:latin typeface="Calibri" panose="020F0502020204030204"/>
              </a:rPr>
              <a:t>Engaging in or Teaching Non-Directive Play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noProof="0" dirty="0" smtClean="0">
                <a:ln>
                  <a:noFill/>
                </a:ln>
                <a:solidFill>
                  <a:srgbClr val="E7E6E6">
                    <a:lumMod val="20000"/>
                    <a:lumOff val="80000"/>
                  </a:srgbClr>
                </a:solidFill>
                <a:effectLst/>
                <a:uLnTx/>
                <a:uFillTx/>
                <a:latin typeface="Calibri" panose="020F0502020204030204"/>
                <a:ea typeface="+mn-ea"/>
                <a:cs typeface="+mn-cs"/>
              </a:rPr>
              <a:t>Breathing Strategies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noProof="0" dirty="0" smtClean="0">
                <a:solidFill>
                  <a:srgbClr val="E7E6E6">
                    <a:lumMod val="20000"/>
                    <a:lumOff val="80000"/>
                  </a:srgbClr>
                </a:solidFill>
                <a:latin typeface="Calibri" panose="020F0502020204030204"/>
              </a:rPr>
              <a:t>Specific Verbal, Written and Public Praise and Recognition</a:t>
            </a:r>
            <a:endPar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Discussion: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How is your organization intentionally promoting or using these strategies among staff and with clients?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Are there any situations you can recall where the use of one of these strategies would have helped a client to be successful?</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Brainstorm ideas about how these strategies can be incorporated </a:t>
            </a:r>
            <a:b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b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into your work. </a:t>
            </a:r>
            <a:endPar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p:txBody>
      </p:sp>
      <p:sp>
        <p:nvSpPr>
          <p:cNvPr id="10" name="Title 1"/>
          <p:cNvSpPr txBox="1">
            <a:spLocks/>
          </p:cNvSpPr>
          <p:nvPr/>
        </p:nvSpPr>
        <p:spPr>
          <a:xfrm>
            <a:off x="10533848" y="5601867"/>
            <a:ext cx="1111624"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effectLst>
                  <a:outerShdw blurRad="38100" dist="38100" dir="2700000" algn="tl">
                    <a:srgbClr val="000000">
                      <a:alpha val="43137"/>
                    </a:srgbClr>
                  </a:outerShdw>
                </a:effectLst>
                <a:latin typeface="Arial Black" panose="020B0A04020102020204" pitchFamily="34" charset="0"/>
              </a:rPr>
              <a:t>6-8</a:t>
            </a:r>
            <a:endParaRPr lang="en-US" sz="4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582205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88241"/>
            <a:ext cx="12192000" cy="891117"/>
          </a:xfrm>
        </p:spPr>
        <p:txBody>
          <a:bodyPr>
            <a:noAutofit/>
          </a:bodyPr>
          <a:lstStyle/>
          <a:p>
            <a:pPr algn="ctr"/>
            <a:r>
              <a:rPr lang="en-US" sz="7200" dirty="0" smtClean="0">
                <a:solidFill>
                  <a:schemeClr val="bg1"/>
                </a:solidFill>
                <a:latin typeface="Arial Black" panose="020B0A04020102020204" pitchFamily="34" charset="0"/>
              </a:rPr>
              <a:t>Five Minute Break</a:t>
            </a:r>
            <a:endParaRPr lang="en-US" sz="72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Tree>
    <p:extLst>
      <p:ext uri="{BB962C8B-B14F-4D97-AF65-F5344CB8AC3E}">
        <p14:creationId xmlns:p14="http://schemas.microsoft.com/office/powerpoint/2010/main" val="1334168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90000">
              <a:srgbClr val="BBC6D3"/>
            </a:gs>
            <a:gs pos="74000">
              <a:schemeClr val="bg1"/>
            </a:gs>
            <a:gs pos="100000">
              <a:srgbClr val="768DA6"/>
            </a:gs>
          </a:gsLst>
          <a:lin ang="5400000" scaled="1"/>
        </a:gradFill>
        <a:effectLst/>
      </p:bgPr>
    </p:bg>
    <p:spTree>
      <p:nvGrpSpPr>
        <p:cNvPr id="1" name=""/>
        <p:cNvGrpSpPr/>
        <p:nvPr/>
      </p:nvGrpSpPr>
      <p:grpSpPr>
        <a:xfrm>
          <a:off x="0" y="0"/>
          <a:ext cx="0" cy="0"/>
          <a:chOff x="0" y="0"/>
          <a:chExt cx="0" cy="0"/>
        </a:xfrm>
      </p:grpSpPr>
      <p:sp>
        <p:nvSpPr>
          <p:cNvPr id="7" name="Right Triangle 6"/>
          <p:cNvSpPr/>
          <p:nvPr/>
        </p:nvSpPr>
        <p:spPr>
          <a:xfrm flipH="1" flipV="1">
            <a:off x="8754742" y="-1"/>
            <a:ext cx="3437258" cy="2699133"/>
          </a:xfrm>
          <a:prstGeom prst="rtTriangle">
            <a:avLst/>
          </a:prstGeom>
          <a:solidFill>
            <a:srgbClr val="4C5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p:cNvSpPr txBox="1"/>
          <p:nvPr/>
        </p:nvSpPr>
        <p:spPr>
          <a:xfrm>
            <a:off x="3509490" y="481422"/>
            <a:ext cx="41782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Connection</a:t>
            </a:r>
            <a:r>
              <a:rPr kumimoji="0" lang="en-US" sz="2400" b="0" i="0" u="none" strike="noStrike" kern="120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 </a:t>
            </a:r>
            <a:r>
              <a:rPr kumimoji="0" lang="en-US" sz="2400" b="1" i="0" u="none" strike="noStrike" kern="120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and </a:t>
            </a:r>
            <a:r>
              <a:rPr kumimoji="0" lang="en-US" sz="2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mn-ea"/>
                <a:cs typeface="+mn-cs"/>
              </a:rPr>
              <a:t>relationship</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are vital to improving outcomes for all clients.</a:t>
            </a: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99" name="Rectangle 6"/>
          <p:cNvSpPr/>
          <p:nvPr/>
        </p:nvSpPr>
        <p:spPr>
          <a:xfrm>
            <a:off x="-6713" y="1670"/>
            <a:ext cx="3282476" cy="3203754"/>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131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ight Triangle 99"/>
          <p:cNvSpPr/>
          <p:nvPr/>
        </p:nvSpPr>
        <p:spPr>
          <a:xfrm rot="5400000">
            <a:off x="3009534" y="-3021943"/>
            <a:ext cx="698502" cy="6742389"/>
          </a:xfrm>
          <a:prstGeom prst="rtTriangle">
            <a:avLst/>
          </a:prstGeom>
          <a:solidFill>
            <a:srgbClr val="FAE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ight Triangle 102"/>
          <p:cNvSpPr/>
          <p:nvPr/>
        </p:nvSpPr>
        <p:spPr>
          <a:xfrm rot="16200000" flipH="1" flipV="1">
            <a:off x="-266506" y="252196"/>
            <a:ext cx="3207326" cy="2699133"/>
          </a:xfrm>
          <a:prstGeom prst="rtTriangle">
            <a:avLst/>
          </a:prstGeom>
          <a:solidFill>
            <a:srgbClr val="131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extBox 100"/>
          <p:cNvSpPr txBox="1"/>
          <p:nvPr/>
        </p:nvSpPr>
        <p:spPr>
          <a:xfrm>
            <a:off x="214314" y="297925"/>
            <a:ext cx="2994512" cy="203132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300" normalizeH="0" baseline="0" noProof="0" dirty="0" smtClean="0">
                <a:ln>
                  <a:noFill/>
                </a:ln>
                <a:solidFill>
                  <a:prstClr val="white">
                    <a:lumMod val="95000"/>
                  </a:prstClr>
                </a:solidFill>
                <a:effectLst/>
                <a:uLnTx/>
                <a:uFillTx/>
                <a:latin typeface="Calibri" panose="020F0502020204030204"/>
                <a:ea typeface="+mn-ea"/>
                <a:cs typeface="+mn-cs"/>
              </a:rPr>
              <a:t>Building Relationship is Key</a:t>
            </a:r>
            <a:endParaRPr kumimoji="0" lang="en-US" sz="4200" b="0" i="0" u="none" strike="noStrike" kern="1200" cap="none" spc="-300" normalizeH="0" baseline="0" noProof="0" dirty="0">
              <a:ln>
                <a:noFill/>
              </a:ln>
              <a:solidFill>
                <a:prstClr val="white">
                  <a:lumMod val="95000"/>
                </a:prstClr>
              </a:solidFill>
              <a:effectLst/>
              <a:uLnTx/>
              <a:uFillTx/>
              <a:latin typeface="Calibri" panose="020F0502020204030204"/>
              <a:ea typeface="+mn-ea"/>
              <a:cs typeface="+mn-cs"/>
            </a:endParaRPr>
          </a:p>
        </p:txBody>
      </p:sp>
      <p:pic>
        <p:nvPicPr>
          <p:cNvPr id="41" name="Picture 2" descr="Image result for relationship mento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8298"/>
          <a:stretch/>
        </p:blipFill>
        <p:spPr bwMode="auto">
          <a:xfrm flipH="1">
            <a:off x="-152400" y="3789122"/>
            <a:ext cx="5418667" cy="304800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5676900" y="3505200"/>
            <a:ext cx="6286500" cy="3484323"/>
            <a:chOff x="838200" y="2362200"/>
            <a:chExt cx="7467600" cy="4078458"/>
          </a:xfrm>
        </p:grpSpPr>
        <p:pic>
          <p:nvPicPr>
            <p:cNvPr id="43" name="Picture 42"/>
            <p:cNvPicPr>
              <a:picLocks noChangeAspect="1"/>
            </p:cNvPicPr>
            <p:nvPr/>
          </p:nvPicPr>
          <p:blipFill>
            <a:blip r:embed="rId4">
              <a:clrChange>
                <a:clrFrom>
                  <a:srgbClr val="FFFFFF"/>
                </a:clrFrom>
                <a:clrTo>
                  <a:srgbClr val="FFFFFF">
                    <a:alpha val="0"/>
                  </a:srgbClr>
                </a:clrTo>
              </a:clrChange>
            </a:blip>
            <a:stretch>
              <a:fillRect/>
            </a:stretch>
          </p:blipFill>
          <p:spPr>
            <a:xfrm>
              <a:off x="838200" y="2362200"/>
              <a:ext cx="7467600" cy="4078458"/>
            </a:xfrm>
            <a:prstGeom prst="rect">
              <a:avLst/>
            </a:prstGeom>
          </p:spPr>
        </p:pic>
        <p:pic>
          <p:nvPicPr>
            <p:cNvPr id="44" name="Picture 43"/>
            <p:cNvPicPr>
              <a:picLocks noChangeAspect="1"/>
            </p:cNvPicPr>
            <p:nvPr/>
          </p:nvPicPr>
          <p:blipFill rotWithShape="1">
            <a:blip r:embed="rId5">
              <a:clrChange>
                <a:clrFrom>
                  <a:srgbClr val="FFFFFF"/>
                </a:clrFrom>
                <a:clrTo>
                  <a:srgbClr val="FFFFFF">
                    <a:alpha val="0"/>
                  </a:srgbClr>
                </a:clrTo>
              </a:clrChange>
            </a:blip>
            <a:srcRect l="52941" t="45679"/>
            <a:stretch/>
          </p:blipFill>
          <p:spPr>
            <a:xfrm>
              <a:off x="7467600" y="4179233"/>
              <a:ext cx="609600" cy="926167"/>
            </a:xfrm>
            <a:prstGeom prst="rect">
              <a:avLst/>
            </a:prstGeom>
          </p:spPr>
        </p:pic>
      </p:grpSp>
      <p:sp>
        <p:nvSpPr>
          <p:cNvPr id="46" name="TextBox 45"/>
          <p:cNvSpPr txBox="1"/>
          <p:nvPr/>
        </p:nvSpPr>
        <p:spPr>
          <a:xfrm>
            <a:off x="1447800" y="1820430"/>
            <a:ext cx="11201400" cy="138499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400" b="0" i="1" u="none" strike="noStrike" kern="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3600" b="0" i="1" u="none" strike="noStrike" kern="0" cap="none" spc="0" normalizeH="0" baseline="0" noProof="0" dirty="0" smtClean="0">
                <a:ln>
                  <a:noFill/>
                </a:ln>
                <a:solidFill>
                  <a:prstClr val="black"/>
                </a:solidFill>
                <a:effectLst/>
                <a:uLnTx/>
                <a:uFillTx/>
                <a:latin typeface="Calibri" panose="020F0502020204030204"/>
                <a:ea typeface="+mn-ea"/>
                <a:cs typeface="+mn-cs"/>
              </a:rPr>
              <a:t>“Relationship is </a:t>
            </a:r>
            <a:r>
              <a:rPr kumimoji="0" lang="en-US" sz="3600" b="1" i="1" u="none" strike="noStrike" kern="0" cap="none" spc="0" normalizeH="0" baseline="0" noProof="0" dirty="0" smtClean="0">
                <a:ln>
                  <a:noFill/>
                </a:ln>
                <a:solidFill>
                  <a:prstClr val="black"/>
                </a:solidFill>
                <a:effectLst/>
                <a:uLnTx/>
                <a:uFillTx/>
                <a:latin typeface="Calibri" panose="020F0502020204030204"/>
                <a:ea typeface="+mn-ea"/>
                <a:cs typeface="+mn-cs"/>
              </a:rPr>
              <a:t>the</a:t>
            </a:r>
            <a:r>
              <a:rPr kumimoji="0" lang="en-US" sz="3600" b="0" i="1" u="none" strike="noStrike" kern="0" cap="none" spc="0" normalizeH="0" baseline="0" noProof="0" dirty="0" smtClean="0">
                <a:ln>
                  <a:noFill/>
                </a:ln>
                <a:solidFill>
                  <a:prstClr val="black"/>
                </a:solidFill>
                <a:effectLst/>
                <a:uLnTx/>
                <a:uFillTx/>
                <a:latin typeface="Calibri" panose="020F0502020204030204"/>
                <a:ea typeface="+mn-ea"/>
                <a:cs typeface="+mn-cs"/>
              </a:rPr>
              <a:t> evidence-based practice.” </a:t>
            </a:r>
          </a:p>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2400" b="0" i="1" u="none" strike="noStrike" kern="0" cap="none" spc="0" normalizeH="0" baseline="0" noProof="0" dirty="0" smtClean="0">
                <a:ln>
                  <a:noFill/>
                </a:ln>
                <a:solidFill>
                  <a:prstClr val="black"/>
                </a:solidFill>
                <a:effectLst/>
                <a:uLnTx/>
                <a:uFillTx/>
                <a:latin typeface="Calibri" panose="020F0502020204030204"/>
                <a:ea typeface="+mn-ea"/>
                <a:cs typeface="+mn-cs"/>
              </a:rPr>
              <a:t>						– Chris Blodgett, WSU</a:t>
            </a:r>
          </a:p>
        </p:txBody>
      </p:sp>
    </p:spTree>
    <p:extLst>
      <p:ext uri="{BB962C8B-B14F-4D97-AF65-F5344CB8AC3E}">
        <p14:creationId xmlns:p14="http://schemas.microsoft.com/office/powerpoint/2010/main" val="1153997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Calibri" panose="020F0502020204030204"/>
              </a:rPr>
              <a:t>Annotation Activity</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What Do You Need to Be Successful?</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30750" y="6784446"/>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95600" y="1633108"/>
            <a:ext cx="6096000" cy="4789356"/>
          </a:xfrm>
          <a:prstGeom prst="rect">
            <a:avLst/>
          </a:prstGeom>
        </p:spPr>
      </p:pic>
      <p:pic>
        <p:nvPicPr>
          <p:cNvPr id="14" name="Picture 4" descr="http://www.intracopenta.com/images/event/groupIcon.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273" b="95000" l="5556" r="92963">
                        <a14:backgroundMark x1="54815" y1="46364" x2="54815" y2="46364"/>
                        <a14:backgroundMark x1="33704" y1="53636" x2="33704" y2="53636"/>
                        <a14:backgroundMark x1="72963" y1="36818" x2="72963" y2="36818"/>
                      </a14:backgroundRemoval>
                    </a14:imgEffect>
                  </a14:imgLayer>
                </a14:imgProps>
              </a:ext>
              <a:ext uri="{28A0092B-C50C-407E-A947-70E740481C1C}">
                <a14:useLocalDpi xmlns:a14="http://schemas.microsoft.com/office/drawing/2010/main" val="0"/>
              </a:ext>
            </a:extLst>
          </a:blip>
          <a:srcRect/>
          <a:stretch>
            <a:fillRect/>
          </a:stretch>
        </p:blipFill>
        <p:spPr bwMode="auto">
          <a:xfrm>
            <a:off x="10456201" y="5510654"/>
            <a:ext cx="1354799" cy="11039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363199" y="5253318"/>
            <a:ext cx="1483659" cy="1468157"/>
          </a:xfrm>
          <a:prstGeom prst="rect">
            <a:avLst/>
          </a:prstGeom>
          <a:noFill/>
          <a:ln w="28575">
            <a:solidFill>
              <a:schemeClr val="bg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itle 1"/>
          <p:cNvSpPr txBox="1">
            <a:spLocks/>
          </p:cNvSpPr>
          <p:nvPr/>
        </p:nvSpPr>
        <p:spPr>
          <a:xfrm>
            <a:off x="10581982" y="5617050"/>
            <a:ext cx="1046092"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effectLst>
                  <a:outerShdw blurRad="38100" dist="38100" dir="2700000" algn="tl">
                    <a:srgbClr val="000000">
                      <a:alpha val="43137"/>
                    </a:srgbClr>
                  </a:outerShdw>
                </a:effectLst>
                <a:latin typeface="Arial Black" panose="020B0A04020102020204" pitchFamily="34" charset="0"/>
              </a:rPr>
              <a:t>All</a:t>
            </a:r>
            <a:endParaRPr lang="en-US" sz="4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436239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Calibri" panose="020F0502020204030204"/>
              </a:rPr>
              <a:t>Traits of Your Best Bosses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30750" y="6784446"/>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4" descr="http://www.intracopenta.com/images/event/groupIcon.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273" b="95000" l="5556" r="92963">
                        <a14:backgroundMark x1="54815" y1="46364" x2="54815" y2="46364"/>
                        <a14:backgroundMark x1="33704" y1="53636" x2="33704" y2="53636"/>
                        <a14:backgroundMark x1="72963" y1="36818" x2="72963" y2="36818"/>
                      </a14:backgroundRemoval>
                    </a14:imgEffect>
                  </a14:imgLayer>
                </a14:imgProps>
              </a:ext>
              <a:ext uri="{28A0092B-C50C-407E-A947-70E740481C1C}">
                <a14:useLocalDpi xmlns:a14="http://schemas.microsoft.com/office/drawing/2010/main" val="0"/>
              </a:ext>
            </a:extLst>
          </a:blip>
          <a:srcRect/>
          <a:stretch>
            <a:fillRect/>
          </a:stretch>
        </p:blipFill>
        <p:spPr bwMode="auto">
          <a:xfrm>
            <a:off x="10456201" y="5510654"/>
            <a:ext cx="1354799" cy="11039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363199" y="5253318"/>
            <a:ext cx="1483659" cy="1468157"/>
          </a:xfrm>
          <a:prstGeom prst="rect">
            <a:avLst/>
          </a:prstGeom>
          <a:noFill/>
          <a:ln w="28575">
            <a:solidFill>
              <a:schemeClr val="bg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itle 1"/>
          <p:cNvSpPr txBox="1">
            <a:spLocks/>
          </p:cNvSpPr>
          <p:nvPr/>
        </p:nvSpPr>
        <p:spPr>
          <a:xfrm>
            <a:off x="10581982" y="5617050"/>
            <a:ext cx="1046092"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effectLst>
                  <a:outerShdw blurRad="38100" dist="38100" dir="2700000" algn="tl">
                    <a:srgbClr val="000000">
                      <a:alpha val="43137"/>
                    </a:srgbClr>
                  </a:outerShdw>
                </a:effectLst>
                <a:latin typeface="Arial Black" panose="020B0A04020102020204" pitchFamily="34" charset="0"/>
              </a:rPr>
              <a:t>All</a:t>
            </a:r>
            <a:endParaRPr lang="en-US" sz="4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870826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Calibri" panose="020F0502020204030204"/>
              </a:rPr>
              <a:t>Traits of Your Worst Bosses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30750" y="6784446"/>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4" descr="http://www.intracopenta.com/images/event/groupIcon.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273" b="95000" l="5556" r="92963">
                        <a14:backgroundMark x1="54815" y1="46364" x2="54815" y2="46364"/>
                        <a14:backgroundMark x1="33704" y1="53636" x2="33704" y2="53636"/>
                        <a14:backgroundMark x1="72963" y1="36818" x2="72963" y2="36818"/>
                      </a14:backgroundRemoval>
                    </a14:imgEffect>
                  </a14:imgLayer>
                </a14:imgProps>
              </a:ext>
              <a:ext uri="{28A0092B-C50C-407E-A947-70E740481C1C}">
                <a14:useLocalDpi xmlns:a14="http://schemas.microsoft.com/office/drawing/2010/main" val="0"/>
              </a:ext>
            </a:extLst>
          </a:blip>
          <a:srcRect/>
          <a:stretch>
            <a:fillRect/>
          </a:stretch>
        </p:blipFill>
        <p:spPr bwMode="auto">
          <a:xfrm>
            <a:off x="10456201" y="5510654"/>
            <a:ext cx="1354799" cy="11039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363199" y="5253318"/>
            <a:ext cx="1483659" cy="1468157"/>
          </a:xfrm>
          <a:prstGeom prst="rect">
            <a:avLst/>
          </a:prstGeom>
          <a:noFill/>
          <a:ln w="28575">
            <a:solidFill>
              <a:schemeClr val="bg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itle 1"/>
          <p:cNvSpPr txBox="1">
            <a:spLocks/>
          </p:cNvSpPr>
          <p:nvPr/>
        </p:nvSpPr>
        <p:spPr>
          <a:xfrm>
            <a:off x="10581982" y="5617050"/>
            <a:ext cx="1046092"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effectLst>
                  <a:outerShdw blurRad="38100" dist="38100" dir="2700000" algn="tl">
                    <a:srgbClr val="000000">
                      <a:alpha val="43137"/>
                    </a:srgbClr>
                  </a:outerShdw>
                </a:effectLst>
                <a:latin typeface="Arial Black" panose="020B0A04020102020204" pitchFamily="34" charset="0"/>
              </a:rPr>
              <a:t>All</a:t>
            </a:r>
            <a:endParaRPr lang="en-US" sz="4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308593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95600" y="1447800"/>
            <a:ext cx="6124472" cy="4959818"/>
          </a:xfrm>
          <a:prstGeom prst="rect">
            <a:avLst/>
          </a:prstGeom>
        </p:spPr>
      </p:pic>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What Do Your Clients Need from You to be Successful?</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30750" y="6784446"/>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339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lowchart: Connector 64"/>
          <p:cNvSpPr/>
          <p:nvPr/>
        </p:nvSpPr>
        <p:spPr>
          <a:xfrm>
            <a:off x="5745859" y="563879"/>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lowchart: Connector 65"/>
          <p:cNvSpPr/>
          <p:nvPr/>
        </p:nvSpPr>
        <p:spPr>
          <a:xfrm>
            <a:off x="8608668" y="562585"/>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p:cNvSpPr/>
          <p:nvPr/>
        </p:nvSpPr>
        <p:spPr>
          <a:xfrm>
            <a:off x="7216095" y="1873173"/>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p:cNvSpPr/>
          <p:nvPr/>
        </p:nvSpPr>
        <p:spPr>
          <a:xfrm>
            <a:off x="4350961" y="1867968"/>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lowchart: Connector 63"/>
          <p:cNvSpPr/>
          <p:nvPr/>
        </p:nvSpPr>
        <p:spPr>
          <a:xfrm>
            <a:off x="9981211" y="1839987"/>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lowchart: Connector 52"/>
          <p:cNvSpPr/>
          <p:nvPr/>
        </p:nvSpPr>
        <p:spPr>
          <a:xfrm>
            <a:off x="9956922" y="4519935"/>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lowchart: Connector 57"/>
          <p:cNvSpPr/>
          <p:nvPr/>
        </p:nvSpPr>
        <p:spPr>
          <a:xfrm>
            <a:off x="8550873" y="3186828"/>
            <a:ext cx="1703032"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lowchart: Connector 59"/>
          <p:cNvSpPr/>
          <p:nvPr/>
        </p:nvSpPr>
        <p:spPr>
          <a:xfrm>
            <a:off x="7189574" y="4528460"/>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p:cNvSpPr/>
          <p:nvPr/>
        </p:nvSpPr>
        <p:spPr>
          <a:xfrm>
            <a:off x="4352112" y="4519935"/>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lowchart: Connector 58"/>
          <p:cNvSpPr/>
          <p:nvPr/>
        </p:nvSpPr>
        <p:spPr>
          <a:xfrm>
            <a:off x="5810358" y="3203878"/>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350659" y="410566"/>
            <a:ext cx="3657600" cy="1371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76836" y="469650"/>
            <a:ext cx="3611414" cy="132343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Since the original ACE study, </a:t>
            </a:r>
            <a:b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br>
            <a:r>
              <a:rPr kumimoji="0" lang="en-US" sz="2000" b="0" i="0" u="none" strike="noStrike" kern="1200" cap="none" spc="0" normalizeH="0" baseline="0" noProof="0" dirty="0" smtClean="0">
                <a:ln>
                  <a:noFill/>
                </a:ln>
                <a:solidFill>
                  <a:srgbClr val="021E34"/>
                </a:solidFill>
                <a:effectLst>
                  <a:glow rad="101600">
                    <a:srgbClr val="ED7D31">
                      <a:satMod val="175000"/>
                      <a:alpha val="40000"/>
                    </a:srgbClr>
                  </a:glow>
                </a:effectLst>
                <a:uLnTx/>
                <a:uFillTx/>
                <a:latin typeface="Gill Sans Ultra Bold Condensed" panose="020B0A06020104020203" pitchFamily="34" charset="0"/>
                <a:ea typeface="+mn-ea"/>
                <a:cs typeface="Arial" panose="020B0604020202020204" pitchFamily="34" charset="0"/>
              </a:rPr>
              <a:t>exposure to additional early life stressors</a:t>
            </a: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 </a:t>
            </a: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are being studied.</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0" name="TextBox 19"/>
          <p:cNvSpPr txBox="1"/>
          <p:nvPr/>
        </p:nvSpPr>
        <p:spPr>
          <a:xfrm>
            <a:off x="8700663" y="909219"/>
            <a:ext cx="14635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Passing of </a:t>
            </a:r>
            <a:b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b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a loved one or pet</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2" name="TextBox 21"/>
          <p:cNvSpPr txBox="1"/>
          <p:nvPr/>
        </p:nvSpPr>
        <p:spPr>
          <a:xfrm>
            <a:off x="5867159" y="1061205"/>
            <a:ext cx="15871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End of a relationship</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3" name="TextBox 22"/>
          <p:cNvSpPr txBox="1"/>
          <p:nvPr/>
        </p:nvSpPr>
        <p:spPr>
          <a:xfrm>
            <a:off x="4632260" y="2375328"/>
            <a:ext cx="11069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Natural Disaster</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5" name="TextBox 24"/>
          <p:cNvSpPr txBox="1"/>
          <p:nvPr/>
        </p:nvSpPr>
        <p:spPr>
          <a:xfrm>
            <a:off x="9929940" y="2371154"/>
            <a:ext cx="18033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Homelessness, Foster Care</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6" name="TextBox 25"/>
          <p:cNvSpPr txBox="1"/>
          <p:nvPr/>
        </p:nvSpPr>
        <p:spPr>
          <a:xfrm>
            <a:off x="7137077" y="5089188"/>
            <a:ext cx="18343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Discrimination, Racism</a:t>
            </a:r>
          </a:p>
        </p:txBody>
      </p:sp>
      <p:sp>
        <p:nvSpPr>
          <p:cNvPr id="32" name="TextBox 31"/>
          <p:cNvSpPr txBox="1"/>
          <p:nvPr/>
        </p:nvSpPr>
        <p:spPr>
          <a:xfrm>
            <a:off x="5745859" y="3700779"/>
            <a:ext cx="18343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Community Violence</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37" name="TextBox 36"/>
          <p:cNvSpPr txBox="1"/>
          <p:nvPr/>
        </p:nvSpPr>
        <p:spPr>
          <a:xfrm>
            <a:off x="9949120" y="5085823"/>
            <a:ext cx="18343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Medical Trauma</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38" name="TextBox 37"/>
          <p:cNvSpPr txBox="1"/>
          <p:nvPr/>
        </p:nvSpPr>
        <p:spPr>
          <a:xfrm>
            <a:off x="8530763" y="3700779"/>
            <a:ext cx="18033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Deportation or Migration</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39" name="TextBox 38"/>
          <p:cNvSpPr txBox="1"/>
          <p:nvPr/>
        </p:nvSpPr>
        <p:spPr>
          <a:xfrm>
            <a:off x="4284181" y="5179214"/>
            <a:ext cx="18343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Bullying</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41" name="TextBox 40"/>
          <p:cNvSpPr txBox="1"/>
          <p:nvPr/>
        </p:nvSpPr>
        <p:spPr>
          <a:xfrm>
            <a:off x="7141170" y="2529216"/>
            <a:ext cx="18343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Poverty</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44" name="Rectangle 43"/>
          <p:cNvSpPr/>
          <p:nvPr/>
        </p:nvSpPr>
        <p:spPr>
          <a:xfrm>
            <a:off x="355777" y="1782166"/>
            <a:ext cx="3657600" cy="1371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355777" y="3153766"/>
            <a:ext cx="3657600" cy="1371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p:nvSpPr>
        <p:spPr>
          <a:xfrm>
            <a:off x="355777" y="4525366"/>
            <a:ext cx="3657600" cy="18288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384048" y="1873173"/>
            <a:ext cx="3601057"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Acute Trauma: </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is caused by a </a:t>
            </a:r>
            <a:r>
              <a:rPr kumimoji="0" lang="en-US" sz="2200" b="0" i="1"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single</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 traumatic event that triggers extreme emotional or physical stress. </a:t>
            </a:r>
          </a:p>
        </p:txBody>
      </p:sp>
      <p:sp>
        <p:nvSpPr>
          <p:cNvPr id="49" name="TextBox 48"/>
          <p:cNvSpPr txBox="1"/>
          <p:nvPr/>
        </p:nvSpPr>
        <p:spPr>
          <a:xfrm>
            <a:off x="384047" y="3133829"/>
            <a:ext cx="3601057"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Complex Trauma: </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is caused by exposure to </a:t>
            </a:r>
            <a:r>
              <a:rPr kumimoji="0" lang="en-US" sz="2200" b="0" i="1"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multiple</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 traumatic events. The long-term impact of this exposure is severe and pervasive.</a:t>
            </a:r>
          </a:p>
        </p:txBody>
      </p:sp>
      <p:sp>
        <p:nvSpPr>
          <p:cNvPr id="36" name="TextBox 35"/>
          <p:cNvSpPr txBox="1"/>
          <p:nvPr/>
        </p:nvSpPr>
        <p:spPr>
          <a:xfrm>
            <a:off x="378931" y="4547214"/>
            <a:ext cx="3601056" cy="17851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Historical Trauma: </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is a complex and collective trauma experienced over time and across generations by a group of people who share an identity, affiliation, or circumstance. </a:t>
            </a:r>
          </a:p>
        </p:txBody>
      </p:sp>
      <p:sp>
        <p:nvSpPr>
          <p:cNvPr id="68" name="Rectangle 67"/>
          <p:cNvSpPr/>
          <p:nvPr/>
        </p:nvSpPr>
        <p:spPr>
          <a:xfrm>
            <a:off x="4209308" y="410566"/>
            <a:ext cx="7574155" cy="5943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32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1183846">
            <a:off x="2845270" y="4874081"/>
            <a:ext cx="685800" cy="428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The Marshmallow Experiment</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28800" y="1344825"/>
            <a:ext cx="10363200"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4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Feelings of reliability </a:t>
            </a: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within a relationship improves self-control.</a:t>
            </a:r>
          </a:p>
        </p:txBody>
      </p:sp>
      <p:pic>
        <p:nvPicPr>
          <p:cNvPr id="16" name="Picture 15"/>
          <p:cNvPicPr>
            <a:picLocks noChangeAspect="1"/>
          </p:cNvPicPr>
          <p:nvPr/>
        </p:nvPicPr>
        <p:blipFill>
          <a:blip r:embed="rId3"/>
          <a:stretch>
            <a:fillRect/>
          </a:stretch>
        </p:blipFill>
        <p:spPr>
          <a:xfrm>
            <a:off x="3664479" y="2285963"/>
            <a:ext cx="5013438" cy="277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hlinkClick r:id="rId4"/>
          </p:cNvPr>
          <p:cNvSpPr txBox="1"/>
          <p:nvPr/>
        </p:nvSpPr>
        <p:spPr>
          <a:xfrm>
            <a:off x="3619500" y="6172200"/>
            <a:ext cx="5448300" cy="369332"/>
          </a:xfrm>
          <a:prstGeom prst="rect">
            <a:avLst/>
          </a:prstGeom>
          <a:solidFill>
            <a:schemeClr val="bg1"/>
          </a:solidFill>
          <a:ln w="25400" cap="flat" cmpd="sng" algn="ctr">
            <a:solidFill>
              <a:srgbClr val="8064A2">
                <a:shade val="50000"/>
              </a:srgbClr>
            </a:solidFill>
            <a:prstDash val="solid"/>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4F81BD"/>
                </a:solidFill>
                <a:effectLst/>
                <a:uLnTx/>
                <a:uFillTx/>
                <a:latin typeface="Calibri"/>
                <a:ea typeface="+mn-ea"/>
                <a:cs typeface="+mn-cs"/>
                <a:hlinkClick r:id="rId5"/>
              </a:rPr>
              <a:t>https://www.youtube.com/watch?v=JsQMdECFnUQ</a:t>
            </a:r>
            <a:endParaRPr kumimoji="0" lang="en-US" sz="1800" b="1" i="0" u="none" strike="noStrike" kern="0" cap="none" spc="0" normalizeH="0" baseline="0" noProof="0" dirty="0" smtClean="0">
              <a:ln>
                <a:noFill/>
              </a:ln>
              <a:solidFill>
                <a:srgbClr val="4F81BD"/>
              </a:solidFill>
              <a:effectLst/>
              <a:uLnTx/>
              <a:uFillTx/>
              <a:latin typeface="Calibri"/>
              <a:ea typeface="+mn-ea"/>
              <a:cs typeface="+mn-cs"/>
            </a:endParaRPr>
          </a:p>
        </p:txBody>
      </p:sp>
    </p:spTree>
    <p:extLst>
      <p:ext uri="{BB962C8B-B14F-4D97-AF65-F5344CB8AC3E}">
        <p14:creationId xmlns:p14="http://schemas.microsoft.com/office/powerpoint/2010/main" val="740683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latin typeface="+mn-lt"/>
              </a:rPr>
              <a:t>Pleasant Greeting with Physical Touch</a:t>
            </a:r>
            <a:endParaRPr lang="en-US" sz="3200" b="1" dirty="0">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03363">
            <a:off x="7327812" y="402969"/>
            <a:ext cx="723900" cy="581025"/>
          </a:xfrm>
          <a:prstGeom prst="rect">
            <a:avLst/>
          </a:prstGeom>
        </p:spPr>
      </p:pic>
      <p:sp>
        <p:nvSpPr>
          <p:cNvPr id="12" name="Content Placeholder 6"/>
          <p:cNvSpPr txBox="1">
            <a:spLocks/>
          </p:cNvSpPr>
          <p:nvPr/>
        </p:nvSpPr>
        <p:spPr>
          <a:xfrm>
            <a:off x="457200" y="1524000"/>
            <a:ext cx="7848600" cy="502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Also known as “handshakes.”</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Frequent friendly physical and verbal </a:t>
            </a:r>
            <a: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mn-cs"/>
              </a:rPr>
              <a:t/>
            </a:r>
            <a:b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mn-cs"/>
              </a:rPr>
            </a:br>
            <a: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mn-cs"/>
              </a:rPr>
              <a:t>greetings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impact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social status and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
            </a:r>
            <a:b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b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perceptions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of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safety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and harm.</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They also affect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behavior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streams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of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
            </a:r>
            <a:b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b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aggression</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hostility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and politeness.</a:t>
            </a: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 </a:t>
            </a:r>
          </a:p>
        </p:txBody>
      </p:sp>
      <p:pic>
        <p:nvPicPr>
          <p:cNvPr id="13" name="Picture 2" descr="http://cache3.gicpic.cn/smallimg/newsmlimg1/9079000/117145123.jpg"/>
          <p:cNvPicPr>
            <a:picLocks noChangeAspect="1" noChangeArrowheads="1"/>
          </p:cNvPicPr>
          <p:nvPr/>
        </p:nvPicPr>
        <p:blipFill>
          <a:blip r:embed="rId5" cstate="print"/>
          <a:srcRect/>
          <a:stretch>
            <a:fillRect/>
          </a:stretch>
        </p:blipFill>
        <p:spPr bwMode="auto">
          <a:xfrm>
            <a:off x="8893213" y="1330325"/>
            <a:ext cx="2177973"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27500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smtClean="0">
                <a:solidFill>
                  <a:schemeClr val="bg1"/>
                </a:solidFill>
                <a:latin typeface="Arial Black" panose="020B0A04020102020204" pitchFamily="34" charset="0"/>
              </a:rPr>
              <a:t>Active Listening</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276727" y="1247779"/>
            <a:ext cx="11277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Active Listening </a:t>
            </a:r>
            <a:r>
              <a:rPr kumimoji="0" lang="en-US" sz="2400" b="0" i="0" u="none" strike="noStrike" kern="1200" cap="none" spc="0" normalizeH="0" baseline="0" noProof="0" dirty="0">
                <a:ln>
                  <a:noFill/>
                </a:ln>
                <a:solidFill>
                  <a:prstClr val="white"/>
                </a:solidFill>
                <a:effectLst/>
                <a:uLnTx/>
                <a:uFillTx/>
                <a:latin typeface="Calibri"/>
                <a:ea typeface="+mn-ea"/>
                <a:cs typeface="+mn-cs"/>
              </a:rPr>
              <a:t>is a structured form of listening and responding that focuses the attention on the speaker. Research shows this technique increases mutual understanding and respect, while building emotional support.</a:t>
            </a:r>
          </a:p>
        </p:txBody>
      </p:sp>
      <p:pic>
        <p:nvPicPr>
          <p:cNvPr id="7" name="Picture 6"/>
          <p:cNvPicPr>
            <a:picLocks noChangeAspect="1"/>
          </p:cNvPicPr>
          <p:nvPr/>
        </p:nvPicPr>
        <p:blipFill>
          <a:blip r:embed="rId3">
            <a:clrChange>
              <a:clrFrom>
                <a:srgbClr val="000000">
                  <a:alpha val="0"/>
                </a:srgbClr>
              </a:clrFrom>
              <a:clrTo>
                <a:srgbClr val="000000">
                  <a:alpha val="0"/>
                </a:srgbClr>
              </a:clrTo>
            </a:clrChange>
            <a:extLst/>
          </a:blip>
          <a:stretch>
            <a:fillRect/>
          </a:stretch>
        </p:blipFill>
        <p:spPr>
          <a:xfrm>
            <a:off x="2971800" y="2666999"/>
            <a:ext cx="6629400" cy="394146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607747">
            <a:off x="3528341" y="292815"/>
            <a:ext cx="723900" cy="581025"/>
          </a:xfrm>
          <a:prstGeom prst="rect">
            <a:avLst/>
          </a:prstGeom>
        </p:spPr>
      </p:pic>
    </p:spTree>
    <p:extLst>
      <p:ext uri="{BB962C8B-B14F-4D97-AF65-F5344CB8AC3E}">
        <p14:creationId xmlns:p14="http://schemas.microsoft.com/office/powerpoint/2010/main" val="3998195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11700120" cy="891117"/>
          </a:xfrm>
        </p:spPr>
        <p:txBody>
          <a:bodyPr>
            <a:normAutofit/>
          </a:bodyPr>
          <a:lstStyle/>
          <a:p>
            <a:r>
              <a:rPr lang="en-US" sz="2500" dirty="0" smtClean="0">
                <a:solidFill>
                  <a:schemeClr val="bg1"/>
                </a:solidFill>
                <a:latin typeface="Arial Black" panose="020B0A04020102020204" pitchFamily="34" charset="0"/>
              </a:rPr>
              <a:t>What’s Your Stress Temperature – 10 Minute Breakout Session</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2" descr="Image result for question marks png"/>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 b="99333" l="1750" r="99875">
                        <a14:foregroundMark x1="11500" y1="13000" x2="12875" y2="12667"/>
                        <a14:foregroundMark x1="14000" y1="28333" x2="14000" y2="28333"/>
                        <a14:foregroundMark x1="4375" y1="27833" x2="4375" y2="27833"/>
                        <a14:foregroundMark x1="6375" y1="51500" x2="6375" y2="51500"/>
                        <a14:foregroundMark x1="10500" y1="61833" x2="10500" y2="61833"/>
                        <a14:foregroundMark x1="8125" y1="86500" x2="8125" y2="86500"/>
                        <a14:foregroundMark x1="21250" y1="72167" x2="21250" y2="72167"/>
                        <a14:foregroundMark x1="22250" y1="58500" x2="22250" y2="58500"/>
                        <a14:foregroundMark x1="26375" y1="35500" x2="26375" y2="35500"/>
                        <a14:foregroundMark x1="27000" y1="27333" x2="27000" y2="27333"/>
                        <a14:foregroundMark x1="42250" y1="29000" x2="42250" y2="29000"/>
                        <a14:foregroundMark x1="42375" y1="20000" x2="42375" y2="20000"/>
                        <a14:foregroundMark x1="59875" y1="21500" x2="59875" y2="21500"/>
                        <a14:foregroundMark x1="57625" y1="33000" x2="57625" y2="33000"/>
                        <a14:foregroundMark x1="45875" y1="51500" x2="45875" y2="51500"/>
                        <a14:foregroundMark x1="42250" y1="67833" x2="42250" y2="67833"/>
                        <a14:foregroundMark x1="34500" y1="76333" x2="34500" y2="76333"/>
                        <a14:foregroundMark x1="30125" y1="96500" x2="30125" y2="96500"/>
                        <a14:foregroundMark x1="53875" y1="91833" x2="53875" y2="91833"/>
                        <a14:foregroundMark x1="54000" y1="79667" x2="54000" y2="79667"/>
                        <a14:foregroundMark x1="64875" y1="62667" x2="64875" y2="62667"/>
                        <a14:foregroundMark x1="68625" y1="44833" x2="68625" y2="44833"/>
                        <a14:foregroundMark x1="74375" y1="70833" x2="74375" y2="70833"/>
                        <a14:foregroundMark x1="71625" y1="94500" x2="71625" y2="94500"/>
                        <a14:foregroundMark x1="82750" y1="74333" x2="82750" y2="74333"/>
                        <a14:foregroundMark x1="83125" y1="64667" x2="83125" y2="64667"/>
                        <a14:foregroundMark x1="92500" y1="60000" x2="92500" y2="60000"/>
                        <a14:foregroundMark x1="93125" y1="53000" x2="93125" y2="53000"/>
                        <a14:foregroundMark x1="81875" y1="32167" x2="81875" y2="32167"/>
                      </a14:backgroundRemoval>
                    </a14:imgEffect>
                    <a14:imgEffect>
                      <a14:brightnessContrast contrast="-80000"/>
                    </a14:imgEffect>
                  </a14:imgLayer>
                </a14:imgProps>
              </a:ext>
              <a:ext uri="{28A0092B-C50C-407E-A947-70E740481C1C}">
                <a14:useLocalDpi xmlns:a14="http://schemas.microsoft.com/office/drawing/2010/main" val="0"/>
              </a:ext>
            </a:extLst>
          </a:blip>
          <a:srcRect/>
          <a:stretch>
            <a:fillRect/>
          </a:stretch>
        </p:blipFill>
        <p:spPr bwMode="auto">
          <a:xfrm>
            <a:off x="2634496" y="1300728"/>
            <a:ext cx="6923008" cy="5192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intracopenta.com/images/event/groupIcon.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73" b="95000" l="5556" r="92963">
                        <a14:backgroundMark x1="54815" y1="46364" x2="54815" y2="46364"/>
                        <a14:backgroundMark x1="33704" y1="53636" x2="33704" y2="53636"/>
                        <a14:backgroundMark x1="72963" y1="36818" x2="72963" y2="36818"/>
                      </a14:backgroundRemoval>
                    </a14:imgEffect>
                  </a14:imgLayer>
                </a14:imgProps>
              </a:ext>
              <a:ext uri="{28A0092B-C50C-407E-A947-70E740481C1C}">
                <a14:useLocalDpi xmlns:a14="http://schemas.microsoft.com/office/drawing/2010/main" val="0"/>
              </a:ext>
            </a:extLst>
          </a:blip>
          <a:srcRect/>
          <a:stretch>
            <a:fillRect/>
          </a:stretch>
        </p:blipFill>
        <p:spPr bwMode="auto">
          <a:xfrm>
            <a:off x="10337066" y="5505025"/>
            <a:ext cx="1505188" cy="1226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400" y="1219200"/>
            <a:ext cx="10668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Practice your active listening skills.</a:t>
            </a:r>
            <a:r>
              <a:rPr kumimoji="0" lang="en-US" sz="2400" b="1" i="0" u="none" strike="noStrike" kern="1200" cap="none" spc="0" normalizeH="0" noProof="0" dirty="0" smtClean="0">
                <a:ln>
                  <a:noFill/>
                </a:ln>
                <a:solidFill>
                  <a:srgbClr val="E7E6E6">
                    <a:lumMod val="20000"/>
                    <a:lumOff val="80000"/>
                  </a:srgbClr>
                </a:solidFill>
                <a:effectLst/>
                <a:uLnTx/>
                <a:uFillTx/>
                <a:latin typeface="Calibri" panose="020F0502020204030204"/>
                <a:ea typeface="+mn-ea"/>
                <a:cs typeface="+mn-cs"/>
              </a:rPr>
              <a:t> </a:t>
            </a:r>
            <a:r>
              <a:rPr lang="en-US" sz="2400" b="1" dirty="0" smtClean="0">
                <a:solidFill>
                  <a:srgbClr val="E7E6E6">
                    <a:lumMod val="20000"/>
                    <a:lumOff val="80000"/>
                  </a:srgbClr>
                </a:solidFill>
                <a:latin typeface="Calibri" panose="020F0502020204030204"/>
              </a:rPr>
              <a:t>Instructions:</a:t>
            </a:r>
          </a:p>
          <a:p>
            <a:pPr marR="0" lvl="0" algn="l" defTabSz="9144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Each</a:t>
            </a:r>
            <a:r>
              <a:rPr kumimoji="0" lang="en-US" sz="2400" b="1" i="0" u="none" strike="noStrike" kern="1200" cap="none" spc="0" normalizeH="0" noProof="0" dirty="0" smtClean="0">
                <a:ln>
                  <a:noFill/>
                </a:ln>
                <a:solidFill>
                  <a:srgbClr val="E7E6E6">
                    <a:lumMod val="20000"/>
                    <a:lumOff val="80000"/>
                  </a:srgbClr>
                </a:solidFill>
                <a:effectLst/>
                <a:uLnTx/>
                <a:uFillTx/>
                <a:latin typeface="Calibri" panose="020F0502020204030204"/>
                <a:ea typeface="+mn-ea"/>
                <a:cs typeface="+mn-cs"/>
              </a:rPr>
              <a:t> person takes a turn at one of three roles: Speaker, Listener, Coach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baseline="0" dirty="0">
              <a:solidFill>
                <a:srgbClr val="E7E6E6">
                  <a:lumMod val="20000"/>
                  <a:lumOff val="80000"/>
                </a:srgbClr>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smtClean="0">
                <a:solidFill>
                  <a:srgbClr val="E7E6E6">
                    <a:lumMod val="20000"/>
                    <a:lumOff val="80000"/>
                  </a:srgbClr>
                </a:solidFill>
                <a:latin typeface="Calibri" panose="020F0502020204030204"/>
              </a:rPr>
              <a:t>Speaker: Discuss your stress temperature from 0 degrees (life is like a Hawaiian vacation) to 100 degrees (I’m out of here and never coming back!). What’s contributing to your temperature?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smtClean="0">
                <a:solidFill>
                  <a:srgbClr val="E7E6E6">
                    <a:lumMod val="20000"/>
                    <a:lumOff val="80000"/>
                  </a:srgbClr>
                </a:solidFill>
                <a:latin typeface="Calibri" panose="020F0502020204030204"/>
              </a:rPr>
              <a:t>Listener: Listen utilizing the active listening steps. Remember – you are listening, not sharing.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smtClean="0">
                <a:solidFill>
                  <a:srgbClr val="E7E6E6">
                    <a:lumMod val="20000"/>
                    <a:lumOff val="80000"/>
                  </a:srgbClr>
                </a:solidFill>
                <a:latin typeface="Calibri" panose="020F0502020204030204"/>
              </a:rPr>
              <a:t>Coach: Prompt the listener with active listening steps if the listener </a:t>
            </a:r>
            <a:br>
              <a:rPr lang="en-US" sz="2400" b="1" dirty="0" smtClean="0">
                <a:solidFill>
                  <a:srgbClr val="E7E6E6">
                    <a:lumMod val="20000"/>
                    <a:lumOff val="80000"/>
                  </a:srgbClr>
                </a:solidFill>
                <a:latin typeface="Calibri" panose="020F0502020204030204"/>
              </a:rPr>
            </a:br>
            <a:r>
              <a:rPr lang="en-US" sz="2400" b="1" dirty="0" smtClean="0">
                <a:solidFill>
                  <a:srgbClr val="E7E6E6">
                    <a:lumMod val="20000"/>
                    <a:lumOff val="80000"/>
                  </a:srgbClr>
                </a:solidFill>
                <a:latin typeface="Calibri" panose="020F0502020204030204"/>
              </a:rPr>
              <a:t>is struggling. Share what you observed.</a:t>
            </a:r>
            <a:endPar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p:txBody>
      </p:sp>
      <p:sp>
        <p:nvSpPr>
          <p:cNvPr id="8" name="Title 1"/>
          <p:cNvSpPr txBox="1">
            <a:spLocks/>
          </p:cNvSpPr>
          <p:nvPr/>
        </p:nvSpPr>
        <p:spPr>
          <a:xfrm>
            <a:off x="10841301" y="5601867"/>
            <a:ext cx="422520"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effectLst>
                  <a:outerShdw blurRad="38100" dist="38100" dir="2700000" algn="tl">
                    <a:srgbClr val="000000">
                      <a:alpha val="43137"/>
                    </a:srgbClr>
                  </a:outerShdw>
                </a:effectLst>
                <a:latin typeface="Arial Black" panose="020B0A04020102020204" pitchFamily="34" charset="0"/>
              </a:rPr>
              <a:t>3</a:t>
            </a:r>
            <a:endParaRPr lang="en-US" sz="4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61726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latin typeface="+mn-lt"/>
              </a:rPr>
              <a:t>Private Reprimands</a:t>
            </a:r>
            <a:endParaRPr lang="en-US" sz="3200" b="1" dirty="0">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03363">
            <a:off x="4356012" y="441935"/>
            <a:ext cx="723900" cy="581025"/>
          </a:xfrm>
          <a:prstGeom prst="rect">
            <a:avLst/>
          </a:prstGeom>
        </p:spPr>
      </p:pic>
      <p:sp>
        <p:nvSpPr>
          <p:cNvPr id="8" name="Content Placeholder 6"/>
          <p:cNvSpPr txBox="1">
            <a:spLocks/>
          </p:cNvSpPr>
          <p:nvPr/>
        </p:nvSpPr>
        <p:spPr>
          <a:xfrm>
            <a:off x="762000" y="1295400"/>
            <a:ext cx="10439400" cy="502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Public reprimands and humiliation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can </a:t>
            </a:r>
            <a:r>
              <a:rPr kumimoji="0" lang="en-US" sz="2800" b="0" i="0" u="none" strike="noStrike" kern="1200" cap="none" spc="0" normalizeH="0" baseline="0" noProof="0" dirty="0">
                <a:ln>
                  <a:noFill/>
                </a:ln>
                <a:solidFill>
                  <a:prstClr val="black"/>
                </a:solidFill>
                <a:effectLst/>
                <a:uLnTx/>
                <a:uFillTx/>
                <a:latin typeface="Calibri"/>
                <a:ea typeface="+mn-ea"/>
                <a:cs typeface="+mn-cs"/>
              </a:rPr>
              <a:t>create a trauma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response, especially in boys, that causes </a:t>
            </a:r>
            <a:r>
              <a:rPr kumimoji="0" lang="en-US" sz="2800" b="0" i="0" u="none" strike="noStrike" kern="1200" cap="none" spc="0" normalizeH="0" baseline="0" noProof="0" dirty="0">
                <a:ln>
                  <a:noFill/>
                </a:ln>
                <a:solidFill>
                  <a:prstClr val="black"/>
                </a:solidFill>
                <a:effectLst/>
                <a:uLnTx/>
                <a:uFillTx/>
                <a:latin typeface="Calibri"/>
                <a:ea typeface="+mn-ea"/>
                <a:cs typeface="+mn-cs"/>
              </a:rPr>
              <a:t>long lasting negative effects. Where possible, </a:t>
            </a:r>
            <a:r>
              <a:rPr kumimoji="0" lang="en-US" sz="2800" b="1" i="0" u="none" strike="noStrike" kern="1200" cap="none" spc="0" normalizeH="0" baseline="0" noProof="0" dirty="0">
                <a:ln>
                  <a:noFill/>
                </a:ln>
                <a:solidFill>
                  <a:srgbClr val="4F81BD"/>
                </a:solidFill>
                <a:effectLst/>
                <a:uLnTx/>
                <a:uFillTx/>
                <a:latin typeface="Calibri"/>
                <a:ea typeface="+mn-ea"/>
                <a:cs typeface="+mn-cs"/>
              </a:rPr>
              <a:t>low emotion </a:t>
            </a:r>
            <a:r>
              <a:rPr kumimoji="0" lang="en-US" sz="2800" b="0" i="0" u="none" strike="noStrike" kern="1200" cap="none" spc="0" normalizeH="0" baseline="0" noProof="0" dirty="0">
                <a:ln>
                  <a:noFill/>
                </a:ln>
                <a:solidFill>
                  <a:prstClr val="black"/>
                </a:solidFill>
                <a:effectLst/>
                <a:uLnTx/>
                <a:uFillTx/>
                <a:latin typeface="Calibri"/>
                <a:ea typeface="+mn-ea"/>
                <a:cs typeface="+mn-cs"/>
              </a:rPr>
              <a:t>and </a:t>
            </a:r>
            <a:r>
              <a:rPr kumimoji="0" lang="en-US" sz="2800" b="1" i="0" u="none" strike="noStrike" kern="1200" cap="none" spc="0" normalizeH="0" baseline="0" noProof="0" dirty="0">
                <a:ln>
                  <a:noFill/>
                </a:ln>
                <a:solidFill>
                  <a:srgbClr val="4F81BD"/>
                </a:solidFill>
                <a:effectLst/>
                <a:uLnTx/>
                <a:uFillTx/>
                <a:latin typeface="Calibri"/>
                <a:ea typeface="+mn-ea"/>
                <a:cs typeface="+mn-cs"/>
              </a:rPr>
              <a:t>private reprimands</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are a more effective strategy. </a:t>
            </a:r>
          </a:p>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Research shows that this strategy: </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Reduces aggression</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Reduces disruptive</a:t>
            </a:r>
            <a:br>
              <a:rPr kumimoji="0" lang="en-US" sz="2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br>
            <a:r>
              <a:rPr kumimoji="0" lang="en-US" sz="2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behavior</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Reduces </a:t>
            </a:r>
            <a:r>
              <a:rPr kumimoji="0" lang="en-US" sz="2800" b="1"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emotional responding</a:t>
            </a:r>
            <a:endParaRPr kumimoji="0" lang="en-US" sz="2800" b="1" i="0" u="none" strike="noStrike" kern="1200" cap="none" spc="0" normalizeH="0" baseline="0" noProof="0" dirty="0">
              <a:ln>
                <a:noFill/>
              </a:ln>
              <a:solidFill>
                <a:srgbClr val="1F497D">
                  <a:lumMod val="60000"/>
                  <a:lumOff val="40000"/>
                </a:srgbClr>
              </a:solidFill>
              <a:effectLst/>
              <a:uLnTx/>
              <a:uFillTx/>
              <a:latin typeface="Calibri"/>
              <a:ea typeface="+mn-ea"/>
              <a:cs typeface="+mn-cs"/>
            </a:endParaRPr>
          </a:p>
        </p:txBody>
      </p:sp>
      <p:grpSp>
        <p:nvGrpSpPr>
          <p:cNvPr id="4" name="Group 3"/>
          <p:cNvGrpSpPr/>
          <p:nvPr/>
        </p:nvGrpSpPr>
        <p:grpSpPr>
          <a:xfrm rot="1600370">
            <a:off x="7384663" y="2851342"/>
            <a:ext cx="5029200" cy="3429000"/>
            <a:chOff x="7035800" y="2260600"/>
            <a:chExt cx="5029200" cy="3429000"/>
          </a:xfrm>
        </p:grpSpPr>
        <p:pic>
          <p:nvPicPr>
            <p:cNvPr id="2050" name="Picture 2" descr="https://www.onesource.net/wp-content/uploads/2017/11/AdobeStock_269799098.jpe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91" b="89980" l="6642" r="89998">
                          <a14:backgroundMark x1="55698" y1="21672" x2="53999" y2="84283"/>
                          <a14:backgroundMark x1="41897" y1="29860" x2="44283" y2="72030"/>
                          <a14:backgroundMark x1="15499" y1="58717" x2="18744" y2="49528"/>
                          <a14:backgroundMark x1="51613" y1="18866" x2="46497" y2="29087"/>
                          <a14:backgroundMark x1="50429" y1="53364" x2="51613" y2="56685"/>
                          <a14:backgroundMark x1="67627" y1="33954" x2="69670" y2="34469"/>
                          <a14:backgroundMark x1="34566" y1="32552" x2="29836" y2="30126"/>
                          <a14:backgroundMark x1="20133" y1="40921" x2="21043" y2="38410"/>
                        </a14:backgroundRemoval>
                      </a14:imgEffect>
                    </a14:imgLayer>
                  </a14:imgProps>
                </a:ext>
                <a:ext uri="{28A0092B-C50C-407E-A947-70E740481C1C}">
                  <a14:useLocalDpi xmlns:a14="http://schemas.microsoft.com/office/drawing/2010/main" val="0"/>
                </a:ext>
              </a:extLst>
            </a:blip>
            <a:srcRect l="7778" t="12229" r="18889" b="18785"/>
            <a:stretch/>
          </p:blipFill>
          <p:spPr bwMode="auto">
            <a:xfrm flipH="1">
              <a:off x="7035800" y="2260600"/>
              <a:ext cx="5029200"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rot="16200000">
              <a:off x="6826250" y="3810001"/>
              <a:ext cx="2057400" cy="1447800"/>
              <a:chOff x="7518400" y="3657600"/>
              <a:chExt cx="3683000" cy="2438400"/>
            </a:xfrm>
          </p:grpSpPr>
          <p:grpSp>
            <p:nvGrpSpPr>
              <p:cNvPr id="26" name="Group 25"/>
              <p:cNvGrpSpPr/>
              <p:nvPr/>
            </p:nvGrpSpPr>
            <p:grpSpPr>
              <a:xfrm>
                <a:off x="7518400" y="3657600"/>
                <a:ext cx="3683000" cy="2438400"/>
                <a:chOff x="6146800" y="3657600"/>
                <a:chExt cx="3683000" cy="2438400"/>
              </a:xfrm>
            </p:grpSpPr>
            <p:sp>
              <p:nvSpPr>
                <p:cNvPr id="29" name="Rectangle 28"/>
                <p:cNvSpPr/>
                <p:nvPr/>
              </p:nvSpPr>
              <p:spPr>
                <a:xfrm>
                  <a:off x="8001000" y="3657600"/>
                  <a:ext cx="1828800" cy="2438400"/>
                </a:xfrm>
                <a:prstGeom prst="rect">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0" name="Rectangle 29"/>
                <p:cNvSpPr/>
                <p:nvPr/>
              </p:nvSpPr>
              <p:spPr>
                <a:xfrm>
                  <a:off x="6146800" y="3657600"/>
                  <a:ext cx="1828800" cy="2438400"/>
                </a:xfrm>
                <a:prstGeom prst="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27" name="TextBox 26"/>
              <p:cNvSpPr txBox="1"/>
              <p:nvPr/>
            </p:nvSpPr>
            <p:spPr>
              <a:xfrm>
                <a:off x="7518402" y="4436194"/>
                <a:ext cx="1828801" cy="881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OK</a:t>
                </a:r>
              </a:p>
            </p:txBody>
          </p:sp>
          <p:sp>
            <p:nvSpPr>
              <p:cNvPr id="28" name="Rectangle 27"/>
              <p:cNvSpPr/>
              <p:nvPr/>
            </p:nvSpPr>
            <p:spPr>
              <a:xfrm>
                <a:off x="9347204" y="3978810"/>
                <a:ext cx="1805378" cy="17959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NOT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OK</a:t>
                </a:r>
              </a:p>
            </p:txBody>
          </p:sp>
        </p:grpSp>
      </p:gr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4623" r="21417"/>
          <a:stretch/>
        </p:blipFill>
        <p:spPr>
          <a:xfrm>
            <a:off x="0" y="3733800"/>
            <a:ext cx="12192000" cy="3124200"/>
          </a:xfrm>
          <a:prstGeom prst="rect">
            <a:avLst/>
          </a:prstGeom>
        </p:spPr>
      </p:pic>
    </p:spTree>
    <p:extLst>
      <p:ext uri="{BB962C8B-B14F-4D97-AF65-F5344CB8AC3E}">
        <p14:creationId xmlns:p14="http://schemas.microsoft.com/office/powerpoint/2010/main" val="3964195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1183846">
            <a:off x="2845270" y="4874081"/>
            <a:ext cx="685800" cy="428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Auditory/Visual Signal for Transition</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07747">
            <a:off x="10297129" y="728071"/>
            <a:ext cx="723900" cy="581025"/>
          </a:xfrm>
          <a:prstGeom prst="rect">
            <a:avLst/>
          </a:prstGeom>
        </p:spPr>
      </p:pic>
      <p:sp>
        <p:nvSpPr>
          <p:cNvPr id="11" name="Content Placeholder 6"/>
          <p:cNvSpPr txBox="1">
            <a:spLocks/>
          </p:cNvSpPr>
          <p:nvPr/>
        </p:nvSpPr>
        <p:spPr>
          <a:xfrm>
            <a:off x="838200" y="1608366"/>
            <a:ext cx="10515600" cy="3733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The attention kernel works for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youth </a:t>
            </a:r>
            <a:r>
              <a:rPr kumimoji="0" lang="en-US" sz="3200" b="0" i="0" u="none" strike="noStrike" kern="1200" cap="none" spc="0" normalizeH="0" baseline="0" noProof="0" dirty="0">
                <a:ln>
                  <a:noFill/>
                </a:ln>
                <a:solidFill>
                  <a:prstClr val="black"/>
                </a:solidFill>
                <a:effectLst/>
                <a:uLnTx/>
                <a:uFillTx/>
                <a:latin typeface="Calibri"/>
                <a:ea typeface="+mn-ea"/>
                <a:cs typeface="+mn-cs"/>
              </a:rPr>
              <a:t>and adults. It results in:</a:t>
            </a:r>
          </a:p>
          <a:p>
            <a:pPr marL="800100" marR="0" lvl="1"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Immediate reduction in transition time</a:t>
            </a:r>
          </a:p>
          <a:p>
            <a:pPr marL="800100" marR="0" lvl="1"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Increased academic engagement</a:t>
            </a:r>
          </a:p>
          <a:p>
            <a:pPr marL="800100" marR="0" lvl="1"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Reduced disruptive behavior</a:t>
            </a:r>
          </a:p>
          <a:p>
            <a:pPr marL="800100" marR="0" lvl="1"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Reduced aggression and bullying</a:t>
            </a:r>
          </a:p>
          <a:p>
            <a:pPr marL="800100" marR="0" lvl="1"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Reduced trauma response in </a:t>
            </a:r>
            <a:b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b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traumatized people.</a:t>
            </a:r>
          </a:p>
        </p:txBody>
      </p:sp>
      <p:pic>
        <p:nvPicPr>
          <p:cNvPr id="12" name="Picture 2"/>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20747652" flipH="1">
            <a:off x="7057387" y="2659839"/>
            <a:ext cx="4607781" cy="2199116"/>
          </a:xfrm>
          <a:prstGeom prst="rect">
            <a:avLst/>
          </a:prstGeom>
          <a:noFill/>
          <a:ln w="9525">
            <a:noFill/>
            <a:miter lim="800000"/>
            <a:headEnd/>
            <a:tailEnd/>
          </a:ln>
        </p:spPr>
      </p:pic>
    </p:spTree>
    <p:extLst>
      <p:ext uri="{BB962C8B-B14F-4D97-AF65-F5344CB8AC3E}">
        <p14:creationId xmlns:p14="http://schemas.microsoft.com/office/powerpoint/2010/main" val="370070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01176" y="2187365"/>
            <a:ext cx="302573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Be clear, consistent, predictable, </a:t>
            </a:r>
            <a:b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b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and follow through</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5" name="TextBox 34"/>
          <p:cNvSpPr txBox="1"/>
          <p:nvPr/>
        </p:nvSpPr>
        <p:spPr>
          <a:xfrm>
            <a:off x="871872" y="3100885"/>
            <a:ext cx="308435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Maintain high expectations and assume positive intent, build on success rather than establishing limits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6" name="TextBox 35"/>
          <p:cNvSpPr txBox="1"/>
          <p:nvPr/>
        </p:nvSpPr>
        <p:spPr>
          <a:xfrm>
            <a:off x="871854" y="4309072"/>
            <a:ext cx="3055054"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Provide guided opportunities to participate through voice and choice</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7" name="TextBox 36"/>
          <p:cNvSpPr txBox="1"/>
          <p:nvPr/>
        </p:nvSpPr>
        <p:spPr>
          <a:xfrm>
            <a:off x="849451" y="5424594"/>
            <a:ext cx="316540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Focus on the feeling of safety, building trust, and reliability of relationships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60" name="TextBox 59"/>
          <p:cNvSpPr txBox="1"/>
          <p:nvPr/>
        </p:nvSpPr>
        <p:spPr>
          <a:xfrm>
            <a:off x="849451" y="579423"/>
            <a:ext cx="752619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3C4B5C"/>
                </a:solidFill>
                <a:effectLst/>
                <a:uLnTx/>
                <a:uFillTx/>
                <a:latin typeface="Calibri" panose="020F0502020204030204"/>
                <a:ea typeface="+mn-ea"/>
                <a:cs typeface="+mn-cs"/>
              </a:rPr>
              <a:t>Premack’s</a:t>
            </a: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n-ea"/>
                <a:cs typeface="+mn-cs"/>
              </a:rPr>
              <a:t> Principle</a:t>
            </a:r>
            <a:endPar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57776">
            <a:off x="4312656" y="584939"/>
            <a:ext cx="599788" cy="481409"/>
          </a:xfrm>
          <a:prstGeom prst="rect">
            <a:avLst/>
          </a:prstGeom>
        </p:spPr>
      </p:pic>
      <p:sp>
        <p:nvSpPr>
          <p:cNvPr id="32" name="Content Placeholder 6"/>
          <p:cNvSpPr txBox="1">
            <a:spLocks/>
          </p:cNvSpPr>
          <p:nvPr/>
        </p:nvSpPr>
        <p:spPr>
          <a:xfrm>
            <a:off x="685800" y="1676400"/>
            <a:ext cx="10896600" cy="4953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Also known as Contingency Management, the Mystery Motivator, Granny’s Wacky Prizes, Prize Bowl and the Game of Life. </a:t>
            </a: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praise strategy </a:t>
            </a:r>
            <a:r>
              <a:rPr kumimoji="0" lang="en-US" sz="2400" b="0" i="0" u="none" strike="noStrike" kern="1200" cap="none" spc="0" normalizeH="0" baseline="0" noProof="0" dirty="0">
                <a:ln>
                  <a:noFill/>
                </a:ln>
                <a:solidFill>
                  <a:prstClr val="black"/>
                </a:solidFill>
                <a:effectLst/>
                <a:uLnTx/>
                <a:uFillTx/>
                <a:latin typeface="Calibri"/>
                <a:ea typeface="+mn-ea"/>
                <a:cs typeface="+mn-cs"/>
              </a:rPr>
              <a:t>that uses activities as positive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reinforcement instead of words. It results </a:t>
            </a:r>
            <a:r>
              <a:rPr kumimoji="0" lang="en-US" sz="2400" b="0" i="0" u="none" strike="noStrike" kern="1200" cap="none" spc="0" normalizeH="0" baseline="0" noProof="0" dirty="0">
                <a:ln>
                  <a:noFill/>
                </a:ln>
                <a:solidFill>
                  <a:prstClr val="black"/>
                </a:solidFill>
                <a:effectLst/>
                <a:uLnTx/>
                <a:uFillTx/>
                <a:latin typeface="Calibri"/>
                <a:ea typeface="+mn-ea"/>
                <a:cs typeface="+mn-cs"/>
              </a:rPr>
              <a:t>in:</a:t>
            </a:r>
          </a:p>
          <a:p>
            <a:pPr marL="457200" marR="0" lvl="0" indent="-4572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Reduction </a:t>
            </a: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in deviant behavior across the lifespan </a:t>
            </a:r>
          </a:p>
          <a:p>
            <a:pPr marL="457200" marR="0" lvl="0" indent="-4572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Reduction in problem behaviors at school </a:t>
            </a:r>
          </a:p>
          <a:p>
            <a:pPr marL="457200" marR="0" lvl="0" indent="-4572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Increases desirable behavior in all age </a:t>
            </a:r>
            <a:b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b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groups</a:t>
            </a:r>
          </a:p>
          <a:p>
            <a:pPr marL="457200" marR="0" lvl="0" indent="-4572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Reduces addiction.</a:t>
            </a:r>
          </a:p>
          <a:p>
            <a:pPr marL="457200" marR="0" lvl="0" indent="-4572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Promotes </a:t>
            </a: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self-regulation instead </a:t>
            </a:r>
            <a:b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b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of excitement</a:t>
            </a:r>
          </a:p>
        </p:txBody>
      </p:sp>
      <p:pic>
        <p:nvPicPr>
          <p:cNvPr id="38" name="Picture 2" descr="http://www.chinasmack.com/wp-content/uploads/2010/03/american-crazy-old-lady-03.jpe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77562" y="2684400"/>
            <a:ext cx="2904838" cy="3573526"/>
          </a:xfrm>
          <a:prstGeom prst="rect">
            <a:avLst/>
          </a:prstGeom>
          <a:noFill/>
        </p:spPr>
      </p:pic>
      <p:pic>
        <p:nvPicPr>
          <p:cNvPr id="39" name="Picture 4" descr="https://c1.staticflickr.com/5/4035/4711848476_d625696a66_b.jpg"/>
          <p:cNvPicPr>
            <a:picLocks noChangeAspect="1" noChangeArrowheads="1"/>
          </p:cNvPicPr>
          <p:nvPr/>
        </p:nvPicPr>
        <p:blipFill rotWithShape="1">
          <a:blip r:embed="rId5" cstate="print">
            <a:clrChange>
              <a:clrFrom>
                <a:srgbClr val="FFFFFF"/>
              </a:clrFrom>
              <a:clrTo>
                <a:srgbClr val="FFFFFF">
                  <a:alpha val="0"/>
                </a:srgbClr>
              </a:clrTo>
            </a:clrChange>
          </a:blip>
          <a:srcRect l="5562" b="64224"/>
          <a:stretch/>
        </p:blipFill>
        <p:spPr bwMode="auto">
          <a:xfrm flipH="1">
            <a:off x="7772400" y="5312867"/>
            <a:ext cx="4419600" cy="1545134"/>
          </a:xfrm>
          <a:prstGeom prst="rect">
            <a:avLst/>
          </a:prstGeom>
          <a:noFill/>
        </p:spPr>
      </p:pic>
    </p:spTree>
    <p:extLst>
      <p:ext uri="{BB962C8B-B14F-4D97-AF65-F5344CB8AC3E}">
        <p14:creationId xmlns:p14="http://schemas.microsoft.com/office/powerpoint/2010/main" val="5889685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01176" y="2187365"/>
            <a:ext cx="302573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Be clear, consistent, predictable, </a:t>
            </a:r>
            <a:b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b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and follow through</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5" name="TextBox 34"/>
          <p:cNvSpPr txBox="1"/>
          <p:nvPr/>
        </p:nvSpPr>
        <p:spPr>
          <a:xfrm>
            <a:off x="871872" y="3100885"/>
            <a:ext cx="308435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Maintain high expectations and assume positive intent, build on success rather than establishing limits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6" name="TextBox 35"/>
          <p:cNvSpPr txBox="1"/>
          <p:nvPr/>
        </p:nvSpPr>
        <p:spPr>
          <a:xfrm>
            <a:off x="871854" y="4309072"/>
            <a:ext cx="3055054"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Provide guided opportunities to participate through voice and choice</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7" name="TextBox 36"/>
          <p:cNvSpPr txBox="1"/>
          <p:nvPr/>
        </p:nvSpPr>
        <p:spPr>
          <a:xfrm>
            <a:off x="849451" y="5424594"/>
            <a:ext cx="316540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Focus on the feeling of safety, building trust, and reliability of relationships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60" name="TextBox 59"/>
          <p:cNvSpPr txBox="1"/>
          <p:nvPr/>
        </p:nvSpPr>
        <p:spPr>
          <a:xfrm>
            <a:off x="849451" y="579423"/>
            <a:ext cx="752619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3C4B5C"/>
                </a:solidFill>
                <a:effectLst/>
                <a:uLnTx/>
                <a:uFillTx/>
                <a:latin typeface="Calibri" panose="020F0502020204030204"/>
                <a:ea typeface="+mn-ea"/>
                <a:cs typeface="+mn-cs"/>
              </a:rPr>
              <a:t>Premack’s</a:t>
            </a: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n-ea"/>
                <a:cs typeface="+mn-cs"/>
              </a:rPr>
              <a:t> Principle</a:t>
            </a:r>
            <a:endPar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57776">
            <a:off x="4312656" y="584939"/>
            <a:ext cx="599788" cy="481409"/>
          </a:xfrm>
          <a:prstGeom prst="rect">
            <a:avLst/>
          </a:prstGeom>
        </p:spPr>
      </p:pic>
      <p:pic>
        <p:nvPicPr>
          <p:cNvPr id="13" name="Picture 2" descr="Figure 1">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390320" y="1675088"/>
            <a:ext cx="2345871" cy="1516996"/>
          </a:xfrm>
          <a:prstGeom prst="rect">
            <a:avLst/>
          </a:prstGeom>
          <a:noFill/>
        </p:spPr>
      </p:pic>
      <p:pic>
        <p:nvPicPr>
          <p:cNvPr id="14"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83165" y="1938479"/>
            <a:ext cx="8630746" cy="4194380"/>
          </a:xfrm>
          <a:prstGeom prst="rect">
            <a:avLst/>
          </a:prstGeom>
          <a:noFill/>
          <a:ln w="9525">
            <a:noFill/>
            <a:miter lim="800000"/>
            <a:headEnd/>
            <a:tailEnd/>
          </a:ln>
        </p:spPr>
      </p:pic>
      <p:sp>
        <p:nvSpPr>
          <p:cNvPr id="15" name="Rectangle 1"/>
          <p:cNvSpPr>
            <a:spLocks noChangeArrowheads="1"/>
          </p:cNvSpPr>
          <p:nvPr/>
        </p:nvSpPr>
        <p:spPr bwMode="auto">
          <a:xfrm>
            <a:off x="304800" y="6090047"/>
            <a:ext cx="11734800" cy="615553"/>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642A8F"/>
                </a:solidFill>
                <a:effectLst/>
                <a:uLnTx/>
                <a:uFillTx/>
                <a:latin typeface="Arial" panose="020B0604020202020204" pitchFamily="34" charset="0"/>
                <a:ea typeface="+mn-ea"/>
                <a:cs typeface="Arial" panose="020B0604020202020204" pitchFamily="34" charset="0"/>
                <a:hlinkClick r:id="rId7"/>
              </a:rPr>
              <a:t>Effects of a randomized contingency management intervention on opiate abstinence and retention in methadone maintenance treatment in China.</a:t>
            </a:r>
            <a:endPar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Hser</a:t>
            </a: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YI, Li J, Jiang H, Zhang R, Du J, Zhang C, Zhang B, Evans E, Wu F, Chang YJ, Peng C, Huang D, </a:t>
            </a:r>
            <a:r>
              <a:rPr kumimoji="0" lang="en-US" alt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Stitzer</a:t>
            </a: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ML, Roll J, Zhao 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Addiction. 2011 Oct;106(10):1801-9. </a:t>
            </a:r>
            <a:r>
              <a:rPr kumimoji="0" lang="en-US" alt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doi</a:t>
            </a: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10.1111/j.1360-0443.2011.03490.x. </a:t>
            </a:r>
            <a:r>
              <a:rPr kumimoji="0" lang="en-US" alt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Epub</a:t>
            </a: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2011 Jul 27.</a:t>
            </a:r>
            <a:endPar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PMID: 21793958</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5257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38100"/>
            <a:ext cx="58674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19385" y="152400"/>
            <a:ext cx="4732129" cy="113877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 Social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Development Strategy</a:t>
            </a:r>
            <a:endParaRPr kumimoji="0" lang="en-US" sz="3400" b="1" i="0" u="none" strike="noStrike" kern="1200" cap="none" spc="200" normalizeH="0" baseline="0" noProof="0" dirty="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288953">
            <a:off x="2604460" y="256711"/>
            <a:ext cx="448413" cy="35991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487" y="1318079"/>
            <a:ext cx="4585029" cy="5267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858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1183846">
            <a:off x="2845270" y="4874081"/>
            <a:ext cx="685800" cy="428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Detached Observer Phenomenon</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07747">
            <a:off x="10051806" y="741846"/>
            <a:ext cx="723900" cy="581025"/>
          </a:xfrm>
          <a:prstGeom prst="rect">
            <a:avLst/>
          </a:prstGeom>
        </p:spPr>
      </p:pic>
      <p:sp>
        <p:nvSpPr>
          <p:cNvPr id="9" name="Content Placeholder 2"/>
          <p:cNvSpPr txBox="1">
            <a:spLocks/>
          </p:cNvSpPr>
          <p:nvPr/>
        </p:nvSpPr>
        <p:spPr>
          <a:xfrm>
            <a:off x="892519" y="2015731"/>
            <a:ext cx="7170695" cy="42069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Reading helps clients build resilience by introducing them to solutions that may be relevant to their needs.</a:t>
            </a:r>
          </a:p>
          <a:p>
            <a:pPr marL="0" indent="0">
              <a:buFont typeface="Arial" panose="020B0604020202020204" pitchFamily="34" charset="0"/>
              <a:buNone/>
            </a:pPr>
            <a:r>
              <a:rPr lang="en-US" sz="2400" dirty="0" smtClean="0"/>
              <a:t>Through identification with characters, the reader has a vicarious experience that facilitates insight and a release of their own emotions.</a:t>
            </a:r>
          </a:p>
          <a:p>
            <a:pPr marL="0" indent="0">
              <a:buFont typeface="Arial" panose="020B0604020202020204" pitchFamily="34" charset="0"/>
              <a:buNone/>
            </a:pPr>
            <a:r>
              <a:rPr lang="en-US" sz="2400" dirty="0" smtClean="0"/>
              <a:t>Because the reader is a detached observer, they are less defensive and more open to a new experience.</a:t>
            </a:r>
            <a:endParaRPr lang="en-US" sz="2400" dirty="0"/>
          </a:p>
        </p:txBody>
      </p:sp>
      <p:pic>
        <p:nvPicPr>
          <p:cNvPr id="10" name="Picture 2" descr="Related image"/>
          <p:cNvPicPr>
            <a:picLocks noChangeAspect="1" noChangeArrowheads="1"/>
          </p:cNvPicPr>
          <p:nvPr/>
        </p:nvPicPr>
        <p:blipFill>
          <a:blip r:embed="rId4">
            <a:clrChange>
              <a:clrFrom>
                <a:srgbClr val="FDF6DA"/>
              </a:clrFrom>
              <a:clrTo>
                <a:srgbClr val="FDF6DA">
                  <a:alpha val="0"/>
                </a:srgbClr>
              </a:clrTo>
            </a:clrChange>
            <a:extLst>
              <a:ext uri="{28A0092B-C50C-407E-A947-70E740481C1C}">
                <a14:useLocalDpi xmlns:a14="http://schemas.microsoft.com/office/drawing/2010/main" val="0"/>
              </a:ext>
            </a:extLst>
          </a:blip>
          <a:srcRect/>
          <a:stretch>
            <a:fillRect/>
          </a:stretch>
        </p:blipFill>
        <p:spPr bwMode="auto">
          <a:xfrm>
            <a:off x="8397353" y="1777269"/>
            <a:ext cx="3190528" cy="319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69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p:cNvSpPr/>
          <p:nvPr/>
        </p:nvSpPr>
        <p:spPr>
          <a:xfrm>
            <a:off x="0" y="0"/>
            <a:ext cx="12192000" cy="2040824"/>
          </a:xfrm>
          <a:prstGeom prst="rect">
            <a:avLst/>
          </a:prstGeom>
          <a:solidFill>
            <a:srgbClr val="EE5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3710" y="2040825"/>
            <a:ext cx="12266509" cy="3478721"/>
          </a:xfrm>
          <a:prstGeom prst="rect">
            <a:avLst/>
          </a:prstGeom>
          <a:solidFill>
            <a:srgbClr val="72C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0" y="5519547"/>
            <a:ext cx="12192000" cy="1371600"/>
          </a:xfrm>
          <a:prstGeom prst="rect">
            <a:avLst/>
          </a:prstGeom>
          <a:solidFill>
            <a:srgbClr val="8DC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0" y="5105399"/>
            <a:ext cx="1295400" cy="1785747"/>
          </a:xfrm>
          <a:prstGeom prst="rect">
            <a:avLst/>
          </a:prstGeom>
          <a:solidFill>
            <a:srgbClr val="C49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143001" y="-33147"/>
            <a:ext cx="9858580" cy="6891147"/>
          </a:xfrm>
          <a:prstGeom prst="rect">
            <a:avLst/>
          </a:prstGeom>
        </p:spPr>
      </p:pic>
    </p:spTree>
    <p:extLst>
      <p:ext uri="{BB962C8B-B14F-4D97-AF65-F5344CB8AC3E}">
        <p14:creationId xmlns:p14="http://schemas.microsoft.com/office/powerpoint/2010/main" val="6765918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1183846">
            <a:off x="2845270" y="4874081"/>
            <a:ext cx="685800" cy="428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Authority Figure Lottery</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5166">
            <a:off x="2219930" y="681855"/>
            <a:ext cx="723900" cy="581025"/>
          </a:xfrm>
          <a:prstGeom prst="rect">
            <a:avLst/>
          </a:prstGeom>
        </p:spPr>
      </p:pic>
      <p:sp>
        <p:nvSpPr>
          <p:cNvPr id="11" name="Content Placeholder 6"/>
          <p:cNvSpPr txBox="1">
            <a:spLocks/>
          </p:cNvSpPr>
          <p:nvPr/>
        </p:nvSpPr>
        <p:spPr>
          <a:xfrm>
            <a:off x="685800" y="1755654"/>
            <a:ext cx="10744200" cy="449274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When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an authority figure like a club director </a:t>
            </a:r>
            <a:r>
              <a:rPr kumimoji="0" lang="en-US" sz="3200" b="1" i="0" u="none" strike="noStrike" kern="1200" cap="none" spc="0" normalizeH="0" baseline="0" noProof="0" dirty="0" smtClean="0">
                <a:ln>
                  <a:noFill/>
                </a:ln>
                <a:solidFill>
                  <a:srgbClr val="4F81BD"/>
                </a:solidFill>
                <a:effectLst/>
                <a:uLnTx/>
                <a:uFillTx/>
                <a:latin typeface="Calibri"/>
                <a:ea typeface="+mn-ea"/>
                <a:cs typeface="+mn-cs"/>
              </a:rPr>
              <a:t>sends </a:t>
            </a:r>
            <a:r>
              <a:rPr kumimoji="0" lang="en-US" sz="3200" b="1" i="0" u="none" strike="noStrike" kern="1200" cap="none" spc="0" normalizeH="0" baseline="0" noProof="0" dirty="0">
                <a:ln>
                  <a:noFill/>
                </a:ln>
                <a:solidFill>
                  <a:srgbClr val="4F81BD"/>
                </a:solidFill>
                <a:effectLst/>
                <a:uLnTx/>
                <a:uFillTx/>
                <a:latin typeface="Calibri"/>
                <a:ea typeface="+mn-ea"/>
                <a:cs typeface="+mn-cs"/>
              </a:rPr>
              <a:t>a note home</a:t>
            </a:r>
            <a:r>
              <a:rPr kumimoji="0" lang="en-US" sz="3200" b="0" i="0" u="none" strike="noStrike" kern="1200" cap="none" spc="0" normalizeH="0" baseline="0" noProof="0" dirty="0">
                <a:ln>
                  <a:noFill/>
                </a:ln>
                <a:solidFill>
                  <a:prstClr val="black"/>
                </a:solidFill>
                <a:effectLst/>
                <a:uLnTx/>
                <a:uFillTx/>
                <a:latin typeface="Calibri"/>
                <a:ea typeface="+mn-ea"/>
                <a:cs typeface="+mn-cs"/>
              </a:rPr>
              <a:t> or </a:t>
            </a:r>
            <a:r>
              <a:rPr kumimoji="0" lang="en-US" sz="3200" b="1" i="0" u="none" strike="noStrike" kern="1200" cap="none" spc="0" normalizeH="0" baseline="0" noProof="0" dirty="0">
                <a:ln>
                  <a:noFill/>
                </a:ln>
                <a:solidFill>
                  <a:srgbClr val="4F81BD"/>
                </a:solidFill>
                <a:effectLst/>
                <a:uLnTx/>
                <a:uFillTx/>
                <a:latin typeface="Calibri"/>
                <a:ea typeface="+mn-ea"/>
                <a:cs typeface="+mn-cs"/>
              </a:rPr>
              <a:t>calls a parent </a:t>
            </a:r>
            <a:r>
              <a:rPr kumimoji="0" lang="en-US" sz="3200" b="0" i="0" u="none" strike="noStrike" kern="1200" cap="none" spc="0" normalizeH="0" baseline="0" noProof="0" dirty="0">
                <a:ln>
                  <a:noFill/>
                </a:ln>
                <a:solidFill>
                  <a:prstClr val="black"/>
                </a:solidFill>
                <a:effectLst/>
                <a:uLnTx/>
                <a:uFillTx/>
                <a:latin typeface="Calibri"/>
                <a:ea typeface="+mn-ea"/>
                <a:cs typeface="+mn-cs"/>
              </a:rPr>
              <a:t>about a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young person’s </a:t>
            </a:r>
            <a:r>
              <a:rPr kumimoji="0" lang="en-US" sz="3200" b="0" i="0" u="none" strike="noStrike" kern="1200" cap="none" spc="0" normalizeH="0" baseline="0" noProof="0" dirty="0">
                <a:ln>
                  <a:noFill/>
                </a:ln>
                <a:solidFill>
                  <a:prstClr val="black"/>
                </a:solidFill>
                <a:effectLst/>
                <a:uLnTx/>
                <a:uFillTx/>
                <a:latin typeface="Calibri"/>
                <a:ea typeface="+mn-ea"/>
                <a:cs typeface="+mn-cs"/>
              </a:rPr>
              <a:t>positive behavior, research shows that action results in:</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Increases in </a:t>
            </a:r>
            <a:r>
              <a:rPr kumimoji="0" lang="en-US" sz="3200" b="1"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engagement</a:t>
            </a:r>
            <a:endPar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endParaRP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Reductions in disruptive behavior</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Reductions in aggression</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239" y="3124200"/>
            <a:ext cx="3302639" cy="2348168"/>
          </a:xfrm>
          <a:prstGeom prst="rect">
            <a:avLst/>
          </a:prstGeom>
        </p:spPr>
      </p:pic>
    </p:spTree>
    <p:extLst>
      <p:ext uri="{BB962C8B-B14F-4D97-AF65-F5344CB8AC3E}">
        <p14:creationId xmlns:p14="http://schemas.microsoft.com/office/powerpoint/2010/main" val="1596140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latin typeface="+mn-lt"/>
              </a:rPr>
              <a:t>Gratefulness Check-in</a:t>
            </a:r>
            <a:endParaRPr lang="en-US" sz="3200" b="1" dirty="0">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03363">
            <a:off x="4826088" y="406980"/>
            <a:ext cx="723900" cy="581025"/>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4623" r="21417"/>
          <a:stretch/>
        </p:blipFill>
        <p:spPr>
          <a:xfrm>
            <a:off x="0" y="3733800"/>
            <a:ext cx="12192000" cy="3124200"/>
          </a:xfrm>
          <a:prstGeom prst="rect">
            <a:avLst/>
          </a:prstGeom>
        </p:spPr>
      </p:pic>
      <p:sp>
        <p:nvSpPr>
          <p:cNvPr id="15" name="Content Placeholder 6"/>
          <p:cNvSpPr txBox="1">
            <a:spLocks/>
          </p:cNvSpPr>
          <p:nvPr/>
        </p:nvSpPr>
        <p:spPr>
          <a:xfrm>
            <a:off x="685800" y="12954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When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people are asked and share what </a:t>
            </a:r>
            <a:r>
              <a:rPr kumimoji="0" lang="en-US" sz="3200" b="0" i="0" u="none" strike="noStrike" kern="1200" cap="none" spc="0" normalizeH="0" baseline="0" noProof="0" dirty="0">
                <a:ln>
                  <a:noFill/>
                </a:ln>
                <a:solidFill>
                  <a:prstClr val="black"/>
                </a:solidFill>
                <a:effectLst/>
                <a:uLnTx/>
                <a:uFillTx/>
                <a:latin typeface="Calibri"/>
                <a:ea typeface="+mn-ea"/>
                <a:cs typeface="+mn-cs"/>
              </a:rPr>
              <a:t>they are grateful for once per week, research shows:</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Increase </a:t>
            </a: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in happiness</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Improved </a:t>
            </a: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sleep</a:t>
            </a:r>
          </a:p>
        </p:txBody>
      </p:sp>
      <p:pic>
        <p:nvPicPr>
          <p:cNvPr id="16" name="Picture 2" descr="Image result for happy teacher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9300" y="1295400"/>
            <a:ext cx="60198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85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209800" y="514350"/>
            <a:ext cx="7696200"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Brain Nutrient Deficiencies Impact Health Across the Globe</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3" cstate="print"/>
          <a:srcRect/>
          <a:stretch>
            <a:fillRect/>
          </a:stretch>
        </p:blipFill>
        <p:spPr bwMode="auto">
          <a:xfrm>
            <a:off x="2971800" y="1981200"/>
            <a:ext cx="6033121" cy="3276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8"/>
          <p:cNvSpPr txBox="1">
            <a:spLocks/>
          </p:cNvSpPr>
          <p:nvPr/>
        </p:nvSpPr>
        <p:spPr>
          <a:xfrm>
            <a:off x="914400" y="5467457"/>
            <a:ext cx="10668000" cy="12001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The alterations  in brain chemistry that have resulted from our changing diet during the last 60 years contributes to trends of depression, bipolar disorder, autism, violence and academic problems.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11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59436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19385" y="152400"/>
            <a:ext cx="3692549" cy="113877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Omega-3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Supplementation</a:t>
            </a:r>
            <a:endParaRPr kumimoji="0" lang="en-US" sz="3400" b="1" i="0" u="none" strike="noStrike" kern="1200" cap="none" spc="200" normalizeH="0" baseline="0" noProof="0" dirty="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295315">
            <a:off x="4027009" y="639778"/>
            <a:ext cx="723900" cy="581025"/>
          </a:xfrm>
          <a:prstGeom prst="rect">
            <a:avLst/>
          </a:prstGeom>
        </p:spPr>
      </p:pic>
      <p:pic>
        <p:nvPicPr>
          <p:cNvPr id="1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22829" y1="27679" x2="42432" y2="19940"/>
                        <a14:backgroundMark x1="46154" y1="18750" x2="63772" y2="14881"/>
                        <a14:backgroundMark x1="55335" y1="17857" x2="75682" y2="26786"/>
                        <a14:backgroundMark x1="74690" y1="23512" x2="75682" y2="34226"/>
                        <a14:backgroundMark x1="74690" y1="35417" x2="84119" y2="44048"/>
                        <a14:backgroundMark x1="81390" y1="38095" x2="80645" y2="51488"/>
                        <a14:backgroundMark x1="79901" y1="52679" x2="83871" y2="60417"/>
                        <a14:backgroundMark x1="88337" y1="60119" x2="57320" y2="88988"/>
                        <a14:backgroundMark x1="64020" y1="86012" x2="39702" y2="87202"/>
                        <a14:backgroundMark x1="28784" y1="73214" x2="45409" y2="86905"/>
                        <a14:backgroundMark x1="12903" y1="67857" x2="29280" y2="68750"/>
                        <a14:backgroundMark x1="15136" y1="71726" x2="6452" y2="47321"/>
                        <a14:backgroundMark x1="24318" y1="21726" x2="6700" y2="51786"/>
                      </a14:backgroundRemoval>
                    </a14:imgEffect>
                  </a14:imgLayer>
                </a14:imgProps>
              </a:ext>
              <a:ext uri="{28A0092B-C50C-407E-A947-70E740481C1C}">
                <a14:useLocalDpi xmlns:a14="http://schemas.microsoft.com/office/drawing/2010/main" val="0"/>
              </a:ext>
            </a:extLst>
          </a:blip>
          <a:srcRect/>
          <a:stretch>
            <a:fillRect/>
          </a:stretch>
        </p:blipFill>
        <p:spPr bwMode="auto">
          <a:xfrm>
            <a:off x="9067800" y="5043985"/>
            <a:ext cx="3884272"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6"/>
          <p:cNvSpPr txBox="1">
            <a:spLocks/>
          </p:cNvSpPr>
          <p:nvPr/>
        </p:nvSpPr>
        <p:spPr>
          <a:xfrm>
            <a:off x="304800" y="1862635"/>
            <a:ext cx="11658600" cy="48006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Omega 3 has no harmful effects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Well-documented evidence for Reducing aggression, depression, anxiety, bipolar disorder, post partum depression and borderline personality disorder </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2002 Oxford University study and 2009 Dutch Corrections study of found Omega-3 supplementation achieved a 37% reduction in episodes of inmate aggression.</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In 2006, the American Psychiatric Association recommend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
            </a:r>
            <a:b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b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that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all psychiatric patients receive at least 1 gram of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
            </a:r>
            <a:b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b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omega-3 per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day to reduce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symptoms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of mental illness.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509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0" y="514350"/>
            <a:ext cx="12192000"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National Institute of Health</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srcRect/>
          <a:stretch>
            <a:fillRect/>
          </a:stretch>
        </p:blipFill>
        <p:spPr bwMode="auto">
          <a:xfrm>
            <a:off x="705273" y="2057400"/>
            <a:ext cx="5105400" cy="4154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noChangeArrowheads="1"/>
          </p:cNvPicPr>
          <p:nvPr/>
        </p:nvPicPr>
        <p:blipFill>
          <a:blip r:embed="rId4" cstate="print"/>
          <a:srcRect/>
          <a:stretch>
            <a:fillRect/>
          </a:stretch>
        </p:blipFill>
        <p:spPr bwMode="auto">
          <a:xfrm>
            <a:off x="6121400" y="2057400"/>
            <a:ext cx="5143466" cy="4210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5158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49451" y="579423"/>
            <a:ext cx="752619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n-ea"/>
                <a:cs typeface="+mn-cs"/>
              </a:rPr>
              <a:t>Behavioral Vaccines</a:t>
            </a:r>
            <a:endPar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1" name="Picture 2" descr="http://www.cdc.gov/vaccines/vac-gen/images/vaccines-protect.jpg"/>
          <p:cNvPicPr>
            <a:picLocks noChangeAspect="1" noChangeArrowheads="1"/>
          </p:cNvPicPr>
          <p:nvPr/>
        </p:nvPicPr>
        <p:blipFill>
          <a:blip r:embed="rId3" cstate="print"/>
          <a:srcRect/>
          <a:stretch>
            <a:fillRect/>
          </a:stretch>
        </p:blipFill>
        <p:spPr bwMode="auto">
          <a:xfrm>
            <a:off x="479092" y="1727518"/>
            <a:ext cx="6105525" cy="2260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75288" y="4606216"/>
            <a:ext cx="603472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If </a:t>
            </a:r>
            <a:r>
              <a:rPr kumimoji="0" lang="en-US" sz="2400" b="0" i="0" u="none" strike="noStrike" kern="1200" cap="none" spc="0" normalizeH="0" baseline="0" noProof="0" dirty="0" smtClean="0">
                <a:ln>
                  <a:noFill/>
                </a:ln>
                <a:solidFill>
                  <a:srgbClr val="5B9BD5"/>
                </a:solidFill>
                <a:effectLst/>
                <a:uLnTx/>
                <a:uFillTx/>
                <a:latin typeface="Calibri" panose="020F0502020204030204"/>
                <a:ea typeface="+mn-ea"/>
                <a:cs typeface="+mn-cs"/>
              </a:rPr>
              <a:t>you </a:t>
            </a: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work together to provide effective </a:t>
            </a:r>
            <a:r>
              <a:rPr kumimoji="0" lang="en-US" sz="2400" b="0" i="0" u="none" strike="noStrike" kern="1200" cap="none" spc="0" normalizeH="0" baseline="0" noProof="0" dirty="0" smtClean="0">
                <a:ln>
                  <a:noFill/>
                </a:ln>
                <a:solidFill>
                  <a:srgbClr val="5B9BD5"/>
                </a:solidFill>
                <a:effectLst/>
                <a:uLnTx/>
                <a:uFillTx/>
                <a:latin typeface="Calibri" panose="020F0502020204030204"/>
                <a:ea typeface="+mn-ea"/>
                <a:cs typeface="+mn-cs"/>
              </a:rPr>
              <a:t>organization-wide </a:t>
            </a: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behavioral vaccines </a:t>
            </a:r>
            <a:r>
              <a:rPr kumimoji="0" lang="en-US" sz="2400" b="0" i="0" u="none" strike="noStrike" kern="1200" cap="none" spc="0" normalizeH="0" baseline="0" noProof="0" dirty="0" smtClean="0">
                <a:ln>
                  <a:noFill/>
                </a:ln>
                <a:solidFill>
                  <a:srgbClr val="5B9BD5"/>
                </a:solidFill>
                <a:effectLst/>
                <a:uLnTx/>
                <a:uFillTx/>
                <a:latin typeface="Calibri" panose="020F0502020204030204"/>
                <a:ea typeface="+mn-ea"/>
                <a:cs typeface="+mn-cs"/>
              </a:rPr>
              <a:t>for your clients, </a:t>
            </a: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how will </a:t>
            </a:r>
            <a:r>
              <a:rPr kumimoji="0" lang="en-US" sz="2400" b="0" i="0" u="none" strike="noStrike" kern="1200" cap="none" spc="0" normalizeH="0" baseline="0" noProof="0" dirty="0" smtClean="0">
                <a:ln>
                  <a:noFill/>
                </a:ln>
                <a:solidFill>
                  <a:srgbClr val="5B9BD5"/>
                </a:solidFill>
                <a:effectLst/>
                <a:uLnTx/>
                <a:uFillTx/>
                <a:latin typeface="Calibri" panose="020F0502020204030204"/>
                <a:ea typeface="+mn-ea"/>
                <a:cs typeface="+mn-cs"/>
              </a:rPr>
              <a:t>your </a:t>
            </a: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resources </a:t>
            </a:r>
            <a:r>
              <a:rPr kumimoji="0" lang="en-US" sz="2400" b="0" i="0" u="none" strike="noStrike" kern="1200" cap="none" spc="0" normalizeH="0" baseline="0" noProof="0" dirty="0" smtClean="0">
                <a:ln>
                  <a:noFill/>
                </a:ln>
                <a:solidFill>
                  <a:srgbClr val="5B9BD5"/>
                </a:solidFill>
                <a:effectLst/>
                <a:uLnTx/>
                <a:uFillTx/>
                <a:latin typeface="Calibri" panose="020F0502020204030204"/>
                <a:ea typeface="+mn-ea"/>
                <a:cs typeface="+mn-cs"/>
              </a:rPr>
              <a:t>and culture be </a:t>
            </a: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impacted?</a:t>
            </a:r>
          </a:p>
        </p:txBody>
      </p:sp>
      <p:grpSp>
        <p:nvGrpSpPr>
          <p:cNvPr id="51" name="Group 50"/>
          <p:cNvGrpSpPr/>
          <p:nvPr/>
        </p:nvGrpSpPr>
        <p:grpSpPr>
          <a:xfrm>
            <a:off x="4800600" y="1537984"/>
            <a:ext cx="7324725" cy="4923665"/>
            <a:chOff x="381001" y="685800"/>
            <a:chExt cx="9722795" cy="5724640"/>
          </a:xfrm>
        </p:grpSpPr>
        <p:pic>
          <p:nvPicPr>
            <p:cNvPr id="52" name="Picture 51"/>
            <p:cNvPicPr>
              <a:picLocks noChangeAspect="1"/>
            </p:cNvPicPr>
            <p:nvPr/>
          </p:nvPicPr>
          <p:blipFill>
            <a:blip r:embed="rId4"/>
            <a:stretch>
              <a:fillRect/>
            </a:stretch>
          </p:blipFill>
          <p:spPr>
            <a:xfrm>
              <a:off x="381001" y="685800"/>
              <a:ext cx="8431499" cy="5724640"/>
            </a:xfrm>
            <a:prstGeom prst="rect">
              <a:avLst/>
            </a:prstGeom>
          </p:spPr>
        </p:pic>
        <p:grpSp>
          <p:nvGrpSpPr>
            <p:cNvPr id="53" name="Group 52"/>
            <p:cNvGrpSpPr/>
            <p:nvPr/>
          </p:nvGrpSpPr>
          <p:grpSpPr>
            <a:xfrm>
              <a:off x="2743200" y="1290619"/>
              <a:ext cx="7360596" cy="5013667"/>
              <a:chOff x="2743200" y="1290619"/>
              <a:chExt cx="7360596" cy="5013667"/>
            </a:xfrm>
          </p:grpSpPr>
          <p:sp>
            <p:nvSpPr>
              <p:cNvPr id="54" name="Content Placeholder 6"/>
              <p:cNvSpPr txBox="1">
                <a:spLocks/>
              </p:cNvSpPr>
              <p:nvPr/>
            </p:nvSpPr>
            <p:spPr>
              <a:xfrm>
                <a:off x="2743200" y="1290619"/>
                <a:ext cx="1066800" cy="762000"/>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1967</a:t>
                </a:r>
              </a:p>
            </p:txBody>
          </p:sp>
          <p:sp>
            <p:nvSpPr>
              <p:cNvPr id="55" name="Content Placeholder 6"/>
              <p:cNvSpPr txBox="1">
                <a:spLocks/>
              </p:cNvSpPr>
              <p:nvPr/>
            </p:nvSpPr>
            <p:spPr>
              <a:xfrm>
                <a:off x="8918917" y="2052619"/>
                <a:ext cx="1066800" cy="762000"/>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1971</a:t>
                </a:r>
              </a:p>
            </p:txBody>
          </p:sp>
          <p:sp>
            <p:nvSpPr>
              <p:cNvPr id="56" name="Content Placeholder 6"/>
              <p:cNvSpPr txBox="1">
                <a:spLocks/>
              </p:cNvSpPr>
              <p:nvPr/>
            </p:nvSpPr>
            <p:spPr>
              <a:xfrm>
                <a:off x="3507675" y="3850529"/>
                <a:ext cx="1066800" cy="762000"/>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1996</a:t>
                </a:r>
              </a:p>
            </p:txBody>
          </p:sp>
          <p:sp>
            <p:nvSpPr>
              <p:cNvPr id="57" name="Content Placeholder 6"/>
              <p:cNvSpPr txBox="1">
                <a:spLocks/>
              </p:cNvSpPr>
              <p:nvPr/>
            </p:nvSpPr>
            <p:spPr>
              <a:xfrm>
                <a:off x="9036996" y="3929133"/>
                <a:ext cx="1066800" cy="762000"/>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1968</a:t>
                </a:r>
              </a:p>
            </p:txBody>
          </p:sp>
          <p:sp>
            <p:nvSpPr>
              <p:cNvPr id="58" name="Content Placeholder 6"/>
              <p:cNvSpPr txBox="1">
                <a:spLocks/>
              </p:cNvSpPr>
              <p:nvPr/>
            </p:nvSpPr>
            <p:spPr>
              <a:xfrm>
                <a:off x="3471333" y="4769735"/>
                <a:ext cx="1066800" cy="762000"/>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1995</a:t>
                </a:r>
              </a:p>
            </p:txBody>
          </p:sp>
          <p:sp>
            <p:nvSpPr>
              <p:cNvPr id="59" name="Content Placeholder 6"/>
              <p:cNvSpPr txBox="1">
                <a:spLocks/>
              </p:cNvSpPr>
              <p:nvPr/>
            </p:nvSpPr>
            <p:spPr>
              <a:xfrm>
                <a:off x="8385517" y="5542286"/>
                <a:ext cx="1066800" cy="762000"/>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Calibri" panose="020F0502020204030204"/>
                    <a:ea typeface="+mn-ea"/>
                    <a:cs typeface="+mn-cs"/>
                  </a:rPr>
                  <a:t>1859</a:t>
                </a:r>
              </a:p>
            </p:txBody>
          </p:sp>
          <p:cxnSp>
            <p:nvCxnSpPr>
              <p:cNvPr id="61" name="Straight Arrow Connector 60"/>
              <p:cNvCxnSpPr/>
              <p:nvPr/>
            </p:nvCxnSpPr>
            <p:spPr>
              <a:xfrm>
                <a:off x="3810001" y="1671619"/>
                <a:ext cx="728133"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8153401" y="2301472"/>
                <a:ext cx="765517" cy="289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8385517" y="4231529"/>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7848601" y="5542286"/>
                <a:ext cx="536917" cy="248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4692554" y="4038602"/>
                <a:ext cx="717646" cy="76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4538134" y="5029201"/>
                <a:ext cx="948267" cy="121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57557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623" r="21417"/>
          <a:stretch/>
        </p:blipFill>
        <p:spPr>
          <a:xfrm>
            <a:off x="0" y="3733800"/>
            <a:ext cx="12192000" cy="3124200"/>
          </a:xfrm>
          <a:prstGeom prst="rect">
            <a:avLst/>
          </a:prstGeom>
        </p:spPr>
      </p:pic>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rgbClr val="3C4B5C"/>
                </a:solidFill>
                <a:latin typeface="+mn-lt"/>
              </a:rPr>
              <a:t>Seattle Social Development Strategy</a:t>
            </a:r>
            <a:endParaRPr lang="en-US" sz="3200" b="1" dirty="0">
              <a:solidFill>
                <a:srgbClr val="3C4B5C"/>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Content Placeholder 6"/>
          <p:cNvSpPr txBox="1">
            <a:spLocks/>
          </p:cNvSpPr>
          <p:nvPr/>
        </p:nvSpPr>
        <p:spPr>
          <a:xfrm>
            <a:off x="762000" y="1295400"/>
            <a:ext cx="10744200" cy="5029200"/>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Adults instructed to greet and shake hands with five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kids </a:t>
            </a:r>
            <a:r>
              <a:rPr kumimoji="0" lang="en-US" sz="3200" b="0" i="0" u="none" strike="noStrike" kern="1200" cap="none" spc="0" normalizeH="0" baseline="0" noProof="0" dirty="0">
                <a:ln>
                  <a:noFill/>
                </a:ln>
                <a:solidFill>
                  <a:prstClr val="black"/>
                </a:solidFill>
                <a:effectLst/>
                <a:uLnTx/>
                <a:uFillTx/>
                <a:latin typeface="Calibri"/>
                <a:ea typeface="+mn-ea"/>
                <a:cs typeface="+mn-cs"/>
              </a:rPr>
              <a:t>NOT in their classroom each day. They also gave out “caught you being good” tickets every day. 10 years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later, kids who received this </a:t>
            </a:r>
            <a:r>
              <a:rPr kumimoji="0" lang="en-US" sz="3200" b="0" i="0" u="none" strike="noStrike" kern="1200" cap="none" spc="0" normalizeH="0" baseline="0" noProof="0" dirty="0">
                <a:ln>
                  <a:noFill/>
                </a:ln>
                <a:solidFill>
                  <a:prstClr val="black"/>
                </a:solidFill>
                <a:effectLst/>
                <a:uLnTx/>
                <a:uFillTx/>
                <a:latin typeface="Calibri"/>
                <a:ea typeface="+mn-ea"/>
                <a:cs typeface="+mn-cs"/>
              </a:rPr>
              <a:t>simple strategy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had:</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Reduced </a:t>
            </a:r>
            <a:r>
              <a:rPr kumimoji="0" lang="en-US" sz="3200" b="0"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alcohol, tobacco and other drug </a:t>
            </a:r>
            <a:r>
              <a:rPr kumimoji="0" lang="en-US" sz="32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initiation</a:t>
            </a:r>
          </a:p>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Reduced aggression</a:t>
            </a:r>
          </a:p>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Had significant improvement on achievement tests</a:t>
            </a:r>
          </a:p>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Were significantly less likely to have engaged in school misbehavior (i.e., cheating, truancy, or being removed from class for misbehavior)</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974874">
            <a:off x="7086600" y="441935"/>
            <a:ext cx="723900" cy="581025"/>
          </a:xfrm>
          <a:prstGeom prst="rect">
            <a:avLst/>
          </a:prstGeom>
        </p:spPr>
      </p:pic>
    </p:spTree>
    <p:extLst>
      <p:ext uri="{BB962C8B-B14F-4D97-AF65-F5344CB8AC3E}">
        <p14:creationId xmlns:p14="http://schemas.microsoft.com/office/powerpoint/2010/main" val="41323601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rgbClr val="3C4B5C"/>
                </a:solidFill>
                <a:latin typeface="+mn-lt"/>
              </a:rPr>
              <a:t>Timing Makes a Difference</a:t>
            </a:r>
            <a:endParaRPr lang="en-US" sz="3200" b="1" dirty="0">
              <a:solidFill>
                <a:srgbClr val="3C4B5C"/>
              </a:solidFill>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970006"/>
            <a:ext cx="6079437" cy="288799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8750" y="1370492"/>
            <a:ext cx="6240271" cy="4073510"/>
          </a:xfrm>
          <a:prstGeom prst="rect">
            <a:avLst/>
          </a:prstGeom>
          <a:ln w="88900" cap="sq" cmpd="thickThin">
            <a:solidFill>
              <a:schemeClr val="bg1"/>
            </a:solidFill>
            <a:prstDash val="solid"/>
            <a:miter lim="800000"/>
          </a:ln>
          <a:effectLst>
            <a:innerShdw blurRad="76200">
              <a:srgbClr val="000000"/>
            </a:innerShdw>
          </a:effectLst>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338" y="4447309"/>
            <a:ext cx="5074680" cy="2410691"/>
          </a:xfrm>
          <a:prstGeom prst="rect">
            <a:avLst/>
          </a:prstGeom>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3905" y="4870175"/>
            <a:ext cx="4184516" cy="1987825"/>
          </a:xfrm>
          <a:prstGeom prst="rect">
            <a:avLst/>
          </a:prstGeom>
        </p:spPr>
      </p:pic>
      <p:sp>
        <p:nvSpPr>
          <p:cNvPr id="9" name="TextBox 8"/>
          <p:cNvSpPr txBox="1"/>
          <p:nvPr/>
        </p:nvSpPr>
        <p:spPr>
          <a:xfrm>
            <a:off x="789739" y="1370492"/>
            <a:ext cx="4228828" cy="38779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As we age, it takes more effort for the brain to change in response to experiences.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The plasticity of our brains shrinks when our neurons struggle to form new connections (synapses) with other neurons.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Our brain’s plasticity is the strongest in the first few years after birth. It is easier to form strong brain pathways during the early years and harder to repair pathways as we age.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That’s why building resiliency  through a community of </a:t>
            </a:r>
            <a:r>
              <a:rPr kumimoji="0" lang="en-US" sz="1800" b="0" i="0" u="none" strike="noStrike" kern="1200" cap="none" spc="0" normalizeH="0" baseline="0" noProof="0" dirty="0" smtClean="0">
                <a:ln>
                  <a:noFill/>
                </a:ln>
                <a:solidFill>
                  <a:srgbClr val="3C4B5C"/>
                </a:solidFill>
                <a:effectLst>
                  <a:outerShdw blurRad="38100" dist="38100" dir="2700000" algn="tl">
                    <a:srgbClr val="000000">
                      <a:alpha val="43137"/>
                    </a:srgbClr>
                  </a:outerShdw>
                </a:effectLst>
                <a:uLnTx/>
                <a:uFillTx/>
                <a:latin typeface="Calibri" panose="020F0502020204030204"/>
                <a:ea typeface="+mn-ea"/>
                <a:cs typeface="+mn-cs"/>
              </a:rPr>
              <a:t>CARE</a:t>
            </a: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 is so important! </a:t>
            </a: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986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grpSp>
        <p:nvGrpSpPr>
          <p:cNvPr id="18" name="Group 4"/>
          <p:cNvGrpSpPr>
            <a:grpSpLocks noChangeAspect="1"/>
          </p:cNvGrpSpPr>
          <p:nvPr/>
        </p:nvGrpSpPr>
        <p:grpSpPr bwMode="auto">
          <a:xfrm rot="10800000">
            <a:off x="790821" y="1829065"/>
            <a:ext cx="7002520" cy="4391025"/>
            <a:chOff x="3338" y="1141"/>
            <a:chExt cx="4342" cy="2766"/>
          </a:xfrm>
        </p:grpSpPr>
        <p:sp>
          <p:nvSpPr>
            <p:cNvPr id="20" name="Rectangle 5"/>
            <p:cNvSpPr>
              <a:spLocks noChangeArrowheads="1"/>
            </p:cNvSpPr>
            <p:nvPr/>
          </p:nvSpPr>
          <p:spPr bwMode="auto">
            <a:xfrm>
              <a:off x="5667" y="1141"/>
              <a:ext cx="2013" cy="692"/>
            </a:xfrm>
            <a:prstGeom prst="rect">
              <a:avLst/>
            </a:prstGeom>
            <a:solidFill>
              <a:srgbClr val="7ABE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6"/>
            <p:cNvSpPr>
              <a:spLocks noChangeArrowheads="1"/>
            </p:cNvSpPr>
            <p:nvPr/>
          </p:nvSpPr>
          <p:spPr bwMode="auto">
            <a:xfrm>
              <a:off x="5667" y="1833"/>
              <a:ext cx="2013" cy="691"/>
            </a:xfrm>
            <a:prstGeom prst="rect">
              <a:avLst/>
            </a:prstGeom>
            <a:solidFill>
              <a:srgbClr val="01B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7"/>
            <p:cNvSpPr>
              <a:spLocks noChangeArrowheads="1"/>
            </p:cNvSpPr>
            <p:nvPr/>
          </p:nvSpPr>
          <p:spPr bwMode="auto">
            <a:xfrm>
              <a:off x="5667" y="2524"/>
              <a:ext cx="2013" cy="692"/>
            </a:xfrm>
            <a:prstGeom prst="rect">
              <a:avLst/>
            </a:prstGeom>
            <a:solidFill>
              <a:srgbClr val="01D4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8"/>
            <p:cNvSpPr>
              <a:spLocks noChangeArrowheads="1"/>
            </p:cNvSpPr>
            <p:nvPr/>
          </p:nvSpPr>
          <p:spPr bwMode="auto">
            <a:xfrm>
              <a:off x="5667" y="3216"/>
              <a:ext cx="2013" cy="691"/>
            </a:xfrm>
            <a:prstGeom prst="rect">
              <a:avLst/>
            </a:prstGeom>
            <a:solidFill>
              <a:srgbClr val="019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9"/>
            <p:cNvSpPr>
              <a:spLocks/>
            </p:cNvSpPr>
            <p:nvPr/>
          </p:nvSpPr>
          <p:spPr bwMode="auto">
            <a:xfrm>
              <a:off x="3855" y="2735"/>
              <a:ext cx="1812" cy="830"/>
            </a:xfrm>
            <a:custGeom>
              <a:avLst/>
              <a:gdLst>
                <a:gd name="T0" fmla="*/ 1812 w 1812"/>
                <a:gd name="T1" fmla="*/ 304 h 830"/>
                <a:gd name="T2" fmla="*/ 1812 w 1812"/>
                <a:gd name="T3" fmla="*/ 830 h 830"/>
                <a:gd name="T4" fmla="*/ 0 w 1812"/>
                <a:gd name="T5" fmla="*/ 223 h 830"/>
                <a:gd name="T6" fmla="*/ 0 w 1812"/>
                <a:gd name="T7" fmla="*/ 0 h 830"/>
                <a:gd name="T8" fmla="*/ 1812 w 1812"/>
                <a:gd name="T9" fmla="*/ 304 h 830"/>
              </a:gdLst>
              <a:ahLst/>
              <a:cxnLst>
                <a:cxn ang="0">
                  <a:pos x="T0" y="T1"/>
                </a:cxn>
                <a:cxn ang="0">
                  <a:pos x="T2" y="T3"/>
                </a:cxn>
                <a:cxn ang="0">
                  <a:pos x="T4" y="T5"/>
                </a:cxn>
                <a:cxn ang="0">
                  <a:pos x="T6" y="T7"/>
                </a:cxn>
                <a:cxn ang="0">
                  <a:pos x="T8" y="T9"/>
                </a:cxn>
              </a:cxnLst>
              <a:rect l="0" t="0" r="r" b="b"/>
              <a:pathLst>
                <a:path w="1812" h="830">
                  <a:moveTo>
                    <a:pt x="1812" y="304"/>
                  </a:moveTo>
                  <a:lnTo>
                    <a:pt x="1812" y="830"/>
                  </a:lnTo>
                  <a:lnTo>
                    <a:pt x="0" y="223"/>
                  </a:lnTo>
                  <a:lnTo>
                    <a:pt x="0" y="0"/>
                  </a:lnTo>
                  <a:lnTo>
                    <a:pt x="1812" y="304"/>
                  </a:lnTo>
                  <a:close/>
                </a:path>
              </a:pathLst>
            </a:custGeom>
            <a:gradFill>
              <a:gsLst>
                <a:gs pos="0">
                  <a:srgbClr val="019CBE"/>
                </a:gs>
                <a:gs pos="100000">
                  <a:srgbClr val="68DAE7"/>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0"/>
            <p:cNvSpPr>
              <a:spLocks/>
            </p:cNvSpPr>
            <p:nvPr/>
          </p:nvSpPr>
          <p:spPr bwMode="auto">
            <a:xfrm>
              <a:off x="3855" y="1501"/>
              <a:ext cx="1812" cy="829"/>
            </a:xfrm>
            <a:custGeom>
              <a:avLst/>
              <a:gdLst>
                <a:gd name="T0" fmla="*/ 1812 w 1812"/>
                <a:gd name="T1" fmla="*/ 0 h 829"/>
                <a:gd name="T2" fmla="*/ 1812 w 1812"/>
                <a:gd name="T3" fmla="*/ 526 h 829"/>
                <a:gd name="T4" fmla="*/ 0 w 1812"/>
                <a:gd name="T5" fmla="*/ 829 h 829"/>
                <a:gd name="T6" fmla="*/ 0 w 1812"/>
                <a:gd name="T7" fmla="*/ 607 h 829"/>
                <a:gd name="T8" fmla="*/ 1812 w 1812"/>
                <a:gd name="T9" fmla="*/ 0 h 829"/>
              </a:gdLst>
              <a:ahLst/>
              <a:cxnLst>
                <a:cxn ang="0">
                  <a:pos x="T0" y="T1"/>
                </a:cxn>
                <a:cxn ang="0">
                  <a:pos x="T2" y="T3"/>
                </a:cxn>
                <a:cxn ang="0">
                  <a:pos x="T4" y="T5"/>
                </a:cxn>
                <a:cxn ang="0">
                  <a:pos x="T6" y="T7"/>
                </a:cxn>
                <a:cxn ang="0">
                  <a:pos x="T8" y="T9"/>
                </a:cxn>
              </a:cxnLst>
              <a:rect l="0" t="0" r="r" b="b"/>
              <a:pathLst>
                <a:path w="1812" h="829">
                  <a:moveTo>
                    <a:pt x="1812" y="0"/>
                  </a:moveTo>
                  <a:lnTo>
                    <a:pt x="1812" y="526"/>
                  </a:lnTo>
                  <a:lnTo>
                    <a:pt x="0" y="829"/>
                  </a:lnTo>
                  <a:lnTo>
                    <a:pt x="0" y="607"/>
                  </a:lnTo>
                  <a:lnTo>
                    <a:pt x="1812" y="0"/>
                  </a:lnTo>
                  <a:close/>
                </a:path>
              </a:pathLst>
            </a:custGeom>
            <a:gradFill flip="none" rotWithShape="1">
              <a:gsLst>
                <a:gs pos="0">
                  <a:srgbClr val="019CBE"/>
                </a:gs>
                <a:gs pos="100000">
                  <a:srgbClr val="7ABEC5"/>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
            <p:cNvSpPr>
              <a:spLocks/>
            </p:cNvSpPr>
            <p:nvPr/>
          </p:nvSpPr>
          <p:spPr bwMode="auto">
            <a:xfrm>
              <a:off x="3855" y="1998"/>
              <a:ext cx="1812" cy="526"/>
            </a:xfrm>
            <a:custGeom>
              <a:avLst/>
              <a:gdLst>
                <a:gd name="T0" fmla="*/ 1812 w 1812"/>
                <a:gd name="T1" fmla="*/ 0 h 526"/>
                <a:gd name="T2" fmla="*/ 1812 w 1812"/>
                <a:gd name="T3" fmla="*/ 526 h 526"/>
                <a:gd name="T4" fmla="*/ 0 w 1812"/>
                <a:gd name="T5" fmla="*/ 526 h 526"/>
                <a:gd name="T6" fmla="*/ 0 w 1812"/>
                <a:gd name="T7" fmla="*/ 303 h 526"/>
                <a:gd name="T8" fmla="*/ 1812 w 1812"/>
                <a:gd name="T9" fmla="*/ 0 h 526"/>
              </a:gdLst>
              <a:ahLst/>
              <a:cxnLst>
                <a:cxn ang="0">
                  <a:pos x="T0" y="T1"/>
                </a:cxn>
                <a:cxn ang="0">
                  <a:pos x="T2" y="T3"/>
                </a:cxn>
                <a:cxn ang="0">
                  <a:pos x="T4" y="T5"/>
                </a:cxn>
                <a:cxn ang="0">
                  <a:pos x="T6" y="T7"/>
                </a:cxn>
                <a:cxn ang="0">
                  <a:pos x="T8" y="T9"/>
                </a:cxn>
              </a:cxnLst>
              <a:rect l="0" t="0" r="r" b="b"/>
              <a:pathLst>
                <a:path w="1812" h="526">
                  <a:moveTo>
                    <a:pt x="1812" y="0"/>
                  </a:moveTo>
                  <a:lnTo>
                    <a:pt x="1812" y="526"/>
                  </a:lnTo>
                  <a:lnTo>
                    <a:pt x="0" y="526"/>
                  </a:lnTo>
                  <a:lnTo>
                    <a:pt x="0" y="303"/>
                  </a:lnTo>
                  <a:lnTo>
                    <a:pt x="1812" y="0"/>
                  </a:lnTo>
                  <a:close/>
                </a:path>
              </a:pathLst>
            </a:custGeom>
            <a:gradFill>
              <a:gsLst>
                <a:gs pos="0">
                  <a:srgbClr val="019CBE"/>
                </a:gs>
                <a:gs pos="100000">
                  <a:srgbClr val="01BAB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2"/>
            <p:cNvSpPr>
              <a:spLocks/>
            </p:cNvSpPr>
            <p:nvPr/>
          </p:nvSpPr>
          <p:spPr bwMode="auto">
            <a:xfrm>
              <a:off x="3855" y="2524"/>
              <a:ext cx="1812" cy="527"/>
            </a:xfrm>
            <a:custGeom>
              <a:avLst/>
              <a:gdLst>
                <a:gd name="T0" fmla="*/ 1812 w 1812"/>
                <a:gd name="T1" fmla="*/ 0 h 527"/>
                <a:gd name="T2" fmla="*/ 1812 w 1812"/>
                <a:gd name="T3" fmla="*/ 527 h 527"/>
                <a:gd name="T4" fmla="*/ 0 w 1812"/>
                <a:gd name="T5" fmla="*/ 223 h 527"/>
                <a:gd name="T6" fmla="*/ 0 w 1812"/>
                <a:gd name="T7" fmla="*/ 0 h 527"/>
                <a:gd name="T8" fmla="*/ 1812 w 1812"/>
                <a:gd name="T9" fmla="*/ 0 h 527"/>
              </a:gdLst>
              <a:ahLst/>
              <a:cxnLst>
                <a:cxn ang="0">
                  <a:pos x="T0" y="T1"/>
                </a:cxn>
                <a:cxn ang="0">
                  <a:pos x="T2" y="T3"/>
                </a:cxn>
                <a:cxn ang="0">
                  <a:pos x="T4" y="T5"/>
                </a:cxn>
                <a:cxn ang="0">
                  <a:pos x="T6" y="T7"/>
                </a:cxn>
                <a:cxn ang="0">
                  <a:pos x="T8" y="T9"/>
                </a:cxn>
              </a:cxnLst>
              <a:rect l="0" t="0" r="r" b="b"/>
              <a:pathLst>
                <a:path w="1812" h="527">
                  <a:moveTo>
                    <a:pt x="1812" y="0"/>
                  </a:moveTo>
                  <a:lnTo>
                    <a:pt x="1812" y="527"/>
                  </a:lnTo>
                  <a:lnTo>
                    <a:pt x="0" y="223"/>
                  </a:lnTo>
                  <a:lnTo>
                    <a:pt x="0" y="0"/>
                  </a:lnTo>
                  <a:lnTo>
                    <a:pt x="1812" y="0"/>
                  </a:lnTo>
                  <a:close/>
                </a:path>
              </a:pathLst>
            </a:custGeom>
            <a:gradFill>
              <a:gsLst>
                <a:gs pos="0">
                  <a:srgbClr val="019CBE"/>
                </a:gs>
                <a:gs pos="100000">
                  <a:srgbClr val="01D4C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3"/>
            <p:cNvSpPr>
              <a:spLocks/>
            </p:cNvSpPr>
            <p:nvPr/>
          </p:nvSpPr>
          <p:spPr bwMode="auto">
            <a:xfrm>
              <a:off x="3338" y="1764"/>
              <a:ext cx="517" cy="1521"/>
            </a:xfrm>
            <a:custGeom>
              <a:avLst/>
              <a:gdLst>
                <a:gd name="T0" fmla="*/ 0 w 517"/>
                <a:gd name="T1" fmla="*/ 760 h 1521"/>
                <a:gd name="T2" fmla="*/ 517 w 517"/>
                <a:gd name="T3" fmla="*/ 1521 h 1521"/>
                <a:gd name="T4" fmla="*/ 517 w 517"/>
                <a:gd name="T5" fmla="*/ 760 h 1521"/>
                <a:gd name="T6" fmla="*/ 517 w 517"/>
                <a:gd name="T7" fmla="*/ 0 h 1521"/>
                <a:gd name="T8" fmla="*/ 0 w 517"/>
                <a:gd name="T9" fmla="*/ 760 h 1521"/>
              </a:gdLst>
              <a:ahLst/>
              <a:cxnLst>
                <a:cxn ang="0">
                  <a:pos x="T0" y="T1"/>
                </a:cxn>
                <a:cxn ang="0">
                  <a:pos x="T2" y="T3"/>
                </a:cxn>
                <a:cxn ang="0">
                  <a:pos x="T4" y="T5"/>
                </a:cxn>
                <a:cxn ang="0">
                  <a:pos x="T6" y="T7"/>
                </a:cxn>
                <a:cxn ang="0">
                  <a:pos x="T8" y="T9"/>
                </a:cxn>
              </a:cxnLst>
              <a:rect l="0" t="0" r="r" b="b"/>
              <a:pathLst>
                <a:path w="517" h="1521">
                  <a:moveTo>
                    <a:pt x="0" y="760"/>
                  </a:moveTo>
                  <a:lnTo>
                    <a:pt x="517" y="1521"/>
                  </a:lnTo>
                  <a:lnTo>
                    <a:pt x="517" y="760"/>
                  </a:lnTo>
                  <a:lnTo>
                    <a:pt x="517" y="0"/>
                  </a:lnTo>
                  <a:lnTo>
                    <a:pt x="0" y="760"/>
                  </a:lnTo>
                  <a:close/>
                </a:path>
              </a:pathLst>
            </a:custGeom>
            <a:solidFill>
              <a:srgbClr val="019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32"/>
          <p:cNvSpPr>
            <a:spLocks/>
          </p:cNvSpPr>
          <p:nvPr/>
        </p:nvSpPr>
        <p:spPr bwMode="auto">
          <a:xfrm rot="10800000">
            <a:off x="4037264" y="2385482"/>
            <a:ext cx="2922286" cy="3276603"/>
          </a:xfrm>
          <a:custGeom>
            <a:avLst/>
            <a:gdLst>
              <a:gd name="connsiteX0" fmla="*/ 2922286 w 2922286"/>
              <a:gd name="connsiteY0" fmla="*/ 0 h 3341687"/>
              <a:gd name="connsiteX1" fmla="*/ 2922286 w 2922286"/>
              <a:gd name="connsiteY1" fmla="*/ 835025 h 3341687"/>
              <a:gd name="connsiteX2" fmla="*/ 2922286 w 2922286"/>
              <a:gd name="connsiteY2" fmla="*/ 835025 h 3341687"/>
              <a:gd name="connsiteX3" fmla="*/ 2922286 w 2922286"/>
              <a:gd name="connsiteY3" fmla="*/ 1670050 h 3341687"/>
              <a:gd name="connsiteX4" fmla="*/ 2922286 w 2922286"/>
              <a:gd name="connsiteY4" fmla="*/ 2506662 h 3341687"/>
              <a:gd name="connsiteX5" fmla="*/ 2922286 w 2922286"/>
              <a:gd name="connsiteY5" fmla="*/ 2506663 h 3341687"/>
              <a:gd name="connsiteX6" fmla="*/ 2922286 w 2922286"/>
              <a:gd name="connsiteY6" fmla="*/ 3341687 h 3341687"/>
              <a:gd name="connsiteX7" fmla="*/ 0 w 2922286"/>
              <a:gd name="connsiteY7" fmla="*/ 2378075 h 3341687"/>
              <a:gd name="connsiteX8" fmla="*/ 0 w 2922286"/>
              <a:gd name="connsiteY8" fmla="*/ 2024063 h 3341687"/>
              <a:gd name="connsiteX9" fmla="*/ 0 w 2922286"/>
              <a:gd name="connsiteY9" fmla="*/ 2024062 h 3341687"/>
              <a:gd name="connsiteX10" fmla="*/ 0 w 2922286"/>
              <a:gd name="connsiteY10" fmla="*/ 1670050 h 3341687"/>
              <a:gd name="connsiteX11" fmla="*/ 0 w 2922286"/>
              <a:gd name="connsiteY11" fmla="*/ 1316038 h 3341687"/>
              <a:gd name="connsiteX12" fmla="*/ 0 w 2922286"/>
              <a:gd name="connsiteY12" fmla="*/ 1316037 h 3341687"/>
              <a:gd name="connsiteX13" fmla="*/ 0 w 2922286"/>
              <a:gd name="connsiteY13" fmla="*/ 963613 h 33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2286" h="3341687">
                <a:moveTo>
                  <a:pt x="2922286" y="0"/>
                </a:moveTo>
                <a:lnTo>
                  <a:pt x="2922286" y="835025"/>
                </a:lnTo>
                <a:lnTo>
                  <a:pt x="2922286" y="835025"/>
                </a:lnTo>
                <a:lnTo>
                  <a:pt x="2922286" y="1670050"/>
                </a:lnTo>
                <a:lnTo>
                  <a:pt x="2922286" y="2506662"/>
                </a:lnTo>
                <a:lnTo>
                  <a:pt x="2922286" y="2506663"/>
                </a:lnTo>
                <a:lnTo>
                  <a:pt x="2922286" y="3341687"/>
                </a:lnTo>
                <a:lnTo>
                  <a:pt x="0" y="2378075"/>
                </a:lnTo>
                <a:lnTo>
                  <a:pt x="0" y="2024063"/>
                </a:lnTo>
                <a:lnTo>
                  <a:pt x="0" y="2024062"/>
                </a:lnTo>
                <a:lnTo>
                  <a:pt x="0" y="1670050"/>
                </a:lnTo>
                <a:lnTo>
                  <a:pt x="0" y="1316038"/>
                </a:lnTo>
                <a:lnTo>
                  <a:pt x="0" y="1316037"/>
                </a:lnTo>
                <a:lnTo>
                  <a:pt x="0" y="963613"/>
                </a:lnTo>
                <a:close/>
              </a:path>
            </a:pathLst>
          </a:custGeom>
          <a:gradFill>
            <a:gsLst>
              <a:gs pos="0">
                <a:schemeClr val="tx1">
                  <a:alpha val="0"/>
                </a:schemeClr>
              </a:gs>
              <a:gs pos="100000">
                <a:schemeClr val="tx1">
                  <a:alpha val="20000"/>
                </a:schemeClr>
              </a:gs>
            </a:gsLst>
            <a:lin ang="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901176" y="2187365"/>
            <a:ext cx="302573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Be clear, consistent, predictable, </a:t>
            </a:r>
            <a:b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b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and follow through</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5" name="TextBox 34"/>
          <p:cNvSpPr txBox="1"/>
          <p:nvPr/>
        </p:nvSpPr>
        <p:spPr>
          <a:xfrm>
            <a:off x="871872" y="3100885"/>
            <a:ext cx="308435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Maintain high expectations and assume positive intent, build on success rather than establishing limits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6" name="TextBox 35"/>
          <p:cNvSpPr txBox="1"/>
          <p:nvPr/>
        </p:nvSpPr>
        <p:spPr>
          <a:xfrm>
            <a:off x="871854" y="4309072"/>
            <a:ext cx="3055054"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Provide guided opportunities to participate through voice and choice</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7" name="TextBox 36"/>
          <p:cNvSpPr txBox="1"/>
          <p:nvPr/>
        </p:nvSpPr>
        <p:spPr>
          <a:xfrm>
            <a:off x="849451" y="5424594"/>
            <a:ext cx="316540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Focus on the feeling of safety, building trust, and reliability of relationships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60" name="TextBox 59"/>
          <p:cNvSpPr txBox="1"/>
          <p:nvPr/>
        </p:nvSpPr>
        <p:spPr>
          <a:xfrm>
            <a:off x="849451" y="579423"/>
            <a:ext cx="752619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n-ea"/>
                <a:cs typeface="+mn-cs"/>
              </a:rPr>
              <a:t>What else can we do?</a:t>
            </a:r>
            <a:endPar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 name="m_-7325183534970676318_x0000_i1025" descr="Inline image 1">
            <a:extLst>
              <a:ext uri="{FF2B5EF4-FFF2-40B4-BE49-F238E27FC236}">
                <a16:creationId xmlns:a16="http://schemas.microsoft.com/office/drawing/2014/main" id="{1F215041-B6FD-47F0-B32F-D65A8339F5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0" r="303"/>
          <a:stretch/>
        </p:blipFill>
        <p:spPr bwMode="auto">
          <a:xfrm>
            <a:off x="8001000" y="2187365"/>
            <a:ext cx="3770623" cy="38235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140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p:cNvSpPr>
          <p:nvPr/>
        </p:nvSpPr>
        <p:spPr>
          <a:xfrm>
            <a:off x="757457" y="850138"/>
            <a:ext cx="7684134" cy="615553"/>
          </a:xfrm>
          <a:prstGeom prst="rect">
            <a:avLst/>
          </a:prstGeom>
        </p:spPr>
        <p:txBody>
          <a:bodyPr vert="horz"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 normalizeH="0" baseline="0" noProof="0" dirty="0" smtClean="0">
                <a:ln>
                  <a:noFill/>
                </a:ln>
                <a:solidFill>
                  <a:prstClr val="white"/>
                </a:solidFill>
                <a:effectLst/>
                <a:uLnTx/>
                <a:uFillTx/>
                <a:latin typeface="Calibri" panose="020F0502020204030204"/>
                <a:ea typeface="+mj-ea"/>
                <a:cs typeface="+mj-cs"/>
              </a:rPr>
              <a:t>The Bottom Line</a:t>
            </a:r>
            <a:endParaRPr kumimoji="0" lang="en-US" sz="40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8" name="Content Placeholder 6"/>
          <p:cNvSpPr txBox="1">
            <a:spLocks/>
          </p:cNvSpPr>
          <p:nvPr/>
        </p:nvSpPr>
        <p:spPr>
          <a:xfrm>
            <a:off x="914400" y="1917700"/>
            <a:ext cx="10210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Understanding ACES gives you the power to significantly impact the trauma trajectory of your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clients</a:t>
            </a:r>
            <a:r>
              <a:rPr kumimoji="0" lang="en-US" sz="2400" b="0" i="0" u="none" strike="noStrike" kern="1200" cap="none" spc="0" normalizeH="0" baseline="0" noProof="0" dirty="0">
                <a:ln>
                  <a:noFill/>
                </a:ln>
                <a:solidFill>
                  <a:prstClr val="white"/>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Remember Kaiser Permanente’s diet and nutrition program dropouts? The researchers learned that their very successful intervention wasn’t just treating nutrition problems, it was treating personal solutions!</a:t>
            </a:r>
          </a:p>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If you take away a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client’s personal </a:t>
            </a:r>
            <a:r>
              <a:rPr kumimoji="0" lang="en-US" sz="2400" b="1" i="0" u="none" strike="noStrike" kern="1200" cap="none" spc="0" normalizeH="0" baseline="0" noProof="0" dirty="0">
                <a:ln>
                  <a:noFill/>
                </a:ln>
                <a:solidFill>
                  <a:prstClr val="white"/>
                </a:solidFill>
                <a:effectLst/>
                <a:uLnTx/>
                <a:uFillTx/>
                <a:latin typeface="Calibri"/>
                <a:ea typeface="+mn-ea"/>
                <a:cs typeface="+mn-cs"/>
              </a:rPr>
              <a:t>solution before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teaching them a </a:t>
            </a:r>
            <a:r>
              <a:rPr kumimoji="0" lang="en-US" sz="2400" b="1" i="0" u="none" strike="noStrike" kern="1200" cap="none" spc="0" normalizeH="0" baseline="0" noProof="0" dirty="0">
                <a:ln>
                  <a:noFill/>
                </a:ln>
                <a:solidFill>
                  <a:prstClr val="white"/>
                </a:solidFill>
                <a:effectLst/>
                <a:uLnTx/>
                <a:uFillTx/>
                <a:latin typeface="Calibri"/>
                <a:ea typeface="+mn-ea"/>
                <a:cs typeface="+mn-cs"/>
              </a:rPr>
              <a:t>better one, you’re just digging a hole for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them </a:t>
            </a:r>
            <a:r>
              <a:rPr kumimoji="0" lang="en-US" sz="2400" b="1" i="0" u="none" strike="noStrike" kern="1200" cap="none" spc="0" normalizeH="0" baseline="0" noProof="0" dirty="0">
                <a:ln>
                  <a:noFill/>
                </a:ln>
                <a:solidFill>
                  <a:prstClr val="white"/>
                </a:solidFill>
                <a:effectLst/>
                <a:uLnTx/>
                <a:uFillTx/>
                <a:latin typeface="Calibri"/>
                <a:ea typeface="+mn-ea"/>
                <a:cs typeface="+mn-cs"/>
              </a:rPr>
              <a:t>to fall back into</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676" b="96927" l="3499" r="98542">
                        <a14:backgroundMark x1="34402" y1="46089" x2="34402" y2="46089"/>
                        <a14:backgroundMark x1="33819" y1="43017" x2="33819" y2="43017"/>
                        <a14:backgroundMark x1="30904" y1="36034" x2="30904" y2="36034"/>
                        <a14:backgroundMark x1="61516" y1="53352" x2="61516" y2="53352"/>
                        <a14:backgroundMark x1="63265" y1="48603" x2="63265" y2="48603"/>
                        <a14:backgroundMark x1="60641" y1="50000" x2="60641" y2="50000"/>
                        <a14:backgroundMark x1="59767" y1="51117" x2="59767" y2="51117"/>
                        <a14:backgroundMark x1="64723" y1="38827" x2="64723" y2="38827"/>
                      </a14:backgroundRemoval>
                    </a14:imgEffect>
                  </a14:imgLayer>
                </a14:imgProps>
              </a:ext>
            </a:extLst>
          </a:blip>
          <a:stretch>
            <a:fillRect/>
          </a:stretch>
        </p:blipFill>
        <p:spPr>
          <a:xfrm rot="20683583">
            <a:off x="8915400" y="4495800"/>
            <a:ext cx="1925567" cy="2009775"/>
          </a:xfrm>
          <a:prstGeom prst="rect">
            <a:avLst/>
          </a:prstGeom>
        </p:spPr>
      </p:pic>
    </p:spTree>
    <p:extLst>
      <p:ext uri="{BB962C8B-B14F-4D97-AF65-F5344CB8AC3E}">
        <p14:creationId xmlns:p14="http://schemas.microsoft.com/office/powerpoint/2010/main" val="997584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p:nvPicPr>
        <p:blipFill>
          <a:blip r:embed="rId2"/>
          <a:stretch>
            <a:fillRect/>
          </a:stretch>
        </p:blipFill>
        <p:spPr>
          <a:xfrm>
            <a:off x="-3544" y="381000"/>
            <a:ext cx="12496799" cy="6972300"/>
          </a:xfrm>
          <a:prstGeom prst="rect">
            <a:avLst/>
          </a:prstGeom>
        </p:spPr>
      </p:pic>
    </p:spTree>
    <p:extLst>
      <p:ext uri="{BB962C8B-B14F-4D97-AF65-F5344CB8AC3E}">
        <p14:creationId xmlns:p14="http://schemas.microsoft.com/office/powerpoint/2010/main" val="24555757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Calibri" panose="020F0502020204030204"/>
                <a:ea typeface="+mn-ea"/>
                <a:cs typeface="+mn-cs"/>
              </a:rPr>
              <a:t>Your Beliefs Matter!</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30750" y="6784446"/>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2424112" y="1861959"/>
            <a:ext cx="7267575" cy="4037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hlinkClick r:id="rId4"/>
          </p:cNvPr>
          <p:cNvSpPr txBox="1"/>
          <p:nvPr/>
        </p:nvSpPr>
        <p:spPr>
          <a:xfrm>
            <a:off x="3143249" y="6157307"/>
            <a:ext cx="5829300" cy="369332"/>
          </a:xfrm>
          <a:prstGeom prst="rect">
            <a:avLst/>
          </a:prstGeom>
          <a:solidFill>
            <a:schemeClr val="bg1"/>
          </a:solid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Arial" panose="020B0604020202020204" pitchFamily="34" charset="0"/>
                <a:ea typeface="+mn-ea"/>
                <a:cs typeface="+mn-cs"/>
                <a:hlinkClick r:id="rId5"/>
              </a:rPr>
              <a:t>https://www.youtube.com/watch?v=xQ6wr6vRfGo</a:t>
            </a:r>
            <a:endParaRPr kumimoji="0" lang="en-US" sz="1800" b="1"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66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20896"/>
            <a:ext cx="12192000" cy="891117"/>
          </a:xfrm>
        </p:spPr>
        <p:txBody>
          <a:bodyPr>
            <a:noAutofit/>
          </a:bodyPr>
          <a:lstStyle/>
          <a:p>
            <a:pPr algn="ctr"/>
            <a:r>
              <a:rPr lang="en-US" sz="7200" dirty="0" smtClean="0">
                <a:solidFill>
                  <a:schemeClr val="bg1"/>
                </a:solidFill>
                <a:latin typeface="Lucida Handwriting" panose="03010101010101010101" pitchFamily="66" charset="0"/>
              </a:rPr>
              <a:t>Five Minute Break</a:t>
            </a:r>
            <a:endParaRPr lang="en-US" sz="7200" dirty="0">
              <a:solidFill>
                <a:schemeClr val="bg1"/>
              </a:solidFill>
              <a:latin typeface="Lucida Handwriting" panose="03010101010101010101" pitchFamily="66"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pic>
        <p:nvPicPr>
          <p:cNvPr id="5" name="Content Placeholder 7">
            <a:extLst>
              <a:ext uri="{FF2B5EF4-FFF2-40B4-BE49-F238E27FC236}">
                <a16:creationId xmlns:a16="http://schemas.microsoft.com/office/drawing/2014/main" id="{BB37E66C-3E12-4C23-8FD7-9D8B2B4744F6}"/>
              </a:ext>
            </a:extLst>
          </p:cNvPr>
          <p:cNvPicPr>
            <a:picLocks noChangeAspect="1"/>
          </p:cNvPicPr>
          <p:nvPr/>
        </p:nvPicPr>
        <p:blipFill rotWithShape="1">
          <a:blip r:embed="rId4">
            <a:biLevel thresh="25000"/>
          </a:blip>
          <a:srcRect l="22927" t="6643" r="18608" b="8536"/>
          <a:stretch/>
        </p:blipFill>
        <p:spPr>
          <a:xfrm>
            <a:off x="4689764" y="2646217"/>
            <a:ext cx="2812472" cy="2576947"/>
          </a:xfrm>
          <a:prstGeom prst="rect">
            <a:avLst/>
          </a:prstGeom>
        </p:spPr>
      </p:pic>
    </p:spTree>
    <p:extLst>
      <p:ext uri="{BB962C8B-B14F-4D97-AF65-F5344CB8AC3E}">
        <p14:creationId xmlns:p14="http://schemas.microsoft.com/office/powerpoint/2010/main" val="2618285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8" name="Picture 4" descr="The Key to Unlocking Your Purp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365" y="1008390"/>
            <a:ext cx="6238128" cy="467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37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sng" strike="noStrike" kern="1200" cap="none" spc="0" normalizeH="0" baseline="0" noProof="0" dirty="0" smtClean="0">
                <a:ln>
                  <a:noFill/>
                </a:ln>
                <a:solidFill>
                  <a:srgbClr val="5B9BD5"/>
                </a:solidFill>
                <a:effectLst/>
                <a:uLnTx/>
                <a:uFillTx/>
                <a:latin typeface="Calibri Light" panose="020F0302020204030204"/>
                <a:ea typeface="+mj-ea"/>
                <a:cs typeface="+mj-cs"/>
              </a:rPr>
              <a:t>A</a:t>
            </a: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dverse </a:t>
            </a:r>
            <a:r>
              <a:rPr kumimoji="0" lang="en-US" sz="4400" b="1" i="0" u="sng" strike="noStrike" kern="1200" cap="none" spc="0" normalizeH="0" baseline="0" noProof="0" dirty="0">
                <a:ln>
                  <a:noFill/>
                </a:ln>
                <a:solidFill>
                  <a:srgbClr val="5B9BD5"/>
                </a:solidFill>
                <a:effectLst/>
                <a:uLnTx/>
                <a:uFillTx/>
                <a:latin typeface="Calibri Light" panose="020F0302020204030204"/>
                <a:ea typeface="+mj-ea"/>
                <a:cs typeface="+mj-cs"/>
              </a:rPr>
              <a:t>C</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hildhood </a:t>
            </a:r>
            <a:r>
              <a:rPr kumimoji="0" lang="en-US" sz="4400" b="1" i="0" u="sng" strike="noStrike" kern="1200" cap="none" spc="0" normalizeH="0" baseline="0" noProof="0" dirty="0" smtClean="0">
                <a:ln>
                  <a:noFill/>
                </a:ln>
                <a:solidFill>
                  <a:srgbClr val="5B9BD5"/>
                </a:solidFill>
                <a:effectLst/>
                <a:uLnTx/>
                <a:uFillTx/>
                <a:latin typeface="Calibri Light" panose="020F0302020204030204"/>
                <a:ea typeface="+mj-ea"/>
                <a:cs typeface="+mj-cs"/>
              </a:rPr>
              <a:t>E</a:t>
            </a: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xperiences </a:t>
            </a:r>
            <a:r>
              <a:rPr kumimoji="0" lang="en-US" sz="4400" b="1" i="0" u="sng" strike="noStrike" kern="1200" cap="none" spc="0" normalizeH="0" baseline="0" noProof="0" dirty="0">
                <a:ln>
                  <a:noFill/>
                </a:ln>
                <a:solidFill>
                  <a:srgbClr val="5B9BD5"/>
                </a:solidFill>
                <a:effectLst/>
                <a:uLnTx/>
                <a:uFillTx/>
                <a:latin typeface="Calibri Light" panose="020F0302020204030204"/>
                <a:ea typeface="+mj-ea"/>
                <a:cs typeface="+mj-cs"/>
              </a:rPr>
              <a:t>S</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tudy (</a:t>
            </a: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ACES</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sp>
        <p:nvSpPr>
          <p:cNvPr id="3" name="Content Placeholder 2"/>
          <p:cNvSpPr txBox="1">
            <a:spLocks/>
          </p:cNvSpPr>
          <p:nvPr/>
        </p:nvSpPr>
        <p:spPr>
          <a:xfrm>
            <a:off x="838200" y="1825625"/>
            <a:ext cx="5181600" cy="4257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15" normalizeH="0" baseline="0" noProof="0" dirty="0">
                <a:ln>
                  <a:noFill/>
                </a:ln>
                <a:solidFill>
                  <a:srgbClr val="3C4658"/>
                </a:solidFill>
                <a:effectLst/>
                <a:uLnTx/>
                <a:uFillTx/>
                <a:latin typeface="Calibri" panose="020F0502020204030204"/>
                <a:ea typeface="+mn-ea"/>
                <a:cs typeface="Calibri"/>
              </a:rPr>
              <a:t>ACES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began </a:t>
            </a:r>
            <a:r>
              <a:rPr kumimoji="0" lang="en-US" sz="1800" b="0" i="0" u="none" strike="noStrike" kern="1200" cap="none" spc="0" normalizeH="0" baseline="0" noProof="0" dirty="0" smtClean="0">
                <a:ln>
                  <a:noFill/>
                </a:ln>
                <a:solidFill>
                  <a:srgbClr val="3C4658"/>
                </a:solidFill>
                <a:effectLst/>
                <a:uLnTx/>
                <a:uFillTx/>
                <a:latin typeface="Calibri" panose="020F0502020204030204"/>
                <a:ea typeface="+mn-ea"/>
                <a:cs typeface="Calibri"/>
              </a:rPr>
              <a:t>as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study</a:t>
            </a:r>
            <a: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t> </a:t>
            </a:r>
            <a: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t>in the </a:t>
            </a:r>
            <a: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t>late 1980’s and 1990’s </a:t>
            </a:r>
            <a:b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br>
            <a: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t>at a diet and nutrition center managed by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Kaiser-Permanente </a:t>
            </a:r>
            <a:r>
              <a:rPr kumimoji="0" lang="en-US" sz="1800" b="0" i="0" u="none" strike="noStrike" kern="1200" cap="none" spc="0" normalizeH="0" baseline="0" noProof="0" dirty="0">
                <a:ln>
                  <a:noFill/>
                </a:ln>
                <a:solidFill>
                  <a:srgbClr val="3C4658"/>
                </a:solidFill>
                <a:effectLst/>
                <a:uLnTx/>
                <a:uFillTx/>
                <a:latin typeface="Calibri" panose="020F0502020204030204"/>
                <a:ea typeface="+mn-ea"/>
                <a:cs typeface="Calibri"/>
              </a:rPr>
              <a:t>in </a:t>
            </a:r>
            <a:r>
              <a:rPr kumimoji="0" lang="en-US" sz="1800" b="0" i="0" u="none" strike="noStrike" kern="1200" cap="none" spc="-5" normalizeH="0" baseline="0" noProof="0" dirty="0">
                <a:ln>
                  <a:noFill/>
                </a:ln>
                <a:solidFill>
                  <a:srgbClr val="3C4658"/>
                </a:solidFill>
                <a:effectLst/>
                <a:uLnTx/>
                <a:uFillTx/>
                <a:latin typeface="Calibri" panose="020F0502020204030204"/>
                <a:ea typeface="+mn-ea"/>
                <a:cs typeface="Calibri"/>
              </a:rPr>
              <a:t>San Diego, C</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alifornia. </a:t>
            </a:r>
            <a:b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br>
            <a:r>
              <a:rPr kumimoji="0" lang="en-US" sz="1800" b="0" i="0" u="none" strike="noStrike" kern="1200" cap="none" spc="-5" normalizeH="0" baseline="0" noProof="0" dirty="0">
                <a:ln>
                  <a:noFill/>
                </a:ln>
                <a:solidFill>
                  <a:srgbClr val="3C4658"/>
                </a:solidFill>
                <a:effectLst/>
                <a:uLnTx/>
                <a:uFillTx/>
                <a:latin typeface="Calibri" panose="020F0502020204030204"/>
                <a:ea typeface="+mn-ea"/>
                <a:cs typeface="Calibri"/>
              </a:rPr>
              <a:t>It became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the </a:t>
            </a:r>
            <a: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t>largest study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ever to </a:t>
            </a:r>
            <a:r>
              <a:rPr kumimoji="0" lang="en-US" sz="1800" b="0" i="0" u="none" strike="noStrike" kern="1200" cap="none" spc="-10" normalizeH="0" baseline="0" noProof="0" dirty="0" err="1" smtClean="0">
                <a:ln>
                  <a:noFill/>
                </a:ln>
                <a:solidFill>
                  <a:srgbClr val="3C4658"/>
                </a:solidFill>
                <a:effectLst/>
                <a:uLnTx/>
                <a:uFillTx/>
                <a:latin typeface="Calibri" panose="020F0502020204030204"/>
                <a:ea typeface="+mn-ea"/>
                <a:cs typeface="Calibri"/>
              </a:rPr>
              <a:t>examin</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e social determinants of health.</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10" normalizeH="0" baseline="0" noProof="0" dirty="0" smtClean="0">
                <a:ln>
                  <a:noFill/>
                </a:ln>
                <a:solidFill>
                  <a:srgbClr val="3C4658"/>
                </a:solidFill>
                <a:effectLst/>
                <a:uLnTx/>
                <a:uFillTx/>
                <a:latin typeface="Calibri" panose="020F0502020204030204"/>
                <a:ea typeface="+mn-ea"/>
                <a:cs typeface="Calibri"/>
              </a:rPr>
              <a:t>Over </a:t>
            </a:r>
            <a:r>
              <a:rPr kumimoji="0" lang="en-US" sz="1800" b="1" i="0" u="none" strike="noStrike" kern="1200" cap="none" spc="-10" normalizeH="0" baseline="0" noProof="0" dirty="0">
                <a:ln>
                  <a:noFill/>
                </a:ln>
                <a:solidFill>
                  <a:srgbClr val="3C4658"/>
                </a:solidFill>
                <a:effectLst/>
                <a:uLnTx/>
                <a:uFillTx/>
                <a:latin typeface="Calibri" panose="020F0502020204030204"/>
                <a:ea typeface="+mn-ea"/>
                <a:cs typeface="Calibri"/>
              </a:rPr>
              <a:t>17,000</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 people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participated in the study, which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ultimately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a direct connection between traumatic </a:t>
            </a:r>
            <a:r>
              <a:rPr kumimoji="0" lang="en-US" sz="1800" b="0" i="0" u="none" strike="noStrike" kern="1200" cap="none" spc="-5" normalizeH="0" baseline="0" noProof="0" dirty="0">
                <a:ln>
                  <a:noFill/>
                </a:ln>
                <a:solidFill>
                  <a:srgbClr val="3C4658"/>
                </a:solidFill>
                <a:effectLst/>
                <a:uLnTx/>
                <a:uFillTx/>
                <a:latin typeface="Calibri" panose="020F0502020204030204"/>
                <a:ea typeface="+mn-ea"/>
                <a:cs typeface="Calibri"/>
              </a:rPr>
              <a:t>childhood experiences </a:t>
            </a:r>
            <a: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t>and health</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 </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10" normalizeH="0" baseline="0" noProof="0" dirty="0" smtClean="0">
                <a:ln>
                  <a:noFill/>
                </a:ln>
                <a:solidFill>
                  <a:srgbClr val="3C4658"/>
                </a:solidFill>
                <a:effectLst/>
                <a:uLnTx/>
                <a:uFillTx/>
                <a:latin typeface="Calibri" panose="020F0502020204030204"/>
                <a:ea typeface="+mn-ea"/>
                <a:cs typeface="Calibri"/>
              </a:rPr>
              <a:t>Most critically, t</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he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Centers for Disease Control and Prevention (CDC)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now recognize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ACES as a </a:t>
            </a:r>
            <a:r>
              <a:rPr kumimoji="0" lang="en-US" sz="1800" b="0" i="1" u="none" strike="noStrike" kern="1200" cap="none" spc="-10" normalizeH="0" baseline="0" noProof="0" dirty="0">
                <a:ln>
                  <a:noFill/>
                </a:ln>
                <a:solidFill>
                  <a:srgbClr val="3C4658"/>
                </a:solidFill>
                <a:effectLst/>
                <a:uLnTx/>
                <a:uFillTx/>
                <a:latin typeface="Calibri" panose="020F0502020204030204"/>
                <a:ea typeface="+mn-ea"/>
                <a:cs typeface="Calibri"/>
              </a:rPr>
              <a:t>public health crisis</a:t>
            </a:r>
            <a:r>
              <a:rPr kumimoji="0" lang="en-US" sz="1800" b="0" i="1" u="none" strike="noStrike" kern="1200" cap="none" spc="-10" normalizeH="0" baseline="0" noProof="0" dirty="0" smtClean="0">
                <a:ln>
                  <a:noFill/>
                </a:ln>
                <a:solidFill>
                  <a:srgbClr val="3C4658"/>
                </a:solidFill>
                <a:effectLst/>
                <a:uLnTx/>
                <a:uFillTx/>
                <a:latin typeface="Calibri" panose="020F0502020204030204"/>
                <a:ea typeface="+mn-ea"/>
                <a:cs typeface="Calibri"/>
              </a:rPr>
              <a:t>.</a:t>
            </a:r>
            <a:endParaRPr kumimoji="0" lang="en-US" sz="1800" b="0" i="1" u="none" strike="noStrike" kern="1200" cap="none" spc="-10" normalizeH="0" baseline="0" noProof="0" dirty="0">
              <a:ln>
                <a:noFill/>
              </a:ln>
              <a:solidFill>
                <a:srgbClr val="3C4658"/>
              </a:solidFill>
              <a:effectLst/>
              <a:uLnTx/>
              <a:uFillTx/>
              <a:latin typeface="Calibri" panose="020F0502020204030204"/>
              <a:ea typeface="+mn-ea"/>
              <a:cs typeface="Calibri"/>
            </a:endParaRPr>
          </a:p>
        </p:txBody>
      </p:sp>
      <p:sp>
        <p:nvSpPr>
          <p:cNvPr id="4" name="Content Placeholder 3"/>
          <p:cNvSpPr txBox="1">
            <a:spLocks/>
          </p:cNvSpPr>
          <p:nvPr/>
        </p:nvSpPr>
        <p:spPr>
          <a:xfrm>
            <a:off x="6172199" y="1825625"/>
            <a:ext cx="544664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1" u="none" strike="noStrike" kern="1200" cap="none" spc="-5" normalizeH="0" baseline="0" noProof="0" dirty="0">
                <a:ln>
                  <a:noFill/>
                </a:ln>
                <a:solidFill>
                  <a:srgbClr val="3C4658"/>
                </a:solidFill>
                <a:effectLst/>
                <a:uLnTx/>
                <a:uFillTx/>
                <a:latin typeface="Calibri" panose="020F0502020204030204"/>
                <a:ea typeface="+mn-ea"/>
                <a:cs typeface="Calibri"/>
              </a:rPr>
              <a:t>ACES Participants were mostly:</a:t>
            </a:r>
            <a:br>
              <a:rPr kumimoji="0" lang="en-US" sz="1800" b="0" i="1" u="none" strike="noStrike" kern="1200" cap="none" spc="-5" normalizeH="0" baseline="0" noProof="0" dirty="0">
                <a:ln>
                  <a:noFill/>
                </a:ln>
                <a:solidFill>
                  <a:srgbClr val="3C4658"/>
                </a:solidFill>
                <a:effectLst/>
                <a:uLnTx/>
                <a:uFillTx/>
                <a:latin typeface="Calibri" panose="020F0502020204030204"/>
                <a:ea typeface="+mn-ea"/>
                <a:cs typeface="Calibri"/>
              </a:rPr>
            </a:br>
            <a:endParaRPr kumimoji="0" lang="en-US" sz="1800" b="0" i="1" u="none" strike="noStrike" kern="1200" cap="none" spc="-5"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Middle class, average age of 57</a:t>
            </a: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80% White, 10% </a:t>
            </a:r>
            <a:r>
              <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rPr>
              <a:t>Black, </a:t>
            </a: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10%</a:t>
            </a:r>
            <a:r>
              <a:rPr kumimoji="0" lang="en-US" sz="1600" b="0" i="0" u="none" strike="noStrike" kern="1200" cap="none" spc="-110" normalizeH="0" baseline="0" noProof="0" dirty="0">
                <a:ln>
                  <a:noFill/>
                </a:ln>
                <a:solidFill>
                  <a:srgbClr val="3C4658"/>
                </a:solidFill>
                <a:effectLst/>
                <a:uLnTx/>
                <a:uFillTx/>
                <a:latin typeface="Calibri" panose="020F0502020204030204"/>
                <a:ea typeface="+mn-ea"/>
                <a:cs typeface="Calibri"/>
              </a:rPr>
              <a:t> </a:t>
            </a: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Asian</a:t>
            </a:r>
            <a:endPar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74% Some</a:t>
            </a:r>
            <a:r>
              <a:rPr kumimoji="0" lang="en-US" sz="1600" b="0" i="0" u="none" strike="noStrike" kern="1200" cap="none" spc="-85" normalizeH="0" baseline="0" noProof="0" dirty="0">
                <a:ln>
                  <a:noFill/>
                </a:ln>
                <a:solidFill>
                  <a:srgbClr val="3C4658"/>
                </a:solidFill>
                <a:effectLst/>
                <a:uLnTx/>
                <a:uFillTx/>
                <a:latin typeface="Calibri" panose="020F0502020204030204"/>
                <a:ea typeface="+mn-ea"/>
                <a:cs typeface="Calibri"/>
              </a:rPr>
              <a:t> c</a:t>
            </a:r>
            <a:r>
              <a:rPr kumimoji="0" lang="en-US" sz="1600" b="0" i="0" u="none" strike="noStrike" kern="1200" cap="none" spc="-10" normalizeH="0" baseline="0" noProof="0" dirty="0">
                <a:ln>
                  <a:noFill/>
                </a:ln>
                <a:solidFill>
                  <a:srgbClr val="3C4658"/>
                </a:solidFill>
                <a:effectLst/>
                <a:uLnTx/>
                <a:uFillTx/>
                <a:latin typeface="Calibri" panose="020F0502020204030204"/>
                <a:ea typeface="+mn-ea"/>
                <a:cs typeface="Calibri"/>
              </a:rPr>
              <a:t>ollege</a:t>
            </a:r>
            <a:endPar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44% </a:t>
            </a:r>
            <a:r>
              <a:rPr kumimoji="0" lang="en-US" sz="1600" b="0" i="0" u="none" strike="noStrike" kern="1200" cap="none" spc="-15" normalizeH="0" baseline="0" noProof="0" dirty="0">
                <a:ln>
                  <a:noFill/>
                </a:ln>
                <a:solidFill>
                  <a:srgbClr val="3C4658"/>
                </a:solidFill>
                <a:effectLst/>
                <a:uLnTx/>
                <a:uFillTx/>
                <a:latin typeface="Calibri" panose="020F0502020204030204"/>
                <a:ea typeface="+mn-ea"/>
                <a:cs typeface="Calibri"/>
              </a:rPr>
              <a:t>Graduated</a:t>
            </a:r>
            <a:r>
              <a:rPr kumimoji="0" lang="en-US" sz="1600" b="0" i="0" u="none" strike="noStrike" kern="1200" cap="none" spc="-80" normalizeH="0" baseline="0" noProof="0" dirty="0">
                <a:ln>
                  <a:noFill/>
                </a:ln>
                <a:solidFill>
                  <a:srgbClr val="3C4658"/>
                </a:solidFill>
                <a:effectLst/>
                <a:uLnTx/>
                <a:uFillTx/>
                <a:latin typeface="Calibri" panose="020F0502020204030204"/>
                <a:ea typeface="+mn-ea"/>
                <a:cs typeface="Calibri"/>
              </a:rPr>
              <a:t> </a:t>
            </a:r>
            <a:r>
              <a:rPr kumimoji="0" lang="en-US" sz="1600" b="0" i="0" u="none" strike="noStrike" kern="1200" cap="none" spc="-10" normalizeH="0" baseline="0" noProof="0" dirty="0">
                <a:ln>
                  <a:noFill/>
                </a:ln>
                <a:solidFill>
                  <a:srgbClr val="3C4658"/>
                </a:solidFill>
                <a:effectLst/>
                <a:uLnTx/>
                <a:uFillTx/>
                <a:latin typeface="Calibri" panose="020F0502020204030204"/>
                <a:ea typeface="+mn-ea"/>
                <a:cs typeface="Calibri"/>
              </a:rPr>
              <a:t>college</a:t>
            </a:r>
            <a:endPar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49.5%</a:t>
            </a:r>
            <a:r>
              <a:rPr kumimoji="0" lang="en-US" sz="1600" b="0" i="0" u="none" strike="noStrike" kern="1200" cap="none" spc="-110" normalizeH="0" baseline="0" noProof="0" dirty="0">
                <a:ln>
                  <a:noFill/>
                </a:ln>
                <a:solidFill>
                  <a:srgbClr val="3C4658"/>
                </a:solidFill>
                <a:effectLst/>
                <a:uLnTx/>
                <a:uFillTx/>
                <a:latin typeface="Calibri" panose="020F0502020204030204"/>
                <a:ea typeface="+mn-ea"/>
                <a:cs typeface="Calibri"/>
              </a:rPr>
              <a:t> </a:t>
            </a:r>
            <a:r>
              <a:rPr kumimoji="0" lang="en-US" sz="1600" b="0" i="0" u="none" strike="noStrike" kern="1200" cap="none" spc="0" normalizeH="0" baseline="0" noProof="0" dirty="0" smtClean="0">
                <a:ln>
                  <a:noFill/>
                </a:ln>
                <a:solidFill>
                  <a:srgbClr val="3C4658"/>
                </a:solidFill>
                <a:effectLst/>
                <a:uLnTx/>
                <a:uFillTx/>
                <a:latin typeface="Calibri" panose="020F0502020204030204"/>
                <a:ea typeface="+mn-ea"/>
                <a:cs typeface="Calibri"/>
              </a:rPr>
              <a:t>Men</a:t>
            </a:r>
            <a:br>
              <a:rPr kumimoji="0" lang="en-US" sz="1600" b="0" i="0" u="none" strike="noStrike" kern="1200" cap="none" spc="0" normalizeH="0" baseline="0" noProof="0" dirty="0" smtClean="0">
                <a:ln>
                  <a:noFill/>
                </a:ln>
                <a:solidFill>
                  <a:srgbClr val="3C4658"/>
                </a:solidFill>
                <a:effectLst/>
                <a:uLnTx/>
                <a:uFillTx/>
                <a:latin typeface="Calibri" panose="020F0502020204030204"/>
                <a:ea typeface="+mn-ea"/>
                <a:cs typeface="Calibri"/>
              </a:rPr>
            </a:br>
            <a:endParaRPr kumimoji="0" lang="en-US" sz="1600" b="0" i="0" u="none" strike="noStrike" kern="1200" cap="none" spc="0" normalizeH="0" baseline="0" noProof="0" dirty="0" smtClean="0">
              <a:ln>
                <a:noFill/>
              </a:ln>
              <a:solidFill>
                <a:srgbClr val="3C4658"/>
              </a:solidFill>
              <a:effectLst/>
              <a:uLnTx/>
              <a:uFillTx/>
              <a:latin typeface="Calibri" panose="020F0502020204030204"/>
              <a:ea typeface="+mn-ea"/>
              <a:cs typeface="Calibri"/>
            </a:endParaRPr>
          </a:p>
          <a:p>
            <a:pPr marL="228600" marR="508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1" u="none" strike="noStrike" kern="1200" cap="none" spc="0" normalizeH="0" baseline="0" noProof="0" dirty="0" smtClean="0">
                <a:ln>
                  <a:noFill/>
                </a:ln>
                <a:solidFill>
                  <a:srgbClr val="3C4658"/>
                </a:solidFill>
                <a:effectLst/>
                <a:uLnTx/>
                <a:uFillTx/>
                <a:latin typeface="Calibri" panose="020F0502020204030204"/>
                <a:ea typeface="+mn-ea"/>
                <a:cs typeface="Calibri"/>
              </a:rPr>
              <a:t>But </a:t>
            </a:r>
            <a:r>
              <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rPr>
              <a:t>since the original ACE study, research </a:t>
            </a:r>
            <a:r>
              <a:rPr kumimoji="0" lang="en-US" sz="1600" b="0" i="1" u="none" strike="noStrike" kern="1200" cap="none" spc="0" normalizeH="0" baseline="0" noProof="0" dirty="0" smtClean="0">
                <a:ln>
                  <a:noFill/>
                </a:ln>
                <a:solidFill>
                  <a:srgbClr val="3C4658"/>
                </a:solidFill>
                <a:effectLst/>
                <a:uLnTx/>
                <a:uFillTx/>
                <a:latin typeface="Calibri" panose="020F0502020204030204"/>
                <a:ea typeface="+mn-ea"/>
                <a:cs typeface="Calibri"/>
              </a:rPr>
              <a:t>indicates that ACEs </a:t>
            </a:r>
            <a:r>
              <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rPr>
              <a:t>are more prevalent for those </a:t>
            </a:r>
            <a:r>
              <a:rPr kumimoji="0" lang="en-US" sz="1600" b="0" i="1" u="none" strike="noStrike" kern="1200" cap="none" spc="0" normalizeH="0" baseline="0" noProof="0" dirty="0" smtClean="0">
                <a:ln>
                  <a:noFill/>
                </a:ln>
                <a:solidFill>
                  <a:srgbClr val="3C4658"/>
                </a:solidFill>
                <a:effectLst/>
                <a:uLnTx/>
                <a:uFillTx/>
                <a:latin typeface="Calibri" panose="020F0502020204030204"/>
                <a:ea typeface="+mn-ea"/>
                <a:cs typeface="Calibri"/>
              </a:rPr>
              <a:t>belonging to non-dominant cultures and living </a:t>
            </a:r>
            <a:r>
              <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rPr>
              <a:t>in </a:t>
            </a:r>
            <a:r>
              <a:rPr kumimoji="0" lang="en-US" sz="1600" b="0" i="1" u="none" strike="noStrike" kern="1200" cap="none" spc="0" normalizeH="0" baseline="0" noProof="0" dirty="0" smtClean="0">
                <a:ln>
                  <a:noFill/>
                </a:ln>
                <a:solidFill>
                  <a:srgbClr val="3C4658"/>
                </a:solidFill>
                <a:effectLst/>
                <a:uLnTx/>
                <a:uFillTx/>
                <a:latin typeface="Calibri" panose="020F0502020204030204"/>
                <a:ea typeface="+mn-ea"/>
                <a:cs typeface="Calibri"/>
              </a:rPr>
              <a:t>poverty... </a:t>
            </a:r>
            <a:endPar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endParaRPr>
          </a:p>
        </p:txBody>
      </p:sp>
      <p:sp>
        <p:nvSpPr>
          <p:cNvPr id="5" name="object 20"/>
          <p:cNvSpPr/>
          <p:nvPr/>
        </p:nvSpPr>
        <p:spPr>
          <a:xfrm>
            <a:off x="9378086" y="2049581"/>
            <a:ext cx="2496311" cy="188213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7"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7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1217" y="512970"/>
            <a:ext cx="7964675" cy="5934199"/>
          </a:xfrm>
          <a:prstGeom prst="rect">
            <a:avLst/>
          </a:prstGeom>
        </p:spPr>
      </p:pic>
      <p:sp>
        <p:nvSpPr>
          <p:cNvPr id="10"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86136" y="3277483"/>
            <a:ext cx="2905243"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The original ACE study measured three types of ACEs through a 10 question assessment:</a:t>
            </a:r>
          </a:p>
        </p:txBody>
      </p:sp>
      <p:sp>
        <p:nvSpPr>
          <p:cNvPr id="4" name="Rectangle 3"/>
          <p:cNvSpPr/>
          <p:nvPr/>
        </p:nvSpPr>
        <p:spPr>
          <a:xfrm>
            <a:off x="486137" y="614648"/>
            <a:ext cx="2905245" cy="2302171"/>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16683" y="980903"/>
            <a:ext cx="297469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THREE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TYPES OF </a:t>
            </a:r>
            <a:r>
              <a:rPr kumimoji="0" lang="en-US" sz="3200" b="0" i="0" u="none" strike="noStrike" kern="1200" cap="none" spc="0" normalizeH="0" baseline="0" noProof="0" dirty="0" smtClean="0">
                <a:ln>
                  <a:noFill/>
                </a:ln>
                <a:solidFill>
                  <a:srgbClr val="021E34"/>
                </a:solidFill>
                <a:effectLst>
                  <a:glow rad="101600">
                    <a:srgbClr val="ED7D31">
                      <a:satMod val="175000"/>
                      <a:alpha val="40000"/>
                    </a:srgbClr>
                  </a:glow>
                </a:effectLst>
                <a:uLnTx/>
                <a:uFillTx/>
                <a:latin typeface="Gill Sans Ultra Bold Condensed" panose="020B0A06020104020203" pitchFamily="34" charset="0"/>
                <a:ea typeface="+mn-ea"/>
                <a:cs typeface="Arial" panose="020B0604020202020204" pitchFamily="34" charset="0"/>
              </a:rPr>
              <a:t>ACEs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MEASURED</a:t>
            </a:r>
            <a:endParaRPr kumimoji="0" lang="en-US" sz="32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6" name="Rectangle 5"/>
          <p:cNvSpPr/>
          <p:nvPr/>
        </p:nvSpPr>
        <p:spPr>
          <a:xfrm>
            <a:off x="486138" y="4680833"/>
            <a:ext cx="2905242" cy="1766336"/>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26646" y="4963836"/>
            <a:ext cx="28242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But, there’s actually more than just these…</a:t>
            </a:r>
            <a:endParaRPr kumimoji="0" lang="en-US" sz="24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8" name="Rectangle 7"/>
          <p:cNvSpPr/>
          <p:nvPr/>
        </p:nvSpPr>
        <p:spPr>
          <a:xfrm>
            <a:off x="486137" y="2914496"/>
            <a:ext cx="2905242" cy="1766336"/>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23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p:cNvSpPr/>
          <p:nvPr/>
        </p:nvSpPr>
        <p:spPr>
          <a:xfrm>
            <a:off x="381000" y="2133600"/>
            <a:ext cx="11353800" cy="28315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ACEs interact with </a:t>
            </a:r>
            <a:r>
              <a:rPr kumimoji="0" lang="en-US" sz="4000" b="0" i="0" u="none" strike="noStrike" kern="1200" cap="none" spc="0" normalizeH="0" baseline="0" noProof="0" dirty="0" smtClean="0">
                <a:ln>
                  <a:noFill/>
                </a:ln>
                <a:solidFill>
                  <a:prstClr val="white"/>
                </a:solidFill>
                <a:effectLst/>
                <a:uLnTx/>
                <a:uFillTx/>
                <a:latin typeface="Calibri" panose="020F0502020204030204"/>
                <a:ea typeface="+mn-ea"/>
                <a:cs typeface="+mn-cs"/>
              </a:rPr>
              <a:t>stressors </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commonly faced by racial and sexual minorities—such as discrimination, stigma, and rejection—to contribute to behavior, health and opportunity disparities.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794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p:cNvSpPr>
          <p:nvPr/>
        </p:nvSpPr>
        <p:spPr>
          <a:xfrm>
            <a:off x="757457" y="850138"/>
            <a:ext cx="7684134" cy="615553"/>
          </a:xfrm>
          <a:prstGeom prst="rect">
            <a:avLst/>
          </a:prstGeom>
        </p:spPr>
        <p:txBody>
          <a:bodyPr vert="horz"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rPr>
              <a:t>ACEs and Intersectionality</a:t>
            </a:r>
            <a:endParaRPr kumimoji="0" lang="en-US" sz="40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19" name="TextBox 18"/>
          <p:cNvSpPr txBox="1"/>
          <p:nvPr/>
        </p:nvSpPr>
        <p:spPr>
          <a:xfrm>
            <a:off x="757457" y="1676400"/>
            <a:ext cx="10820400" cy="523220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Ethnic and sexual minority children are significantly underrepresented in the ACEs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research.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
            </a:r>
            <a:br>
              <a:rPr kumimoji="0" lang="en-US" sz="2400" b="1" i="0" u="none" strike="noStrike" kern="1200" cap="none" spc="0" normalizeH="0" baseline="0" noProof="0" dirty="0" smtClean="0">
                <a:ln>
                  <a:noFill/>
                </a:ln>
                <a:solidFill>
                  <a:prstClr val="white"/>
                </a:solidFill>
                <a:effectLst/>
                <a:uLnTx/>
                <a:uFillTx/>
                <a:latin typeface="Calibri"/>
                <a:ea typeface="+mn-ea"/>
                <a:cs typeface="+mn-cs"/>
              </a:rPr>
            </a:br>
            <a:endParaRPr kumimoji="0" lang="en-US" sz="2400" b="1" i="0" u="none" strike="noStrike" kern="1200" cap="none" spc="0" normalizeH="0" baseline="0" noProof="0" dirty="0" smtClean="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When cultural minorities are included in the data, Black, Hispanic and LGBT children are consistently shown to be exposed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to more adversities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than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white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children.</a:t>
            </a:r>
            <a:br>
              <a:rPr kumimoji="0" lang="en-US" sz="2400" b="1" i="0" u="none" strike="noStrike" kern="1200" cap="none" spc="0" normalizeH="0" baseline="0" noProof="0" dirty="0" smtClean="0">
                <a:ln>
                  <a:noFill/>
                </a:ln>
                <a:solidFill>
                  <a:prstClr val="white"/>
                </a:solidFill>
                <a:effectLst/>
                <a:uLnTx/>
                <a:uFillTx/>
                <a:latin typeface="Calibri"/>
                <a:ea typeface="+mn-ea"/>
                <a:cs typeface="+mn-cs"/>
              </a:rPr>
            </a:br>
            <a:endParaRPr kumimoji="0" lang="en-US" sz="2400" b="1" i="0" u="none" strike="noStrike" kern="1200" cap="none" spc="0" normalizeH="0" baseline="0" noProof="0" dirty="0" smtClean="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Similarly, those living in economically stressed communities are more likely to experience ACEs.</a:t>
            </a: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This has led to a reexamination of the ACEs that predict long-term negative health and opportunity outcomes.</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2400" b="1" i="0" u="none" strike="noStrike" kern="1200" cap="none" spc="0" normalizeH="0" baseline="0" noProof="0" dirty="0" smtClean="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757457" y="6400800"/>
            <a:ext cx="115824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Racial disparities in Childhood Trauma: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https://scholar.harvard.edu/files/davidrwilliams/files/child_adversity.pdf</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72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RACE, ETHNICITY AND INCOME INFLUENCE EXPOSURE</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r="47771"/>
          <a:stretch/>
        </p:blipFill>
        <p:spPr>
          <a:xfrm>
            <a:off x="3266666" y="2056958"/>
            <a:ext cx="5605667" cy="4473575"/>
          </a:xfrm>
          <a:prstGeom prst="rect">
            <a:avLst/>
          </a:prstGeom>
        </p:spPr>
      </p:pic>
      <p:sp>
        <p:nvSpPr>
          <p:cNvPr id="5" name="Rectangle 4"/>
          <p:cNvSpPr/>
          <p:nvPr/>
        </p:nvSpPr>
        <p:spPr>
          <a:xfrm>
            <a:off x="642733" y="6478343"/>
            <a:ext cx="82296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https://scholar.harvard.edu/files/davidrwilliams/files/child_adversity.pdf</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0" y="1271701"/>
            <a:ext cx="12192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B9BD5"/>
                </a:solidFill>
                <a:effectLst/>
                <a:uLnTx/>
                <a:uFillTx/>
                <a:latin typeface="Calibri" panose="020F0502020204030204"/>
                <a:ea typeface="+mn-ea"/>
                <a:cs typeface="+mn-cs"/>
              </a:rPr>
              <a:t>ACE Exposure by Race/Ethnicity and Income Level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B9BD5"/>
                </a:solidFill>
                <a:effectLst/>
                <a:uLnTx/>
                <a:uFillTx/>
                <a:latin typeface="Calibri" panose="020F0502020204030204"/>
                <a:ea typeface="+mn-ea"/>
                <a:cs typeface="+mn-cs"/>
              </a:rPr>
              <a:t>N=84,837</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1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lowchart: Connector 64"/>
          <p:cNvSpPr/>
          <p:nvPr/>
        </p:nvSpPr>
        <p:spPr>
          <a:xfrm>
            <a:off x="5745859" y="563879"/>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lowchart: Connector 65"/>
          <p:cNvSpPr/>
          <p:nvPr/>
        </p:nvSpPr>
        <p:spPr>
          <a:xfrm>
            <a:off x="8608668" y="562585"/>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p:cNvSpPr/>
          <p:nvPr/>
        </p:nvSpPr>
        <p:spPr>
          <a:xfrm>
            <a:off x="7216095" y="1873173"/>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p:cNvSpPr/>
          <p:nvPr/>
        </p:nvSpPr>
        <p:spPr>
          <a:xfrm>
            <a:off x="4350961" y="1867968"/>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lowchart: Connector 63"/>
          <p:cNvSpPr/>
          <p:nvPr/>
        </p:nvSpPr>
        <p:spPr>
          <a:xfrm>
            <a:off x="9981211" y="1839987"/>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lowchart: Connector 52"/>
          <p:cNvSpPr/>
          <p:nvPr/>
        </p:nvSpPr>
        <p:spPr>
          <a:xfrm>
            <a:off x="9956922" y="4519935"/>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lowchart: Connector 57"/>
          <p:cNvSpPr/>
          <p:nvPr/>
        </p:nvSpPr>
        <p:spPr>
          <a:xfrm>
            <a:off x="8550873" y="3186828"/>
            <a:ext cx="1703032"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lowchart: Connector 59"/>
          <p:cNvSpPr/>
          <p:nvPr/>
        </p:nvSpPr>
        <p:spPr>
          <a:xfrm>
            <a:off x="7189574" y="4528460"/>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p:cNvSpPr/>
          <p:nvPr/>
        </p:nvSpPr>
        <p:spPr>
          <a:xfrm>
            <a:off x="4352112" y="4519935"/>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lowchart: Connector 58"/>
          <p:cNvSpPr/>
          <p:nvPr/>
        </p:nvSpPr>
        <p:spPr>
          <a:xfrm>
            <a:off x="5810358" y="3203878"/>
            <a:ext cx="1700784" cy="1700784"/>
          </a:xfrm>
          <a:prstGeom prst="flowChartConnector">
            <a:avLst/>
          </a:prstGeom>
          <a:solidFill>
            <a:srgbClr val="C3BEBA"/>
          </a:solidFill>
          <a:ln w="28575">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350659" y="410566"/>
            <a:ext cx="3657600" cy="1371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76836" y="469650"/>
            <a:ext cx="3611414" cy="132343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Since the original ACE study, </a:t>
            </a:r>
            <a:b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br>
            <a:r>
              <a:rPr kumimoji="0" lang="en-US" sz="2000" b="0" i="0" u="none" strike="noStrike" kern="1200" cap="none" spc="0" normalizeH="0" baseline="0" noProof="0" dirty="0" smtClean="0">
                <a:ln>
                  <a:noFill/>
                </a:ln>
                <a:solidFill>
                  <a:srgbClr val="021E34"/>
                </a:solidFill>
                <a:effectLst>
                  <a:glow rad="101600">
                    <a:srgbClr val="ED7D31">
                      <a:satMod val="175000"/>
                      <a:alpha val="40000"/>
                    </a:srgbClr>
                  </a:glow>
                </a:effectLst>
                <a:uLnTx/>
                <a:uFillTx/>
                <a:latin typeface="Gill Sans Ultra Bold Condensed" panose="020B0A06020104020203" pitchFamily="34" charset="0"/>
                <a:ea typeface="+mn-ea"/>
                <a:cs typeface="Arial" panose="020B0604020202020204" pitchFamily="34" charset="0"/>
              </a:rPr>
              <a:t>exposure to additional early life stressors</a:t>
            </a:r>
            <a:r>
              <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rPr>
              <a:t> </a:t>
            </a: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are being studied.</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0" name="TextBox 19"/>
          <p:cNvSpPr txBox="1"/>
          <p:nvPr/>
        </p:nvSpPr>
        <p:spPr>
          <a:xfrm>
            <a:off x="8700663" y="909219"/>
            <a:ext cx="14635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Passing of </a:t>
            </a:r>
            <a:b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b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a loved one or pet</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2" name="TextBox 21"/>
          <p:cNvSpPr txBox="1"/>
          <p:nvPr/>
        </p:nvSpPr>
        <p:spPr>
          <a:xfrm>
            <a:off x="5867159" y="1061205"/>
            <a:ext cx="15871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End of a relationship</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3" name="TextBox 22"/>
          <p:cNvSpPr txBox="1"/>
          <p:nvPr/>
        </p:nvSpPr>
        <p:spPr>
          <a:xfrm>
            <a:off x="4632260" y="2375328"/>
            <a:ext cx="11069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Natural Disaster</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5" name="TextBox 24"/>
          <p:cNvSpPr txBox="1"/>
          <p:nvPr/>
        </p:nvSpPr>
        <p:spPr>
          <a:xfrm>
            <a:off x="9929940" y="2371154"/>
            <a:ext cx="18033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Homelessness, Foster Care</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26" name="TextBox 25"/>
          <p:cNvSpPr txBox="1"/>
          <p:nvPr/>
        </p:nvSpPr>
        <p:spPr>
          <a:xfrm>
            <a:off x="7137077" y="5089188"/>
            <a:ext cx="18343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Discrimination, Racism</a:t>
            </a:r>
          </a:p>
        </p:txBody>
      </p:sp>
      <p:sp>
        <p:nvSpPr>
          <p:cNvPr id="32" name="TextBox 31"/>
          <p:cNvSpPr txBox="1"/>
          <p:nvPr/>
        </p:nvSpPr>
        <p:spPr>
          <a:xfrm>
            <a:off x="5745859" y="3700779"/>
            <a:ext cx="18343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Community Violence</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37" name="TextBox 36"/>
          <p:cNvSpPr txBox="1"/>
          <p:nvPr/>
        </p:nvSpPr>
        <p:spPr>
          <a:xfrm>
            <a:off x="9949120" y="5085823"/>
            <a:ext cx="18343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Medical Trauma</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38" name="TextBox 37"/>
          <p:cNvSpPr txBox="1"/>
          <p:nvPr/>
        </p:nvSpPr>
        <p:spPr>
          <a:xfrm>
            <a:off x="8530763" y="3700779"/>
            <a:ext cx="18033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Deportation or Migration</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39" name="TextBox 38"/>
          <p:cNvSpPr txBox="1"/>
          <p:nvPr/>
        </p:nvSpPr>
        <p:spPr>
          <a:xfrm>
            <a:off x="4284181" y="5179214"/>
            <a:ext cx="18343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Bullying</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41" name="TextBox 40"/>
          <p:cNvSpPr txBox="1"/>
          <p:nvPr/>
        </p:nvSpPr>
        <p:spPr>
          <a:xfrm>
            <a:off x="7141170" y="2529216"/>
            <a:ext cx="18343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Poverty</a:t>
            </a:r>
            <a:endParaRPr kumimoji="0" lang="en-US" sz="20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44" name="Rectangle 43"/>
          <p:cNvSpPr/>
          <p:nvPr/>
        </p:nvSpPr>
        <p:spPr>
          <a:xfrm>
            <a:off x="355777" y="1782166"/>
            <a:ext cx="3657600" cy="1371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355777" y="3153766"/>
            <a:ext cx="3657600" cy="1371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p:nvSpPr>
        <p:spPr>
          <a:xfrm>
            <a:off x="355777" y="4525366"/>
            <a:ext cx="3657600" cy="18288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384048" y="1873173"/>
            <a:ext cx="3601057"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Acute Trauma: </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is caused by a </a:t>
            </a:r>
            <a:r>
              <a:rPr kumimoji="0" lang="en-US" sz="2200" b="0" i="1"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single</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 traumatic event that triggers extreme emotional or physical stress. </a:t>
            </a:r>
          </a:p>
        </p:txBody>
      </p:sp>
      <p:sp>
        <p:nvSpPr>
          <p:cNvPr id="49" name="TextBox 48"/>
          <p:cNvSpPr txBox="1"/>
          <p:nvPr/>
        </p:nvSpPr>
        <p:spPr>
          <a:xfrm>
            <a:off x="384047" y="3133829"/>
            <a:ext cx="3601057"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Complex Trauma: </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is caused by exposure to </a:t>
            </a:r>
            <a:r>
              <a:rPr kumimoji="0" lang="en-US" sz="2200" b="0" i="1"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multiple</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 traumatic events. The long-term impact of this exposure is severe and pervasive.</a:t>
            </a:r>
          </a:p>
        </p:txBody>
      </p:sp>
      <p:sp>
        <p:nvSpPr>
          <p:cNvPr id="36" name="TextBox 35"/>
          <p:cNvSpPr txBox="1"/>
          <p:nvPr/>
        </p:nvSpPr>
        <p:spPr>
          <a:xfrm>
            <a:off x="378931" y="4547214"/>
            <a:ext cx="3601056" cy="17851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Historical Trauma: </a:t>
            </a: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is a complex and collective trauma experienced over time and across generations by a group of people who share an identity, affiliation, or circumstance. </a:t>
            </a:r>
          </a:p>
        </p:txBody>
      </p:sp>
      <p:sp>
        <p:nvSpPr>
          <p:cNvPr id="68" name="Rectangle 67"/>
          <p:cNvSpPr/>
          <p:nvPr/>
        </p:nvSpPr>
        <p:spPr>
          <a:xfrm>
            <a:off x="4209308" y="410566"/>
            <a:ext cx="7574155" cy="5943600"/>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3"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37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p:cNvSpPr/>
          <p:nvPr/>
        </p:nvSpPr>
        <p:spPr>
          <a:xfrm>
            <a:off x="0" y="0"/>
            <a:ext cx="12192000" cy="2040824"/>
          </a:xfrm>
          <a:prstGeom prst="rect">
            <a:avLst/>
          </a:prstGeom>
          <a:solidFill>
            <a:srgbClr val="EE5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3710" y="2040825"/>
            <a:ext cx="12266509" cy="3478721"/>
          </a:xfrm>
          <a:prstGeom prst="rect">
            <a:avLst/>
          </a:prstGeom>
          <a:solidFill>
            <a:srgbClr val="72C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0" y="5519547"/>
            <a:ext cx="12192000" cy="1371600"/>
          </a:xfrm>
          <a:prstGeom prst="rect">
            <a:avLst/>
          </a:prstGeom>
          <a:solidFill>
            <a:srgbClr val="8DC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0" y="5105399"/>
            <a:ext cx="1295400" cy="1785747"/>
          </a:xfrm>
          <a:prstGeom prst="rect">
            <a:avLst/>
          </a:prstGeom>
          <a:solidFill>
            <a:srgbClr val="C49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143001" y="-33147"/>
            <a:ext cx="9858580" cy="6891147"/>
          </a:xfrm>
          <a:prstGeom prst="rect">
            <a:avLst/>
          </a:prstGeom>
        </p:spPr>
      </p:pic>
      <p:sp>
        <p:nvSpPr>
          <p:cNvPr id="9"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335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53340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stretch>
            <a:fillRect/>
          </a:stretch>
        </p:blipFill>
        <p:spPr>
          <a:xfrm>
            <a:off x="5715000" y="1471392"/>
            <a:ext cx="6403396" cy="4855655"/>
          </a:xfrm>
          <a:prstGeom prst="rect">
            <a:avLst/>
          </a:prstGeom>
        </p:spPr>
      </p:pic>
      <p:sp>
        <p:nvSpPr>
          <p:cNvPr id="13" name="Striped Right Arrow 12" title="blank color block "/>
          <p:cNvSpPr/>
          <p:nvPr/>
        </p:nvSpPr>
        <p:spPr>
          <a:xfrm>
            <a:off x="533400" y="2065333"/>
            <a:ext cx="6477000" cy="2527750"/>
          </a:xfrm>
          <a:prstGeom prst="stripedRightArrow">
            <a:avLst/>
          </a:prstGeom>
          <a:solidFill>
            <a:schemeClr val="accent1">
              <a:lumMod val="20000"/>
              <a:lumOff val="80000"/>
              <a:alpha val="90000"/>
            </a:schemeClr>
          </a:solidFill>
          <a:ln>
            <a:no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9220200" y="1752600"/>
            <a:ext cx="2209800" cy="1576608"/>
            <a:chOff x="9144000" y="1471392"/>
            <a:chExt cx="2209800" cy="1576608"/>
          </a:xfrm>
        </p:grpSpPr>
        <p:sp>
          <p:nvSpPr>
            <p:cNvPr id="15" name="Oval Callout 14"/>
            <p:cNvSpPr/>
            <p:nvPr/>
          </p:nvSpPr>
          <p:spPr>
            <a:xfrm>
              <a:off x="9144000" y="1471392"/>
              <a:ext cx="2057400" cy="1576608"/>
            </a:xfrm>
            <a:prstGeom prst="wedgeEllipseCallout">
              <a:avLst>
                <a:gd name="adj1" fmla="val -52599"/>
                <a:gd name="adj2" fmla="val 41413"/>
              </a:avLst>
            </a:prstGeom>
            <a:solidFill>
              <a:schemeClr val="bg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9296400" y="1828800"/>
              <a:ext cx="205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“Personal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b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Solution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ACES Pyramid.png"/>
          <p:cNvPicPr>
            <a:picLocks noChangeAspect="1"/>
          </p:cNvPicPr>
          <p:nvPr/>
        </p:nvPicPr>
        <p:blipFill rotWithShape="1">
          <a:blip r:embed="rId4" cstate="print"/>
          <a:srcRect l="19178" t="6792" b="6633"/>
          <a:stretch/>
        </p:blipFill>
        <p:spPr>
          <a:xfrm>
            <a:off x="483987" y="2065333"/>
            <a:ext cx="4495800" cy="3886200"/>
          </a:xfrm>
          <a:prstGeom prst="rect">
            <a:avLst/>
          </a:prstGeom>
          <a:ln>
            <a:noFill/>
          </a:ln>
          <a:effectLst>
            <a:outerShdw blurRad="190500" algn="tl" rotWithShape="0">
              <a:srgbClr val="000000">
                <a:alpha val="70000"/>
              </a:srgbClr>
            </a:outerShdw>
          </a:effectLst>
        </p:spPr>
      </p:pic>
      <p:sp>
        <p:nvSpPr>
          <p:cNvPr id="18" name="Rectangle 17"/>
          <p:cNvSpPr/>
          <p:nvPr/>
        </p:nvSpPr>
        <p:spPr>
          <a:xfrm>
            <a:off x="228600" y="165529"/>
            <a:ext cx="4645604" cy="95410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 Model has Expanded Since the Original Study</a:t>
            </a:r>
          </a:p>
        </p:txBody>
      </p:sp>
    </p:spTree>
    <p:extLst>
      <p:ext uri="{BB962C8B-B14F-4D97-AF65-F5344CB8AC3E}">
        <p14:creationId xmlns:p14="http://schemas.microsoft.com/office/powerpoint/2010/main" val="731072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The Brain Science</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sp>
        <p:nvSpPr>
          <p:cNvPr id="3" name="Content Placeholder 2"/>
          <p:cNvSpPr txBox="1">
            <a:spLocks/>
          </p:cNvSpPr>
          <p:nvPr/>
        </p:nvSpPr>
        <p:spPr>
          <a:xfrm>
            <a:off x="838200" y="1825625"/>
            <a:ext cx="6019800" cy="30422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a:rPr>
              <a:t>A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person’s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a:rPr>
              <a:t>environment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a:rPr>
              <a:t>and experience shapes their behavior and health.</a:t>
            </a:r>
          </a:p>
          <a:p>
            <a:pPr marL="0" marR="0" lvl="0" indent="0" algn="l" defTabSz="914400" rtl="0" eaLnBrk="1" fontAlgn="auto" latinLnBrk="0" hangingPunct="1">
              <a:lnSpc>
                <a:spcPct val="115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Our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a:rPr>
              <a:t>brain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a:rPr>
              <a:t>is designed to prioritize survival.</a:t>
            </a:r>
          </a:p>
          <a:p>
            <a:pPr marL="0" marR="0" lvl="0" indent="0" algn="l" defTabSz="914400" rtl="0" eaLnBrk="1" fontAlgn="auto" latinLnBrk="0" hangingPunct="1">
              <a:lnSpc>
                <a:spcPct val="115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Hormones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a:rPr>
              <a:t>like Cortisol are released when our “Fight, Flight, or Freeze” response is triggered.</a:t>
            </a:r>
            <a:endParaRPr kumimoji="0" lang="en-US" sz="2400" b="0" i="0" u="none" strike="noStrike" kern="1200" cap="none" spc="0" normalizeH="0" baseline="0" noProof="0" dirty="0">
              <a:ln>
                <a:noFill/>
              </a:ln>
              <a:solidFill>
                <a:srgbClr val="8064A2">
                  <a:lumMod val="75000"/>
                </a:srgbClr>
              </a:solidFill>
              <a:effectLst/>
              <a:uLnTx/>
              <a:uFillTx/>
              <a:latin typeface="Calibri" panose="020F0502020204030204"/>
              <a:ea typeface="+mn-ea"/>
              <a:cs typeface="Times New Roman"/>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9" name="Picture 2" descr="Image result for brain science white background"/>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4521"/>
          <a:stretch/>
        </p:blipFill>
        <p:spPr bwMode="auto">
          <a:xfrm>
            <a:off x="7162800" y="1212320"/>
            <a:ext cx="4552679" cy="4197880"/>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936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
        <p:nvSpPr>
          <p:cNvPr id="7"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Toxic Stress</a:t>
            </a:r>
            <a:endParaRPr lang="en-US" sz="3200" b="1" dirty="0">
              <a:solidFill>
                <a:schemeClr val="tx2"/>
              </a:solidFill>
              <a:latin typeface="+mn-lt"/>
            </a:endParaRPr>
          </a:p>
        </p:txBody>
      </p:sp>
      <p:sp>
        <p:nvSpPr>
          <p:cNvPr id="9" name="TextBox 8"/>
          <p:cNvSpPr txBox="1"/>
          <p:nvPr/>
        </p:nvSpPr>
        <p:spPr>
          <a:xfrm>
            <a:off x="789738" y="1370492"/>
            <a:ext cx="5763461"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Prolonged exposure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Cortisol and other stress hormones is toxic, and makes permanent changes to the brain.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means you may encounter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clients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who are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perfectly adapted to survive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their home environment, but who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cannot turn-off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their behavioral and stress response adaptations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 your organization,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community or other “normal” situations.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050" name="Picture 2" descr="Image result for toxic stress brai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2446" y="1564840"/>
            <a:ext cx="5339554" cy="406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959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209800" y="514350"/>
            <a:ext cx="7696200"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ACES LEAD TO THE 10 MOST COMMON CAUSES OF EARLY DEATH</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33217" y="1981200"/>
            <a:ext cx="7077965" cy="4607516"/>
          </a:xfrm>
          <a:prstGeom prst="rect">
            <a:avLst/>
          </a:prstGeom>
          <a:effectLst>
            <a:outerShdw blurRad="50800" dist="38100" dir="2700000" algn="tl" rotWithShape="0">
              <a:prstClr val="black">
                <a:alpha val="40000"/>
              </a:prstClr>
            </a:outerShdw>
          </a:effectLst>
        </p:spPr>
      </p:pic>
      <p:sp>
        <p:nvSpPr>
          <p:cNvPr id="5"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69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209800" y="514350"/>
            <a:ext cx="7696200"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REFRAMING OUR POINT OF VIEW</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7" name="Content Placeholder 8"/>
          <p:cNvSpPr txBox="1">
            <a:spLocks/>
          </p:cNvSpPr>
          <p:nvPr/>
        </p:nvSpPr>
        <p:spPr>
          <a:xfrm>
            <a:off x="838200" y="1905000"/>
            <a:ext cx="10591800" cy="23622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600"/>
              </a:spcAft>
              <a:buClrTx/>
              <a:buSzTx/>
              <a:buFont typeface="Arial"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a:ea typeface="Calibri"/>
                <a:cs typeface="Times New Roman"/>
              </a:rPr>
              <a:t>With an ACE score of 0,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the majority of adults have few, if any, risk factors for </a:t>
            </a:r>
            <a:r>
              <a:rPr kumimoji="0" lang="en-US" sz="3200" b="0" i="0" u="none" strike="noStrike" kern="1200" cap="none" spc="0" normalizeH="0" baseline="0" noProof="0" dirty="0" smtClean="0">
                <a:ln>
                  <a:noFill/>
                </a:ln>
                <a:solidFill>
                  <a:prstClr val="white"/>
                </a:solidFill>
                <a:effectLst/>
                <a:uLnTx/>
                <a:uFillTx/>
                <a:latin typeface="Calibri"/>
                <a:ea typeface="Calibri"/>
                <a:cs typeface="Times New Roman"/>
              </a:rPr>
              <a:t>the most common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diseases leading to early death.</a:t>
            </a:r>
          </a:p>
          <a:p>
            <a:pPr marL="457200" marR="0" lvl="0" indent="-457200" algn="l" defTabSz="914400" rtl="0" eaLnBrk="1" fontAlgn="auto" latinLnBrk="0" hangingPunct="1">
              <a:lnSpc>
                <a:spcPct val="115000"/>
              </a:lnSpc>
              <a:spcBef>
                <a:spcPts val="0"/>
              </a:spcBef>
              <a:spcAft>
                <a:spcPts val="60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Calibri"/>
              <a:cs typeface="Times New Roman"/>
            </a:endParaRPr>
          </a:p>
          <a:p>
            <a:pPr marL="0" marR="0" lvl="0" indent="0" algn="l" defTabSz="914400" rtl="0" eaLnBrk="1" fontAlgn="auto" latinLnBrk="0" hangingPunct="1">
              <a:lnSpc>
                <a:spcPct val="115000"/>
              </a:lnSpc>
              <a:spcBef>
                <a:spcPts val="0"/>
              </a:spcBef>
              <a:spcAft>
                <a:spcPts val="600"/>
              </a:spcAft>
              <a:buClrTx/>
              <a:buSzTx/>
              <a:buFont typeface="Arial"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a:ea typeface="Calibri"/>
                <a:cs typeface="Times New Roman"/>
              </a:rPr>
              <a:t>With an ACE score of 4 or more,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the majority of adults have multiple risk factors for these diseases or the diseases themselves.</a:t>
            </a:r>
          </a:p>
          <a:p>
            <a:pPr marL="0" marR="0" lvl="0" indent="0" algn="ctr" defTabSz="914400" rtl="0" eaLnBrk="1" fontAlgn="auto" latinLnBrk="0" hangingPunct="1">
              <a:lnSpc>
                <a:spcPct val="115000"/>
              </a:lnSpc>
              <a:spcBef>
                <a:spcPts val="0"/>
              </a:spcBef>
              <a:spcAft>
                <a:spcPts val="600"/>
              </a:spcAft>
              <a:buClrTx/>
              <a:buSzTx/>
              <a:buFont typeface="Arial" pitchFamily="34" charset="0"/>
              <a:buNone/>
              <a:tabLst/>
              <a:defRPr/>
            </a:pPr>
            <a:endParaRPr kumimoji="0" lang="en-US" sz="3200" b="0" i="0" u="none" strike="noStrike" kern="1200" cap="none" spc="0" normalizeH="0" baseline="0" noProof="0" dirty="0">
              <a:ln>
                <a:noFill/>
              </a:ln>
              <a:solidFill>
                <a:srgbClr val="8064A2">
                  <a:lumMod val="75000"/>
                </a:srgbClr>
              </a:solidFill>
              <a:effectLst/>
              <a:uLnTx/>
              <a:uFillTx/>
              <a:latin typeface="Calibri"/>
              <a:ea typeface="Calibri"/>
              <a:cs typeface="Times New Roman"/>
            </a:endParaRPr>
          </a:p>
          <a:p>
            <a:pPr marL="0" marR="0" lvl="0" indent="0" algn="ctr" defTabSz="914400" rtl="0" eaLnBrk="1" fontAlgn="auto" latinLnBrk="0" hangingPunct="1">
              <a:lnSpc>
                <a:spcPct val="100000"/>
              </a:lnSpc>
              <a:spcBef>
                <a:spcPct val="20000"/>
              </a:spcBef>
              <a:spcAft>
                <a:spcPts val="600"/>
              </a:spcAft>
              <a:buClrTx/>
              <a:buSzTx/>
              <a:buFont typeface="Arial" pitchFamily="34" charset="0"/>
              <a:buNone/>
              <a:tabLst/>
              <a:defRPr/>
            </a:pPr>
            <a:endParaRPr kumimoji="0" lang="en-US" sz="32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
        <p:nvSpPr>
          <p:cNvPr id="8" name="TextBox 7"/>
          <p:cNvSpPr txBox="1"/>
          <p:nvPr/>
        </p:nvSpPr>
        <p:spPr>
          <a:xfrm>
            <a:off x="2209800" y="4572000"/>
            <a:ext cx="784860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7E6E6">
                    <a:lumMod val="20000"/>
                    <a:lumOff val="80000"/>
                  </a:srgbClr>
                </a:solidFill>
                <a:effectLst>
                  <a:outerShdw blurRad="38100" dist="38100" dir="2700000" algn="tl">
                    <a:srgbClr val="000000">
                      <a:alpha val="43137"/>
                    </a:srgbClr>
                  </a:outerShdw>
                </a:effectLst>
                <a:uLnTx/>
                <a:uFillTx/>
                <a:latin typeface="Calibri" panose="020F0502020204030204"/>
                <a:ea typeface="Calibri"/>
                <a:cs typeface="Times New Roman"/>
              </a:rPr>
              <a:t>Much of what we see as problem behaviors should actually be viewed as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5B9BD5">
                    <a:lumMod val="40000"/>
                    <a:lumOff val="60000"/>
                  </a:srgbClr>
                </a:solidFill>
                <a:effectLst>
                  <a:outerShdw blurRad="38100" dist="38100" dir="2700000" algn="tl">
                    <a:srgbClr val="000000">
                      <a:alpha val="43137"/>
                    </a:srgbClr>
                  </a:outerShdw>
                </a:effectLst>
                <a:uLnTx/>
                <a:uFillTx/>
                <a:latin typeface="Calibri" panose="020F0502020204030204"/>
                <a:ea typeface="Calibri"/>
                <a:cs typeface="Times New Roman"/>
              </a:rPr>
              <a:t>personal solution</a:t>
            </a:r>
            <a:r>
              <a:rPr kumimoji="0" lang="en-US" sz="3200" b="0" i="1" u="none" strike="noStrike" kern="1200" cap="none" spc="0" normalizeH="0" baseline="0" noProof="0" dirty="0">
                <a:ln>
                  <a:noFill/>
                </a:ln>
                <a:solidFill>
                  <a:srgbClr val="E7E6E6">
                    <a:lumMod val="20000"/>
                    <a:lumOff val="80000"/>
                  </a:srgbClr>
                </a:solidFill>
                <a:effectLst>
                  <a:outerShdw blurRad="38100" dist="38100" dir="2700000" algn="tl">
                    <a:srgbClr val="000000">
                      <a:alpha val="43137"/>
                    </a:srgbClr>
                  </a:outerShdw>
                </a:effectLst>
                <a:uLnTx/>
                <a:uFillTx/>
                <a:latin typeface="Calibri" panose="020F0502020204030204"/>
                <a:ea typeface="Calibri"/>
                <a:cs typeface="Times New Roman"/>
              </a:rPr>
              <a:t> to an unrecognized prior adversity.</a:t>
            </a:r>
            <a:endParaRPr kumimoji="0" lang="en-US" sz="3200" b="0" i="0" u="none" strike="noStrike" kern="1200" cap="none" spc="0" normalizeH="0" baseline="0" noProof="0" dirty="0">
              <a:ln>
                <a:noFill/>
              </a:ln>
              <a:solidFill>
                <a:srgbClr val="E7E6E6">
                  <a:lumMod val="20000"/>
                  <a:lumOff val="80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28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9035"/>
            <a:ext cx="7415684" cy="5623267"/>
          </a:xfrm>
          <a:prstGeom prst="rect">
            <a:avLst/>
          </a:prstGeom>
        </p:spPr>
      </p:pic>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1170340" y="548676"/>
            <a:ext cx="3797075" cy="49687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0F4A3F"/>
                </a:solidFill>
                <a:effectLst/>
                <a:uLnTx/>
                <a:uFillTx/>
                <a:latin typeface="Calibri" panose="020F0502020204030204"/>
                <a:ea typeface="+mj-ea"/>
                <a:cs typeface="+mj-cs"/>
              </a:rPr>
              <a:t>The </a:t>
            </a:r>
            <a:r>
              <a:rPr kumimoji="0" lang="en-US" sz="4000" b="1" i="0" u="none" strike="noStrike" kern="1200" cap="none" spc="0" normalizeH="0" baseline="0" noProof="0" dirty="0" smtClean="0">
                <a:ln>
                  <a:noFill/>
                </a:ln>
                <a:solidFill>
                  <a:srgbClr val="30594B"/>
                </a:solidFill>
                <a:effectLst/>
                <a:uLnTx/>
                <a:uFillTx/>
                <a:latin typeface="Calibri" panose="020F0502020204030204"/>
                <a:ea typeface="+mj-ea"/>
                <a:cs typeface="+mj-cs"/>
              </a:rPr>
              <a:t>ACE</a:t>
            </a:r>
            <a:r>
              <a:rPr kumimoji="0" lang="en-US" sz="4000" b="1" i="0" u="none" strike="noStrike" kern="1200" cap="none" spc="0" normalizeH="0" baseline="0" noProof="0" dirty="0" smtClean="0">
                <a:ln>
                  <a:noFill/>
                </a:ln>
                <a:solidFill>
                  <a:srgbClr val="0F4A3F"/>
                </a:solidFill>
                <a:effectLst/>
                <a:uLnTx/>
                <a:uFillTx/>
                <a:latin typeface="Calibri" panose="020F0502020204030204"/>
                <a:ea typeface="+mj-ea"/>
                <a:cs typeface="+mj-cs"/>
              </a:rPr>
              <a:t> Pyramid</a:t>
            </a:r>
            <a:endParaRPr kumimoji="0" lang="sr-Latn-RS" sz="4000" b="1" i="0" u="none" strike="noStrike" kern="1200" cap="none" spc="0" normalizeH="0" baseline="0" noProof="0" dirty="0">
              <a:ln>
                <a:noFill/>
              </a:ln>
              <a:solidFill>
                <a:srgbClr val="0F4A3F"/>
              </a:solidFill>
              <a:effectLst/>
              <a:uLnTx/>
              <a:uFillTx/>
              <a:latin typeface="Calibri" panose="020F0502020204030204"/>
              <a:ea typeface="+mj-ea"/>
              <a:cs typeface="+mj-cs"/>
            </a:endParaRPr>
          </a:p>
        </p:txBody>
      </p:sp>
      <p:sp>
        <p:nvSpPr>
          <p:cNvPr id="4" name="Rectangle 3"/>
          <p:cNvSpPr/>
          <p:nvPr/>
        </p:nvSpPr>
        <p:spPr>
          <a:xfrm>
            <a:off x="7907462" y="1277575"/>
            <a:ext cx="3756940" cy="1323439"/>
          </a:xfrm>
          <a:prstGeom prst="rect">
            <a:avLst/>
          </a:prstGeom>
        </p:spPr>
        <p:txBody>
          <a:bodyPr wrap="square">
            <a:spAutoFit/>
          </a:bodyPr>
          <a:lstStyle/>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C4658"/>
                </a:solidFill>
                <a:effectLst>
                  <a:glow rad="101600">
                    <a:srgbClr val="ED7D31">
                      <a:satMod val="175000"/>
                      <a:alpha val="40000"/>
                    </a:srgbClr>
                  </a:glow>
                </a:effectLst>
                <a:uLnTx/>
                <a:uFillTx/>
                <a:latin typeface="Calibri" panose="020F0502020204030204"/>
                <a:ea typeface="+mn-ea"/>
                <a:cs typeface="+mn-cs"/>
              </a:rPr>
              <a:t>Without accounting </a:t>
            </a:r>
            <a:r>
              <a:rPr kumimoji="0" lang="en-US" sz="1600" b="1" i="1" u="none" strike="noStrike" kern="1200" cap="none" spc="0" normalizeH="0" baseline="0" noProof="0" dirty="0" smtClean="0">
                <a:ln>
                  <a:noFill/>
                </a:ln>
                <a:solidFill>
                  <a:srgbClr val="3C4658"/>
                </a:solidFill>
                <a:effectLst>
                  <a:glow rad="101600">
                    <a:srgbClr val="ED7D31">
                      <a:satMod val="175000"/>
                      <a:alpha val="40000"/>
                    </a:srgbClr>
                  </a:glow>
                </a:effectLst>
                <a:uLnTx/>
                <a:uFillTx/>
                <a:latin typeface="Calibri" panose="020F0502020204030204"/>
                <a:ea typeface="+mn-ea"/>
                <a:cs typeface="+mn-cs"/>
              </a:rPr>
              <a:t>for individual </a:t>
            </a:r>
            <a:r>
              <a:rPr kumimoji="0" lang="en-US" sz="1600" b="1" i="1" u="none" strike="noStrike" kern="1200" cap="none" spc="0" normalizeH="0" baseline="0" noProof="0" dirty="0">
                <a:ln>
                  <a:noFill/>
                </a:ln>
                <a:solidFill>
                  <a:srgbClr val="3C4658"/>
                </a:solidFill>
                <a:effectLst>
                  <a:glow rad="101600">
                    <a:srgbClr val="ED7D31">
                      <a:satMod val="175000"/>
                      <a:alpha val="40000"/>
                    </a:srgbClr>
                  </a:glow>
                </a:effectLst>
                <a:uLnTx/>
                <a:uFillTx/>
                <a:latin typeface="Calibri" panose="020F0502020204030204"/>
                <a:ea typeface="+mn-ea"/>
                <a:cs typeface="+mn-cs"/>
              </a:rPr>
              <a:t>levels </a:t>
            </a:r>
            <a:r>
              <a:rPr kumimoji="0" lang="en-US" sz="1600" b="1" i="1" u="none" strike="noStrike" kern="1200" cap="none" spc="0" normalizeH="0" baseline="0" noProof="0" dirty="0" smtClean="0">
                <a:ln>
                  <a:noFill/>
                </a:ln>
                <a:solidFill>
                  <a:srgbClr val="3C4658"/>
                </a:solidFill>
                <a:effectLst>
                  <a:glow rad="101600">
                    <a:srgbClr val="ED7D31">
                      <a:satMod val="175000"/>
                      <a:alpha val="40000"/>
                    </a:srgbClr>
                  </a:glow>
                </a:effectLst>
                <a:uLnTx/>
                <a:uFillTx/>
                <a:latin typeface="Calibri" panose="020F0502020204030204"/>
                <a:ea typeface="+mn-ea"/>
                <a:cs typeface="+mn-cs"/>
              </a:rPr>
              <a:t>of </a:t>
            </a:r>
            <a:r>
              <a:rPr kumimoji="0" lang="en-US" sz="1600" b="1" i="1" u="none" strike="noStrike" kern="1200" cap="none" spc="0" normalizeH="0" baseline="0" noProof="0" dirty="0">
                <a:ln>
                  <a:noFill/>
                </a:ln>
                <a:solidFill>
                  <a:srgbClr val="3C4658"/>
                </a:solidFill>
                <a:effectLst>
                  <a:glow rad="101600">
                    <a:srgbClr val="ED7D31">
                      <a:satMod val="175000"/>
                      <a:alpha val="40000"/>
                    </a:srgbClr>
                  </a:glow>
                </a:effectLst>
                <a:uLnTx/>
                <a:uFillTx/>
                <a:latin typeface="Calibri" panose="020F0502020204030204"/>
                <a:ea typeface="+mn-ea"/>
                <a:cs typeface="+mn-cs"/>
              </a:rPr>
              <a:t>resiliency,</a:t>
            </a:r>
            <a:r>
              <a:rPr kumimoji="0" lang="en-US" sz="1600" b="1" i="1" u="none" strike="noStrike" kern="1200" cap="none" spc="0" normalizeH="0" baseline="0" noProof="0" dirty="0">
                <a:ln>
                  <a:noFill/>
                </a:ln>
                <a:solidFill>
                  <a:srgbClr val="3C465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mn-cs"/>
              </a:rPr>
              <a:t>this pyramid depicts </a:t>
            </a:r>
            <a:r>
              <a:rPr kumimoji="0" lang="en-US" sz="1600" b="0" i="0" u="none" strike="noStrike" kern="1200" cap="none" spc="0" normalizeH="0" baseline="0" noProof="0" dirty="0" smtClean="0">
                <a:ln>
                  <a:noFill/>
                </a:ln>
                <a:solidFill>
                  <a:srgbClr val="3C4658"/>
                </a:solidFill>
                <a:effectLst/>
                <a:uLnTx/>
                <a:uFillTx/>
                <a:latin typeface="Calibri" panose="020F0502020204030204"/>
                <a:ea typeface="+mn-ea"/>
                <a:cs typeface="+mn-cs"/>
              </a:rPr>
              <a:t>how impacts to health and well-being can occur over a lifetime as a result of exposure to Adverse Childhood Experiences.</a:t>
            </a:r>
          </a:p>
        </p:txBody>
      </p:sp>
      <p:grpSp>
        <p:nvGrpSpPr>
          <p:cNvPr id="5" name="Group 4"/>
          <p:cNvGrpSpPr/>
          <p:nvPr/>
        </p:nvGrpSpPr>
        <p:grpSpPr>
          <a:xfrm flipH="1">
            <a:off x="4311227" y="2293178"/>
            <a:ext cx="338500" cy="209116"/>
            <a:chOff x="5626100" y="1589772"/>
            <a:chExt cx="475049" cy="293473"/>
          </a:xfrm>
          <a:solidFill>
            <a:srgbClr val="3C4658"/>
          </a:solidFill>
        </p:grpSpPr>
        <p:grpSp>
          <p:nvGrpSpPr>
            <p:cNvPr id="6" name="Group 5"/>
            <p:cNvGrpSpPr/>
            <p:nvPr/>
          </p:nvGrpSpPr>
          <p:grpSpPr>
            <a:xfrm>
              <a:off x="5626100" y="1589772"/>
              <a:ext cx="195649" cy="293473"/>
              <a:chOff x="5626100" y="1589772"/>
              <a:chExt cx="195649" cy="293473"/>
            </a:xfrm>
            <a:grpFill/>
          </p:grpSpPr>
          <p:sp>
            <p:nvSpPr>
              <p:cNvPr id="10" name="Rectangle 9"/>
              <p:cNvSpPr/>
              <p:nvPr/>
            </p:nvSpPr>
            <p:spPr>
              <a:xfrm>
                <a:off x="5626100" y="1589772"/>
                <a:ext cx="195649" cy="1956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5745956" y="1785421"/>
                <a:ext cx="75793" cy="97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5905500" y="1589772"/>
              <a:ext cx="195649" cy="293473"/>
              <a:chOff x="5626100" y="1589772"/>
              <a:chExt cx="195649" cy="293473"/>
            </a:xfrm>
            <a:grpFill/>
          </p:grpSpPr>
          <p:sp>
            <p:nvSpPr>
              <p:cNvPr id="8" name="Rectangle 7"/>
              <p:cNvSpPr/>
              <p:nvPr/>
            </p:nvSpPr>
            <p:spPr>
              <a:xfrm>
                <a:off x="5626100" y="1589772"/>
                <a:ext cx="195649" cy="1956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5745956" y="1785421"/>
                <a:ext cx="75793" cy="97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9" name="Rectangle 18"/>
          <p:cNvSpPr/>
          <p:nvPr/>
        </p:nvSpPr>
        <p:spPr>
          <a:xfrm>
            <a:off x="4649727" y="2502294"/>
            <a:ext cx="1541684" cy="830997"/>
          </a:xfrm>
          <a:prstGeom prst="rect">
            <a:avLst/>
          </a:prstGeom>
        </p:spPr>
        <p:txBody>
          <a:bodyPr wrap="square">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C4658"/>
                </a:solidFill>
                <a:effectLst>
                  <a:glow rad="101600">
                    <a:srgbClr val="FFC000">
                      <a:satMod val="175000"/>
                      <a:alpha val="40000"/>
                    </a:srgbClr>
                  </a:glow>
                </a:effectLst>
                <a:uLnTx/>
                <a:uFillTx/>
                <a:latin typeface="Calibri" panose="020F0502020204030204"/>
                <a:ea typeface="+mn-ea"/>
                <a:cs typeface="+mn-cs"/>
              </a:rPr>
              <a:t>what </a:t>
            </a:r>
            <a:r>
              <a:rPr kumimoji="0" lang="en-US" sz="1600" b="0" i="1" u="none" strike="noStrike" kern="1200" cap="none" spc="0" normalizeH="0" baseline="0" noProof="0" dirty="0" smtClean="0">
                <a:ln>
                  <a:noFill/>
                </a:ln>
                <a:solidFill>
                  <a:srgbClr val="3C4658"/>
                </a:solidFill>
                <a:effectLst>
                  <a:glow rad="101600">
                    <a:srgbClr val="FFC000">
                      <a:satMod val="175000"/>
                      <a:alpha val="40000"/>
                    </a:srgbClr>
                  </a:glow>
                </a:effectLst>
                <a:uLnTx/>
                <a:uFillTx/>
                <a:latin typeface="Calibri" panose="020F0502020204030204"/>
                <a:ea typeface="+mn-ea"/>
                <a:cs typeface="+mn-cs"/>
              </a:rPr>
              <a:t>is predictable</a:t>
            </a:r>
            <a:r>
              <a:rPr kumimoji="0" lang="en-US" sz="1600" b="0" i="1" u="none" strike="noStrike" kern="1200" cap="none" spc="0" normalizeH="0" baseline="0" noProof="0" dirty="0">
                <a:ln>
                  <a:noFill/>
                </a:ln>
                <a:solidFill>
                  <a:srgbClr val="3C4658"/>
                </a:solidFill>
                <a:effectLst>
                  <a:glow rad="101600">
                    <a:srgbClr val="FFC000">
                      <a:satMod val="175000"/>
                      <a:alpha val="40000"/>
                    </a:srgbClr>
                  </a:glow>
                </a:effectLst>
                <a:uLnTx/>
                <a:uFillTx/>
                <a:latin typeface="Calibri" panose="020F0502020204030204"/>
                <a:ea typeface="+mn-ea"/>
                <a:cs typeface="+mn-cs"/>
              </a:rPr>
              <a:t>, </a:t>
            </a:r>
            <a:r>
              <a:rPr kumimoji="0" lang="en-US" sz="1600" b="0" i="1" u="none" strike="noStrike" kern="1200" cap="none" spc="0" normalizeH="0" baseline="0" noProof="0" dirty="0" smtClean="0">
                <a:ln>
                  <a:noFill/>
                </a:ln>
                <a:solidFill>
                  <a:srgbClr val="3C4658"/>
                </a:solidFill>
                <a:effectLst>
                  <a:glow rad="101600">
                    <a:srgbClr val="FFC000">
                      <a:satMod val="175000"/>
                      <a:alpha val="40000"/>
                    </a:srgbClr>
                  </a:glow>
                </a:effectLst>
                <a:uLnTx/>
                <a:uFillTx/>
                <a:latin typeface="Calibri" panose="020F0502020204030204"/>
                <a:ea typeface="+mn-ea"/>
                <a:cs typeface="+mn-cs"/>
              </a:rPr>
              <a:t/>
            </a:r>
            <a:br>
              <a:rPr kumimoji="0" lang="en-US" sz="1600" b="0" i="1" u="none" strike="noStrike" kern="1200" cap="none" spc="0" normalizeH="0" baseline="0" noProof="0" dirty="0" smtClean="0">
                <a:ln>
                  <a:noFill/>
                </a:ln>
                <a:solidFill>
                  <a:srgbClr val="3C4658"/>
                </a:solidFill>
                <a:effectLst>
                  <a:glow rad="101600">
                    <a:srgbClr val="FFC000">
                      <a:satMod val="175000"/>
                      <a:alpha val="40000"/>
                    </a:srgbClr>
                  </a:glow>
                </a:effectLst>
                <a:uLnTx/>
                <a:uFillTx/>
                <a:latin typeface="Calibri" panose="020F0502020204030204"/>
                <a:ea typeface="+mn-ea"/>
                <a:cs typeface="+mn-cs"/>
              </a:rPr>
            </a:br>
            <a:r>
              <a:rPr kumimoji="0" lang="en-US" sz="1600" b="0" i="1" u="none" strike="noStrike" kern="1200" cap="none" spc="0" normalizeH="0" baseline="0" noProof="0" dirty="0" smtClean="0">
                <a:ln>
                  <a:noFill/>
                </a:ln>
                <a:solidFill>
                  <a:srgbClr val="3C4658"/>
                </a:solidFill>
                <a:effectLst>
                  <a:glow rad="101600">
                    <a:srgbClr val="FFC000">
                      <a:satMod val="175000"/>
                      <a:alpha val="40000"/>
                    </a:srgbClr>
                  </a:glow>
                </a:effectLst>
                <a:uLnTx/>
                <a:uFillTx/>
                <a:latin typeface="Calibri" panose="020F0502020204030204"/>
                <a:ea typeface="+mn-ea"/>
                <a:cs typeface="+mn-cs"/>
              </a:rPr>
              <a:t>is preventable</a:t>
            </a:r>
            <a:endParaRPr kumimoji="0" lang="en-US" sz="1600" b="0" i="1" u="none" strike="noStrike" kern="1200" cap="none" spc="0" normalizeH="0" baseline="0" noProof="0" dirty="0">
              <a:ln>
                <a:noFill/>
              </a:ln>
              <a:solidFill>
                <a:srgbClr val="3C4658"/>
              </a:solidFill>
              <a:effectLst>
                <a:glow rad="101600">
                  <a:srgbClr val="FFC000">
                    <a:satMod val="175000"/>
                    <a:alpha val="40000"/>
                  </a:srgbClr>
                </a:glow>
              </a:effectLst>
              <a:uLnTx/>
              <a:uFillTx/>
              <a:latin typeface="Calibri" panose="020F0502020204030204"/>
              <a:ea typeface="+mn-ea"/>
              <a:cs typeface="+mn-cs"/>
            </a:endParaRPr>
          </a:p>
        </p:txBody>
      </p:sp>
      <p:sp>
        <p:nvSpPr>
          <p:cNvPr id="22" name="Rectangle 21"/>
          <p:cNvSpPr/>
          <p:nvPr/>
        </p:nvSpPr>
        <p:spPr>
          <a:xfrm>
            <a:off x="7977016" y="2709351"/>
            <a:ext cx="3617832" cy="3412031"/>
          </a:xfrm>
          <a:prstGeom prst="rect">
            <a:avLst/>
          </a:prstGeom>
          <a:noFill/>
          <a:ln w="28575">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p:cNvSpPr/>
          <p:nvPr/>
        </p:nvSpPr>
        <p:spPr>
          <a:xfrm>
            <a:off x="7977016" y="2743200"/>
            <a:ext cx="3617832" cy="3539430"/>
          </a:xfrm>
          <a:prstGeom prst="rect">
            <a:avLst/>
          </a:prstGeom>
        </p:spPr>
        <p:txBody>
          <a:bodyPr wrap="square">
            <a:spAutoFit/>
          </a:bodyPr>
          <a:lstStyle/>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The ACE study found links between ACEs and adult health risks, often leading to chronic health conditions.</a:t>
            </a:r>
          </a:p>
          <a:p>
            <a:pPr marL="12700" marR="508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Those with </a:t>
            </a: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4 or more ACEs </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were found to be:</a:t>
            </a:r>
            <a:b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br>
            <a:endPar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endParaRP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12.2x</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 as likely to have attempted suicide</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7.4x</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 as likely to consider themselves to be </a:t>
            </a:r>
            <a:b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b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an alcoholic</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4.7x</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 as likely to have ever used illicit drugs</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4.6x </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as likely to have had 2 or more weeks </a:t>
            </a:r>
            <a:b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b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of depressed mood in the past year</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3.2x </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as likely to have had 50 or more intercourse partners, and</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2.3x</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 as likely to smoke</a:t>
            </a:r>
          </a:p>
          <a:p>
            <a:pPr marL="12700" marR="508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endParaRPr>
          </a:p>
        </p:txBody>
      </p:sp>
      <p:sp>
        <p:nvSpPr>
          <p:cNvPr id="12" name="Slide Number Placehold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Oval Callout 15"/>
          <p:cNvSpPr/>
          <p:nvPr/>
        </p:nvSpPr>
        <p:spPr>
          <a:xfrm>
            <a:off x="4012642" y="1686614"/>
            <a:ext cx="2667000" cy="1828800"/>
          </a:xfrm>
          <a:prstGeom prst="wedgeEllipseCallout">
            <a:avLst>
              <a:gd name="adj1" fmla="val -52599"/>
              <a:gd name="adj2" fmla="val 41413"/>
            </a:avLst>
          </a:prstGeom>
          <a:solidFill>
            <a:schemeClr val="bg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4393642" y="1991415"/>
            <a:ext cx="205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“Personal Solution”</a:t>
            </a:r>
          </a:p>
        </p:txBody>
      </p:sp>
      <p:sp>
        <p:nvSpPr>
          <p:cNvPr id="18"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07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clrChange>
              <a:clrFrom>
                <a:srgbClr val="FFFFFF"/>
              </a:clrFrom>
              <a:clrTo>
                <a:srgbClr val="FFFFFF">
                  <a:alpha val="0"/>
                </a:srgbClr>
              </a:clrTo>
            </a:clrChange>
          </a:blip>
          <a:srcRect l="3935" r="20245" b="12349"/>
          <a:stretch/>
        </p:blipFill>
        <p:spPr>
          <a:xfrm>
            <a:off x="7266043" y="3471385"/>
            <a:ext cx="3268493" cy="2865211"/>
          </a:xfrm>
          <a:prstGeom prst="rect">
            <a:avLst/>
          </a:prstGeom>
        </p:spPr>
      </p:pic>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Let’s Talk about Kernels</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3868" r="12172"/>
          <a:stretch/>
        </p:blipFill>
        <p:spPr>
          <a:xfrm>
            <a:off x="0" y="3733800"/>
            <a:ext cx="12192000" cy="3124200"/>
          </a:xfrm>
          <a:prstGeom prst="rect">
            <a:avLst/>
          </a:prstGeom>
        </p:spPr>
      </p:pic>
      <p:sp>
        <p:nvSpPr>
          <p:cNvPr id="22" name="TextBox 21"/>
          <p:cNvSpPr txBox="1"/>
          <p:nvPr/>
        </p:nvSpPr>
        <p:spPr>
          <a:xfrm>
            <a:off x="685800" y="1600201"/>
            <a:ext cx="10896600"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Kernels are low or no-cost to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evidence-based strategies </a:t>
            </a:r>
            <a:r>
              <a:rPr lang="en-US" sz="2400" dirty="0" smtClean="0">
                <a:solidFill>
                  <a:prstClr val="black"/>
                </a:solidFill>
                <a:latin typeface="Calibri" panose="020F0502020204030204"/>
              </a:rPr>
              <a:t>recognized as fundamental units of behavioral influence.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means we can </a:t>
            </a:r>
            <a:r>
              <a:rPr kumimoji="0" lang="en-US" sz="2400" b="1" i="1" u="none" strike="noStrike" kern="1200" cap="none" spc="0" normalizeH="0" baseline="0" noProof="0" dirty="0">
                <a:ln>
                  <a:noFill/>
                </a:ln>
                <a:solidFill>
                  <a:srgbClr val="5B9BD5"/>
                </a:solidFill>
                <a:effectLst/>
                <a:uLnTx/>
                <a:uFillTx/>
                <a:latin typeface="Calibri" panose="020F0502020204030204"/>
                <a:ea typeface="+mn-ea"/>
                <a:cs typeface="+mn-cs"/>
              </a:rPr>
              <a:t>unleash access</a:t>
            </a: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strategies that support safety, relationship and skill building essential to our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client’s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readiness to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grow and learn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Kernels give us a way to implement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simple but effective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practices that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interrupt the ACES trajectory,</a:t>
            </a: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
            </a:r>
            <a:b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move us from intuition to</a:t>
            </a:r>
            <a:b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intention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srgbClr val="A5A5A5">
                    <a:lumMod val="50000"/>
                  </a:srgbClr>
                </a:solidFill>
                <a:effectLst/>
                <a:uLnTx/>
                <a:uFillTx/>
                <a:latin typeface="Calibri" panose="020F0502020204030204"/>
                <a:ea typeface="+mn-ea"/>
                <a:cs typeface="+mn-cs"/>
              </a:rPr>
              <a:t>and improve </a:t>
            </a:r>
            <a:r>
              <a:rPr kumimoji="0" lang="en-US" sz="24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
            </a:r>
            <a:br>
              <a:rPr kumimoji="0" lang="en-US" sz="24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br>
            <a:r>
              <a:rPr kumimoji="0" lang="en-US" sz="2400" b="0" i="0" u="none" strike="noStrike" kern="1200" cap="none" spc="0" normalizeH="0" baseline="0" noProof="0" dirty="0" smtClean="0">
                <a:ln>
                  <a:noFill/>
                </a:ln>
                <a:solidFill>
                  <a:srgbClr val="A5A5A5">
                    <a:lumMod val="50000"/>
                  </a:srgbClr>
                </a:solidFill>
                <a:effectLst/>
                <a:uLnTx/>
                <a:uFillTx/>
                <a:latin typeface="Calibri" panose="020F0502020204030204"/>
                <a:ea typeface="+mn-ea"/>
                <a:cs typeface="+mn-cs"/>
              </a:rPr>
              <a:t>outcomes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1" b="99097" l="633" r="99209">
                        <a14:foregroundMark x1="15506" y1="63357" x2="15823" y2="64440"/>
                        <a14:backgroundMark x1="9494" y1="20578" x2="8703" y2="21480"/>
                        <a14:backgroundMark x1="19620" y1="18592" x2="19304" y2="17690"/>
                        <a14:backgroundMark x1="25633" y1="15704" x2="26266" y2="17148"/>
                        <a14:backgroundMark x1="9177" y1="38087" x2="9177" y2="38628"/>
                        <a14:backgroundMark x1="14082" y1="50000" x2="15032" y2="50903"/>
                        <a14:backgroundMark x1="18354" y1="45126" x2="18354" y2="46029"/>
                        <a14:backgroundMark x1="17405" y1="49639" x2="17405" y2="50361"/>
                        <a14:backgroundMark x1="31804" y1="58123" x2="33228" y2="56137"/>
                        <a14:backgroundMark x1="32911" y1="63899" x2="33228" y2="63357"/>
                        <a14:backgroundMark x1="29272" y1="72924" x2="32120" y2="72563"/>
                        <a14:backgroundMark x1="23734" y1="58664" x2="24367" y2="59747"/>
                        <a14:backgroundMark x1="24209" y1="57581" x2="25633" y2="57040"/>
                        <a14:backgroundMark x1="34177" y1="76354" x2="34494" y2="77437"/>
                        <a14:backgroundMark x1="39715" y1="82852" x2="40665" y2="83213"/>
                        <a14:backgroundMark x1="43987" y1="85560" x2="45095" y2="86462"/>
                        <a14:backgroundMark x1="47943" y1="90072" x2="49367" y2="90975"/>
                        <a14:backgroundMark x1="54589" y1="90433" x2="54272" y2="87906"/>
                        <a14:backgroundMark x1="60127" y1="85199" x2="61551" y2="85018"/>
                        <a14:backgroundMark x1="56646" y1="78159" x2="57278" y2="78881"/>
                        <a14:backgroundMark x1="52848" y1="84116" x2="53165" y2="84296"/>
                        <a14:backgroundMark x1="48892" y1="83394" x2="48734" y2="82852"/>
                        <a14:backgroundMark x1="47152" y1="79603" x2="47627" y2="79061"/>
                        <a14:backgroundMark x1="50791" y1="76534" x2="51266" y2="75271"/>
                        <a14:backgroundMark x1="46519" y1="70939" x2="46044" y2="72022"/>
                        <a14:backgroundMark x1="39715" y1="70578" x2="39082" y2="71661"/>
                        <a14:backgroundMark x1="35127" y1="69134" x2="35127" y2="68773"/>
                        <a14:backgroundMark x1="35443" y1="65884" x2="35918" y2="65523"/>
                        <a14:backgroundMark x1="38608" y1="63538" x2="39557" y2="62274"/>
                        <a14:backgroundMark x1="37500" y1="59386" x2="37500" y2="59386"/>
                        <a14:backgroundMark x1="45886" y1="66787" x2="45411" y2="66968"/>
                        <a14:backgroundMark x1="42880" y1="66245" x2="42880" y2="66245"/>
                        <a14:backgroundMark x1="43196" y1="64260" x2="43196" y2="64260"/>
                        <a14:backgroundMark x1="43513" y1="61913" x2="43513" y2="61913"/>
                        <a14:backgroundMark x1="51108" y1="70758" x2="51108" y2="70758"/>
                        <a14:backgroundMark x1="56329" y1="70578" x2="56329" y2="70578"/>
                        <a14:backgroundMark x1="60918" y1="79242" x2="60918" y2="79242"/>
                        <a14:backgroundMark x1="66297" y1="79242" x2="66297" y2="79242"/>
                        <a14:backgroundMark x1="69937" y1="74910" x2="69937" y2="74910"/>
                        <a14:backgroundMark x1="62025" y1="75993" x2="62025" y2="75993"/>
                        <a14:backgroundMark x1="62658" y1="71480" x2="62658" y2="71480"/>
                        <a14:backgroundMark x1="69620" y1="68412" x2="69620" y2="68412"/>
                        <a14:backgroundMark x1="81487" y1="64260" x2="81487" y2="64260"/>
                        <a14:backgroundMark x1="81646" y1="60469" x2="81646" y2="60469"/>
                        <a14:backgroundMark x1="84494" y1="57401" x2="84494" y2="57401"/>
                        <a14:backgroundMark x1="89082" y1="51805" x2="89082" y2="51805"/>
                        <a14:backgroundMark x1="88449" y1="45668" x2="88449" y2="45668"/>
                        <a14:backgroundMark x1="83070" y1="44946" x2="83070" y2="44946"/>
                        <a14:backgroundMark x1="79747" y1="51083" x2="79747" y2="51083"/>
                        <a14:backgroundMark x1="82120" y1="54513" x2="82120" y2="54513"/>
                        <a14:backgroundMark x1="66772" y1="62455" x2="66772" y2="62455"/>
                        <a14:backgroundMark x1="73734" y1="62094" x2="73734" y2="62094"/>
                        <a14:backgroundMark x1="75316" y1="57220" x2="75316" y2="57220"/>
                        <a14:backgroundMark x1="73734" y1="58484" x2="73734" y2="58484"/>
                        <a14:backgroundMark x1="50949" y1="62996" x2="50949" y2="62996"/>
                        <a14:backgroundMark x1="55063" y1="64260" x2="55063" y2="64260"/>
                        <a14:backgroundMark x1="58228" y1="62455" x2="58228" y2="62455"/>
                        <a14:backgroundMark x1="60918" y1="64801" x2="60918" y2="64801"/>
                        <a14:backgroundMark x1="59177" y1="58123" x2="59177" y2="58123"/>
                        <a14:backgroundMark x1="48101" y1="56859" x2="48101" y2="56859"/>
                        <a14:backgroundMark x1="50949" y1="59206" x2="50949" y2="59206"/>
                        <a14:backgroundMark x1="54747" y1="57581" x2="54747" y2="57581"/>
                        <a14:backgroundMark x1="40506" y1="54513" x2="40506" y2="54513"/>
                        <a14:backgroundMark x1="39082" y1="50361" x2="39082" y2="50361"/>
                        <a14:backgroundMark x1="40190" y1="50000" x2="40190" y2="50000"/>
                        <a14:backgroundMark x1="44620" y1="49097" x2="44620" y2="49097"/>
                        <a14:backgroundMark x1="48734" y1="51625" x2="48734" y2="51625"/>
                        <a14:backgroundMark x1="54430" y1="52527" x2="54430" y2="52527"/>
                        <a14:backgroundMark x1="52848" y1="50000" x2="52848" y2="50000"/>
                        <a14:backgroundMark x1="45411" y1="48014" x2="45411" y2="48014"/>
                        <a14:backgroundMark x1="46519" y1="49819" x2="46519" y2="49819"/>
                        <a14:backgroundMark x1="61709" y1="51264" x2="61709" y2="51264"/>
                        <a14:backgroundMark x1="62816" y1="53791" x2="62816" y2="53791"/>
                        <a14:backgroundMark x1="65032" y1="57401" x2="65032" y2="57401"/>
                        <a14:backgroundMark x1="67722" y1="54513" x2="67722" y2="54513"/>
                        <a14:backgroundMark x1="63924" y1="55415" x2="63924" y2="55415"/>
                        <a14:backgroundMark x1="68671" y1="49097" x2="68671" y2="49097"/>
                        <a14:backgroundMark x1="68196" y1="51083" x2="68196" y2="51083"/>
                        <a14:backgroundMark x1="74842" y1="53791" x2="74842" y2="53791"/>
                        <a14:backgroundMark x1="75633" y1="45126" x2="75633" y2="45126"/>
                        <a14:backgroundMark x1="54905" y1="44585" x2="54905" y2="44585"/>
                        <a14:backgroundMark x1="49842" y1="42599" x2="49842" y2="42599"/>
                        <a14:backgroundMark x1="46361" y1="45668" x2="46361" y2="45668"/>
                        <a14:backgroundMark x1="43671" y1="43502" x2="43671" y2="43502"/>
                        <a14:backgroundMark x1="38449" y1="42780" x2="38449" y2="42780"/>
                        <a14:backgroundMark x1="30538" y1="44224" x2="30538" y2="44224"/>
                        <a14:backgroundMark x1="26108" y1="50722" x2="26108" y2="50722"/>
                        <a14:backgroundMark x1="22310" y1="46209" x2="22310" y2="46209"/>
                        <a14:backgroundMark x1="24367" y1="41336" x2="24367" y2="41336"/>
                        <a14:backgroundMark x1="30696" y1="38448" x2="30696" y2="38448"/>
                        <a14:backgroundMark x1="36076" y1="38809" x2="36076" y2="38809"/>
                        <a14:backgroundMark x1="42722" y1="38809" x2="42722" y2="38809"/>
                        <a14:backgroundMark x1="38924" y1="33935" x2="38924" y2="33935"/>
                        <a14:backgroundMark x1="37025" y1="35199" x2="37025" y2="35199"/>
                        <a14:backgroundMark x1="34177" y1="30866" x2="34177" y2="30866"/>
                        <a14:backgroundMark x1="26424" y1="32310" x2="26424" y2="32310"/>
                        <a14:backgroundMark x1="21203" y1="35199" x2="21203" y2="35199"/>
                        <a14:backgroundMark x1="17405" y1="40072" x2="17405" y2="40072"/>
                        <a14:backgroundMark x1="12975" y1="42238" x2="12975" y2="42238"/>
                        <a14:backgroundMark x1="15190" y1="39531" x2="15190" y2="39531"/>
                        <a14:backgroundMark x1="8386" y1="33755" x2="8386" y2="33755"/>
                        <a14:backgroundMark x1="15190" y1="33213" x2="15190" y2="33213"/>
                        <a14:backgroundMark x1="18513" y1="29603" x2="18513" y2="29603"/>
                        <a14:backgroundMark x1="21203" y1="31949" x2="21203" y2="31949"/>
                        <a14:backgroundMark x1="27690" y1="27256" x2="27690" y2="27256"/>
                        <a14:backgroundMark x1="34494" y1="26354" x2="34494" y2="26354"/>
                        <a14:backgroundMark x1="37025" y1="22744" x2="37025" y2="22744"/>
                        <a14:backgroundMark x1="41297" y1="27256" x2="41297" y2="27256"/>
                        <a14:backgroundMark x1="45411" y1="34116" x2="45411" y2="34116"/>
                        <a14:backgroundMark x1="49209" y1="37726" x2="49209" y2="37726"/>
                        <a14:backgroundMark x1="52690" y1="35379" x2="52690" y2="35379"/>
                        <a14:backgroundMark x1="58070" y1="38448" x2="58070" y2="38448"/>
                        <a14:backgroundMark x1="64241" y1="41516" x2="64241" y2="41516"/>
                        <a14:backgroundMark x1="65506" y1="46029" x2="65506" y2="46029"/>
                        <a14:backgroundMark x1="70095" y1="39892" x2="70095" y2="39892"/>
                        <a14:backgroundMark x1="70570" y1="43682" x2="70570" y2="43682"/>
                        <a14:backgroundMark x1="82120" y1="41877" x2="82120" y2="41877"/>
                        <a14:backgroundMark x1="83703" y1="32671" x2="83703" y2="32671"/>
                        <a14:backgroundMark x1="86392" y1="28700" x2="86392" y2="28700"/>
                        <a14:backgroundMark x1="86076" y1="30505" x2="86076" y2="30505"/>
                        <a14:backgroundMark x1="92722" y1="35921" x2="92722" y2="35921"/>
                        <a14:backgroundMark x1="96519" y1="35740" x2="96519" y2="35740"/>
                        <a14:backgroundMark x1="90190" y1="29964" x2="90190" y2="29964"/>
                        <a14:backgroundMark x1="92089" y1="26354" x2="92089" y2="26354"/>
                        <a14:backgroundMark x1="92405" y1="20036" x2="92405" y2="20036"/>
                        <a14:backgroundMark x1="96203" y1="20758" x2="96203" y2="20758"/>
                        <a14:backgroundMark x1="88924" y1="14982" x2="88924" y2="14982"/>
                        <a14:backgroundMark x1="85127" y1="10650" x2="85127" y2="10650"/>
                        <a14:backgroundMark x1="80063" y1="7040" x2="80063" y2="7040"/>
                        <a14:backgroundMark x1="82595" y1="16426" x2="82595" y2="16426"/>
                        <a14:backgroundMark x1="80063" y1="28700" x2="80063" y2="28700"/>
                        <a14:backgroundMark x1="74367" y1="34116" x2="74367" y2="34116"/>
                        <a14:backgroundMark x1="73734" y1="37365" x2="73734" y2="37365"/>
                        <a14:backgroundMark x1="66139" y1="31949" x2="66139" y2="31949"/>
                        <a14:backgroundMark x1="70570" y1="31408" x2="70570" y2="31408"/>
                        <a14:backgroundMark x1="70253" y1="25090" x2="70253" y2="25090"/>
                        <a14:backgroundMark x1="75000" y1="17690" x2="75000" y2="17690"/>
                        <a14:backgroundMark x1="73101" y1="7762" x2="73101" y2="7762"/>
                        <a14:backgroundMark x1="68829" y1="9928" x2="68829" y2="9928"/>
                        <a14:backgroundMark x1="70570" y1="16245" x2="70570" y2="16245"/>
                        <a14:backgroundMark x1="63766" y1="12996" x2="63766" y2="12996"/>
                        <a14:backgroundMark x1="66614" y1="20217" x2="66614" y2="20217"/>
                        <a14:backgroundMark x1="63608" y1="17148" x2="63608" y2="17148"/>
                        <a14:backgroundMark x1="59494" y1="16968" x2="59494" y2="16968"/>
                        <a14:backgroundMark x1="61867" y1="16968" x2="61867" y2="16968"/>
                        <a14:backgroundMark x1="58703" y1="21119" x2="58703" y2="21119"/>
                        <a14:backgroundMark x1="56329" y1="22924" x2="56329" y2="22924"/>
                        <a14:backgroundMark x1="61076" y1="25812" x2="61076" y2="25812"/>
                        <a14:backgroundMark x1="64241" y1="27076" x2="64241" y2="27076"/>
                        <a14:backgroundMark x1="64873" y1="28159" x2="64873" y2="28159"/>
                        <a14:backgroundMark x1="65506" y1="29422" x2="65506" y2="29422"/>
                        <a14:backgroundMark x1="60601" y1="27256" x2="60601" y2="27256"/>
                        <a14:backgroundMark x1="62184" y1="26354" x2="62184" y2="26354"/>
                        <a14:backgroundMark x1="59177" y1="21841" x2="59177" y2="21841"/>
                        <a14:backgroundMark x1="52690" y1="18953" x2="52690" y2="18953"/>
                        <a14:backgroundMark x1="55538" y1="21119" x2="55538" y2="21119"/>
                        <a14:backgroundMark x1="49842" y1="22924" x2="49842" y2="22924"/>
                        <a14:backgroundMark x1="54114" y1="28881" x2="54114" y2="28881"/>
                        <a14:backgroundMark x1="49842" y1="29603" x2="49842" y2="29603"/>
                        <a14:backgroundMark x1="44620" y1="29603" x2="44620" y2="29603"/>
                        <a14:backgroundMark x1="45253" y1="22744" x2="45253" y2="22744"/>
                        <a14:backgroundMark x1="41930" y1="17870" x2="41930" y2="17870"/>
                        <a14:backgroundMark x1="34019" y1="12816" x2="34019" y2="12816"/>
                        <a14:backgroundMark x1="38133" y1="12816" x2="38133" y2="12816"/>
                        <a14:backgroundMark x1="19778" y1="7581" x2="19778" y2="7581"/>
                        <a14:backgroundMark x1="17563" y1="11372" x2="17563" y2="11372"/>
                        <a14:backgroundMark x1="13924" y1="11372" x2="13924" y2="11372"/>
                        <a14:backgroundMark x1="15506" y1="24729" x2="15506" y2="24729"/>
                        <a14:backgroundMark x1="19937" y1="24368" x2="19937" y2="24368"/>
                        <a14:backgroundMark x1="20570" y1="25993" x2="20570" y2="25993"/>
                        <a14:backgroundMark x1="9968" y1="23646" x2="9968" y2="23646"/>
                        <a14:backgroundMark x1="8228" y1="27978" x2="8228" y2="27978"/>
                        <a14:backgroundMark x1="15506" y1="38267" x2="15506" y2="38267"/>
                        <a14:backgroundMark x1="34177" y1="18231" x2="34177" y2="18231"/>
                        <a14:backgroundMark x1="30063" y1="18592" x2="30063" y2="18592"/>
                        <a14:backgroundMark x1="31013" y1="24729" x2="31013" y2="24729"/>
                        <a14:backgroundMark x1="28481" y1="17329" x2="28481" y2="17329"/>
                        <a14:backgroundMark x1="24367" y1="23285" x2="24367" y2="23285"/>
                        <a14:backgroundMark x1="21677" y1="14801" x2="21677" y2="14801"/>
                        <a14:backgroundMark x1="75791" y1="3430" x2="75791" y2="3430"/>
                        <a14:backgroundMark x1="66772" y1="11191" x2="66772" y2="11191"/>
                        <a14:backgroundMark x1="33070" y1="81227" x2="33070" y2="81227"/>
                        <a14:backgroundMark x1="7911" y1="42058" x2="7911" y2="42058"/>
                        <a14:backgroundMark x1="9177" y1="14260" x2="9177" y2="14260"/>
                        <a14:backgroundMark x1="9968" y1="14982" x2="9968" y2="14982"/>
                      </a14:backgroundRemoval>
                    </a14:imgEffect>
                  </a14:imgLayer>
                </a14:imgProps>
              </a:ext>
              <a:ext uri="{28A0092B-C50C-407E-A947-70E740481C1C}">
                <a14:useLocalDpi xmlns:a14="http://schemas.microsoft.com/office/drawing/2010/main" val="0"/>
              </a:ext>
            </a:extLst>
          </a:blip>
          <a:srcRect/>
          <a:stretch>
            <a:fillRect/>
          </a:stretch>
        </p:blipFill>
        <p:spPr bwMode="auto">
          <a:xfrm rot="1226126">
            <a:off x="10271099" y="3494230"/>
            <a:ext cx="1147137" cy="1005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ight Arrow 24"/>
          <p:cNvSpPr/>
          <p:nvPr/>
        </p:nvSpPr>
        <p:spPr>
          <a:xfrm>
            <a:off x="6616425" y="5851185"/>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25"/>
          <p:cNvSpPr/>
          <p:nvPr/>
        </p:nvSpPr>
        <p:spPr>
          <a:xfrm>
            <a:off x="6823950" y="5588538"/>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Arrow 26"/>
          <p:cNvSpPr/>
          <p:nvPr/>
        </p:nvSpPr>
        <p:spPr>
          <a:xfrm>
            <a:off x="6992567" y="5286986"/>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p:cNvSpPr/>
          <p:nvPr/>
        </p:nvSpPr>
        <p:spPr>
          <a:xfrm>
            <a:off x="7200090" y="4965971"/>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Arrow 28"/>
          <p:cNvSpPr/>
          <p:nvPr/>
        </p:nvSpPr>
        <p:spPr>
          <a:xfrm>
            <a:off x="7331415" y="4604421"/>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Right Arrow 14"/>
          <p:cNvSpPr/>
          <p:nvPr/>
        </p:nvSpPr>
        <p:spPr>
          <a:xfrm>
            <a:off x="7503270" y="4309352"/>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7714035" y="3897553"/>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751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grpSp>
        <p:nvGrpSpPr>
          <p:cNvPr id="18" name="Group 4"/>
          <p:cNvGrpSpPr>
            <a:grpSpLocks noChangeAspect="1"/>
          </p:cNvGrpSpPr>
          <p:nvPr/>
        </p:nvGrpSpPr>
        <p:grpSpPr bwMode="auto">
          <a:xfrm rot="10800000">
            <a:off x="790821" y="1829065"/>
            <a:ext cx="7002520" cy="4391025"/>
            <a:chOff x="3338" y="1141"/>
            <a:chExt cx="4342" cy="2766"/>
          </a:xfrm>
        </p:grpSpPr>
        <p:sp>
          <p:nvSpPr>
            <p:cNvPr id="20" name="Rectangle 5"/>
            <p:cNvSpPr>
              <a:spLocks noChangeArrowheads="1"/>
            </p:cNvSpPr>
            <p:nvPr/>
          </p:nvSpPr>
          <p:spPr bwMode="auto">
            <a:xfrm>
              <a:off x="5667" y="1141"/>
              <a:ext cx="2013" cy="692"/>
            </a:xfrm>
            <a:prstGeom prst="rect">
              <a:avLst/>
            </a:prstGeom>
            <a:solidFill>
              <a:srgbClr val="7ABE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6"/>
            <p:cNvSpPr>
              <a:spLocks noChangeArrowheads="1"/>
            </p:cNvSpPr>
            <p:nvPr/>
          </p:nvSpPr>
          <p:spPr bwMode="auto">
            <a:xfrm>
              <a:off x="5667" y="1833"/>
              <a:ext cx="2013" cy="691"/>
            </a:xfrm>
            <a:prstGeom prst="rect">
              <a:avLst/>
            </a:prstGeom>
            <a:solidFill>
              <a:srgbClr val="01B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7"/>
            <p:cNvSpPr>
              <a:spLocks noChangeArrowheads="1"/>
            </p:cNvSpPr>
            <p:nvPr/>
          </p:nvSpPr>
          <p:spPr bwMode="auto">
            <a:xfrm>
              <a:off x="5667" y="2524"/>
              <a:ext cx="2013" cy="692"/>
            </a:xfrm>
            <a:prstGeom prst="rect">
              <a:avLst/>
            </a:prstGeom>
            <a:solidFill>
              <a:srgbClr val="01D4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8"/>
            <p:cNvSpPr>
              <a:spLocks noChangeArrowheads="1"/>
            </p:cNvSpPr>
            <p:nvPr/>
          </p:nvSpPr>
          <p:spPr bwMode="auto">
            <a:xfrm>
              <a:off x="5667" y="3216"/>
              <a:ext cx="2013" cy="691"/>
            </a:xfrm>
            <a:prstGeom prst="rect">
              <a:avLst/>
            </a:prstGeom>
            <a:solidFill>
              <a:srgbClr val="019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9"/>
            <p:cNvSpPr>
              <a:spLocks/>
            </p:cNvSpPr>
            <p:nvPr/>
          </p:nvSpPr>
          <p:spPr bwMode="auto">
            <a:xfrm>
              <a:off x="3855" y="2735"/>
              <a:ext cx="1812" cy="830"/>
            </a:xfrm>
            <a:custGeom>
              <a:avLst/>
              <a:gdLst>
                <a:gd name="T0" fmla="*/ 1812 w 1812"/>
                <a:gd name="T1" fmla="*/ 304 h 830"/>
                <a:gd name="T2" fmla="*/ 1812 w 1812"/>
                <a:gd name="T3" fmla="*/ 830 h 830"/>
                <a:gd name="T4" fmla="*/ 0 w 1812"/>
                <a:gd name="T5" fmla="*/ 223 h 830"/>
                <a:gd name="T6" fmla="*/ 0 w 1812"/>
                <a:gd name="T7" fmla="*/ 0 h 830"/>
                <a:gd name="T8" fmla="*/ 1812 w 1812"/>
                <a:gd name="T9" fmla="*/ 304 h 830"/>
              </a:gdLst>
              <a:ahLst/>
              <a:cxnLst>
                <a:cxn ang="0">
                  <a:pos x="T0" y="T1"/>
                </a:cxn>
                <a:cxn ang="0">
                  <a:pos x="T2" y="T3"/>
                </a:cxn>
                <a:cxn ang="0">
                  <a:pos x="T4" y="T5"/>
                </a:cxn>
                <a:cxn ang="0">
                  <a:pos x="T6" y="T7"/>
                </a:cxn>
                <a:cxn ang="0">
                  <a:pos x="T8" y="T9"/>
                </a:cxn>
              </a:cxnLst>
              <a:rect l="0" t="0" r="r" b="b"/>
              <a:pathLst>
                <a:path w="1812" h="830">
                  <a:moveTo>
                    <a:pt x="1812" y="304"/>
                  </a:moveTo>
                  <a:lnTo>
                    <a:pt x="1812" y="830"/>
                  </a:lnTo>
                  <a:lnTo>
                    <a:pt x="0" y="223"/>
                  </a:lnTo>
                  <a:lnTo>
                    <a:pt x="0" y="0"/>
                  </a:lnTo>
                  <a:lnTo>
                    <a:pt x="1812" y="304"/>
                  </a:lnTo>
                  <a:close/>
                </a:path>
              </a:pathLst>
            </a:custGeom>
            <a:gradFill>
              <a:gsLst>
                <a:gs pos="0">
                  <a:srgbClr val="019CBE"/>
                </a:gs>
                <a:gs pos="100000">
                  <a:srgbClr val="68DAE7"/>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0"/>
            <p:cNvSpPr>
              <a:spLocks/>
            </p:cNvSpPr>
            <p:nvPr/>
          </p:nvSpPr>
          <p:spPr bwMode="auto">
            <a:xfrm>
              <a:off x="3855" y="1501"/>
              <a:ext cx="1812" cy="829"/>
            </a:xfrm>
            <a:custGeom>
              <a:avLst/>
              <a:gdLst>
                <a:gd name="T0" fmla="*/ 1812 w 1812"/>
                <a:gd name="T1" fmla="*/ 0 h 829"/>
                <a:gd name="T2" fmla="*/ 1812 w 1812"/>
                <a:gd name="T3" fmla="*/ 526 h 829"/>
                <a:gd name="T4" fmla="*/ 0 w 1812"/>
                <a:gd name="T5" fmla="*/ 829 h 829"/>
                <a:gd name="T6" fmla="*/ 0 w 1812"/>
                <a:gd name="T7" fmla="*/ 607 h 829"/>
                <a:gd name="T8" fmla="*/ 1812 w 1812"/>
                <a:gd name="T9" fmla="*/ 0 h 829"/>
              </a:gdLst>
              <a:ahLst/>
              <a:cxnLst>
                <a:cxn ang="0">
                  <a:pos x="T0" y="T1"/>
                </a:cxn>
                <a:cxn ang="0">
                  <a:pos x="T2" y="T3"/>
                </a:cxn>
                <a:cxn ang="0">
                  <a:pos x="T4" y="T5"/>
                </a:cxn>
                <a:cxn ang="0">
                  <a:pos x="T6" y="T7"/>
                </a:cxn>
                <a:cxn ang="0">
                  <a:pos x="T8" y="T9"/>
                </a:cxn>
              </a:cxnLst>
              <a:rect l="0" t="0" r="r" b="b"/>
              <a:pathLst>
                <a:path w="1812" h="829">
                  <a:moveTo>
                    <a:pt x="1812" y="0"/>
                  </a:moveTo>
                  <a:lnTo>
                    <a:pt x="1812" y="526"/>
                  </a:lnTo>
                  <a:lnTo>
                    <a:pt x="0" y="829"/>
                  </a:lnTo>
                  <a:lnTo>
                    <a:pt x="0" y="607"/>
                  </a:lnTo>
                  <a:lnTo>
                    <a:pt x="1812" y="0"/>
                  </a:lnTo>
                  <a:close/>
                </a:path>
              </a:pathLst>
            </a:custGeom>
            <a:gradFill flip="none" rotWithShape="1">
              <a:gsLst>
                <a:gs pos="0">
                  <a:srgbClr val="019CBE"/>
                </a:gs>
                <a:gs pos="100000">
                  <a:srgbClr val="7ABEC5"/>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
            <p:cNvSpPr>
              <a:spLocks/>
            </p:cNvSpPr>
            <p:nvPr/>
          </p:nvSpPr>
          <p:spPr bwMode="auto">
            <a:xfrm>
              <a:off x="3855" y="1998"/>
              <a:ext cx="1812" cy="526"/>
            </a:xfrm>
            <a:custGeom>
              <a:avLst/>
              <a:gdLst>
                <a:gd name="T0" fmla="*/ 1812 w 1812"/>
                <a:gd name="T1" fmla="*/ 0 h 526"/>
                <a:gd name="T2" fmla="*/ 1812 w 1812"/>
                <a:gd name="T3" fmla="*/ 526 h 526"/>
                <a:gd name="T4" fmla="*/ 0 w 1812"/>
                <a:gd name="T5" fmla="*/ 526 h 526"/>
                <a:gd name="T6" fmla="*/ 0 w 1812"/>
                <a:gd name="T7" fmla="*/ 303 h 526"/>
                <a:gd name="T8" fmla="*/ 1812 w 1812"/>
                <a:gd name="T9" fmla="*/ 0 h 526"/>
              </a:gdLst>
              <a:ahLst/>
              <a:cxnLst>
                <a:cxn ang="0">
                  <a:pos x="T0" y="T1"/>
                </a:cxn>
                <a:cxn ang="0">
                  <a:pos x="T2" y="T3"/>
                </a:cxn>
                <a:cxn ang="0">
                  <a:pos x="T4" y="T5"/>
                </a:cxn>
                <a:cxn ang="0">
                  <a:pos x="T6" y="T7"/>
                </a:cxn>
                <a:cxn ang="0">
                  <a:pos x="T8" y="T9"/>
                </a:cxn>
              </a:cxnLst>
              <a:rect l="0" t="0" r="r" b="b"/>
              <a:pathLst>
                <a:path w="1812" h="526">
                  <a:moveTo>
                    <a:pt x="1812" y="0"/>
                  </a:moveTo>
                  <a:lnTo>
                    <a:pt x="1812" y="526"/>
                  </a:lnTo>
                  <a:lnTo>
                    <a:pt x="0" y="526"/>
                  </a:lnTo>
                  <a:lnTo>
                    <a:pt x="0" y="303"/>
                  </a:lnTo>
                  <a:lnTo>
                    <a:pt x="1812" y="0"/>
                  </a:lnTo>
                  <a:close/>
                </a:path>
              </a:pathLst>
            </a:custGeom>
            <a:gradFill>
              <a:gsLst>
                <a:gs pos="0">
                  <a:srgbClr val="019CBE"/>
                </a:gs>
                <a:gs pos="100000">
                  <a:srgbClr val="01BAB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2"/>
            <p:cNvSpPr>
              <a:spLocks/>
            </p:cNvSpPr>
            <p:nvPr/>
          </p:nvSpPr>
          <p:spPr bwMode="auto">
            <a:xfrm>
              <a:off x="3855" y="2524"/>
              <a:ext cx="1812" cy="527"/>
            </a:xfrm>
            <a:custGeom>
              <a:avLst/>
              <a:gdLst>
                <a:gd name="T0" fmla="*/ 1812 w 1812"/>
                <a:gd name="T1" fmla="*/ 0 h 527"/>
                <a:gd name="T2" fmla="*/ 1812 w 1812"/>
                <a:gd name="T3" fmla="*/ 527 h 527"/>
                <a:gd name="T4" fmla="*/ 0 w 1812"/>
                <a:gd name="T5" fmla="*/ 223 h 527"/>
                <a:gd name="T6" fmla="*/ 0 w 1812"/>
                <a:gd name="T7" fmla="*/ 0 h 527"/>
                <a:gd name="T8" fmla="*/ 1812 w 1812"/>
                <a:gd name="T9" fmla="*/ 0 h 527"/>
              </a:gdLst>
              <a:ahLst/>
              <a:cxnLst>
                <a:cxn ang="0">
                  <a:pos x="T0" y="T1"/>
                </a:cxn>
                <a:cxn ang="0">
                  <a:pos x="T2" y="T3"/>
                </a:cxn>
                <a:cxn ang="0">
                  <a:pos x="T4" y="T5"/>
                </a:cxn>
                <a:cxn ang="0">
                  <a:pos x="T6" y="T7"/>
                </a:cxn>
                <a:cxn ang="0">
                  <a:pos x="T8" y="T9"/>
                </a:cxn>
              </a:cxnLst>
              <a:rect l="0" t="0" r="r" b="b"/>
              <a:pathLst>
                <a:path w="1812" h="527">
                  <a:moveTo>
                    <a:pt x="1812" y="0"/>
                  </a:moveTo>
                  <a:lnTo>
                    <a:pt x="1812" y="527"/>
                  </a:lnTo>
                  <a:lnTo>
                    <a:pt x="0" y="223"/>
                  </a:lnTo>
                  <a:lnTo>
                    <a:pt x="0" y="0"/>
                  </a:lnTo>
                  <a:lnTo>
                    <a:pt x="1812" y="0"/>
                  </a:lnTo>
                  <a:close/>
                </a:path>
              </a:pathLst>
            </a:custGeom>
            <a:gradFill>
              <a:gsLst>
                <a:gs pos="0">
                  <a:srgbClr val="019CBE"/>
                </a:gs>
                <a:gs pos="100000">
                  <a:srgbClr val="01D4C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3"/>
            <p:cNvSpPr>
              <a:spLocks/>
            </p:cNvSpPr>
            <p:nvPr/>
          </p:nvSpPr>
          <p:spPr bwMode="auto">
            <a:xfrm>
              <a:off x="3338" y="1764"/>
              <a:ext cx="517" cy="1521"/>
            </a:xfrm>
            <a:custGeom>
              <a:avLst/>
              <a:gdLst>
                <a:gd name="T0" fmla="*/ 0 w 517"/>
                <a:gd name="T1" fmla="*/ 760 h 1521"/>
                <a:gd name="T2" fmla="*/ 517 w 517"/>
                <a:gd name="T3" fmla="*/ 1521 h 1521"/>
                <a:gd name="T4" fmla="*/ 517 w 517"/>
                <a:gd name="T5" fmla="*/ 760 h 1521"/>
                <a:gd name="T6" fmla="*/ 517 w 517"/>
                <a:gd name="T7" fmla="*/ 0 h 1521"/>
                <a:gd name="T8" fmla="*/ 0 w 517"/>
                <a:gd name="T9" fmla="*/ 760 h 1521"/>
              </a:gdLst>
              <a:ahLst/>
              <a:cxnLst>
                <a:cxn ang="0">
                  <a:pos x="T0" y="T1"/>
                </a:cxn>
                <a:cxn ang="0">
                  <a:pos x="T2" y="T3"/>
                </a:cxn>
                <a:cxn ang="0">
                  <a:pos x="T4" y="T5"/>
                </a:cxn>
                <a:cxn ang="0">
                  <a:pos x="T6" y="T7"/>
                </a:cxn>
                <a:cxn ang="0">
                  <a:pos x="T8" y="T9"/>
                </a:cxn>
              </a:cxnLst>
              <a:rect l="0" t="0" r="r" b="b"/>
              <a:pathLst>
                <a:path w="517" h="1521">
                  <a:moveTo>
                    <a:pt x="0" y="760"/>
                  </a:moveTo>
                  <a:lnTo>
                    <a:pt x="517" y="1521"/>
                  </a:lnTo>
                  <a:lnTo>
                    <a:pt x="517" y="760"/>
                  </a:lnTo>
                  <a:lnTo>
                    <a:pt x="517" y="0"/>
                  </a:lnTo>
                  <a:lnTo>
                    <a:pt x="0" y="760"/>
                  </a:lnTo>
                  <a:close/>
                </a:path>
              </a:pathLst>
            </a:custGeom>
            <a:solidFill>
              <a:srgbClr val="019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32"/>
          <p:cNvSpPr>
            <a:spLocks/>
          </p:cNvSpPr>
          <p:nvPr/>
        </p:nvSpPr>
        <p:spPr bwMode="auto">
          <a:xfrm rot="10800000">
            <a:off x="4037264" y="2385482"/>
            <a:ext cx="2922286" cy="3276603"/>
          </a:xfrm>
          <a:custGeom>
            <a:avLst/>
            <a:gdLst>
              <a:gd name="connsiteX0" fmla="*/ 2922286 w 2922286"/>
              <a:gd name="connsiteY0" fmla="*/ 0 h 3341687"/>
              <a:gd name="connsiteX1" fmla="*/ 2922286 w 2922286"/>
              <a:gd name="connsiteY1" fmla="*/ 835025 h 3341687"/>
              <a:gd name="connsiteX2" fmla="*/ 2922286 w 2922286"/>
              <a:gd name="connsiteY2" fmla="*/ 835025 h 3341687"/>
              <a:gd name="connsiteX3" fmla="*/ 2922286 w 2922286"/>
              <a:gd name="connsiteY3" fmla="*/ 1670050 h 3341687"/>
              <a:gd name="connsiteX4" fmla="*/ 2922286 w 2922286"/>
              <a:gd name="connsiteY4" fmla="*/ 2506662 h 3341687"/>
              <a:gd name="connsiteX5" fmla="*/ 2922286 w 2922286"/>
              <a:gd name="connsiteY5" fmla="*/ 2506663 h 3341687"/>
              <a:gd name="connsiteX6" fmla="*/ 2922286 w 2922286"/>
              <a:gd name="connsiteY6" fmla="*/ 3341687 h 3341687"/>
              <a:gd name="connsiteX7" fmla="*/ 0 w 2922286"/>
              <a:gd name="connsiteY7" fmla="*/ 2378075 h 3341687"/>
              <a:gd name="connsiteX8" fmla="*/ 0 w 2922286"/>
              <a:gd name="connsiteY8" fmla="*/ 2024063 h 3341687"/>
              <a:gd name="connsiteX9" fmla="*/ 0 w 2922286"/>
              <a:gd name="connsiteY9" fmla="*/ 2024062 h 3341687"/>
              <a:gd name="connsiteX10" fmla="*/ 0 w 2922286"/>
              <a:gd name="connsiteY10" fmla="*/ 1670050 h 3341687"/>
              <a:gd name="connsiteX11" fmla="*/ 0 w 2922286"/>
              <a:gd name="connsiteY11" fmla="*/ 1316038 h 3341687"/>
              <a:gd name="connsiteX12" fmla="*/ 0 w 2922286"/>
              <a:gd name="connsiteY12" fmla="*/ 1316037 h 3341687"/>
              <a:gd name="connsiteX13" fmla="*/ 0 w 2922286"/>
              <a:gd name="connsiteY13" fmla="*/ 963613 h 33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2286" h="3341687">
                <a:moveTo>
                  <a:pt x="2922286" y="0"/>
                </a:moveTo>
                <a:lnTo>
                  <a:pt x="2922286" y="835025"/>
                </a:lnTo>
                <a:lnTo>
                  <a:pt x="2922286" y="835025"/>
                </a:lnTo>
                <a:lnTo>
                  <a:pt x="2922286" y="1670050"/>
                </a:lnTo>
                <a:lnTo>
                  <a:pt x="2922286" y="2506662"/>
                </a:lnTo>
                <a:lnTo>
                  <a:pt x="2922286" y="2506663"/>
                </a:lnTo>
                <a:lnTo>
                  <a:pt x="2922286" y="3341687"/>
                </a:lnTo>
                <a:lnTo>
                  <a:pt x="0" y="2378075"/>
                </a:lnTo>
                <a:lnTo>
                  <a:pt x="0" y="2024063"/>
                </a:lnTo>
                <a:lnTo>
                  <a:pt x="0" y="2024062"/>
                </a:lnTo>
                <a:lnTo>
                  <a:pt x="0" y="1670050"/>
                </a:lnTo>
                <a:lnTo>
                  <a:pt x="0" y="1316038"/>
                </a:lnTo>
                <a:lnTo>
                  <a:pt x="0" y="1316037"/>
                </a:lnTo>
                <a:lnTo>
                  <a:pt x="0" y="963613"/>
                </a:lnTo>
                <a:close/>
              </a:path>
            </a:pathLst>
          </a:custGeom>
          <a:gradFill>
            <a:gsLst>
              <a:gs pos="0">
                <a:schemeClr val="tx1">
                  <a:alpha val="0"/>
                </a:schemeClr>
              </a:gs>
              <a:gs pos="100000">
                <a:schemeClr val="tx1">
                  <a:alpha val="20000"/>
                </a:schemeClr>
              </a:gs>
            </a:gsLst>
            <a:lin ang="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901176" y="2187365"/>
            <a:ext cx="302573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Be clear, consistent, predictable, </a:t>
            </a:r>
            <a:b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b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and follow through</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5" name="TextBox 34"/>
          <p:cNvSpPr txBox="1"/>
          <p:nvPr/>
        </p:nvSpPr>
        <p:spPr>
          <a:xfrm>
            <a:off x="871872" y="3100885"/>
            <a:ext cx="308435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Maintain high expectations and assume positive intent, build on success rather than establishing limits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6" name="TextBox 35"/>
          <p:cNvSpPr txBox="1"/>
          <p:nvPr/>
        </p:nvSpPr>
        <p:spPr>
          <a:xfrm>
            <a:off x="871854" y="4309072"/>
            <a:ext cx="3055054"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Provide guided opportunities to participate through voice and choice</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7" name="TextBox 36"/>
          <p:cNvSpPr txBox="1"/>
          <p:nvPr/>
        </p:nvSpPr>
        <p:spPr>
          <a:xfrm>
            <a:off x="849451" y="5424594"/>
            <a:ext cx="316540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Focus on the feeling of safety, building trust, and reliability of relationships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60" name="TextBox 59"/>
          <p:cNvSpPr txBox="1"/>
          <p:nvPr/>
        </p:nvSpPr>
        <p:spPr>
          <a:xfrm>
            <a:off x="849451" y="579423"/>
            <a:ext cx="752619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n-ea"/>
                <a:cs typeface="+mn-cs"/>
              </a:rPr>
              <a:t>What else can we do?</a:t>
            </a:r>
            <a:endPar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 name="m_-7325183534970676318_x0000_i1025" descr="Inline image 1">
            <a:extLst>
              <a:ext uri="{FF2B5EF4-FFF2-40B4-BE49-F238E27FC236}">
                <a16:creationId xmlns:a16="http://schemas.microsoft.com/office/drawing/2014/main" id="{1F215041-B6FD-47F0-B32F-D65A8339F5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0" r="303"/>
          <a:stretch/>
        </p:blipFill>
        <p:spPr bwMode="auto">
          <a:xfrm>
            <a:off x="8001000" y="2187365"/>
            <a:ext cx="3770623" cy="38235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638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2" descr="Image result for b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436" y="1685399"/>
            <a:ext cx="8740584"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42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836795" y="326699"/>
            <a:ext cx="4916805" cy="2858091"/>
            <a:chOff x="1638300" y="1335371"/>
            <a:chExt cx="8915400" cy="5182435"/>
          </a:xfrm>
        </p:grpSpPr>
        <p:pic>
          <p:nvPicPr>
            <p:cNvPr id="12" name="Picture 11"/>
            <p:cNvPicPr>
              <a:picLocks noChangeAspect="1"/>
            </p:cNvPicPr>
            <p:nvPr/>
          </p:nvPicPr>
          <p:blipFill rotWithShape="1">
            <a:blip r:embed="rId3"/>
            <a:srcRect b="91829"/>
            <a:stretch/>
          </p:blipFill>
          <p:spPr>
            <a:xfrm>
              <a:off x="1638300" y="1335371"/>
              <a:ext cx="8915400" cy="41722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stretch>
              <a:fillRect/>
            </a:stretch>
          </p:blipFill>
          <p:spPr>
            <a:xfrm>
              <a:off x="1638300" y="1719262"/>
              <a:ext cx="8915400" cy="4798544"/>
            </a:xfrm>
            <a:prstGeom prst="rect">
              <a:avLst/>
            </a:prstGeom>
            <a:ln>
              <a:noFill/>
            </a:ln>
            <a:effectLst>
              <a:outerShdw blurRad="292100" dist="139700" dir="2700000" algn="tl" rotWithShape="0">
                <a:srgbClr val="333333">
                  <a:alpha val="65000"/>
                </a:srgbClr>
              </a:outerShdw>
            </a:effectLst>
          </p:spPr>
        </p:pic>
      </p:grpSp>
      <p:sp>
        <p:nvSpPr>
          <p:cNvPr id="2" name="Slide Number Placeholder 1"/>
          <p:cNvSpPr>
            <a:spLocks noGrp="1"/>
          </p:cNvSpPr>
          <p:nvPr>
            <p:ph type="sldNum" sz="quarter" idx="12"/>
          </p:nvPr>
        </p:nvSpPr>
        <p:spPr/>
        <p:txBody>
          <a:bodyPr/>
          <a:lstStyle/>
          <a:p>
            <a:fld id="{E4ABA313-1307-41B8-8F2A-ACB64B5A7F1F}" type="slidenum">
              <a:rPr lang="en-US" smtClean="0"/>
              <a:t>148</a:t>
            </a:fld>
            <a:endParaRPr lang="en-US"/>
          </a:p>
        </p:txBody>
      </p:sp>
      <p:pic>
        <p:nvPicPr>
          <p:cNvPr id="3" name="Picture 2"/>
          <p:cNvPicPr>
            <a:picLocks noChangeAspect="1"/>
          </p:cNvPicPr>
          <p:nvPr/>
        </p:nvPicPr>
        <p:blipFill>
          <a:blip r:embed="rId5"/>
          <a:stretch>
            <a:fillRect/>
          </a:stretch>
        </p:blipFill>
        <p:spPr>
          <a:xfrm>
            <a:off x="152400" y="228600"/>
            <a:ext cx="3249556" cy="22764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457200" y="2209800"/>
            <a:ext cx="4074795" cy="2286000"/>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5868005" y="1715358"/>
            <a:ext cx="5723467" cy="3431110"/>
            <a:chOff x="1638300" y="2133600"/>
            <a:chExt cx="8947916" cy="4441407"/>
          </a:xfrm>
        </p:grpSpPr>
        <p:pic>
          <p:nvPicPr>
            <p:cNvPr id="15" name="Picture 14"/>
            <p:cNvPicPr>
              <a:picLocks noChangeAspect="1"/>
            </p:cNvPicPr>
            <p:nvPr/>
          </p:nvPicPr>
          <p:blipFill>
            <a:blip r:embed="rId7"/>
            <a:stretch>
              <a:fillRect/>
            </a:stretch>
          </p:blipFill>
          <p:spPr>
            <a:xfrm>
              <a:off x="1642310" y="2133600"/>
              <a:ext cx="8943906" cy="432378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8"/>
            <a:stretch>
              <a:fillRect/>
            </a:stretch>
          </p:blipFill>
          <p:spPr>
            <a:xfrm>
              <a:off x="1638300" y="6440856"/>
              <a:ext cx="8947916" cy="134151"/>
            </a:xfrm>
            <a:prstGeom prst="rect">
              <a:avLst/>
            </a:prstGeom>
            <a:ln>
              <a:noFill/>
            </a:ln>
            <a:effectLst>
              <a:outerShdw blurRad="292100" dist="139700" dir="2700000" algn="tl" rotWithShape="0">
                <a:srgbClr val="333333">
                  <a:alpha val="65000"/>
                </a:srgbClr>
              </a:outerShdw>
            </a:effectLst>
          </p:spPr>
        </p:pic>
      </p:grpSp>
      <p:grpSp>
        <p:nvGrpSpPr>
          <p:cNvPr id="5" name="Group 4"/>
          <p:cNvGrpSpPr/>
          <p:nvPr/>
        </p:nvGrpSpPr>
        <p:grpSpPr>
          <a:xfrm>
            <a:off x="4114800" y="2868006"/>
            <a:ext cx="6134100" cy="3656494"/>
            <a:chOff x="1676400" y="1116714"/>
            <a:chExt cx="8915400" cy="5239636"/>
          </a:xfrm>
        </p:grpSpPr>
        <p:pic>
          <p:nvPicPr>
            <p:cNvPr id="6" name="Picture 5"/>
            <p:cNvPicPr>
              <a:picLocks noChangeAspect="1"/>
            </p:cNvPicPr>
            <p:nvPr/>
          </p:nvPicPr>
          <p:blipFill>
            <a:blip r:embed="rId3"/>
            <a:stretch>
              <a:fillRect/>
            </a:stretch>
          </p:blipFill>
          <p:spPr>
            <a:xfrm>
              <a:off x="1676400" y="1116714"/>
              <a:ext cx="8915400" cy="510597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a:stretch>
              <a:fillRect/>
            </a:stretch>
          </p:blipFill>
          <p:spPr>
            <a:xfrm>
              <a:off x="1676400" y="6222686"/>
              <a:ext cx="8915400" cy="13366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1953795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2" descr="Image result for non trauma informed vs trauma informe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334" l="0" r="100000">
                        <a14:foregroundMark x1="977" y1="8091" x2="1074" y2="91656"/>
                        <a14:foregroundMark x1="6348" y1="11884" x2="5859" y2="86220"/>
                      </a14:backgroundRemoval>
                    </a14:imgEffect>
                  </a14:imgLayer>
                </a14:imgProps>
              </a:ext>
              <a:ext uri="{28A0092B-C50C-407E-A947-70E740481C1C}">
                <a14:useLocalDpi xmlns:a14="http://schemas.microsoft.com/office/drawing/2010/main" val="0"/>
              </a:ext>
            </a:extLst>
          </a:blip>
          <a:srcRect/>
          <a:stretch>
            <a:fillRect/>
          </a:stretch>
        </p:blipFill>
        <p:spPr bwMode="auto">
          <a:xfrm>
            <a:off x="2895600" y="791863"/>
            <a:ext cx="7010400" cy="54152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42733" y="255792"/>
            <a:ext cx="10515600" cy="953312"/>
          </a:xfrm>
        </p:spPr>
        <p:txBody>
          <a:bodyPr>
            <a:normAutofit/>
          </a:bodyPr>
          <a:lstStyle/>
          <a:p>
            <a:r>
              <a:rPr lang="en-US" sz="3200" b="1" dirty="0" smtClean="0">
                <a:solidFill>
                  <a:srgbClr val="3C4B5C"/>
                </a:solidFill>
                <a:latin typeface="+mn-lt"/>
              </a:rPr>
              <a:t>Remember the Shift!</a:t>
            </a:r>
            <a:endParaRPr lang="en-US" sz="3200" b="1" dirty="0">
              <a:solidFill>
                <a:srgbClr val="3C4B5C"/>
              </a:solidFill>
              <a:latin typeface="+mn-lt"/>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Tree>
    <p:extLst>
      <p:ext uri="{BB962C8B-B14F-4D97-AF65-F5344CB8AC3E}">
        <p14:creationId xmlns:p14="http://schemas.microsoft.com/office/powerpoint/2010/main" val="595269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smtClean="0">
                <a:solidFill>
                  <a:schemeClr val="bg1"/>
                </a:solidFill>
                <a:latin typeface="Arial Black" panose="020B0A04020102020204" pitchFamily="34" charset="0"/>
              </a:rPr>
              <a:t>ACE SCORE CALCULATOR</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9"/>
          <p:cNvSpPr txBox="1"/>
          <p:nvPr/>
        </p:nvSpPr>
        <p:spPr>
          <a:xfrm>
            <a:off x="1054100" y="1600200"/>
            <a:ext cx="5956300" cy="267765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Did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 parent or other adult in the household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often: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Swear at you, insult you, put you down, or humiliate you?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OR</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Act in a way that made you afraid that you might be physically hurt?</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Yes   	No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If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yes enter 1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________</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7620000" y="1974276"/>
            <a:ext cx="3563886" cy="460716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01933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latin typeface="+mn-lt"/>
              </a:rPr>
              <a:t>Resources</a:t>
            </a:r>
            <a:endParaRPr lang="en-US" sz="3200" b="1" dirty="0">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
        <p:nvSpPr>
          <p:cNvPr id="8" name="Content Placeholder 6"/>
          <p:cNvSpPr txBox="1">
            <a:spLocks/>
          </p:cNvSpPr>
          <p:nvPr/>
        </p:nvSpPr>
        <p:spPr>
          <a:xfrm>
            <a:off x="642733" y="1371600"/>
            <a:ext cx="11049000" cy="5791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CWC</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www.snocochildrenswellnesscoalition.com</a:t>
            </a:r>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Kernels: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http://promiseneighborhoods.org/kernels/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http://bit.ly/embry_kernels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ACES: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http://www.cdc.gov/ace/index.htm</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http://www.acestudy.org/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http://www.fpc.wa.gov/</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http://www.acestoohigh.com</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ARC Training: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hlinkClick r:id="rId11"/>
              </a:rPr>
              <a:t>http://</a:t>
            </a:r>
            <a:r>
              <a:rPr kumimoji="0" lang="en-US" sz="1200" b="0" i="0" u="sng" strike="noStrike" kern="1200" cap="none" spc="0" normalizeH="0" baseline="0" noProof="0" dirty="0" smtClean="0">
                <a:ln>
                  <a:noFill/>
                </a:ln>
                <a:solidFill>
                  <a:prstClr val="black"/>
                </a:solidFill>
                <a:effectLst/>
                <a:uLnTx/>
                <a:uFillTx/>
                <a:latin typeface="Calibri" panose="020F0502020204030204"/>
                <a:ea typeface="+mn-ea"/>
                <a:cs typeface="+mn-cs"/>
                <a:hlinkClick r:id="rId11"/>
              </a:rPr>
              <a:t>www.traumacenter.org/research/ascot.php</a:t>
            </a:r>
            <a:endParaRPr kumimoji="0" lang="en-US" sz="1200" b="0" i="0" u="sng"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0" i="0" u="sng"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52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a:solidFill>
                  <a:schemeClr val="bg1"/>
                </a:solidFill>
                <a:latin typeface="Arial Black" panose="020B0A04020102020204" pitchFamily="34" charset="0"/>
              </a:rPr>
              <a:t>CALCULATING YOUR ACE SCORE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ontent Placeholder 8"/>
          <p:cNvSpPr txBox="1">
            <a:spLocks/>
          </p:cNvSpPr>
          <p:nvPr/>
        </p:nvSpPr>
        <p:spPr>
          <a:xfrm>
            <a:off x="1066800" y="1600200"/>
            <a:ext cx="9626600" cy="4144963"/>
          </a:xfrm>
          <a:prstGeom prst="rect">
            <a:avLst/>
          </a:prstGeom>
        </p:spPr>
        <p:txBody>
          <a:bodyPr vert="horz" lIns="91440" tIns="45720" rIns="91440" bIns="45720" rtlCol="0">
            <a:norm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Did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 parent or other adult in the household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often: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push, grab, slap, or throw something at you?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OR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Ever hit you so hard that you had marks or were injured?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Yes   	No		If yes enter 1    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Tree>
    <p:extLst>
      <p:ext uri="{BB962C8B-B14F-4D97-AF65-F5344CB8AC3E}">
        <p14:creationId xmlns:p14="http://schemas.microsoft.com/office/powerpoint/2010/main" val="3969935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a:solidFill>
                  <a:schemeClr val="bg1"/>
                </a:solidFill>
                <a:latin typeface="Arial Black" panose="020B0A04020102020204" pitchFamily="34" charset="0"/>
              </a:rPr>
              <a:t>CALCULATING YOUR ACE SCORE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ontent Placeholder 8"/>
          <p:cNvSpPr txBox="1">
            <a:spLocks/>
          </p:cNvSpPr>
          <p:nvPr/>
        </p:nvSpPr>
        <p:spPr>
          <a:xfrm>
            <a:off x="1066800" y="1600200"/>
            <a:ext cx="9601200" cy="4449763"/>
          </a:xfrm>
          <a:prstGeom prst="rect">
            <a:avLst/>
          </a:prstGeom>
        </p:spPr>
        <p:txBody>
          <a:bodyPr vert="horz" lIns="91440" tIns="45720" rIns="91440" bIns="45720" rtlCol="0">
            <a:normAutofit fontScale="92500" lnSpcReduction="10000"/>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Did an adult or person at least 5 years older than you </a:t>
            </a: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ever t</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ouch or fondle you or have you touch their body in a sexual way? </a:t>
            </a: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OR</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 Try to or actually have oral, anal, or vaginal sex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Yes   	No		If yes enter 1     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Did you </a:t>
            </a: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often </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feel that no one in your family loved you or thought you were important or special? </a:t>
            </a: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OR </a:t>
            </a: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Your family didn’t look out for each other, feel close to each other, or support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Yes   	No		If yes enter 1    ________</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Tree>
    <p:extLst>
      <p:ext uri="{BB962C8B-B14F-4D97-AF65-F5344CB8AC3E}">
        <p14:creationId xmlns:p14="http://schemas.microsoft.com/office/powerpoint/2010/main" val="1985662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a:solidFill>
                  <a:schemeClr val="bg1"/>
                </a:solidFill>
                <a:latin typeface="Arial Black" panose="020B0A04020102020204" pitchFamily="34" charset="0"/>
              </a:rPr>
              <a:t>CALCULATING YOUR ACE SCORE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ontent Placeholder 8"/>
          <p:cNvSpPr txBox="1">
            <a:spLocks/>
          </p:cNvSpPr>
          <p:nvPr/>
        </p:nvSpPr>
        <p:spPr>
          <a:xfrm>
            <a:off x="1066800" y="1600200"/>
            <a:ext cx="9601200" cy="4495801"/>
          </a:xfrm>
          <a:prstGeom prst="rect">
            <a:avLst/>
          </a:prstGeom>
        </p:spPr>
        <p:txBody>
          <a:bodyPr vert="horz" lIns="91440" tIns="45720" rIns="91440" bIns="45720" rtlCol="0">
            <a:normAutofit lnSpcReduction="10000"/>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Did you often feel that you didn’t have enough to eat, had to wear dirty clothes, and had no one to protect you? OR Your parents were too drunk or high to take care of you or take you to the doctor if you needed it?</a:t>
            </a:r>
            <a:b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br>
            <a:endPar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Yes   	No		If yes enter 1    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Were your parents ever separated or divorced? </a:t>
            </a:r>
            <a:endPar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Yes   	No		If yes enter 1    _______</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Tree>
    <p:extLst>
      <p:ext uri="{BB962C8B-B14F-4D97-AF65-F5344CB8AC3E}">
        <p14:creationId xmlns:p14="http://schemas.microsoft.com/office/powerpoint/2010/main" val="162540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a:solidFill>
                  <a:schemeClr val="bg1"/>
                </a:solidFill>
                <a:latin typeface="Arial Black" panose="020B0A04020102020204" pitchFamily="34" charset="0"/>
              </a:rPr>
              <a:t>CALCULATING YOUR ACE SCORE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ontent Placeholder 8"/>
          <p:cNvSpPr txBox="1">
            <a:spLocks/>
          </p:cNvSpPr>
          <p:nvPr/>
        </p:nvSpPr>
        <p:spPr>
          <a:xfrm>
            <a:off x="1066800" y="1600200"/>
            <a:ext cx="9601200" cy="4495801"/>
          </a:xfrm>
          <a:prstGeom prst="rect">
            <a:avLst/>
          </a:prstGeom>
        </p:spPr>
        <p:txBody>
          <a:bodyPr vert="horz" lIns="91440" tIns="45720" rIns="91440" bIns="45720" rtlCol="0">
            <a:normAutofit fontScale="92500" lnSpcReduction="20000"/>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Was your mother or stepmother often pushed, grabbed, slapped, or had something thrown at her? OR Sometimes or often kicked, bitten, hit with a fist, or hit with something hard? OR Ever repeatedly hit over at least a few minutes or threatened with a gun or knife?</a:t>
            </a:r>
            <a:b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br>
            <a:endPar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Yes   	No		If yes enter 1    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8"/>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Did you live with anyone who was a problem drinker or alcoholic or who used street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Yes   	No		If yes enter 1    _______</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Tree>
    <p:extLst>
      <p:ext uri="{BB962C8B-B14F-4D97-AF65-F5344CB8AC3E}">
        <p14:creationId xmlns:p14="http://schemas.microsoft.com/office/powerpoint/2010/main" val="165960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DB429-B91C-4E6E-8EEB-1E36D0A516AD}"/>
              </a:ext>
            </a:extLst>
          </p:cNvPr>
          <p:cNvSpPr/>
          <p:nvPr/>
        </p:nvSpPr>
        <p:spPr>
          <a:xfrm>
            <a:off x="4075611" y="5677989"/>
            <a:ext cx="8116389" cy="1180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390B786-5BC3-4D0E-8B8E-325C0F83C878}"/>
              </a:ext>
            </a:extLst>
          </p:cNvPr>
          <p:cNvSpPr/>
          <p:nvPr/>
        </p:nvSpPr>
        <p:spPr>
          <a:xfrm>
            <a:off x="1" y="1"/>
            <a:ext cx="3439886" cy="6858000"/>
          </a:xfrm>
          <a:prstGeom prst="rect">
            <a:avLst/>
          </a:prstGeom>
          <a:solidFill>
            <a:srgbClr val="7ABE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777087" y="108039"/>
            <a:ext cx="6308924" cy="1143000"/>
          </a:xfrm>
        </p:spPr>
        <p:txBody>
          <a:bodyPr>
            <a:normAutofit/>
          </a:bodyPr>
          <a:lstStyle/>
          <a:p>
            <a:r>
              <a:rPr lang="en-US" sz="3000" dirty="0" smtClean="0"/>
              <a:t>Joe Neigel, </a:t>
            </a:r>
            <a:r>
              <a:rPr lang="en-US" sz="2400" dirty="0" smtClean="0"/>
              <a:t>BA, CPP</a:t>
            </a:r>
            <a:endParaRPr lang="en-US" sz="3000" dirty="0"/>
          </a:p>
        </p:txBody>
      </p:sp>
      <p:pic>
        <p:nvPicPr>
          <p:cNvPr id="7" name="Content Placeholder 6">
            <a:extLst>
              <a:ext uri="{FF2B5EF4-FFF2-40B4-BE49-F238E27FC236}">
                <a16:creationId xmlns:a16="http://schemas.microsoft.com/office/drawing/2014/main" id="{6FDDEE29-294E-4B0A-BFBD-F13B8B0DB8E9}"/>
              </a:ext>
            </a:extLst>
          </p:cNvPr>
          <p:cNvPicPr>
            <a:picLocks noGrp="1" noChangeAspect="1"/>
          </p:cNvPicPr>
          <p:nvPr>
            <p:ph idx="1"/>
          </p:nvPr>
        </p:nvPicPr>
        <p:blipFill>
          <a:blip r:embed="rId3"/>
          <a:stretch>
            <a:fillRect/>
          </a:stretch>
        </p:blipFill>
        <p:spPr>
          <a:xfrm>
            <a:off x="4599284" y="6153542"/>
            <a:ext cx="6662058" cy="596419"/>
          </a:xfrm>
        </p:spPr>
      </p:pic>
      <p:sp>
        <p:nvSpPr>
          <p:cNvPr id="11" name="TextBox 10">
            <a:extLst>
              <a:ext uri="{FF2B5EF4-FFF2-40B4-BE49-F238E27FC236}">
                <a16:creationId xmlns:a16="http://schemas.microsoft.com/office/drawing/2014/main" id="{CC70134C-BEF0-4698-B242-3728D28BCAF6}"/>
              </a:ext>
            </a:extLst>
          </p:cNvPr>
          <p:cNvSpPr txBox="1"/>
          <p:nvPr/>
        </p:nvSpPr>
        <p:spPr>
          <a:xfrm>
            <a:off x="4673306" y="1083674"/>
            <a:ext cx="6514013" cy="526297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374C"/>
                </a:solidFill>
                <a:effectLst/>
                <a:uLnTx/>
                <a:uFillTx/>
                <a:latin typeface="Lucida Sans" panose="020B0602030504020204" pitchFamily="34" charset="0"/>
                <a:ea typeface="+mn-ea"/>
                <a:cs typeface="+mn-cs"/>
              </a:rPr>
              <a:t>Joe Neigel is Monroe School District's Prevention Services Manager, where he supervises </a:t>
            </a:r>
            <a:r>
              <a:rPr kumimoji="0" lang="en-US" sz="1400" b="0" i="0" u="none" strike="noStrike" kern="1200" cap="none" spc="0" normalizeH="0" baseline="0" noProof="0" dirty="0" smtClean="0">
                <a:ln>
                  <a:noFill/>
                </a:ln>
                <a:solidFill>
                  <a:srgbClr val="2E374C"/>
                </a:solidFill>
                <a:effectLst/>
                <a:uLnTx/>
                <a:uFillTx/>
                <a:latin typeface="Lucida Sans" panose="020B0602030504020204" pitchFamily="34" charset="0"/>
                <a:ea typeface="+mn-ea"/>
                <a:cs typeface="+mn-cs"/>
              </a:rPr>
              <a:t>the </a:t>
            </a:r>
            <a:r>
              <a:rPr kumimoji="0" lang="en-US" sz="1400" b="0" i="0" u="none" strike="noStrike" kern="1200" cap="none" spc="0" normalizeH="0" baseline="0" noProof="0" dirty="0">
                <a:ln>
                  <a:noFill/>
                </a:ln>
                <a:solidFill>
                  <a:srgbClr val="2E374C"/>
                </a:solidFill>
                <a:effectLst/>
                <a:uLnTx/>
                <a:uFillTx/>
                <a:latin typeface="Lucida Sans" panose="020B0602030504020204" pitchFamily="34" charset="0"/>
                <a:ea typeface="+mn-ea"/>
                <a:cs typeface="+mn-cs"/>
              </a:rPr>
              <a:t>Behavioral Health Team and the implementation of tiered, evidence-based strategies to address substance use, mental health and suicide. Joe also coordinates the Monroe Community Coalition and is recognized across Washington State as an expert speaker on the topics of substance abuse prevention, Adverse Childhood Experiences and evidence-based prevention kernels. His print and video community guide, "Prevention Tools: What Works, What Doesn't," is distributed statewide and nationally by the Washington State Health Care Authority. Most importantly, Joe is a daddy to five </a:t>
            </a:r>
            <a:r>
              <a:rPr kumimoji="0" lang="en-US" sz="1400" b="0" i="0" u="none" strike="noStrike" kern="1200" cap="none" spc="0" normalizeH="0" baseline="0" noProof="0" dirty="0" smtClean="0">
                <a:ln>
                  <a:noFill/>
                </a:ln>
                <a:solidFill>
                  <a:srgbClr val="2E374C"/>
                </a:solidFill>
                <a:effectLst/>
                <a:uLnTx/>
                <a:uFillTx/>
                <a:latin typeface="Lucida Sans" panose="020B0602030504020204" pitchFamily="34" charset="0"/>
                <a:ea typeface="+mn-ea"/>
                <a:cs typeface="+mn-cs"/>
              </a:rPr>
              <a:t>quirky, sweet and hilarious </a:t>
            </a:r>
            <a:r>
              <a:rPr kumimoji="0" lang="en-US" sz="1400" b="0" i="0" u="none" strike="noStrike" kern="1200" cap="none" spc="0" normalizeH="0" baseline="0" noProof="0" dirty="0">
                <a:ln>
                  <a:noFill/>
                </a:ln>
                <a:solidFill>
                  <a:srgbClr val="2E374C"/>
                </a:solidFill>
                <a:effectLst/>
                <a:uLnTx/>
                <a:uFillTx/>
                <a:latin typeface="Lucida Sans" panose="020B0602030504020204" pitchFamily="34" charset="0"/>
                <a:ea typeface="+mn-ea"/>
                <a:cs typeface="+mn-cs"/>
              </a:rPr>
              <a:t>children aged </a:t>
            </a:r>
            <a:r>
              <a:rPr kumimoji="0" lang="en-US" sz="1400" b="0" i="0" u="none" strike="noStrike" kern="1200" cap="none" spc="0" normalizeH="0" baseline="0" noProof="0" dirty="0" smtClean="0">
                <a:ln>
                  <a:noFill/>
                </a:ln>
                <a:solidFill>
                  <a:srgbClr val="2E374C"/>
                </a:solidFill>
                <a:effectLst/>
                <a:uLnTx/>
                <a:uFillTx/>
                <a:latin typeface="Lucida Sans" panose="020B0602030504020204" pitchFamily="34" charset="0"/>
                <a:ea typeface="+mn-ea"/>
                <a:cs typeface="+mn-cs"/>
              </a:rPr>
              <a:t>8-21.    </a:t>
            </a:r>
            <a:endParaRPr kumimoji="0" lang="en-US" sz="1400" b="0" i="0" u="none" strike="noStrike" kern="1200" cap="none" spc="0" normalizeH="0" baseline="0" noProof="0" dirty="0">
              <a:ln>
                <a:noFill/>
              </a:ln>
              <a:solidFill>
                <a:srgbClr val="2E374C"/>
              </a:solidFill>
              <a:effectLst/>
              <a:uLnTx/>
              <a:uFillTx/>
              <a:latin typeface="Lucida Sans" panose="020B0602030504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E374C"/>
              </a:solidFill>
              <a:effectLst/>
              <a:uLnTx/>
              <a:uFillTx/>
              <a:latin typeface="Lucida Sans" panose="020B0602030504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2E374C"/>
              </a:solidFill>
              <a:effectLst/>
              <a:uLnTx/>
              <a:uFillTx/>
              <a:latin typeface="Lucida Sans" panose="020B0602030504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E374C"/>
              </a:solidFill>
              <a:effectLst/>
              <a:uLnTx/>
              <a:uFillTx/>
              <a:latin typeface="Lucida Sans" panose="020B0602030504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2E374C"/>
              </a:solidFill>
              <a:effectLst/>
              <a:uLnTx/>
              <a:uFillTx/>
              <a:latin typeface="Lucida Sans" panose="020B0602030504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Erin Wood </a:t>
            </a: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is a licensed mental health counselor and the Behavioral Health Specialist for Monroe School District. She specializes in the prevention and intervention of youth suicide, and supports students and staff in raising awareness and understanding of mental health across the lifespan. Erin organizes the district’s Crisis Recovery Team and student-focused prevention efforts including Sources of Strength and the Signs of Suicide Prevention Program. Erin loves working with students K-12, and is especially passionate about supporting the mental, emotional, and behavioral needs of every young person in our community.</a:t>
            </a:r>
            <a:endParaRPr kumimoji="0" lang="en-US" sz="1400" b="0" i="0" u="none" strike="noStrike" kern="1200" cap="none" spc="0" normalizeH="0" baseline="0" noProof="0" dirty="0">
              <a:ln>
                <a:noFill/>
              </a:ln>
              <a:solidFill>
                <a:srgbClr val="2E374C"/>
              </a:solidFill>
              <a:effectLst/>
              <a:uLnTx/>
              <a:uFillTx/>
              <a:latin typeface="Lucida Sans" panose="020B0602030504020204" pitchFamily="34" charset="0"/>
              <a:ea typeface="+mn-ea"/>
              <a:cs typeface="+mn-cs"/>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200" t="4644" b="5783"/>
          <a:stretch/>
        </p:blipFill>
        <p:spPr>
          <a:xfrm rot="5400000">
            <a:off x="1382428" y="885869"/>
            <a:ext cx="2749463" cy="228600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423" b="18228"/>
          <a:stretch/>
        </p:blipFill>
        <p:spPr>
          <a:xfrm>
            <a:off x="1614159" y="3717813"/>
            <a:ext cx="2291057" cy="2721238"/>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4523255" y="3378201"/>
            <a:ext cx="6308924" cy="1143000"/>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4000" kern="1200">
                <a:solidFill>
                  <a:srgbClr val="7ABEC5"/>
                </a:solidFill>
                <a:latin typeface="Lucida Handwriting" panose="03010101010101010101" pitchFamily="66" charset="0"/>
                <a:ea typeface="+mj-ea"/>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smtClean="0">
                <a:ln>
                  <a:noFill/>
                </a:ln>
                <a:solidFill>
                  <a:srgbClr val="7ABEC5"/>
                </a:solidFill>
                <a:effectLst/>
                <a:uLnTx/>
                <a:uFillTx/>
                <a:latin typeface="Lucida Handwriting" panose="03010101010101010101" pitchFamily="66" charset="0"/>
                <a:ea typeface="+mj-ea"/>
                <a:cs typeface="+mj-cs"/>
              </a:rPr>
              <a:t>Erin Wood, MA, LMHC</a:t>
            </a:r>
            <a:endParaRPr kumimoji="0" lang="en-US" sz="3000" b="0" i="0" u="none" strike="noStrike" kern="1200" cap="none" spc="0" normalizeH="0" baseline="0" noProof="0" dirty="0">
              <a:ln>
                <a:noFill/>
              </a:ln>
              <a:solidFill>
                <a:srgbClr val="7ABEC5"/>
              </a:solidFill>
              <a:effectLst/>
              <a:uLnTx/>
              <a:uFillTx/>
              <a:latin typeface="Lucida Handwriting" panose="03010101010101010101" pitchFamily="66" charset="0"/>
              <a:ea typeface="+mj-ea"/>
              <a:cs typeface="+mj-cs"/>
            </a:endParaRPr>
          </a:p>
        </p:txBody>
      </p:sp>
    </p:spTree>
    <p:extLst>
      <p:ext uri="{BB962C8B-B14F-4D97-AF65-F5344CB8AC3E}">
        <p14:creationId xmlns:p14="http://schemas.microsoft.com/office/powerpoint/2010/main" val="24444600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smtClean="0">
                <a:solidFill>
                  <a:schemeClr val="bg1"/>
                </a:solidFill>
                <a:latin typeface="Arial Black" panose="020B0A04020102020204" pitchFamily="34" charset="0"/>
              </a:rPr>
              <a:t>CALCULATING YOUR ACE SCORE</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8"/>
          <p:cNvSpPr txBox="1">
            <a:spLocks/>
          </p:cNvSpPr>
          <p:nvPr/>
        </p:nvSpPr>
        <p:spPr>
          <a:xfrm>
            <a:off x="1066800" y="1600200"/>
            <a:ext cx="9601200" cy="4495801"/>
          </a:xfrm>
          <a:prstGeom prst="rect">
            <a:avLst/>
          </a:prstGeom>
        </p:spPr>
        <p:txBody>
          <a:bodyPr vert="horz" lIns="91440" tIns="45720" rIns="91440" bIns="45720" rtlCol="0">
            <a:norm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9"/>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Was a household member depressed or mentally ill or did a household member attempt suicide?</a:t>
            </a:r>
            <a:endParaRPr kumimoji="0" lang="en-US" sz="2800" b="1" i="1"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Yes   	No		If yes enter 1    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10"/>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ea typeface="+mn-ea"/>
                <a:cs typeface="+mn-cs"/>
              </a:rPr>
              <a:t>Was a household member ever incarcerated?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white"/>
                </a:solidFill>
                <a:effectLst/>
                <a:uLnTx/>
                <a:uFillTx/>
                <a:latin typeface="Calibri" panose="020F0502020204030204"/>
                <a:ea typeface="+mn-ea"/>
                <a:cs typeface="+mn-cs"/>
              </a:rPr>
              <a:t>	Yes 	No		If yes enter 1    ______</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Tree>
    <p:extLst>
      <p:ext uri="{BB962C8B-B14F-4D97-AF65-F5344CB8AC3E}">
        <p14:creationId xmlns:p14="http://schemas.microsoft.com/office/powerpoint/2010/main" val="2981784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57912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19385" y="386925"/>
            <a:ext cx="4809906" cy="61555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Did Anyone Score Zero</a:t>
            </a:r>
            <a:endParaRPr kumimoji="0" lang="en-US" sz="3400" b="1" i="0" u="none" strike="noStrike" kern="1200" cap="none" spc="200" normalizeH="0" baseline="0" noProof="0" dirty="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30" name="Picture 2" descr="Image result for zero png"/>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8860" t="19283" r="19842" b="15162"/>
          <a:stretch/>
        </p:blipFill>
        <p:spPr bwMode="auto">
          <a:xfrm>
            <a:off x="4610099" y="1600200"/>
            <a:ext cx="2971801"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30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57912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29075" y="175936"/>
            <a:ext cx="4167423" cy="113877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spc="200" dirty="0" smtClean="0">
                <a:ln w="0">
                  <a:noFill/>
                </a:ln>
                <a:solidFill>
                  <a:prstClr val="white"/>
                </a:solidFill>
                <a:effectLst>
                  <a:outerShdw blurRad="38100" dist="38100" dir="2700000" algn="tl">
                    <a:srgbClr val="000000">
                      <a:alpha val="43137"/>
                    </a:srgbClr>
                  </a:outerShdw>
                </a:effectLst>
                <a:latin typeface="Calibri" panose="020F0502020204030204"/>
              </a:rPr>
              <a:t>POLL: What is Your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spc="200" dirty="0" smtClean="0">
                <a:ln w="0">
                  <a:noFill/>
                </a:ln>
                <a:solidFill>
                  <a:prstClr val="white"/>
                </a:solidFill>
                <a:effectLst>
                  <a:outerShdw blurRad="38100" dist="38100" dir="2700000" algn="tl">
                    <a:srgbClr val="000000">
                      <a:alpha val="43137"/>
                    </a:srgbClr>
                  </a:outerShdw>
                </a:effectLst>
                <a:latin typeface="Calibri" panose="020F0502020204030204"/>
              </a:rPr>
              <a:t>ACE SCORE?</a:t>
            </a:r>
          </a:p>
        </p:txBody>
      </p:sp>
      <p:sp>
        <p:nvSpPr>
          <p:cNvPr id="2" name="TextBox 1"/>
          <p:cNvSpPr txBox="1"/>
          <p:nvPr/>
        </p:nvSpPr>
        <p:spPr>
          <a:xfrm>
            <a:off x="0" y="1796633"/>
            <a:ext cx="12192001" cy="4508927"/>
          </a:xfrm>
          <a:prstGeom prst="rect">
            <a:avLst/>
          </a:prstGeom>
          <a:noFill/>
        </p:spPr>
        <p:txBody>
          <a:bodyPr wrap="square" rtlCol="0">
            <a:spAutoFit/>
          </a:bodyPr>
          <a:lstStyle/>
          <a:p>
            <a:pPr algn="ctr"/>
            <a:r>
              <a:rPr lang="en-US" sz="28700" dirty="0" smtClean="0">
                <a:solidFill>
                  <a:schemeClr val="accent1"/>
                </a:solidFill>
              </a:rPr>
              <a:t>?</a:t>
            </a:r>
            <a:endParaRPr lang="en-US" sz="28700" dirty="0">
              <a:solidFill>
                <a:schemeClr val="accent1"/>
              </a:solidFill>
            </a:endParaRPr>
          </a:p>
        </p:txBody>
      </p:sp>
    </p:spTree>
    <p:extLst>
      <p:ext uri="{BB962C8B-B14F-4D97-AF65-F5344CB8AC3E}">
        <p14:creationId xmlns:p14="http://schemas.microsoft.com/office/powerpoint/2010/main" val="4247277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410569" y="514350"/>
            <a:ext cx="6997048"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a:ea typeface="+mj-ea"/>
                <a:cs typeface="+mj-cs"/>
              </a:rPr>
              <a:t>ACES IN SNOHOMISH COUNTY</a:t>
            </a:r>
            <a:endParaRPr kumimoji="0" lang="sr-Latn-RS" sz="4000" b="1" i="0" u="none" strike="noStrike" kern="1200" cap="none" spc="0" normalizeH="0" baseline="0" noProof="0" dirty="0">
              <a:ln>
                <a:noFill/>
              </a:ln>
              <a:solidFill>
                <a:prstClr val="white"/>
              </a:solidFill>
              <a:effectLst/>
              <a:uLnTx/>
              <a:uFillTx/>
              <a:latin typeface="Calibri"/>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aphicFrame>
        <p:nvGraphicFramePr>
          <p:cNvPr id="5" name="Chart 4"/>
          <p:cNvGraphicFramePr/>
          <p:nvPr>
            <p:extLst/>
          </p:nvPr>
        </p:nvGraphicFramePr>
        <p:xfrm>
          <a:off x="2362200" y="1295400"/>
          <a:ext cx="9067800" cy="60420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7211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85850"/>
            <a:ext cx="12192000" cy="891117"/>
          </a:xfrm>
        </p:spPr>
        <p:txBody>
          <a:bodyPr>
            <a:noAutofit/>
          </a:bodyPr>
          <a:lstStyle/>
          <a:p>
            <a:pPr algn="ctr"/>
            <a:r>
              <a:rPr lang="en-US" sz="7200" dirty="0" smtClean="0">
                <a:solidFill>
                  <a:schemeClr val="bg1"/>
                </a:solidFill>
                <a:latin typeface="Lucida Handwriting" panose="03010101010101010101" pitchFamily="66" charset="0"/>
              </a:rPr>
              <a:t>Five Minute Break</a:t>
            </a:r>
            <a:endParaRPr lang="en-US" sz="7200" dirty="0">
              <a:solidFill>
                <a:schemeClr val="bg1"/>
              </a:solidFill>
              <a:latin typeface="Lucida Handwriting" panose="03010101010101010101" pitchFamily="66"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pic>
        <p:nvPicPr>
          <p:cNvPr id="5" name="Content Placeholder 7">
            <a:extLst>
              <a:ext uri="{FF2B5EF4-FFF2-40B4-BE49-F238E27FC236}">
                <a16:creationId xmlns:a16="http://schemas.microsoft.com/office/drawing/2014/main" id="{BB37E66C-3E12-4C23-8FD7-9D8B2B4744F6}"/>
              </a:ext>
            </a:extLst>
          </p:cNvPr>
          <p:cNvPicPr>
            <a:picLocks noChangeAspect="1"/>
          </p:cNvPicPr>
          <p:nvPr/>
        </p:nvPicPr>
        <p:blipFill rotWithShape="1">
          <a:blip r:embed="rId4">
            <a:biLevel thresh="25000"/>
          </a:blip>
          <a:srcRect l="22927" t="6643" r="18608" b="8536"/>
          <a:stretch/>
        </p:blipFill>
        <p:spPr>
          <a:xfrm>
            <a:off x="4689764" y="2646217"/>
            <a:ext cx="2812472" cy="2576947"/>
          </a:xfrm>
          <a:prstGeom prst="rect">
            <a:avLst/>
          </a:prstGeom>
        </p:spPr>
      </p:pic>
    </p:spTree>
    <p:extLst>
      <p:ext uri="{BB962C8B-B14F-4D97-AF65-F5344CB8AC3E}">
        <p14:creationId xmlns:p14="http://schemas.microsoft.com/office/powerpoint/2010/main" val="236855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ACES &amp; Poverty are Linked</a:t>
            </a:r>
            <a:endParaRPr lang="en-US" sz="3200" b="1" dirty="0">
              <a:solidFill>
                <a:schemeClr val="tx2"/>
              </a:solidFill>
              <a:latin typeface="+mn-lt"/>
            </a:endParaRPr>
          </a:p>
        </p:txBody>
      </p:sp>
      <p:sp>
        <p:nvSpPr>
          <p:cNvPr id="9" name="TextBox 8"/>
          <p:cNvSpPr txBox="1"/>
          <p:nvPr/>
        </p:nvSpPr>
        <p:spPr>
          <a:xfrm>
            <a:off x="789738" y="1370492"/>
            <a:ext cx="5763461"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If you serve youth, know that poor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near poor children are </a:t>
            </a: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more likely to be exposed to ACES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their parents lack a high school education.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They are also </a:t>
            </a: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more than twice as likely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have three or more categories of trauma exposure compared to children not impacted by poverty.</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7184923" y="764348"/>
            <a:ext cx="3619641" cy="2414587"/>
          </a:xfrm>
          <a:prstGeom prst="rect">
            <a:avLst/>
          </a:prstGeom>
        </p:spPr>
      </p:pic>
      <p:pic>
        <p:nvPicPr>
          <p:cNvPr id="12" name="Picture 11"/>
          <p:cNvPicPr>
            <a:picLocks noChangeAspect="1"/>
          </p:cNvPicPr>
          <p:nvPr/>
        </p:nvPicPr>
        <p:blipFill>
          <a:blip r:embed="rId4"/>
          <a:stretch>
            <a:fillRect/>
          </a:stretch>
        </p:blipFill>
        <p:spPr>
          <a:xfrm>
            <a:off x="7221934" y="3352800"/>
            <a:ext cx="3596736" cy="240673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Tree>
    <p:extLst>
      <p:ext uri="{BB962C8B-B14F-4D97-AF65-F5344CB8AC3E}">
        <p14:creationId xmlns:p14="http://schemas.microsoft.com/office/powerpoint/2010/main" val="3123342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0">
            <a:extLst>
              <a:ext uri="{FF2B5EF4-FFF2-40B4-BE49-F238E27FC236}">
                <a16:creationId xmlns:a16="http://schemas.microsoft.com/office/drawing/2014/main" id="{A0DF5849-D05E-4C2F-AA6B-17CBAE621546}"/>
              </a:ext>
            </a:extLst>
          </p:cNvPr>
          <p:cNvSpPr txBox="1">
            <a:spLocks/>
          </p:cNvSpPr>
          <p:nvPr/>
        </p:nvSpPr>
        <p:spPr>
          <a:xfrm>
            <a:off x="3095690" y="231112"/>
            <a:ext cx="5920232" cy="8422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539750" marR="0" lvl="0" indent="-53975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j-ea"/>
                <a:cs typeface="+mj-cs"/>
              </a:rPr>
              <a:t>Do You Really Know Maja?</a:t>
            </a:r>
            <a:endParaRPr kumimoji="0" lang="sr-Latn-RS" sz="3200" b="1" i="0" u="none" strike="noStrike" kern="1200" cap="none" spc="0" normalizeH="0" baseline="0" noProof="0" dirty="0">
              <a:ln>
                <a:noFill/>
              </a:ln>
              <a:solidFill>
                <a:srgbClr val="3C4B5C"/>
              </a:solidFill>
              <a:effectLst/>
              <a:uLnTx/>
              <a:uFillTx/>
              <a:latin typeface="Calibri" panose="020F0502020204030204"/>
              <a:ea typeface="+mj-ea"/>
              <a:cs typeface="+mj-cs"/>
            </a:endParaRPr>
          </a:p>
        </p:txBody>
      </p:sp>
      <p:pic>
        <p:nvPicPr>
          <p:cNvPr id="5" name="Picture 4"/>
          <p:cNvPicPr>
            <a:picLocks noChangeAspect="1"/>
          </p:cNvPicPr>
          <p:nvPr/>
        </p:nvPicPr>
        <p:blipFill>
          <a:blip r:embed="rId3"/>
          <a:stretch>
            <a:fillRect/>
          </a:stretch>
        </p:blipFill>
        <p:spPr>
          <a:xfrm>
            <a:off x="1559487" y="1073329"/>
            <a:ext cx="9073024" cy="3795713"/>
          </a:xfrm>
          <a:prstGeom prst="roundRect">
            <a:avLst>
              <a:gd name="adj" fmla="val 8594"/>
            </a:avLst>
          </a:prstGeom>
          <a:noFill/>
          <a:ln>
            <a:noFill/>
          </a:ln>
          <a:effectLst>
            <a:reflection blurRad="12700" stA="38000" endPos="28000" dist="5000" dir="5400000" sy="-100000" algn="bl" rotWithShape="0"/>
          </a:effectLst>
        </p:spPr>
      </p:pic>
      <p:sp>
        <p:nvSpPr>
          <p:cNvPr id="9" name="TextBox 8">
            <a:hlinkClick r:id="rId4"/>
          </p:cNvPr>
          <p:cNvSpPr txBox="1"/>
          <p:nvPr/>
        </p:nvSpPr>
        <p:spPr>
          <a:xfrm>
            <a:off x="3257549" y="6172200"/>
            <a:ext cx="5676900" cy="369332"/>
          </a:xfrm>
          <a:prstGeom prst="rect">
            <a:avLst/>
          </a:prstGeom>
          <a:no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hlinkClick r:id="rId5"/>
              </a:rPr>
              <a:t>https://www.youtube.com/watch?v=E_zaoQFWeLs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707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57912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29075" y="175936"/>
            <a:ext cx="5483745" cy="113877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spc="200" dirty="0" smtClean="0">
                <a:ln w="0">
                  <a:noFill/>
                </a:ln>
                <a:solidFill>
                  <a:prstClr val="white"/>
                </a:solidFill>
                <a:effectLst>
                  <a:outerShdw blurRad="38100" dist="38100" dir="2700000" algn="tl">
                    <a:srgbClr val="000000">
                      <a:alpha val="43137"/>
                    </a:srgbClr>
                  </a:outerShdw>
                </a:effectLst>
                <a:latin typeface="Calibri" panose="020F0502020204030204"/>
              </a:rPr>
              <a:t>Annotate: What is Maja’s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spc="200" dirty="0" smtClean="0">
                <a:ln w="0">
                  <a:noFill/>
                </a:ln>
                <a:solidFill>
                  <a:prstClr val="white"/>
                </a:solidFill>
                <a:effectLst>
                  <a:outerShdw blurRad="38100" dist="38100" dir="2700000" algn="tl">
                    <a:srgbClr val="000000">
                      <a:alpha val="43137"/>
                    </a:srgbClr>
                  </a:outerShdw>
                </a:effectLst>
                <a:latin typeface="Calibri" panose="020F0502020204030204"/>
              </a:rPr>
              <a:t>ACE SCORE?</a:t>
            </a:r>
          </a:p>
        </p:txBody>
      </p:sp>
      <p:sp>
        <p:nvSpPr>
          <p:cNvPr id="2" name="TextBox 1"/>
          <p:cNvSpPr txBox="1"/>
          <p:nvPr/>
        </p:nvSpPr>
        <p:spPr>
          <a:xfrm>
            <a:off x="690175" y="3111340"/>
            <a:ext cx="3245224" cy="2215991"/>
          </a:xfrm>
          <a:prstGeom prst="rect">
            <a:avLst/>
          </a:prstGeom>
          <a:noFill/>
        </p:spPr>
        <p:txBody>
          <a:bodyPr wrap="square" rtlCol="0">
            <a:spAutoFit/>
          </a:bodyPr>
          <a:lstStyle/>
          <a:p>
            <a:pPr algn="ctr"/>
            <a:r>
              <a:rPr lang="en-US" sz="13800" dirty="0" smtClean="0">
                <a:solidFill>
                  <a:schemeClr val="accent1"/>
                </a:solidFill>
              </a:rPr>
              <a:t>0</a:t>
            </a:r>
            <a:endParaRPr lang="en-US" sz="13800" dirty="0">
              <a:solidFill>
                <a:schemeClr val="accent1"/>
              </a:solidFill>
            </a:endParaRPr>
          </a:p>
        </p:txBody>
      </p:sp>
      <p:sp>
        <p:nvSpPr>
          <p:cNvPr id="7" name="TextBox 6"/>
          <p:cNvSpPr txBox="1"/>
          <p:nvPr/>
        </p:nvSpPr>
        <p:spPr>
          <a:xfrm>
            <a:off x="3045302" y="3111340"/>
            <a:ext cx="6055396" cy="2215991"/>
          </a:xfrm>
          <a:prstGeom prst="rect">
            <a:avLst/>
          </a:prstGeom>
          <a:noFill/>
        </p:spPr>
        <p:txBody>
          <a:bodyPr wrap="square" rtlCol="0">
            <a:spAutoFit/>
          </a:bodyPr>
          <a:lstStyle/>
          <a:p>
            <a:pPr algn="ctr"/>
            <a:r>
              <a:rPr lang="en-US" sz="13800" dirty="0" smtClean="0">
                <a:solidFill>
                  <a:schemeClr val="accent1"/>
                </a:solidFill>
              </a:rPr>
              <a:t>1-3</a:t>
            </a:r>
            <a:endParaRPr lang="en-US" sz="13800" dirty="0">
              <a:solidFill>
                <a:schemeClr val="accent1"/>
              </a:solidFill>
            </a:endParaRPr>
          </a:p>
        </p:txBody>
      </p:sp>
      <p:sp>
        <p:nvSpPr>
          <p:cNvPr id="8" name="TextBox 7"/>
          <p:cNvSpPr txBox="1"/>
          <p:nvPr/>
        </p:nvSpPr>
        <p:spPr>
          <a:xfrm>
            <a:off x="6675473" y="3111340"/>
            <a:ext cx="6055396" cy="2215991"/>
          </a:xfrm>
          <a:prstGeom prst="rect">
            <a:avLst/>
          </a:prstGeom>
          <a:noFill/>
        </p:spPr>
        <p:txBody>
          <a:bodyPr wrap="square" rtlCol="0">
            <a:spAutoFit/>
          </a:bodyPr>
          <a:lstStyle/>
          <a:p>
            <a:pPr algn="ctr"/>
            <a:r>
              <a:rPr lang="en-US" sz="13800" dirty="0" smtClean="0">
                <a:solidFill>
                  <a:schemeClr val="accent1"/>
                </a:solidFill>
              </a:rPr>
              <a:t>4+</a:t>
            </a:r>
            <a:endParaRPr lang="en-US" sz="13800" dirty="0">
              <a:solidFill>
                <a:schemeClr val="accent1"/>
              </a:solidFill>
            </a:endParaRPr>
          </a:p>
        </p:txBody>
      </p:sp>
      <p:sp>
        <p:nvSpPr>
          <p:cNvPr id="3" name="Rectangle 2"/>
          <p:cNvSpPr/>
          <p:nvPr/>
        </p:nvSpPr>
        <p:spPr>
          <a:xfrm>
            <a:off x="950259" y="2636853"/>
            <a:ext cx="2985140" cy="3164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07538" y="2603456"/>
            <a:ext cx="2985140" cy="3164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210601" y="2603455"/>
            <a:ext cx="2985140" cy="3164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211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57912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29075" y="175936"/>
            <a:ext cx="4217821" cy="113877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spc="200" dirty="0" smtClean="0">
                <a:ln w="0">
                  <a:noFill/>
                </a:ln>
                <a:solidFill>
                  <a:prstClr val="white"/>
                </a:solidFill>
                <a:effectLst>
                  <a:outerShdw blurRad="38100" dist="38100" dir="2700000" algn="tl">
                    <a:srgbClr val="000000">
                      <a:alpha val="43137"/>
                    </a:srgbClr>
                  </a:outerShdw>
                </a:effectLst>
                <a:latin typeface="Calibri" panose="020F0502020204030204"/>
              </a:rPr>
              <a:t>Annotate: Client of </a:t>
            </a:r>
            <a:br>
              <a:rPr lang="en-US" sz="3400" b="1" spc="200" dirty="0" smtClean="0">
                <a:ln w="0">
                  <a:noFill/>
                </a:ln>
                <a:solidFill>
                  <a:prstClr val="white"/>
                </a:solidFill>
                <a:effectLst>
                  <a:outerShdw blurRad="38100" dist="38100" dir="2700000" algn="tl">
                    <a:srgbClr val="000000">
                      <a:alpha val="43137"/>
                    </a:srgbClr>
                  </a:outerShdw>
                </a:effectLst>
                <a:latin typeface="Calibri" panose="020F0502020204030204"/>
              </a:rPr>
            </a:br>
            <a:r>
              <a:rPr lang="en-US" sz="3400" b="1" spc="200" dirty="0" smtClean="0">
                <a:ln w="0">
                  <a:noFill/>
                </a:ln>
                <a:solidFill>
                  <a:prstClr val="white"/>
                </a:solidFill>
                <a:effectLst>
                  <a:outerShdw blurRad="38100" dist="38100" dir="2700000" algn="tl">
                    <a:srgbClr val="000000">
                      <a:alpha val="43137"/>
                    </a:srgbClr>
                  </a:outerShdw>
                </a:effectLst>
                <a:latin typeface="Calibri" panose="020F0502020204030204"/>
              </a:rPr>
              <a:t>Concern</a:t>
            </a:r>
          </a:p>
        </p:txBody>
      </p:sp>
      <p:sp>
        <p:nvSpPr>
          <p:cNvPr id="2" name="TextBox 1"/>
          <p:cNvSpPr txBox="1"/>
          <p:nvPr/>
        </p:nvSpPr>
        <p:spPr>
          <a:xfrm>
            <a:off x="273398" y="2732696"/>
            <a:ext cx="4948519" cy="4508927"/>
          </a:xfrm>
          <a:prstGeom prst="rect">
            <a:avLst/>
          </a:prstGeom>
          <a:noFill/>
        </p:spPr>
        <p:txBody>
          <a:bodyPr wrap="square" rtlCol="0">
            <a:spAutoFit/>
          </a:bodyPr>
          <a:lstStyle/>
          <a:p>
            <a:pPr algn="ctr"/>
            <a:r>
              <a:rPr lang="en-US" sz="28700" dirty="0" smtClean="0">
                <a:solidFill>
                  <a:schemeClr val="accent1"/>
                </a:solidFill>
              </a:rPr>
              <a:t>No</a:t>
            </a:r>
            <a:endParaRPr lang="en-US" sz="28700" dirty="0">
              <a:solidFill>
                <a:schemeClr val="accent1"/>
              </a:solidFill>
            </a:endParaRPr>
          </a:p>
        </p:txBody>
      </p:sp>
      <p:sp>
        <p:nvSpPr>
          <p:cNvPr id="7" name="TextBox 6"/>
          <p:cNvSpPr txBox="1"/>
          <p:nvPr/>
        </p:nvSpPr>
        <p:spPr>
          <a:xfrm>
            <a:off x="1066800" y="1941207"/>
            <a:ext cx="96774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effectLst/>
                <a:uLnTx/>
                <a:uFillTx/>
                <a:latin typeface="Calibri" panose="020F0502020204030204"/>
                <a:ea typeface="+mn-ea"/>
                <a:cs typeface="+mn-cs"/>
              </a:rPr>
              <a:t>Do </a:t>
            </a:r>
            <a:r>
              <a:rPr kumimoji="0" lang="en-US" sz="3200" b="1" i="0" u="none" strike="noStrike" kern="1200" cap="none" spc="0" normalizeH="0" baseline="0" noProof="0" dirty="0">
                <a:ln>
                  <a:noFill/>
                </a:ln>
                <a:effectLst/>
                <a:uLnTx/>
                <a:uFillTx/>
                <a:latin typeface="Calibri" panose="020F0502020204030204"/>
                <a:ea typeface="+mn-ea"/>
                <a:cs typeface="+mn-cs"/>
              </a:rPr>
              <a:t>you suspect </a:t>
            </a:r>
            <a:r>
              <a:rPr kumimoji="0" lang="en-US" sz="3200" b="1" i="0" u="none" strike="noStrike" kern="1200" cap="none" spc="0" normalizeH="0" baseline="0" noProof="0" dirty="0" smtClean="0">
                <a:ln>
                  <a:noFill/>
                </a:ln>
                <a:effectLst/>
                <a:uLnTx/>
                <a:uFillTx/>
                <a:latin typeface="Calibri" panose="020F0502020204030204"/>
                <a:ea typeface="+mn-ea"/>
                <a:cs typeface="+mn-cs"/>
              </a:rPr>
              <a:t>your client of</a:t>
            </a:r>
            <a:r>
              <a:rPr kumimoji="0" lang="en-US" sz="3200" b="1" i="0" u="none" strike="noStrike" kern="1200" cap="none" spc="0" normalizeH="0" noProof="0" dirty="0" smtClean="0">
                <a:ln>
                  <a:noFill/>
                </a:ln>
                <a:effectLst/>
                <a:uLnTx/>
                <a:uFillTx/>
                <a:latin typeface="Calibri" panose="020F0502020204030204"/>
                <a:ea typeface="+mn-ea"/>
                <a:cs typeface="+mn-cs"/>
              </a:rPr>
              <a:t> concern </a:t>
            </a:r>
            <a:r>
              <a:rPr kumimoji="0" lang="en-US" sz="3200" b="1" i="0" u="none" strike="noStrike" kern="1200" cap="none" spc="0" normalizeH="0" baseline="0" noProof="0" dirty="0" smtClean="0">
                <a:ln>
                  <a:noFill/>
                </a:ln>
                <a:effectLst/>
                <a:uLnTx/>
                <a:uFillTx/>
                <a:latin typeface="Calibri" panose="020F0502020204030204"/>
                <a:ea typeface="+mn-ea"/>
                <a:cs typeface="+mn-cs"/>
              </a:rPr>
              <a:t>has been</a:t>
            </a:r>
            <a:r>
              <a:rPr kumimoji="0" lang="en-US" sz="3200" b="1" i="0" u="none" strike="noStrike" kern="1200" cap="none" spc="0" normalizeH="0" noProof="0" dirty="0" smtClean="0">
                <a:ln>
                  <a:noFill/>
                </a:ln>
                <a:effectLst/>
                <a:uLnTx/>
                <a:uFillTx/>
                <a:latin typeface="Calibri" panose="020F0502020204030204"/>
                <a:ea typeface="+mn-ea"/>
                <a:cs typeface="+mn-cs"/>
              </a:rPr>
              <a:t> </a:t>
            </a:r>
            <a:r>
              <a:rPr kumimoji="0" lang="en-US" sz="3200" b="1" i="0" u="none" strike="noStrike" kern="1200" cap="none" spc="0" normalizeH="0" baseline="0" noProof="0" dirty="0" smtClean="0">
                <a:ln>
                  <a:noFill/>
                </a:ln>
                <a:effectLst/>
                <a:uLnTx/>
                <a:uFillTx/>
                <a:latin typeface="Calibri" panose="020F0502020204030204"/>
                <a:ea typeface="+mn-ea"/>
                <a:cs typeface="+mn-cs"/>
              </a:rPr>
              <a:t>exposed </a:t>
            </a:r>
            <a:r>
              <a:rPr kumimoji="0" lang="en-US" sz="3200" b="1" i="0" u="none" strike="noStrike" kern="1200" cap="none" spc="0" normalizeH="0" baseline="0" noProof="0" dirty="0">
                <a:ln>
                  <a:noFill/>
                </a:ln>
                <a:effectLst/>
                <a:uLnTx/>
                <a:uFillTx/>
                <a:latin typeface="Calibri" panose="020F0502020204030204"/>
                <a:ea typeface="+mn-ea"/>
                <a:cs typeface="+mn-cs"/>
              </a:rPr>
              <a:t>to </a:t>
            </a:r>
            <a:r>
              <a:rPr kumimoji="0" lang="en-US" sz="3200" b="1" i="0" u="none" strike="noStrike" kern="1200" cap="none" spc="0" normalizeH="0" baseline="0" noProof="0" dirty="0" smtClean="0">
                <a:ln>
                  <a:noFill/>
                </a:ln>
                <a:effectLst/>
                <a:uLnTx/>
                <a:uFillTx/>
                <a:latin typeface="Calibri" panose="020F0502020204030204"/>
                <a:ea typeface="+mn-ea"/>
                <a:cs typeface="+mn-cs"/>
              </a:rPr>
              <a:t>ACEs? </a:t>
            </a:r>
            <a:endParaRPr kumimoji="0" lang="en-US" sz="3200" b="0" i="0" u="none" strike="noStrike" kern="1200" cap="none" spc="0" normalizeH="0" baseline="0" noProof="0" dirty="0">
              <a:ln>
                <a:noFill/>
              </a:ln>
              <a:effectLst/>
              <a:uLnTx/>
              <a:uFillTx/>
              <a:latin typeface="Calibri" panose="020F0502020204030204"/>
              <a:ea typeface="+mn-ea"/>
              <a:cs typeface="+mn-cs"/>
            </a:endParaRPr>
          </a:p>
        </p:txBody>
      </p:sp>
      <p:sp>
        <p:nvSpPr>
          <p:cNvPr id="8" name="TextBox 7"/>
          <p:cNvSpPr txBox="1"/>
          <p:nvPr/>
        </p:nvSpPr>
        <p:spPr>
          <a:xfrm>
            <a:off x="6589083" y="2732696"/>
            <a:ext cx="4948519" cy="4508927"/>
          </a:xfrm>
          <a:prstGeom prst="rect">
            <a:avLst/>
          </a:prstGeom>
          <a:noFill/>
        </p:spPr>
        <p:txBody>
          <a:bodyPr wrap="square" rtlCol="0">
            <a:spAutoFit/>
          </a:bodyPr>
          <a:lstStyle/>
          <a:p>
            <a:pPr algn="ctr"/>
            <a:r>
              <a:rPr lang="en-US" sz="28700" dirty="0" smtClean="0">
                <a:solidFill>
                  <a:schemeClr val="accent1"/>
                </a:solidFill>
              </a:rPr>
              <a:t>Yes</a:t>
            </a:r>
            <a:endParaRPr lang="en-US" sz="28700" dirty="0">
              <a:solidFill>
                <a:schemeClr val="accent1"/>
              </a:solidFill>
            </a:endParaRPr>
          </a:p>
        </p:txBody>
      </p:sp>
      <p:sp>
        <p:nvSpPr>
          <p:cNvPr id="3" name="Rectangle 2"/>
          <p:cNvSpPr/>
          <p:nvPr/>
        </p:nvSpPr>
        <p:spPr>
          <a:xfrm>
            <a:off x="5741881" y="2898896"/>
            <a:ext cx="45719" cy="3802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6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4A3FE1-B586-4F3E-BF38-F2CF9AE3A1FD}"/>
              </a:ext>
            </a:extLst>
          </p:cNvPr>
          <p:cNvSpPr txBox="1"/>
          <p:nvPr/>
        </p:nvSpPr>
        <p:spPr>
          <a:xfrm>
            <a:off x="2149519" y="1420988"/>
            <a:ext cx="7551505"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panose="020F0502020204030204"/>
                <a:ea typeface="+mn-ea"/>
                <a:cs typeface="+mn-cs"/>
              </a:rPr>
              <a:t>ACE STUDY FINDINGS</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62268058-D1C4-47C8-9EE8-01519CC93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922" y="1905000"/>
            <a:ext cx="7378700" cy="419782"/>
          </a:xfrm>
          <a:prstGeom prst="rect">
            <a:avLst/>
          </a:prstGeom>
        </p:spPr>
      </p:pic>
      <p:sp>
        <p:nvSpPr>
          <p:cNvPr id="20" name="Content Placeholder 8"/>
          <p:cNvSpPr txBox="1">
            <a:spLocks/>
          </p:cNvSpPr>
          <p:nvPr/>
        </p:nvSpPr>
        <p:spPr>
          <a:xfrm>
            <a:off x="1905000" y="2861201"/>
            <a:ext cx="2286000" cy="645606"/>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Calibri"/>
                <a:cs typeface="Times New Roman"/>
              </a:rPr>
              <a:t>COMMON</a:t>
            </a:r>
            <a:endParaRPr kumimoji="0" lang="en-US" sz="3200" b="1" i="0" u="none" strike="noStrike" kern="1200" cap="none" spc="0" normalizeH="0" baseline="0" noProof="0" dirty="0">
              <a:ln>
                <a:noFill/>
              </a:ln>
              <a:solidFill>
                <a:prstClr val="white"/>
              </a:solidFill>
              <a:effectLst/>
              <a:uLnTx/>
              <a:uFillTx/>
              <a:latin typeface="Calibri"/>
              <a:ea typeface="Calibri"/>
              <a:cs typeface="Times New Roman"/>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prstClr val="white"/>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2" name="Content Placeholder 8"/>
          <p:cNvSpPr txBox="1">
            <a:spLocks/>
          </p:cNvSpPr>
          <p:nvPr/>
        </p:nvSpPr>
        <p:spPr>
          <a:xfrm>
            <a:off x="1905000" y="3750517"/>
            <a:ext cx="3581400" cy="101068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Calibri"/>
                <a:cs typeface="Times New Roman"/>
              </a:rPr>
              <a:t>ACEs </a:t>
            </a: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Times New Roman"/>
              </a:rPr>
              <a:t>are strong indicators of what happens in school and later in life. </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 name="Rectangle 1"/>
          <p:cNvSpPr/>
          <p:nvPr/>
        </p:nvSpPr>
        <p:spPr>
          <a:xfrm>
            <a:off x="6858000" y="3926538"/>
            <a:ext cx="3252814" cy="625428"/>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Calibri"/>
                <a:cs typeface="Times New Roman"/>
              </a:rPr>
              <a:t>WELL </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Calibri"/>
                <a:cs typeface="Times New Roman"/>
              </a:rPr>
              <a:t>CONCEALED</a:t>
            </a: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sp>
        <p:nvSpPr>
          <p:cNvPr id="3" name="Rectangle 2"/>
          <p:cNvSpPr/>
          <p:nvPr/>
        </p:nvSpPr>
        <p:spPr>
          <a:xfrm>
            <a:off x="6858000" y="2859107"/>
            <a:ext cx="3124200" cy="729430"/>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Times New Roman"/>
              </a:rPr>
              <a:t>Category exposure d</a:t>
            </a:r>
            <a:r>
              <a:rPr kumimoji="0" lang="en-US" sz="1800" b="1" i="0" u="none" strike="noStrike" kern="1200" cap="none" spc="0" normalizeH="0" baseline="0" noProof="0" dirty="0">
                <a:ln>
                  <a:noFill/>
                </a:ln>
                <a:solidFill>
                  <a:prstClr val="white"/>
                </a:solidFill>
                <a:effectLst/>
                <a:uLnTx/>
                <a:uFillTx/>
                <a:latin typeface="Calibri" panose="020F0502020204030204"/>
                <a:ea typeface="Calibri"/>
                <a:cs typeface="Times New Roman"/>
              </a:rPr>
              <a:t>e</a:t>
            </a: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Times New Roman"/>
              </a:rPr>
              <a:t>termines outcomes</a:t>
            </a:r>
          </a:p>
        </p:txBody>
      </p:sp>
    </p:spTree>
    <p:extLst>
      <p:ext uri="{BB962C8B-B14F-4D97-AF65-F5344CB8AC3E}">
        <p14:creationId xmlns:p14="http://schemas.microsoft.com/office/powerpoint/2010/main" val="41713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chemeClr val="bg2">
                <a:lumMod val="20000"/>
                <a:lumOff val="8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5">
                <a:shade val="45000"/>
                <a:satMod val="135000"/>
              </a:schemeClr>
              <a:prstClr val="white"/>
            </a:duotone>
          </a:blip>
          <a:stretch>
            <a:fillRect/>
          </a:stretch>
        </p:blipFill>
        <p:spPr>
          <a:xfrm>
            <a:off x="0" y="-1347"/>
            <a:ext cx="12192000" cy="6860693"/>
          </a:xfrm>
          <a:prstGeom prst="rect">
            <a:avLst/>
          </a:prstGeom>
        </p:spPr>
      </p:pic>
      <p:pic>
        <p:nvPicPr>
          <p:cNvPr id="24" name="Picture 8" descr="Related imag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7841" y="2751971"/>
            <a:ext cx="3748393" cy="4106029"/>
          </a:xfrm>
          <a:prstGeom prst="rect">
            <a:avLst/>
          </a:prstGeom>
          <a:noFill/>
          <a:extLst>
            <a:ext uri="{909E8E84-426E-40DD-AFC4-6F175D3DCCD1}">
              <a14:hiddenFill xmlns:a14="http://schemas.microsoft.com/office/drawing/2010/main">
                <a:solidFill>
                  <a:srgbClr val="FFFFFF"/>
                </a:solidFill>
              </a14:hiddenFill>
            </a:ext>
          </a:extLst>
        </p:spPr>
      </p:pic>
      <p:pic>
        <p:nvPicPr>
          <p:cNvPr id="19" name="m_-7325183534970676318_x0000_i1025" descr="Inline image 1">
            <a:extLst>
              <a:ext uri="{FF2B5EF4-FFF2-40B4-BE49-F238E27FC236}">
                <a16:creationId xmlns:a16="http://schemas.microsoft.com/office/drawing/2014/main" id="{1F215041-B6FD-47F0-B32F-D65A8339F5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53" r="6806"/>
          <a:stretch/>
        </p:blipFill>
        <p:spPr bwMode="auto">
          <a:xfrm>
            <a:off x="-4335" y="65653"/>
            <a:ext cx="6176536" cy="7031486"/>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553200" y="1953318"/>
            <a:ext cx="55096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Light" panose="020F0302020204030204" pitchFamily="34" charset="0"/>
                <a:ea typeface="+mn-ea"/>
                <a:cs typeface="+mn-cs"/>
              </a:rPr>
              <a:t>Understanding Adverse Childhood Experiences, Complex Trauma and What We Can Do About It!</a:t>
            </a:r>
            <a:endParaRPr kumimoji="0" lang="en-US"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20" name="Title 1">
            <a:extLst>
              <a:ext uri="{FF2B5EF4-FFF2-40B4-BE49-F238E27FC236}">
                <a16:creationId xmlns:a16="http://schemas.microsoft.com/office/drawing/2014/main" id="{78A25E03-DAF3-4C6F-8426-01BE5A474B2E}"/>
              </a:ext>
            </a:extLst>
          </p:cNvPr>
          <p:cNvSpPr txBox="1">
            <a:spLocks/>
          </p:cNvSpPr>
          <p:nvPr/>
        </p:nvSpPr>
        <p:spPr>
          <a:xfrm>
            <a:off x="6172805" y="510363"/>
            <a:ext cx="6019195" cy="179689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Calibri Light" panose="020F0302020204030204" pitchFamily="34" charset="0"/>
                <a:ea typeface="+mj-ea"/>
                <a:cs typeface="+mj-cs"/>
              </a:rPr>
              <a:t>ACES 101: The Hidden Risk Factor</a:t>
            </a:r>
            <a:endParaRPr kumimoji="0" lang="en-US" sz="3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mj-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4125" y="6019800"/>
            <a:ext cx="1666433" cy="741542"/>
          </a:xfrm>
          <a:prstGeom prst="rect">
            <a:avLst/>
          </a:prstGeom>
        </p:spPr>
      </p:pic>
      <p:pic>
        <p:nvPicPr>
          <p:cNvPr id="4" name="Picture 3"/>
          <p:cNvPicPr>
            <a:picLocks noChangeAspect="1"/>
          </p:cNvPicPr>
          <p:nvPr/>
        </p:nvPicPr>
        <p:blipFill>
          <a:blip r:embed="rId7">
            <a:clrChange>
              <a:clrFrom>
                <a:srgbClr val="2F4C63"/>
              </a:clrFrom>
              <a:clrTo>
                <a:srgbClr val="2F4C63">
                  <a:alpha val="0"/>
                </a:srgbClr>
              </a:clrTo>
            </a:clrChange>
          </a:blip>
          <a:stretch>
            <a:fillRect/>
          </a:stretch>
        </p:blipFill>
        <p:spPr>
          <a:xfrm>
            <a:off x="4831660" y="6137997"/>
            <a:ext cx="1727703" cy="505145"/>
          </a:xfrm>
          <a:prstGeom prst="rect">
            <a:avLst/>
          </a:prstGeom>
        </p:spPr>
      </p:pic>
      <p:pic>
        <p:nvPicPr>
          <p:cNvPr id="21" name="Picture 20">
            <a:extLst>
              <a:ext uri="{FF2B5EF4-FFF2-40B4-BE49-F238E27FC236}">
                <a16:creationId xmlns:a16="http://schemas.microsoft.com/office/drawing/2014/main" id="{A7DF60F2-3ABA-4A61-9AB6-8F46C49E2CE2}"/>
              </a:ext>
            </a:extLst>
          </p:cNvPr>
          <p:cNvPicPr>
            <a:picLocks noChangeAspect="1"/>
          </p:cNvPicPr>
          <p:nvPr/>
        </p:nvPicPr>
        <p:blipFill>
          <a:blip r:embed="rId8"/>
          <a:stretch>
            <a:fillRect/>
          </a:stretch>
        </p:blipFill>
        <p:spPr>
          <a:xfrm>
            <a:off x="7655003" y="6198794"/>
            <a:ext cx="879566" cy="383549"/>
          </a:xfrm>
          <a:prstGeom prst="rect">
            <a:avLst/>
          </a:prstGeom>
        </p:spPr>
      </p:pic>
    </p:spTree>
    <p:extLst>
      <p:ext uri="{BB962C8B-B14F-4D97-AF65-F5344CB8AC3E}">
        <p14:creationId xmlns:p14="http://schemas.microsoft.com/office/powerpoint/2010/main" val="2166258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90000">
              <a:srgbClr val="BBC6D3"/>
            </a:gs>
            <a:gs pos="74000">
              <a:schemeClr val="bg1"/>
            </a:gs>
            <a:gs pos="100000">
              <a:srgbClr val="768DA6"/>
            </a:gs>
          </a:gsLst>
          <a:lin ang="5400000" scaled="1"/>
        </a:gradFill>
        <a:effectLst/>
      </p:bgPr>
    </p:bg>
    <p:spTree>
      <p:nvGrpSpPr>
        <p:cNvPr id="1" name=""/>
        <p:cNvGrpSpPr/>
        <p:nvPr/>
      </p:nvGrpSpPr>
      <p:grpSpPr>
        <a:xfrm>
          <a:off x="0" y="0"/>
          <a:ext cx="0" cy="0"/>
          <a:chOff x="0" y="0"/>
          <a:chExt cx="0" cy="0"/>
        </a:xfrm>
      </p:grpSpPr>
      <p:sp>
        <p:nvSpPr>
          <p:cNvPr id="106" name="TextBox 105"/>
          <p:cNvSpPr txBox="1"/>
          <p:nvPr/>
        </p:nvSpPr>
        <p:spPr>
          <a:xfrm rot="26100000">
            <a:off x="6990372" y="317283"/>
            <a:ext cx="2236908" cy="2604101"/>
          </a:xfrm>
          <a:prstGeom prst="rect">
            <a:avLst/>
          </a:prstGeom>
          <a:noFill/>
        </p:spPr>
        <p:txBody>
          <a:bodyPr wrap="square" rtlCol="0">
            <a:prstTxWarp prst="textArchUp">
              <a:avLst>
                <a:gd name="adj" fmla="val 1089100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smtClean="0">
                <a:ln>
                  <a:noFill/>
                </a:ln>
                <a:solidFill>
                  <a:srgbClr val="ED7D31"/>
                </a:solidFill>
                <a:effectLst/>
                <a:uLnTx/>
                <a:uFillTx/>
                <a:latin typeface="Calibri" panose="020F0502020204030204"/>
                <a:ea typeface="+mn-ea"/>
                <a:cs typeface="+mn-cs"/>
              </a:rPr>
              <a:t>Chronic  Health  Epidemic</a:t>
            </a:r>
            <a:endParaRPr kumimoji="0" lang="en-US" sz="3000" b="1" i="0" u="none" strike="noStrike" kern="1200" cap="none" spc="-150" normalizeH="0" baseline="0" noProof="0" dirty="0">
              <a:ln>
                <a:noFill/>
              </a:ln>
              <a:solidFill>
                <a:srgbClr val="ED7D31"/>
              </a:solidFill>
              <a:effectLst/>
              <a:uLnTx/>
              <a:uFillTx/>
              <a:latin typeface="Calibri" panose="020F0502020204030204"/>
              <a:ea typeface="+mn-ea"/>
              <a:cs typeface="+mn-cs"/>
            </a:endParaRPr>
          </a:p>
        </p:txBody>
      </p:sp>
      <p:grpSp>
        <p:nvGrpSpPr>
          <p:cNvPr id="76" name="Group 75"/>
          <p:cNvGrpSpPr/>
          <p:nvPr/>
        </p:nvGrpSpPr>
        <p:grpSpPr>
          <a:xfrm>
            <a:off x="7378584" y="638747"/>
            <a:ext cx="1863031" cy="1824559"/>
            <a:chOff x="5459675" y="2015247"/>
            <a:chExt cx="1863031" cy="1824559"/>
          </a:xfrm>
        </p:grpSpPr>
        <p:sp>
          <p:nvSpPr>
            <p:cNvPr id="61" name="Oval 60"/>
            <p:cNvSpPr/>
            <p:nvPr/>
          </p:nvSpPr>
          <p:spPr>
            <a:xfrm>
              <a:off x="5459675" y="2015247"/>
              <a:ext cx="1863031" cy="1824559"/>
            </a:xfrm>
            <a:prstGeom prst="ellipse">
              <a:avLst/>
            </a:prstGeom>
            <a:solidFill>
              <a:schemeClr val="accent2">
                <a:alpha val="10000"/>
              </a:schemeClr>
            </a:solidFill>
            <a:ln>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p:cNvSpPr/>
            <p:nvPr/>
          </p:nvSpPr>
          <p:spPr>
            <a:xfrm>
              <a:off x="5951005" y="2419695"/>
              <a:ext cx="8803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smtClean="0">
                  <a:ln>
                    <a:noFill/>
                  </a:ln>
                  <a:solidFill>
                    <a:srgbClr val="ED7D31">
                      <a:lumMod val="75000"/>
                    </a:srgbClr>
                  </a:solidFill>
                  <a:effectLst/>
                  <a:uLnTx/>
                  <a:uFillTx/>
                  <a:latin typeface="Calibri" panose="020F0502020204030204"/>
                  <a:ea typeface="+mn-ea"/>
                  <a:cs typeface="+mn-cs"/>
                </a:rPr>
                <a:t>#1</a:t>
              </a:r>
              <a:endParaRPr kumimoji="0" lang="en-US" sz="6000" b="1" i="0" u="none" strike="noStrike" kern="1200" cap="none" spc="-300" normalizeH="0" baseline="30000" noProof="0" dirty="0">
                <a:ln>
                  <a:noFill/>
                </a:ln>
                <a:solidFill>
                  <a:srgbClr val="ED7D31">
                    <a:lumMod val="75000"/>
                  </a:srgbClr>
                </a:solidFill>
                <a:effectLst/>
                <a:uLnTx/>
                <a:uFillTx/>
                <a:latin typeface="Calibri" panose="020F0502020204030204"/>
                <a:ea typeface="+mn-ea"/>
                <a:cs typeface="+mn-cs"/>
              </a:endParaRPr>
            </a:p>
          </p:txBody>
        </p:sp>
      </p:grpSp>
      <p:sp>
        <p:nvSpPr>
          <p:cNvPr id="7" name="Right Triangle 6"/>
          <p:cNvSpPr/>
          <p:nvPr/>
        </p:nvSpPr>
        <p:spPr>
          <a:xfrm flipH="1" flipV="1">
            <a:off x="8754742" y="-1"/>
            <a:ext cx="3437258" cy="2699133"/>
          </a:xfrm>
          <a:prstGeom prst="rtTriangle">
            <a:avLst/>
          </a:prstGeom>
          <a:solidFill>
            <a:srgbClr val="4C5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p:cNvSpPr txBox="1"/>
          <p:nvPr/>
        </p:nvSpPr>
        <p:spPr>
          <a:xfrm>
            <a:off x="401483" y="3829997"/>
            <a:ext cx="3502925"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rPr>
              <a:t>Almost </a:t>
            </a:r>
            <a:r>
              <a:rPr kumimoji="0" lang="en-US" sz="1800" b="1" i="0" u="none" strike="noStrike" kern="1200" cap="none" spc="0" normalizeH="0" baseline="0" noProof="0" dirty="0">
                <a:ln>
                  <a:noFill/>
                </a:ln>
                <a:solidFill>
                  <a:srgbClr val="3C4B5C"/>
                </a:solidFill>
                <a:effectLst/>
                <a:uLnTx/>
                <a:uFillTx/>
                <a:latin typeface="Calibri" panose="020F0502020204030204"/>
                <a:ea typeface="+mn-ea"/>
                <a:cs typeface="+mn-cs"/>
              </a:rPr>
              <a:t>two-thirds</a:t>
            </a:r>
            <a:r>
              <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rPr>
              <a:t> of participants of the original ACE study reported </a:t>
            </a: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being exposed to at </a:t>
            </a:r>
            <a:r>
              <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rPr>
              <a:t>least one </a:t>
            </a: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ACE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Women were more likely to report:</a:t>
            </a: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64" name="TextBox 63"/>
          <p:cNvSpPr txBox="1"/>
          <p:nvPr/>
        </p:nvSpPr>
        <p:spPr>
          <a:xfrm>
            <a:off x="3272535" y="889759"/>
            <a:ext cx="42410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C85C12"/>
                </a:solidFill>
                <a:effectLst/>
                <a:uLnTx/>
                <a:uFillTx/>
                <a:latin typeface="Calibri" panose="020F0502020204030204"/>
                <a:ea typeface="+mn-ea"/>
                <a:cs typeface="+mn-cs"/>
              </a:rPr>
              <a:t>Unfortunately, ACEs are so common </a:t>
            </a:r>
            <a:br>
              <a:rPr kumimoji="0" lang="en-US" sz="2000" b="0" i="0" u="none" strike="noStrike" kern="1200" cap="none" spc="0" normalizeH="0" baseline="0" noProof="0" dirty="0" smtClean="0">
                <a:ln>
                  <a:noFill/>
                </a:ln>
                <a:solidFill>
                  <a:srgbClr val="C85C12"/>
                </a:solidFill>
                <a:effectLst/>
                <a:uLnTx/>
                <a:uFillTx/>
                <a:latin typeface="Calibri" panose="020F0502020204030204"/>
                <a:ea typeface="+mn-ea"/>
                <a:cs typeface="+mn-cs"/>
              </a:rPr>
            </a:br>
            <a:r>
              <a:rPr kumimoji="0" lang="en-US" sz="2000" b="0" i="0" u="none" strike="noStrike" kern="1200" cap="none" spc="0" normalizeH="0" baseline="0" noProof="0" dirty="0" smtClean="0">
                <a:ln>
                  <a:noFill/>
                </a:ln>
                <a:solidFill>
                  <a:srgbClr val="C85C12"/>
                </a:solidFill>
                <a:effectLst/>
                <a:uLnTx/>
                <a:uFillTx/>
                <a:latin typeface="Calibri" panose="020F0502020204030204"/>
                <a:ea typeface="+mn-ea"/>
                <a:cs typeface="+mn-cs"/>
              </a:rPr>
              <a:t>the CDC has deemed them the </a:t>
            </a:r>
            <a:br>
              <a:rPr kumimoji="0" lang="en-US" sz="2000" b="0" i="0" u="none" strike="noStrike" kern="1200" cap="none" spc="0" normalizeH="0" baseline="0" noProof="0" dirty="0" smtClean="0">
                <a:ln>
                  <a:noFill/>
                </a:ln>
                <a:solidFill>
                  <a:srgbClr val="C85C12"/>
                </a:solidFill>
                <a:effectLst/>
                <a:uLnTx/>
                <a:uFillTx/>
                <a:latin typeface="Calibri" panose="020F0502020204030204"/>
                <a:ea typeface="+mn-ea"/>
                <a:cs typeface="+mn-cs"/>
              </a:rPr>
            </a:br>
            <a:r>
              <a:rPr kumimoji="0" lang="en-US" sz="2000" b="0" i="0" u="none" strike="noStrike" kern="1200" cap="none" spc="0" normalizeH="0" baseline="0" noProof="0" dirty="0" smtClean="0">
                <a:ln>
                  <a:noFill/>
                </a:ln>
                <a:solidFill>
                  <a:srgbClr val="C85C12"/>
                </a:solidFill>
                <a:effectLst/>
                <a:uLnTx/>
                <a:uFillTx/>
                <a:latin typeface="Calibri" panose="020F0502020204030204"/>
                <a:ea typeface="+mn-ea"/>
                <a:cs typeface="+mn-cs"/>
              </a:rPr>
              <a:t>#1 chronic health epidemic</a:t>
            </a:r>
            <a:endParaRPr kumimoji="0" lang="en-US" sz="2000" b="0" i="0" u="none" strike="noStrike" kern="1200" cap="none" spc="0" normalizeH="0" baseline="0" noProof="0" dirty="0">
              <a:ln>
                <a:noFill/>
              </a:ln>
              <a:solidFill>
                <a:srgbClr val="C85C12"/>
              </a:solidFill>
              <a:effectLst/>
              <a:uLnTx/>
              <a:uFillTx/>
              <a:latin typeface="Calibri" panose="020F0502020204030204"/>
              <a:ea typeface="+mn-ea"/>
              <a:cs typeface="+mn-cs"/>
            </a:endParaRPr>
          </a:p>
        </p:txBody>
      </p:sp>
      <p:sp>
        <p:nvSpPr>
          <p:cNvPr id="65" name="TextBox 64"/>
          <p:cNvSpPr txBox="1"/>
          <p:nvPr/>
        </p:nvSpPr>
        <p:spPr>
          <a:xfrm>
            <a:off x="7636904" y="3329691"/>
            <a:ext cx="4301863" cy="20313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77253"/>
                </a:solidFill>
                <a:effectLst/>
                <a:uLnTx/>
                <a:uFillTx/>
                <a:latin typeface="Calibri" panose="020F0502020204030204"/>
                <a:ea typeface="+mn-ea"/>
                <a:cs typeface="+mn-cs"/>
              </a:rPr>
              <a:t>The 2016 National Survey of Children’s Health (NSCH) revealed that 45% of U.S. children have experienced at least one ACE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7253"/>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7253"/>
                </a:solidFill>
                <a:effectLst/>
                <a:uLnTx/>
                <a:uFillTx/>
                <a:latin typeface="Calibri" panose="020F0502020204030204"/>
                <a:ea typeface="+mn-ea"/>
                <a:cs typeface="+mn-cs"/>
              </a:rPr>
              <a:t>The most common ACEs </a:t>
            </a:r>
            <a:r>
              <a:rPr kumimoji="0" lang="en-US" sz="1800" b="0" i="0" u="none" strike="noStrike" kern="1200" cap="none" spc="0" normalizeH="0" baseline="0" noProof="0" dirty="0" smtClean="0">
                <a:ln>
                  <a:noFill/>
                </a:ln>
                <a:solidFill>
                  <a:srgbClr val="177253"/>
                </a:solidFill>
                <a:effectLst/>
                <a:uLnTx/>
                <a:uFillTx/>
                <a:latin typeface="Calibri" panose="020F0502020204030204"/>
                <a:ea typeface="+mn-ea"/>
                <a:cs typeface="+mn-cs"/>
              </a:rPr>
              <a:t>nationally </a:t>
            </a:r>
            <a:r>
              <a:rPr kumimoji="0" lang="en-US" sz="1800" b="0" i="0" u="none" strike="noStrike" kern="1200" cap="none" spc="0" normalizeH="0" baseline="0" noProof="0" dirty="0">
                <a:ln>
                  <a:noFill/>
                </a:ln>
                <a:solidFill>
                  <a:srgbClr val="177253"/>
                </a:solidFill>
                <a:effectLst/>
                <a:uLnTx/>
                <a:uFillTx/>
                <a:latin typeface="Calibri" panose="020F0502020204030204"/>
                <a:ea typeface="+mn-ea"/>
                <a:cs typeface="+mn-cs"/>
              </a:rPr>
              <a:t>reported </a:t>
            </a:r>
            <a:r>
              <a:rPr kumimoji="0" lang="en-US" sz="1800" b="0" i="0" u="none" strike="noStrike" kern="1200" cap="none" spc="0" normalizeH="0" baseline="0" noProof="0" dirty="0" smtClean="0">
                <a:ln>
                  <a:noFill/>
                </a:ln>
                <a:solidFill>
                  <a:srgbClr val="177253"/>
                </a:solidFill>
                <a:effectLst/>
                <a:uLnTx/>
                <a:uFillTx/>
                <a:latin typeface="Calibri" panose="020F0502020204030204"/>
                <a:ea typeface="+mn-ea"/>
                <a:cs typeface="+mn-cs"/>
              </a:rPr>
              <a:t>in this 2016 study were</a:t>
            </a:r>
            <a:r>
              <a:rPr kumimoji="0" lang="en-US" sz="1800" b="0" i="0" u="none" strike="noStrike" kern="1200" cap="none" spc="0" normalizeH="0" baseline="0" noProof="0" dirty="0">
                <a:ln>
                  <a:noFill/>
                </a:ln>
                <a:solidFill>
                  <a:srgbClr val="177253"/>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endParaRPr>
          </a:p>
        </p:txBody>
      </p:sp>
      <p:grpSp>
        <p:nvGrpSpPr>
          <p:cNvPr id="8" name="Group 7"/>
          <p:cNvGrpSpPr/>
          <p:nvPr/>
        </p:nvGrpSpPr>
        <p:grpSpPr>
          <a:xfrm>
            <a:off x="194500" y="5380592"/>
            <a:ext cx="1335574" cy="1240737"/>
            <a:chOff x="6949501" y="4937294"/>
            <a:chExt cx="1335574" cy="1240737"/>
          </a:xfrm>
        </p:grpSpPr>
        <p:sp>
          <p:nvSpPr>
            <p:cNvPr id="66" name="Oval 65"/>
            <p:cNvSpPr/>
            <p:nvPr/>
          </p:nvSpPr>
          <p:spPr>
            <a:xfrm>
              <a:off x="7342968" y="4937294"/>
              <a:ext cx="548640" cy="548640"/>
            </a:xfrm>
            <a:prstGeom prst="ellipse">
              <a:avLst/>
            </a:prstGeom>
            <a:solidFill>
              <a:srgbClr val="177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p:cNvSpPr/>
            <p:nvPr/>
          </p:nvSpPr>
          <p:spPr>
            <a:xfrm>
              <a:off x="6949501" y="5531700"/>
              <a:ext cx="133557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Emotional Abuse</a:t>
              </a: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grpSp>
      <p:grpSp>
        <p:nvGrpSpPr>
          <p:cNvPr id="58" name="Group 57"/>
          <p:cNvGrpSpPr/>
          <p:nvPr/>
        </p:nvGrpSpPr>
        <p:grpSpPr>
          <a:xfrm>
            <a:off x="1502660" y="5380592"/>
            <a:ext cx="1335574" cy="1240737"/>
            <a:chOff x="8604953" y="4937294"/>
            <a:chExt cx="1335574" cy="1240737"/>
          </a:xfrm>
        </p:grpSpPr>
        <p:sp>
          <p:nvSpPr>
            <p:cNvPr id="67" name="Oval 66"/>
            <p:cNvSpPr/>
            <p:nvPr/>
          </p:nvSpPr>
          <p:spPr>
            <a:xfrm>
              <a:off x="8996284" y="4937294"/>
              <a:ext cx="548640" cy="548640"/>
            </a:xfrm>
            <a:prstGeom prst="ellipse">
              <a:avLst/>
            </a:prstGeom>
            <a:solidFill>
              <a:srgbClr val="4C5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8604953" y="5531700"/>
              <a:ext cx="133557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Sexual Abuse</a:t>
              </a: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grpSp>
      <p:grpSp>
        <p:nvGrpSpPr>
          <p:cNvPr id="59" name="Group 58"/>
          <p:cNvGrpSpPr/>
          <p:nvPr/>
        </p:nvGrpSpPr>
        <p:grpSpPr>
          <a:xfrm>
            <a:off x="2739450" y="5382376"/>
            <a:ext cx="1335574" cy="1240737"/>
            <a:chOff x="10254171" y="4937294"/>
            <a:chExt cx="1335574" cy="1240737"/>
          </a:xfrm>
        </p:grpSpPr>
        <p:sp>
          <p:nvSpPr>
            <p:cNvPr id="68" name="Oval 67"/>
            <p:cNvSpPr/>
            <p:nvPr/>
          </p:nvSpPr>
          <p:spPr>
            <a:xfrm>
              <a:off x="10649600" y="4937294"/>
              <a:ext cx="548640" cy="548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10254171" y="5531700"/>
              <a:ext cx="133557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3C4B5C"/>
                  </a:solidFill>
                  <a:effectLst/>
                  <a:uLnTx/>
                  <a:uFillTx/>
                  <a:latin typeface="Calibri" panose="020F0502020204030204"/>
                  <a:ea typeface="+mn-ea"/>
                  <a:cs typeface="+mn-cs"/>
                </a:rPr>
                <a:t>Mental Illness </a:t>
              </a:r>
              <a:endParaRPr kumimoji="0" lang="en-US" sz="1800" b="0"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grpSp>
      <p:grpSp>
        <p:nvGrpSpPr>
          <p:cNvPr id="75" name="Group 74"/>
          <p:cNvGrpSpPr/>
          <p:nvPr/>
        </p:nvGrpSpPr>
        <p:grpSpPr>
          <a:xfrm>
            <a:off x="4392263" y="4031062"/>
            <a:ext cx="1863031" cy="1824559"/>
            <a:chOff x="4392263" y="4031062"/>
            <a:chExt cx="1863031" cy="1824559"/>
          </a:xfrm>
        </p:grpSpPr>
        <p:sp>
          <p:nvSpPr>
            <p:cNvPr id="62" name="Oval 61"/>
            <p:cNvSpPr/>
            <p:nvPr/>
          </p:nvSpPr>
          <p:spPr>
            <a:xfrm>
              <a:off x="4392263" y="4031062"/>
              <a:ext cx="1863031" cy="1824559"/>
            </a:xfrm>
            <a:prstGeom prst="ellipse">
              <a:avLst/>
            </a:prstGeom>
            <a:solidFill>
              <a:schemeClr val="accent3">
                <a:alpha val="10000"/>
              </a:schemeClr>
            </a:solidFill>
            <a:ln>
              <a:solidFill>
                <a:schemeClr val="accent3">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p:cNvSpPr/>
            <p:nvPr/>
          </p:nvSpPr>
          <p:spPr>
            <a:xfrm>
              <a:off x="4706462" y="4435510"/>
              <a:ext cx="123463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smtClean="0">
                  <a:ln>
                    <a:noFill/>
                  </a:ln>
                  <a:solidFill>
                    <a:srgbClr val="4C5C7D"/>
                  </a:solidFill>
                  <a:effectLst/>
                  <a:uLnTx/>
                  <a:uFillTx/>
                  <a:latin typeface="Calibri" panose="020F0502020204030204"/>
                  <a:ea typeface="+mn-ea"/>
                  <a:cs typeface="+mn-cs"/>
                </a:rPr>
                <a:t>64</a:t>
              </a:r>
              <a:r>
                <a:rPr kumimoji="0" lang="en-US" sz="6000" b="1" i="0" u="none" strike="noStrike" kern="1200" cap="none" spc="-300" normalizeH="0" baseline="30000" noProof="0" dirty="0" smtClean="0">
                  <a:ln>
                    <a:noFill/>
                  </a:ln>
                  <a:solidFill>
                    <a:srgbClr val="4C5C7D"/>
                  </a:solidFill>
                  <a:effectLst/>
                  <a:uLnTx/>
                  <a:uFillTx/>
                  <a:latin typeface="Calibri" panose="020F0502020204030204"/>
                  <a:ea typeface="+mn-ea"/>
                  <a:cs typeface="+mn-cs"/>
                </a:rPr>
                <a:t>%</a:t>
              </a:r>
              <a:endParaRPr kumimoji="0" lang="en-US" sz="6000" b="1" i="0" u="none" strike="noStrike" kern="1200" cap="none" spc="-300" normalizeH="0" baseline="30000" noProof="0" dirty="0">
                <a:ln>
                  <a:noFill/>
                </a:ln>
                <a:solidFill>
                  <a:srgbClr val="4C5C7D"/>
                </a:solidFill>
                <a:effectLst/>
                <a:uLnTx/>
                <a:uFillTx/>
                <a:latin typeface="Calibri" panose="020F0502020204030204"/>
                <a:ea typeface="+mn-ea"/>
                <a:cs typeface="+mn-cs"/>
              </a:endParaRPr>
            </a:p>
          </p:txBody>
        </p:sp>
      </p:grpSp>
      <p:grpSp>
        <p:nvGrpSpPr>
          <p:cNvPr id="77" name="Group 76"/>
          <p:cNvGrpSpPr/>
          <p:nvPr/>
        </p:nvGrpSpPr>
        <p:grpSpPr>
          <a:xfrm>
            <a:off x="5768421" y="2238345"/>
            <a:ext cx="1863031" cy="1824559"/>
            <a:chOff x="7386415" y="638748"/>
            <a:chExt cx="1863031" cy="1824559"/>
          </a:xfrm>
        </p:grpSpPr>
        <p:sp>
          <p:nvSpPr>
            <p:cNvPr id="60" name="Oval 59"/>
            <p:cNvSpPr/>
            <p:nvPr/>
          </p:nvSpPr>
          <p:spPr>
            <a:xfrm>
              <a:off x="7386415" y="638748"/>
              <a:ext cx="1863031" cy="1824559"/>
            </a:xfrm>
            <a:prstGeom prst="ellipse">
              <a:avLst/>
            </a:prstGeom>
            <a:solidFill>
              <a:srgbClr val="407261">
                <a:alpha val="10000"/>
              </a:srgbClr>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p:txBody>
        </p:sp>
        <p:sp>
          <p:nvSpPr>
            <p:cNvPr id="72" name="Rectangle 71"/>
            <p:cNvSpPr/>
            <p:nvPr/>
          </p:nvSpPr>
          <p:spPr>
            <a:xfrm>
              <a:off x="7700613" y="1063131"/>
              <a:ext cx="12346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smtClean="0">
                  <a:ln>
                    <a:noFill/>
                  </a:ln>
                  <a:solidFill>
                    <a:srgbClr val="177253"/>
                  </a:solidFill>
                  <a:effectLst/>
                  <a:uLnTx/>
                  <a:uFillTx/>
                  <a:latin typeface="Calibri" panose="020F0502020204030204"/>
                  <a:ea typeface="+mn-ea"/>
                  <a:cs typeface="+mn-cs"/>
                </a:rPr>
                <a:t>45</a:t>
              </a:r>
              <a:r>
                <a:rPr kumimoji="0" lang="en-US" sz="6000" b="1" i="0" u="none" strike="noStrike" kern="1200" cap="none" spc="-300" normalizeH="0" baseline="30000" noProof="0" dirty="0" smtClean="0">
                  <a:ln>
                    <a:noFill/>
                  </a:ln>
                  <a:solidFill>
                    <a:srgbClr val="177253"/>
                  </a:solidFill>
                  <a:effectLst/>
                  <a:uLnTx/>
                  <a:uFillTx/>
                  <a:latin typeface="Calibri" panose="020F0502020204030204"/>
                  <a:ea typeface="+mn-ea"/>
                  <a:cs typeface="+mn-cs"/>
                </a:rPr>
                <a:t>%</a:t>
              </a:r>
              <a:endParaRPr kumimoji="0" lang="en-US" sz="6000" b="1" i="0" u="none" strike="noStrike" kern="1200" cap="none" spc="-300" normalizeH="0" baseline="30000" noProof="0" dirty="0">
                <a:ln>
                  <a:noFill/>
                </a:ln>
                <a:solidFill>
                  <a:srgbClr val="177253"/>
                </a:solidFill>
                <a:effectLst/>
                <a:uLnTx/>
                <a:uFillTx/>
                <a:latin typeface="Calibri" panose="020F0502020204030204"/>
                <a:ea typeface="+mn-ea"/>
                <a:cs typeface="+mn-cs"/>
              </a:endParaRPr>
            </a:p>
          </p:txBody>
        </p:sp>
      </p:grpSp>
      <p:sp>
        <p:nvSpPr>
          <p:cNvPr id="82" name="TextBox 81"/>
          <p:cNvSpPr txBox="1"/>
          <p:nvPr/>
        </p:nvSpPr>
        <p:spPr>
          <a:xfrm>
            <a:off x="538911" y="5514606"/>
            <a:ext cx="6799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13.1%</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p:cNvSpPr txBox="1"/>
          <p:nvPr/>
        </p:nvSpPr>
        <p:spPr>
          <a:xfrm>
            <a:off x="1830364" y="5505619"/>
            <a:ext cx="6799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24.7%</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TextBox 83"/>
          <p:cNvSpPr txBox="1"/>
          <p:nvPr/>
        </p:nvSpPr>
        <p:spPr>
          <a:xfrm>
            <a:off x="3117806" y="5485596"/>
            <a:ext cx="6799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rPr>
              <a:t>23.3%</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8" name="Group 87"/>
          <p:cNvGrpSpPr/>
          <p:nvPr/>
        </p:nvGrpSpPr>
        <p:grpSpPr>
          <a:xfrm>
            <a:off x="7877745" y="5343894"/>
            <a:ext cx="1335574" cy="1240737"/>
            <a:chOff x="8604953" y="4937294"/>
            <a:chExt cx="1335574" cy="1240737"/>
          </a:xfrm>
        </p:grpSpPr>
        <p:sp>
          <p:nvSpPr>
            <p:cNvPr id="89" name="Oval 88"/>
            <p:cNvSpPr/>
            <p:nvPr/>
          </p:nvSpPr>
          <p:spPr>
            <a:xfrm>
              <a:off x="8996284" y="4937294"/>
              <a:ext cx="548640" cy="548640"/>
            </a:xfrm>
            <a:prstGeom prst="ellipse">
              <a:avLst/>
            </a:prstGeom>
            <a:solidFill>
              <a:srgbClr val="177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Rectangle 89"/>
            <p:cNvSpPr/>
            <p:nvPr/>
          </p:nvSpPr>
          <p:spPr>
            <a:xfrm>
              <a:off x="8604953" y="5531700"/>
              <a:ext cx="133557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77253"/>
                  </a:solidFill>
                  <a:effectLst/>
                  <a:uLnTx/>
                  <a:uFillTx/>
                  <a:latin typeface="Calibri" panose="020F0502020204030204"/>
                  <a:ea typeface="+mn-ea"/>
                  <a:cs typeface="+mn-cs"/>
                </a:rPr>
                <a:t>Economic Hardship</a:t>
              </a:r>
              <a:endParaRPr kumimoji="0" lang="en-US" sz="1800" b="0" i="0" u="none" strike="noStrike" kern="1200" cap="none" spc="0" normalizeH="0" baseline="0" noProof="0" dirty="0">
                <a:ln>
                  <a:noFill/>
                </a:ln>
                <a:solidFill>
                  <a:srgbClr val="177253"/>
                </a:solidFill>
                <a:effectLst/>
                <a:uLnTx/>
                <a:uFillTx/>
                <a:latin typeface="Calibri" panose="020F0502020204030204"/>
                <a:ea typeface="+mn-ea"/>
                <a:cs typeface="+mn-cs"/>
              </a:endParaRPr>
            </a:p>
          </p:txBody>
        </p:sp>
      </p:grpSp>
      <p:grpSp>
        <p:nvGrpSpPr>
          <p:cNvPr id="91" name="Group 90"/>
          <p:cNvGrpSpPr/>
          <p:nvPr/>
        </p:nvGrpSpPr>
        <p:grpSpPr>
          <a:xfrm>
            <a:off x="9409967" y="5343893"/>
            <a:ext cx="2371238" cy="1237691"/>
            <a:chOff x="9975423" y="4937293"/>
            <a:chExt cx="2371238" cy="1237691"/>
          </a:xfrm>
        </p:grpSpPr>
        <p:sp>
          <p:nvSpPr>
            <p:cNvPr id="92" name="Oval 91"/>
            <p:cNvSpPr/>
            <p:nvPr/>
          </p:nvSpPr>
          <p:spPr>
            <a:xfrm>
              <a:off x="10886721" y="4937293"/>
              <a:ext cx="548640" cy="548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p:cNvSpPr/>
            <p:nvPr/>
          </p:nvSpPr>
          <p:spPr>
            <a:xfrm>
              <a:off x="9975423" y="5528653"/>
              <a:ext cx="237123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7253"/>
                  </a:solidFill>
                  <a:effectLst/>
                  <a:uLnTx/>
                  <a:uFillTx/>
                  <a:latin typeface="Calibri" panose="020F0502020204030204"/>
                  <a:ea typeface="+mn-ea"/>
                  <a:cs typeface="+mn-cs"/>
                </a:rPr>
                <a:t>Divorce </a:t>
              </a:r>
              <a:r>
                <a:rPr kumimoji="0" lang="en-US" sz="1800" b="0" i="0" u="none" strike="noStrike" kern="1200" cap="none" spc="0" normalizeH="0" baseline="0" noProof="0" dirty="0" smtClean="0">
                  <a:ln>
                    <a:noFill/>
                  </a:ln>
                  <a:solidFill>
                    <a:srgbClr val="177253"/>
                  </a:solidFill>
                  <a:effectLst/>
                  <a:uLnTx/>
                  <a:uFillTx/>
                  <a:latin typeface="Calibri" panose="020F0502020204030204"/>
                  <a:ea typeface="+mn-ea"/>
                  <a:cs typeface="+mn-cs"/>
                </a:rPr>
                <a:t>or Separation </a:t>
              </a:r>
              <a:r>
                <a:rPr kumimoji="0" lang="en-US" sz="1800" b="0" i="0" u="none" strike="noStrike" kern="1200" cap="none" spc="0" normalizeH="0" baseline="0" noProof="0" dirty="0">
                  <a:ln>
                    <a:noFill/>
                  </a:ln>
                  <a:solidFill>
                    <a:srgbClr val="177253"/>
                  </a:solidFill>
                  <a:effectLst/>
                  <a:uLnTx/>
                  <a:uFillTx/>
                  <a:latin typeface="Calibri" panose="020F0502020204030204"/>
                  <a:ea typeface="+mn-ea"/>
                  <a:cs typeface="+mn-cs"/>
                </a:rPr>
                <a:t>of a Parent or Guardian</a:t>
              </a:r>
            </a:p>
          </p:txBody>
        </p:sp>
      </p:grpSp>
      <p:sp>
        <p:nvSpPr>
          <p:cNvPr id="99" name="Rectangle 6"/>
          <p:cNvSpPr/>
          <p:nvPr/>
        </p:nvSpPr>
        <p:spPr>
          <a:xfrm>
            <a:off x="-6713" y="1670"/>
            <a:ext cx="3282476" cy="3203754"/>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131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ight Triangle 99"/>
          <p:cNvSpPr/>
          <p:nvPr/>
        </p:nvSpPr>
        <p:spPr>
          <a:xfrm rot="5400000">
            <a:off x="3009534" y="-3021943"/>
            <a:ext cx="698502" cy="6742389"/>
          </a:xfrm>
          <a:prstGeom prst="rtTriangle">
            <a:avLst/>
          </a:prstGeom>
          <a:solidFill>
            <a:srgbClr val="FAE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ight Triangle 102"/>
          <p:cNvSpPr/>
          <p:nvPr/>
        </p:nvSpPr>
        <p:spPr>
          <a:xfrm rot="16200000" flipH="1" flipV="1">
            <a:off x="-266506" y="252196"/>
            <a:ext cx="3207326" cy="2699133"/>
          </a:xfrm>
          <a:prstGeom prst="rtTriangle">
            <a:avLst/>
          </a:prstGeom>
          <a:solidFill>
            <a:srgbClr val="131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extBox 100"/>
          <p:cNvSpPr txBox="1"/>
          <p:nvPr/>
        </p:nvSpPr>
        <p:spPr>
          <a:xfrm>
            <a:off x="214314" y="297925"/>
            <a:ext cx="2994512" cy="203132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300" normalizeH="0" baseline="0" noProof="0" dirty="0" smtClean="0">
                <a:ln>
                  <a:noFill/>
                </a:ln>
                <a:solidFill>
                  <a:prstClr val="white">
                    <a:lumMod val="95000"/>
                  </a:prstClr>
                </a:solidFill>
                <a:effectLst/>
                <a:uLnTx/>
                <a:uFillTx/>
                <a:latin typeface="Calibri" panose="020F0502020204030204"/>
                <a:ea typeface="+mn-ea"/>
                <a:cs typeface="+mn-cs"/>
              </a:rPr>
              <a:t>How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300" normalizeH="0" baseline="0" noProof="0" dirty="0" smtClean="0">
                <a:ln>
                  <a:noFill/>
                </a:ln>
                <a:solidFill>
                  <a:prstClr val="white">
                    <a:lumMod val="95000"/>
                  </a:prstClr>
                </a:solidFill>
                <a:effectLst/>
                <a:uLnTx/>
                <a:uFillTx/>
                <a:latin typeface="Calibri" panose="020F0502020204030204"/>
                <a:ea typeface="+mn-ea"/>
                <a:cs typeface="+mn-cs"/>
              </a:rPr>
              <a:t>Common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300" normalizeH="0" baseline="0" noProof="0" dirty="0" smtClean="0">
                <a:ln>
                  <a:noFill/>
                </a:ln>
                <a:solidFill>
                  <a:prstClr val="white">
                    <a:lumMod val="95000"/>
                  </a:prstClr>
                </a:solidFill>
                <a:effectLst/>
                <a:uLnTx/>
                <a:uFillTx/>
                <a:latin typeface="Calibri" panose="020F0502020204030204"/>
                <a:ea typeface="+mn-ea"/>
                <a:cs typeface="+mn-cs"/>
              </a:rPr>
              <a:t>are ACEs?</a:t>
            </a:r>
            <a:endParaRPr kumimoji="0" lang="en-US" sz="4200" b="0" i="0" u="none" strike="noStrike" kern="1200" cap="none" spc="-30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108" name="Google Shape;573;p43"/>
          <p:cNvSpPr/>
          <p:nvPr/>
        </p:nvSpPr>
        <p:spPr>
          <a:xfrm>
            <a:off x="10459556" y="5431289"/>
            <a:ext cx="272059" cy="373849"/>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 name="Block Arc 11">
            <a:extLst>
              <a:ext uri="{FF2B5EF4-FFF2-40B4-BE49-F238E27FC236}">
                <a16:creationId xmlns:a16="http://schemas.microsoft.com/office/drawing/2014/main" id="{77A4B289-81F7-47A0-8D9F-C5E2C08723F6}"/>
              </a:ext>
            </a:extLst>
          </p:cNvPr>
          <p:cNvSpPr/>
          <p:nvPr/>
        </p:nvSpPr>
        <p:spPr>
          <a:xfrm rot="10800000">
            <a:off x="8425926" y="5406782"/>
            <a:ext cx="234940" cy="398356"/>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86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The Brain Science</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sp>
        <p:nvSpPr>
          <p:cNvPr id="3" name="Content Placeholder 2"/>
          <p:cNvSpPr txBox="1">
            <a:spLocks/>
          </p:cNvSpPr>
          <p:nvPr/>
        </p:nvSpPr>
        <p:spPr>
          <a:xfrm>
            <a:off x="838200" y="1825625"/>
            <a:ext cx="6019800" cy="30422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a:rPr>
              <a:t>A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person’s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a:rPr>
              <a:t>environment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a:rPr>
              <a:t>and experience shapes their behavior and health.</a:t>
            </a:r>
          </a:p>
          <a:p>
            <a:pPr marL="0" marR="0" lvl="0" indent="0" algn="l" defTabSz="914400" rtl="0" eaLnBrk="1" fontAlgn="auto" latinLnBrk="0" hangingPunct="1">
              <a:lnSpc>
                <a:spcPct val="115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Our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a:rPr>
              <a:t>brain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a:rPr>
              <a:t>is designed to prioritize survival.</a:t>
            </a:r>
          </a:p>
          <a:p>
            <a:pPr marL="0" marR="0" lvl="0" indent="0" algn="l" defTabSz="914400" rtl="0" eaLnBrk="1" fontAlgn="auto" latinLnBrk="0" hangingPunct="1">
              <a:lnSpc>
                <a:spcPct val="115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Hormones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Times New Roman"/>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a:rPr>
              <a:t>like Cortisol are released when our “Fight, Flight, or Freeze” response is triggered.</a:t>
            </a:r>
            <a:endParaRPr kumimoji="0" lang="en-US" sz="2400" b="0" i="0" u="none" strike="noStrike" kern="1200" cap="none" spc="0" normalizeH="0" baseline="0" noProof="0" dirty="0">
              <a:ln>
                <a:noFill/>
              </a:ln>
              <a:solidFill>
                <a:srgbClr val="8064A2">
                  <a:lumMod val="75000"/>
                </a:srgbClr>
              </a:solidFill>
              <a:effectLst/>
              <a:uLnTx/>
              <a:uFillTx/>
              <a:latin typeface="Calibri" panose="020F0502020204030204"/>
              <a:ea typeface="+mn-ea"/>
              <a:cs typeface="Times New Roman"/>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9" name="Picture 2" descr="Image result for brain science white background"/>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4521"/>
          <a:stretch/>
        </p:blipFill>
        <p:spPr bwMode="auto">
          <a:xfrm>
            <a:off x="7162800" y="1212320"/>
            <a:ext cx="4552679" cy="419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87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
        <p:nvSpPr>
          <p:cNvPr id="7"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Toxic Stress</a:t>
            </a:r>
            <a:endParaRPr lang="en-US" sz="3200" b="1" dirty="0">
              <a:solidFill>
                <a:schemeClr val="tx2"/>
              </a:solidFill>
              <a:latin typeface="+mn-lt"/>
            </a:endParaRPr>
          </a:p>
        </p:txBody>
      </p:sp>
      <p:sp>
        <p:nvSpPr>
          <p:cNvPr id="9" name="TextBox 8"/>
          <p:cNvSpPr txBox="1"/>
          <p:nvPr/>
        </p:nvSpPr>
        <p:spPr>
          <a:xfrm>
            <a:off x="789738" y="1370492"/>
            <a:ext cx="5763461"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Prolonged exposure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Cortisol and other stress hormones is toxic, and makes permanent changes to the brain.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means you may encounter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clients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who are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perfectly adapted to survive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their home environment, but who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cannot turn-off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their behavioral and stress response adaptations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 your organization,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community or other “normal” situations.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50" name="Picture 2" descr="Image result for toxic stress brai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2446" y="1564840"/>
            <a:ext cx="5339554" cy="406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47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0">
            <a:extLst>
              <a:ext uri="{FF2B5EF4-FFF2-40B4-BE49-F238E27FC236}">
                <a16:creationId xmlns:a16="http://schemas.microsoft.com/office/drawing/2014/main" id="{A0DF5849-D05E-4C2F-AA6B-17CBAE621546}"/>
              </a:ext>
            </a:extLst>
          </p:cNvPr>
          <p:cNvSpPr txBox="1">
            <a:spLocks/>
          </p:cNvSpPr>
          <p:nvPr/>
        </p:nvSpPr>
        <p:spPr>
          <a:xfrm>
            <a:off x="3095690" y="231112"/>
            <a:ext cx="5920232" cy="8422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539750" marR="0" lvl="0" indent="-53975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j-ea"/>
                <a:cs typeface="+mj-cs"/>
              </a:rPr>
              <a:t>Our Stress Response System</a:t>
            </a:r>
            <a:endParaRPr kumimoji="0" lang="sr-Latn-RS" sz="3200" b="1" i="0" u="none" strike="noStrike" kern="1200" cap="none" spc="0" normalizeH="0" baseline="0" noProof="0" dirty="0">
              <a:ln>
                <a:noFill/>
              </a:ln>
              <a:solidFill>
                <a:srgbClr val="3C4B5C"/>
              </a:solidFill>
              <a:effectLst/>
              <a:uLnTx/>
              <a:uFillTx/>
              <a:latin typeface="Calibri" panose="020F0502020204030204"/>
              <a:ea typeface="+mj-ea"/>
              <a:cs typeface="+mj-cs"/>
            </a:endParaRPr>
          </a:p>
        </p:txBody>
      </p:sp>
      <p:pic>
        <p:nvPicPr>
          <p:cNvPr id="8" name="Picture 7"/>
          <p:cNvPicPr>
            <a:picLocks noChangeAspect="1"/>
          </p:cNvPicPr>
          <p:nvPr/>
        </p:nvPicPr>
        <p:blipFill>
          <a:blip r:embed="rId3"/>
          <a:stretch>
            <a:fillRect/>
          </a:stretch>
        </p:blipFill>
        <p:spPr>
          <a:xfrm>
            <a:off x="3539997" y="1371600"/>
            <a:ext cx="5394452" cy="3334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hlinkClick r:id="rId4"/>
          </p:cNvPr>
          <p:cNvSpPr txBox="1"/>
          <p:nvPr/>
        </p:nvSpPr>
        <p:spPr>
          <a:xfrm>
            <a:off x="3398773" y="6172200"/>
            <a:ext cx="5676900" cy="369332"/>
          </a:xfrm>
          <a:prstGeom prst="rect">
            <a:avLst/>
          </a:prstGeom>
          <a:no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https://www.youtube.com/watch?v=rVwFkcOZHJw&amp;t=2s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568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p:cNvSpPr>
          <p:nvPr/>
        </p:nvSpPr>
        <p:spPr>
          <a:xfrm>
            <a:off x="757457" y="850138"/>
            <a:ext cx="7684134" cy="615553"/>
          </a:xfrm>
          <a:prstGeom prst="rect">
            <a:avLst/>
          </a:prstGeom>
        </p:spPr>
        <p:txBody>
          <a:bodyPr vert="horz"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 normalizeH="0" baseline="0" noProof="0" dirty="0" smtClean="0">
                <a:ln>
                  <a:noFill/>
                </a:ln>
                <a:solidFill>
                  <a:prstClr val="white"/>
                </a:solidFill>
                <a:effectLst/>
                <a:uLnTx/>
                <a:uFillTx/>
                <a:latin typeface="Calibri" panose="020F0502020204030204"/>
                <a:ea typeface="+mj-ea"/>
                <a:cs typeface="+mj-cs"/>
              </a:rPr>
              <a:t>Not All Stress is </a:t>
            </a:r>
            <a:r>
              <a:rPr kumimoji="0" lang="en-US" sz="4000" b="1" i="0" u="none" strike="noStrike" kern="1200" cap="none" spc="-1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rPr>
              <a:t>Bad</a:t>
            </a:r>
            <a:endParaRPr kumimoji="0" lang="en-US" sz="40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7" name="Google Shape;155;p21"/>
          <p:cNvSpPr txBox="1">
            <a:spLocks/>
          </p:cNvSpPr>
          <p:nvPr/>
        </p:nvSpPr>
        <p:spPr>
          <a:xfrm>
            <a:off x="668004" y="1649674"/>
            <a:ext cx="3438800" cy="32955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36703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354965" algn="l"/>
                <a:tab pos="355600" algn="l"/>
              </a:tabLst>
              <a:defRPr/>
            </a:pPr>
            <a:r>
              <a:rPr kumimoji="0" lang="en-US" sz="2600" b="1" i="0" u="none" strike="noStrike" kern="1200" cap="none" spc="-15" normalizeH="0" baseline="0" noProof="0" dirty="0">
                <a:ln>
                  <a:noFill/>
                </a:ln>
                <a:solidFill>
                  <a:prstClr val="white"/>
                </a:solidFill>
                <a:effectLst/>
                <a:uLnTx/>
                <a:uFillTx/>
                <a:latin typeface="Calibri" panose="020F0502020204030204"/>
                <a:ea typeface="+mn-ea"/>
                <a:cs typeface="Calibri"/>
              </a:rPr>
              <a:t>Positive </a:t>
            </a:r>
            <a:r>
              <a:rPr kumimoji="0" lang="en-US" sz="2600" b="1" i="0" u="none" strike="noStrike" kern="1200" cap="none" spc="-10" normalizeH="0" baseline="0" noProof="0" dirty="0" smtClean="0">
                <a:ln>
                  <a:noFill/>
                </a:ln>
                <a:solidFill>
                  <a:prstClr val="white"/>
                </a:solidFill>
                <a:effectLst/>
                <a:uLnTx/>
                <a:uFillTx/>
                <a:latin typeface="Calibri" panose="020F0502020204030204"/>
                <a:ea typeface="+mn-ea"/>
                <a:cs typeface="Calibri"/>
              </a:rPr>
              <a:t>Stress</a:t>
            </a:r>
          </a:p>
          <a:p>
            <a:pPr marL="12700" marR="36703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354965" algn="l"/>
                <a:tab pos="355600" algn="l"/>
              </a:tabLst>
              <a:defRPr/>
            </a:pPr>
            <a:r>
              <a:rPr kumimoji="0" lang="en-US"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Common </a:t>
            </a:r>
            <a:r>
              <a:rPr kumimoji="0" lang="en-US" sz="1800" b="0" i="0" u="none" strike="noStrike" kern="1200" cap="none" spc="-15" normalizeH="0" baseline="0" noProof="0" dirty="0">
                <a:ln>
                  <a:noFill/>
                </a:ln>
                <a:solidFill>
                  <a:prstClr val="white"/>
                </a:solidFill>
                <a:effectLst/>
                <a:uLnTx/>
                <a:uFillTx/>
                <a:latin typeface="Calibri" panose="020F0502020204030204"/>
                <a:ea typeface="+mn-ea"/>
                <a:cs typeface="Calibri"/>
              </a:rPr>
              <a:t>stressful events </a:t>
            </a:r>
            <a:r>
              <a:rPr kumimoji="0" lang="en-US" sz="1800" b="0" i="0" u="none" strike="noStrike" kern="1200" cap="none" spc="-15" normalizeH="0" baseline="0" noProof="0" dirty="0" smtClean="0">
                <a:ln>
                  <a:noFill/>
                </a:ln>
                <a:solidFill>
                  <a:prstClr val="white"/>
                </a:solidFill>
                <a:effectLst/>
                <a:uLnTx/>
                <a:uFillTx/>
                <a:latin typeface="Calibri" panose="020F0502020204030204"/>
                <a:ea typeface="+mn-ea"/>
                <a:cs typeface="Calibri"/>
              </a:rPr>
              <a:t/>
            </a:r>
            <a:br>
              <a:rPr kumimoji="0" lang="en-US" sz="1800" b="0" i="0" u="none" strike="noStrike" kern="1200" cap="none" spc="-15" normalizeH="0" baseline="0" noProof="0" dirty="0" smtClean="0">
                <a:ln>
                  <a:noFill/>
                </a:ln>
                <a:solidFill>
                  <a:prstClr val="white"/>
                </a:solidFill>
                <a:effectLst/>
                <a:uLnTx/>
                <a:uFillTx/>
                <a:latin typeface="Calibri" panose="020F0502020204030204"/>
                <a:ea typeface="+mn-ea"/>
                <a:cs typeface="Calibri"/>
              </a:rPr>
            </a:br>
            <a:r>
              <a:rPr kumimoji="0" lang="en-US" sz="1800" b="0" i="0" u="none" strike="noStrike" kern="1200" cap="none" spc="-10" normalizeH="0" baseline="0" noProof="0" dirty="0" smtClean="0">
                <a:ln>
                  <a:noFill/>
                </a:ln>
                <a:solidFill>
                  <a:prstClr val="white"/>
                </a:solidFill>
                <a:effectLst/>
                <a:uLnTx/>
                <a:uFillTx/>
                <a:latin typeface="Calibri" panose="020F0502020204030204"/>
                <a:ea typeface="+mn-ea"/>
                <a:cs typeface="Calibri"/>
              </a:rPr>
              <a:t>that </a:t>
            </a:r>
            <a:r>
              <a:rPr kumimoji="0" lang="en-US" sz="1800" b="0" i="0" u="none" strike="noStrike" kern="1200" cap="none" spc="-15" normalizeH="0" baseline="0" noProof="0" dirty="0">
                <a:ln>
                  <a:noFill/>
                </a:ln>
                <a:solidFill>
                  <a:prstClr val="white"/>
                </a:solidFill>
                <a:effectLst/>
                <a:uLnTx/>
                <a:uFillTx/>
                <a:latin typeface="Calibri" panose="020F0502020204030204"/>
                <a:ea typeface="+mn-ea"/>
                <a:cs typeface="Calibri"/>
              </a:rPr>
              <a:t>produce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a mild </a:t>
            </a:r>
            <a:r>
              <a:rPr kumimoji="0" lang="en-US" sz="1800" b="0" i="0" u="none" strike="noStrike" kern="1200" cap="none" spc="-15" normalizeH="0" baseline="0" noProof="0" dirty="0" smtClean="0">
                <a:ln>
                  <a:noFill/>
                </a:ln>
                <a:solidFill>
                  <a:prstClr val="white"/>
                </a:solidFill>
                <a:effectLst/>
                <a:uLnTx/>
                <a:uFillTx/>
                <a:latin typeface="Calibri" panose="020F0502020204030204"/>
                <a:ea typeface="+mn-ea"/>
                <a:cs typeface="Calibri"/>
              </a:rPr>
              <a:t>stress </a:t>
            </a:r>
            <a:r>
              <a:rPr kumimoji="0" lang="en-US" sz="1800" b="0" i="0" u="none" strike="noStrike" kern="1200" cap="none" spc="-10" normalizeH="0" baseline="0" noProof="0" dirty="0" smtClean="0">
                <a:ln>
                  <a:noFill/>
                </a:ln>
                <a:solidFill>
                  <a:prstClr val="white"/>
                </a:solidFill>
                <a:effectLst/>
                <a:uLnTx/>
                <a:uFillTx/>
                <a:latin typeface="Calibri" panose="020F0502020204030204"/>
                <a:ea typeface="+mn-ea"/>
                <a:cs typeface="Calibri"/>
              </a:rPr>
              <a:t>response </a:t>
            </a:r>
            <a:r>
              <a:rPr kumimoji="0" lang="en-US" sz="1800" b="0" i="0" u="none" strike="noStrike" kern="1200" cap="none" spc="-5" normalizeH="0" baseline="0" noProof="0" dirty="0">
                <a:ln>
                  <a:noFill/>
                </a:ln>
                <a:solidFill>
                  <a:prstClr val="white"/>
                </a:solidFill>
                <a:effectLst/>
                <a:uLnTx/>
                <a:uFillTx/>
                <a:latin typeface="Calibri" panose="020F0502020204030204"/>
                <a:ea typeface="+mn-ea"/>
                <a:cs typeface="Calibri"/>
              </a:rPr>
              <a:t>within the </a:t>
            </a:r>
            <a:r>
              <a:rPr kumimoji="0" lang="en-US" sz="1800" b="0" i="0" u="none" strike="noStrike" kern="1200" cap="none" spc="-20" normalizeH="0" baseline="0" noProof="0" dirty="0">
                <a:ln>
                  <a:noFill/>
                </a:ln>
                <a:solidFill>
                  <a:prstClr val="white"/>
                </a:solidFill>
                <a:effectLst/>
                <a:uLnTx/>
                <a:uFillTx/>
                <a:latin typeface="Calibri" panose="020F0502020204030204"/>
                <a:ea typeface="+mn-ea"/>
                <a:cs typeface="Calibri"/>
              </a:rPr>
              <a:t>context </a:t>
            </a:r>
            <a:r>
              <a:rPr kumimoji="0" lang="en-US" sz="1800" b="0" i="0" u="none" strike="noStrike" kern="1200" cap="none" spc="-20" normalizeH="0" baseline="0" noProof="0" dirty="0" smtClean="0">
                <a:ln>
                  <a:noFill/>
                </a:ln>
                <a:solidFill>
                  <a:prstClr val="white"/>
                </a:solidFill>
                <a:effectLst/>
                <a:uLnTx/>
                <a:uFillTx/>
                <a:latin typeface="Calibri" panose="020F0502020204030204"/>
                <a:ea typeface="+mn-ea"/>
                <a:cs typeface="Calibri"/>
              </a:rPr>
              <a:t/>
            </a:r>
            <a:br>
              <a:rPr kumimoji="0" lang="en-US" sz="1800" b="0" i="0" u="none" strike="noStrike" kern="1200" cap="none" spc="-20" normalizeH="0" baseline="0" noProof="0" dirty="0" smtClean="0">
                <a:ln>
                  <a:noFill/>
                </a:ln>
                <a:solidFill>
                  <a:prstClr val="white"/>
                </a:solidFill>
                <a:effectLst/>
                <a:uLnTx/>
                <a:uFillTx/>
                <a:latin typeface="Calibri" panose="020F0502020204030204"/>
                <a:ea typeface="+mn-ea"/>
                <a:cs typeface="Calibri"/>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Calibri"/>
              </a:rPr>
              <a:t>of </a:t>
            </a:r>
            <a:r>
              <a:rPr kumimoji="0" lang="en-US" sz="1800" b="0" i="0" u="none" strike="noStrike" kern="1200" cap="none" spc="-5" normalizeH="0" baseline="0" noProof="0" dirty="0">
                <a:ln>
                  <a:noFill/>
                </a:ln>
                <a:solidFill>
                  <a:prstClr val="white"/>
                </a:solidFill>
                <a:effectLst/>
                <a:uLnTx/>
                <a:uFillTx/>
                <a:latin typeface="Calibri" panose="020F0502020204030204"/>
                <a:ea typeface="+mn-ea"/>
                <a:cs typeface="Calibri"/>
              </a:rPr>
              <a:t>supportive families, schools </a:t>
            </a:r>
            <a:r>
              <a:rPr kumimoji="0" lang="en-US"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and communities</a:t>
            </a:r>
            <a:r>
              <a:rPr kumimoji="0" lang="en-US" sz="1800" b="0" i="0" u="none" strike="noStrike" kern="1200" cap="none" spc="-5" normalizeH="0" baseline="0" noProof="0" dirty="0">
                <a:ln>
                  <a:noFill/>
                </a:ln>
                <a:solidFill>
                  <a:prstClr val="white"/>
                </a:solidFill>
                <a:effectLst/>
                <a:uLnTx/>
                <a:uFillTx/>
                <a:latin typeface="Calibri" panose="020F0502020204030204"/>
                <a:ea typeface="+mn-ea"/>
                <a:cs typeface="Calibri"/>
              </a:rPr>
              <a: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9" name="Google Shape;156;p21"/>
          <p:cNvSpPr txBox="1">
            <a:spLocks/>
          </p:cNvSpPr>
          <p:nvPr/>
        </p:nvSpPr>
        <p:spPr>
          <a:xfrm>
            <a:off x="4308437" y="1649674"/>
            <a:ext cx="3438800" cy="32955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smtClean="0">
                <a:ln>
                  <a:noFill/>
                </a:ln>
                <a:solidFill>
                  <a:prstClr val="white"/>
                </a:solidFill>
                <a:effectLst/>
                <a:uLnTx/>
                <a:uFillTx/>
                <a:latin typeface="Calibri" panose="020F0502020204030204"/>
                <a:ea typeface="+mn-ea"/>
                <a:cs typeface="+mn-cs"/>
              </a:rPr>
              <a:t>Tolerable Stress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Living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Calibri"/>
              </a:rPr>
              <a:t>in a </a:t>
            </a:r>
            <a:r>
              <a:rPr kumimoji="0" lang="en-US"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high </a:t>
            </a:r>
            <a:r>
              <a:rPr kumimoji="0" lang="en-US" sz="1800" b="0" i="0" u="none" strike="noStrike" kern="1200" cap="none" spc="-15" normalizeH="0" baseline="0" noProof="0" dirty="0" smtClean="0">
                <a:ln>
                  <a:noFill/>
                </a:ln>
                <a:solidFill>
                  <a:prstClr val="white"/>
                </a:solidFill>
                <a:effectLst/>
                <a:uLnTx/>
                <a:uFillTx/>
                <a:latin typeface="Calibri" panose="020F0502020204030204"/>
                <a:ea typeface="+mn-ea"/>
                <a:cs typeface="Calibri"/>
              </a:rPr>
              <a:t>stress environment, </a:t>
            </a:r>
            <a:r>
              <a:rPr kumimoji="0" lang="en-US"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but </a:t>
            </a:r>
            <a:r>
              <a:rPr kumimoji="0" lang="en-US" sz="1800" b="0" i="0" u="none" strike="noStrike" kern="1200" cap="none" spc="-20" normalizeH="0" baseline="0" noProof="0" dirty="0" smtClean="0">
                <a:ln>
                  <a:noFill/>
                </a:ln>
                <a:solidFill>
                  <a:prstClr val="white"/>
                </a:solidFill>
                <a:effectLst/>
                <a:uLnTx/>
                <a:uFillTx/>
                <a:latin typeface="Calibri" panose="020F0502020204030204"/>
                <a:ea typeface="+mn-ea"/>
                <a:cs typeface="Calibri"/>
              </a:rPr>
              <a:t>buffered </a:t>
            </a:r>
            <a:br>
              <a:rPr kumimoji="0" lang="en-US" sz="1800" b="0" i="0" u="none" strike="noStrike" kern="1200" cap="none" spc="-20" normalizeH="0" baseline="0" noProof="0" dirty="0" smtClean="0">
                <a:ln>
                  <a:noFill/>
                </a:ln>
                <a:solidFill>
                  <a:prstClr val="white"/>
                </a:solidFill>
                <a:effectLst/>
                <a:uLnTx/>
                <a:uFillTx/>
                <a:latin typeface="Calibri" panose="020F0502020204030204"/>
                <a:ea typeface="+mn-ea"/>
                <a:cs typeface="Calibri"/>
              </a:rPr>
            </a:br>
            <a:r>
              <a:rPr kumimoji="0" lang="en-US" sz="1800" b="0" i="0" u="none" strike="noStrike" kern="1200" cap="none" spc="-10" normalizeH="0" baseline="0" noProof="0" dirty="0" smtClean="0">
                <a:ln>
                  <a:noFill/>
                </a:ln>
                <a:solidFill>
                  <a:prstClr val="white"/>
                </a:solidFill>
                <a:effectLst/>
                <a:uLnTx/>
                <a:uFillTx/>
                <a:latin typeface="Calibri" panose="020F0502020204030204"/>
                <a:ea typeface="+mn-ea"/>
                <a:cs typeface="Calibri"/>
              </a:rPr>
              <a:t>by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Calibri"/>
              </a:rPr>
              <a:t>a </a:t>
            </a:r>
            <a:r>
              <a:rPr kumimoji="0" lang="en-US"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supportive </a:t>
            </a:r>
            <a:r>
              <a:rPr kumimoji="0" lang="en-US" sz="1800" b="0" i="0" u="none" strike="noStrike" kern="1200" cap="none" spc="-10" normalizeH="0" baseline="0" noProof="0" dirty="0" smtClean="0">
                <a:ln>
                  <a:noFill/>
                </a:ln>
                <a:solidFill>
                  <a:prstClr val="white"/>
                </a:solidFill>
                <a:effectLst/>
                <a:uLnTx/>
                <a:uFillTx/>
                <a:latin typeface="Calibri" panose="020F0502020204030204"/>
                <a:ea typeface="+mn-ea"/>
                <a:cs typeface="Calibri"/>
              </a:rPr>
              <a:t>family </a:t>
            </a:r>
            <a:r>
              <a:rPr kumimoji="0" lang="en-US"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and community</a:t>
            </a:r>
            <a:r>
              <a:rPr kumimoji="0" lang="en-US" sz="1800" b="0" i="0" u="none" strike="noStrike" kern="1200" cap="none" spc="-75" normalizeH="0" baseline="0" noProof="0" dirty="0" smtClean="0">
                <a:ln>
                  <a:noFill/>
                </a:ln>
                <a:solidFill>
                  <a:prstClr val="white"/>
                </a:solidFill>
                <a:effectLst/>
                <a:uLnTx/>
                <a:uFillTx/>
                <a:latin typeface="Calibri" panose="020F0502020204030204"/>
                <a:ea typeface="+mn-ea"/>
                <a:cs typeface="Calibri"/>
              </a:rPr>
              <a:t> </a:t>
            </a:r>
            <a:r>
              <a:rPr kumimoji="0" lang="en-US" sz="1800" b="0" i="0" u="none" strike="noStrike" kern="1200" cap="none" spc="-25" normalizeH="0" baseline="0" noProof="0" dirty="0" smtClean="0">
                <a:ln>
                  <a:noFill/>
                </a:ln>
                <a:solidFill>
                  <a:prstClr val="white"/>
                </a:solidFill>
                <a:effectLst/>
                <a:uLnTx/>
                <a:uFillTx/>
                <a:latin typeface="Calibri" panose="020F0502020204030204"/>
                <a:ea typeface="+mn-ea"/>
                <a:cs typeface="Calibri"/>
              </a:rPr>
              <a:t>system.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10" name="Google Shape;157;p21"/>
          <p:cNvSpPr txBox="1">
            <a:spLocks/>
          </p:cNvSpPr>
          <p:nvPr/>
        </p:nvSpPr>
        <p:spPr>
          <a:xfrm>
            <a:off x="7747237" y="1653428"/>
            <a:ext cx="3438800" cy="32955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smtClean="0">
                <a:ln>
                  <a:noFill/>
                </a:ln>
                <a:solidFill>
                  <a:prstClr val="white"/>
                </a:solidFill>
                <a:uLnTx/>
                <a:uFillTx/>
                <a:latin typeface="Calibri" panose="020F0502020204030204"/>
                <a:ea typeface="+mn-ea"/>
                <a:cs typeface="+mn-cs"/>
              </a:rPr>
              <a:t>Toxic Stress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10" normalizeH="0" baseline="0" noProof="0" dirty="0" smtClean="0">
                <a:ln>
                  <a:noFill/>
                </a:ln>
                <a:solidFill>
                  <a:prstClr val="white"/>
                </a:solidFill>
                <a:effectLst/>
                <a:uLnTx/>
                <a:uFillTx/>
                <a:latin typeface="Calibri" panose="020F0502020204030204"/>
                <a:ea typeface="+mn-ea"/>
                <a:cs typeface="Calibri"/>
              </a:rPr>
              <a:t>Continuous </a:t>
            </a:r>
            <a:r>
              <a:rPr kumimoji="0" lang="en-US" sz="1800" b="0" i="0" u="none" strike="noStrike" kern="1200" cap="none" spc="-10" normalizeH="0" baseline="0" noProof="0" dirty="0">
                <a:ln>
                  <a:noFill/>
                </a:ln>
                <a:solidFill>
                  <a:prstClr val="white"/>
                </a:solidFill>
                <a:effectLst/>
                <a:uLnTx/>
                <a:uFillTx/>
                <a:latin typeface="Calibri" panose="020F0502020204030204"/>
                <a:ea typeface="+mn-ea"/>
                <a:cs typeface="Calibri"/>
              </a:rPr>
              <a:t>activation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of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Calibri"/>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Calibri"/>
              </a:rPr>
            </a:br>
            <a:r>
              <a:rPr kumimoji="0" lang="en-US"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the </a:t>
            </a:r>
            <a:r>
              <a:rPr kumimoji="0" lang="en-US" sz="1800" b="0" i="0" u="none" strike="noStrike" kern="1200" cap="none" spc="-15" normalizeH="0" baseline="0" noProof="0" dirty="0">
                <a:ln>
                  <a:noFill/>
                </a:ln>
                <a:solidFill>
                  <a:prstClr val="white"/>
                </a:solidFill>
                <a:effectLst/>
                <a:uLnTx/>
                <a:uFillTx/>
                <a:latin typeface="Calibri" panose="020F0502020204030204"/>
                <a:ea typeface="+mn-ea"/>
                <a:cs typeface="Calibri"/>
              </a:rPr>
              <a:t>stress </a:t>
            </a:r>
            <a:r>
              <a:rPr kumimoji="0" lang="en-US" sz="1800" b="0" i="0" u="none" strike="noStrike" kern="1200" cap="none" spc="-10" normalizeH="0" baseline="0" noProof="0" dirty="0">
                <a:ln>
                  <a:noFill/>
                </a:ln>
                <a:solidFill>
                  <a:prstClr val="white"/>
                </a:solidFill>
                <a:effectLst/>
                <a:uLnTx/>
                <a:uFillTx/>
                <a:latin typeface="Calibri" panose="020F0502020204030204"/>
                <a:ea typeface="+mn-ea"/>
                <a:cs typeface="Calibri"/>
              </a:rPr>
              <a:t>response </a:t>
            </a:r>
            <a:r>
              <a:rPr kumimoji="0" lang="en-US" sz="1800" b="0" i="0" u="none" strike="noStrike" kern="1200" cap="none" spc="-25" normalizeH="0" baseline="0" noProof="0" dirty="0">
                <a:ln>
                  <a:noFill/>
                </a:ln>
                <a:solidFill>
                  <a:prstClr val="white"/>
                </a:solidFill>
                <a:effectLst/>
                <a:uLnTx/>
                <a:uFillTx/>
                <a:latin typeface="Calibri" panose="020F0502020204030204"/>
                <a:ea typeface="+mn-ea"/>
                <a:cs typeface="Calibri"/>
              </a:rPr>
              <a:t>system  </a:t>
            </a:r>
            <a:r>
              <a:rPr kumimoji="0" lang="en-US" sz="1800" b="0" i="0" u="none" strike="noStrike" kern="1200" cap="none" spc="-5" normalizeH="0" baseline="0" noProof="0" dirty="0">
                <a:ln>
                  <a:noFill/>
                </a:ln>
                <a:solidFill>
                  <a:prstClr val="white"/>
                </a:solidFill>
                <a:effectLst/>
                <a:uLnTx/>
                <a:uFillTx/>
                <a:latin typeface="Calibri" panose="020F0502020204030204"/>
                <a:ea typeface="+mn-ea"/>
                <a:cs typeface="Calibri"/>
              </a:rPr>
              <a:t>without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a </a:t>
            </a:r>
            <a:r>
              <a:rPr kumimoji="0" lang="en-US" sz="1800" b="0" i="0" u="none" strike="noStrike" kern="1200" cap="none" spc="-15" normalizeH="0" baseline="0" noProof="0" dirty="0">
                <a:ln>
                  <a:noFill/>
                </a:ln>
                <a:solidFill>
                  <a:prstClr val="white"/>
                </a:solidFill>
                <a:effectLst/>
                <a:uLnTx/>
                <a:uFillTx/>
                <a:latin typeface="Calibri" panose="020F0502020204030204"/>
                <a:ea typeface="+mn-ea"/>
                <a:cs typeface="Calibri"/>
              </a:rPr>
              <a:t>protective </a:t>
            </a:r>
            <a:r>
              <a:rPr kumimoji="0" lang="en-US" sz="1800" b="0" i="0" u="none" strike="noStrike" kern="1200" cap="none" spc="-50" normalizeH="0" baseline="0" noProof="0" dirty="0">
                <a:ln>
                  <a:noFill/>
                </a:ln>
                <a:solidFill>
                  <a:prstClr val="white"/>
                </a:solidFill>
                <a:effectLst/>
                <a:uLnTx/>
                <a:uFillTx/>
                <a:latin typeface="Calibri" panose="020F0502020204030204"/>
                <a:ea typeface="+mn-ea"/>
                <a:cs typeface="Calibri"/>
              </a:rPr>
              <a:t>buffer, </a:t>
            </a:r>
            <a:r>
              <a:rPr kumimoji="0" lang="en-US" sz="1800" b="0" i="0" u="none" strike="noStrike" kern="1200" cap="none" spc="-10" normalizeH="0" baseline="0" noProof="0" dirty="0">
                <a:ln>
                  <a:noFill/>
                </a:ln>
                <a:solidFill>
                  <a:prstClr val="white"/>
                </a:solidFill>
                <a:effectLst/>
                <a:uLnTx/>
                <a:uFillTx/>
                <a:latin typeface="Calibri" panose="020F0502020204030204"/>
                <a:ea typeface="+mn-ea"/>
                <a:cs typeface="Calibri"/>
              </a:rPr>
              <a:t>causing lasting </a:t>
            </a:r>
            <a:r>
              <a:rPr kumimoji="0" lang="en-US" sz="1800" b="0" i="0" u="none" strike="noStrike" kern="1200" cap="none" spc="-5" normalizeH="0" baseline="0" noProof="0" dirty="0">
                <a:ln>
                  <a:noFill/>
                </a:ln>
                <a:solidFill>
                  <a:prstClr val="white"/>
                </a:solidFill>
                <a:effectLst/>
                <a:uLnTx/>
                <a:uFillTx/>
                <a:latin typeface="Calibri" panose="020F0502020204030204"/>
                <a:ea typeface="+mn-ea"/>
                <a:cs typeface="Calibri"/>
              </a:rPr>
              <a:t>damage and impairing parts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of </a:t>
            </a:r>
            <a:r>
              <a:rPr kumimoji="0" lang="en-US" sz="1800" b="0" i="0" u="none" strike="noStrike" kern="1200" cap="none" spc="-5" normalizeH="0" baseline="0" noProof="0" dirty="0">
                <a:ln>
                  <a:noFill/>
                </a:ln>
                <a:solidFill>
                  <a:prstClr val="white"/>
                </a:solidFill>
                <a:effectLst/>
                <a:uLnTx/>
                <a:uFillTx/>
                <a:latin typeface="Calibri" panose="020F0502020204030204"/>
                <a:ea typeface="+mn-ea"/>
                <a:cs typeface="Calibri"/>
              </a:rPr>
              <a:t>the </a:t>
            </a:r>
            <a:r>
              <a:rPr kumimoji="0" lang="en-US" sz="1800" b="0" i="0" u="none" strike="noStrike" kern="1200" cap="none" spc="-15" normalizeH="0" baseline="0" noProof="0" dirty="0">
                <a:ln>
                  <a:noFill/>
                </a:ln>
                <a:solidFill>
                  <a:prstClr val="white"/>
                </a:solidFill>
                <a:effectLst/>
                <a:uLnTx/>
                <a:uFillTx/>
                <a:latin typeface="Calibri" panose="020F0502020204030204"/>
                <a:ea typeface="+mn-ea"/>
                <a:cs typeface="Calibri"/>
              </a:rPr>
              <a:t>brain </a:t>
            </a:r>
            <a:r>
              <a:rPr kumimoji="0" lang="en-US" sz="1800" b="0" i="0" u="none" strike="noStrike" kern="1200" cap="none" spc="-10" normalizeH="0" baseline="0" noProof="0" dirty="0">
                <a:ln>
                  <a:noFill/>
                </a:ln>
                <a:solidFill>
                  <a:prstClr val="white"/>
                </a:solidFill>
                <a:effectLst/>
                <a:uLnTx/>
                <a:uFillTx/>
                <a:latin typeface="Calibri" panose="020F0502020204030204"/>
                <a:ea typeface="+mn-ea"/>
                <a:cs typeface="Calibri"/>
              </a:rPr>
              <a:t>responsible </a:t>
            </a:r>
            <a:r>
              <a:rPr kumimoji="0" lang="en-US" sz="1800" b="0" i="0" u="none" strike="noStrike" kern="1200" cap="none" spc="-20" normalizeH="0" baseline="0" noProof="0" dirty="0">
                <a:ln>
                  <a:noFill/>
                </a:ln>
                <a:solidFill>
                  <a:prstClr val="white"/>
                </a:solidFill>
                <a:effectLst/>
                <a:uLnTx/>
                <a:uFillTx/>
                <a:latin typeface="Calibri" panose="020F0502020204030204"/>
                <a:ea typeface="+mn-ea"/>
                <a:cs typeface="Calibri"/>
              </a:rPr>
              <a:t>for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learning, </a:t>
            </a:r>
            <a:r>
              <a:rPr kumimoji="0" lang="en-US" sz="1800" b="0" i="0" u="none" strike="noStrike" kern="1200" cap="none" spc="-15" normalizeH="0" baseline="0" noProof="0" dirty="0">
                <a:ln>
                  <a:noFill/>
                </a:ln>
                <a:solidFill>
                  <a:prstClr val="white"/>
                </a:solidFill>
                <a:effectLst/>
                <a:uLnTx/>
                <a:uFillTx/>
                <a:latin typeface="Calibri" panose="020F0502020204030204"/>
                <a:ea typeface="+mn-ea"/>
                <a:cs typeface="Calibri"/>
              </a:rPr>
              <a:t>concentration </a:t>
            </a:r>
            <a:r>
              <a:rPr kumimoji="0" lang="en-US" sz="1800" b="0" i="0" u="none" strike="noStrike" kern="1200" cap="none" spc="-5" normalizeH="0" baseline="0" noProof="0" dirty="0">
                <a:ln>
                  <a:noFill/>
                </a:ln>
                <a:solidFill>
                  <a:prstClr val="white"/>
                </a:solidFill>
                <a:effectLst/>
                <a:uLnTx/>
                <a:uFillTx/>
                <a:latin typeface="Calibri" panose="020F0502020204030204"/>
                <a:ea typeface="+mn-ea"/>
                <a:cs typeface="Calibri"/>
              </a:rPr>
              <a:t>and</a:t>
            </a:r>
            <a:r>
              <a:rPr kumimoji="0" lang="en-US" sz="1800" b="0" i="0" u="none" strike="noStrike" kern="1200" cap="none" spc="-40" normalizeH="0" baseline="0" noProof="0" dirty="0">
                <a:ln>
                  <a:noFill/>
                </a:ln>
                <a:solidFill>
                  <a:prstClr val="white"/>
                </a:solidFill>
                <a:effectLst/>
                <a:uLnTx/>
                <a:uFillTx/>
                <a:latin typeface="Calibri" panose="020F0502020204030204"/>
                <a:ea typeface="+mn-ea"/>
                <a:cs typeface="Calibri"/>
              </a:rPr>
              <a:t> </a:t>
            </a:r>
            <a:r>
              <a:rPr kumimoji="0" lang="en-US" sz="1800" b="0" i="0" u="none" strike="noStrike" kern="1200" cap="none" spc="-10" normalizeH="0" baseline="0" noProof="0" dirty="0">
                <a:ln>
                  <a:noFill/>
                </a:ln>
                <a:solidFill>
                  <a:prstClr val="white"/>
                </a:solidFill>
                <a:effectLst/>
                <a:uLnTx/>
                <a:uFillTx/>
                <a:latin typeface="Calibri" panose="020F0502020204030204"/>
                <a:ea typeface="+mn-ea"/>
                <a:cs typeface="Calibri"/>
              </a:rPr>
              <a:t>self-control.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96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410569" y="514350"/>
            <a:ext cx="6997048"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Do You Recognize Signs of Traumatic Brain Development?</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5" name="Content Placeholder 8"/>
          <p:cNvSpPr txBox="1">
            <a:spLocks/>
          </p:cNvSpPr>
          <p:nvPr/>
        </p:nvSpPr>
        <p:spPr>
          <a:xfrm>
            <a:off x="990600" y="1879599"/>
            <a:ext cx="10439400" cy="4953001"/>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Times New Roman"/>
              </a:rPr>
              <a:t>Hypervigilance</a:t>
            </a:r>
            <a:r>
              <a:rPr kumimoji="0" lang="en-US" sz="2400" b="0" i="0" u="none" strike="noStrike" kern="1200" cap="none" spc="0" normalizeH="0" baseline="0" noProof="0" dirty="0">
                <a:ln>
                  <a:noFill/>
                </a:ln>
                <a:solidFill>
                  <a:prstClr val="white"/>
                </a:solidFill>
                <a:effectLst/>
                <a:uLnTx/>
                <a:uFillTx/>
                <a:latin typeface="Calibri"/>
                <a:ea typeface="+mn-ea"/>
                <a:cs typeface="Times New Roman"/>
              </a:rPr>
              <a:t> – On edge, always scanning for threats.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Times New Roman"/>
              </a:rPr>
              <a:t>Display </a:t>
            </a:r>
            <a:r>
              <a:rPr kumimoji="0" lang="en-US" sz="2400" b="1" i="0" u="none" strike="noStrike" kern="1200" cap="none" spc="0" normalizeH="0" baseline="0" noProof="0" dirty="0">
                <a:ln>
                  <a:noFill/>
                </a:ln>
                <a:solidFill>
                  <a:prstClr val="white"/>
                </a:solidFill>
                <a:effectLst/>
                <a:uLnTx/>
                <a:uFillTx/>
                <a:latin typeface="Calibri"/>
                <a:ea typeface="+mn-ea"/>
                <a:cs typeface="Times New Roman"/>
              </a:rPr>
              <a:t>of ADHD-like symptoms</a:t>
            </a:r>
            <a:r>
              <a:rPr kumimoji="0" lang="en-US" sz="2400" b="0" i="0" u="none" strike="noStrike" kern="1200" cap="none" spc="0" normalizeH="0" baseline="0" noProof="0" dirty="0">
                <a:ln>
                  <a:noFill/>
                </a:ln>
                <a:solidFill>
                  <a:prstClr val="white"/>
                </a:solidFill>
                <a:effectLst/>
                <a:uLnTx/>
                <a:uFillTx/>
                <a:latin typeface="Calibri"/>
                <a:ea typeface="+mn-ea"/>
                <a:cs typeface="Times New Roman"/>
              </a:rPr>
              <a:t>, including an inability to stay on task or follow directions, but meds don’t work.</a:t>
            </a:r>
          </a:p>
          <a:p>
            <a:pPr marL="342900" marR="0" lvl="0" indent="-342900" algn="ctr" defTabSz="914400" rtl="0" eaLnBrk="1" fontAlgn="auto" latinLnBrk="0" hangingPunct="1">
              <a:lnSpc>
                <a:spcPct val="100000"/>
              </a:lnSpc>
              <a:spcBef>
                <a:spcPts val="0"/>
              </a:spcBef>
              <a:spcAft>
                <a:spcPts val="0"/>
              </a:spcAft>
              <a:buClrTx/>
              <a:buSzTx/>
              <a:buFont typeface="Symbol"/>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Times New Roman"/>
              </a:rPr>
              <a:t>Difficulty</a:t>
            </a:r>
            <a:r>
              <a:rPr kumimoji="0" lang="en-US" sz="2400" b="0" i="0" u="none" strike="noStrike" kern="1200" cap="none" spc="0" normalizeH="0" baseline="0" noProof="0" dirty="0">
                <a:ln>
                  <a:noFill/>
                </a:ln>
                <a:solidFill>
                  <a:prstClr val="white"/>
                </a:solidFill>
                <a:effectLst/>
                <a:uLnTx/>
                <a:uFillTx/>
                <a:latin typeface="Calibri"/>
                <a:ea typeface="+mn-ea"/>
                <a:cs typeface="Times New Roman"/>
              </a:rPr>
              <a:t> identifying feelings or communicating needs.</a:t>
            </a:r>
          </a:p>
          <a:p>
            <a:pPr marL="342900" marR="0" lvl="0" indent="-342900" algn="ctr" defTabSz="914400" rtl="0" eaLnBrk="1" fontAlgn="auto" latinLnBrk="0" hangingPunct="1">
              <a:lnSpc>
                <a:spcPct val="100000"/>
              </a:lnSpc>
              <a:spcBef>
                <a:spcPts val="0"/>
              </a:spcBef>
              <a:spcAft>
                <a:spcPts val="0"/>
              </a:spcAft>
              <a:buClrTx/>
              <a:buSzTx/>
              <a:buFont typeface="Symbol"/>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Times New Roman"/>
              </a:rPr>
              <a:t>Early onset </a:t>
            </a:r>
            <a:r>
              <a:rPr kumimoji="0" lang="en-US" sz="2400" b="0" i="0" u="none" strike="noStrike" kern="1200" cap="none" spc="0" normalizeH="0" baseline="0" noProof="0" dirty="0">
                <a:ln>
                  <a:noFill/>
                </a:ln>
                <a:solidFill>
                  <a:prstClr val="white"/>
                </a:solidFill>
                <a:effectLst/>
                <a:uLnTx/>
                <a:uFillTx/>
                <a:latin typeface="Calibri"/>
                <a:ea typeface="+mn-ea"/>
                <a:cs typeface="Times New Roman"/>
              </a:rPr>
              <a:t>of sexualized behaviors and activity.</a:t>
            </a:r>
          </a:p>
          <a:p>
            <a:pPr marL="342900" marR="0" lvl="0" indent="-342900" algn="ctr" defTabSz="914400" rtl="0" eaLnBrk="1" fontAlgn="auto" latinLnBrk="0" hangingPunct="1">
              <a:lnSpc>
                <a:spcPct val="100000"/>
              </a:lnSpc>
              <a:spcBef>
                <a:spcPts val="0"/>
              </a:spcBef>
              <a:spcAft>
                <a:spcPts val="0"/>
              </a:spcAft>
              <a:buClrTx/>
              <a:buSzTx/>
              <a:buFont typeface="Symbol"/>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Times New Roman"/>
              </a:rPr>
              <a:t>More impulsive</a:t>
            </a:r>
            <a:r>
              <a:rPr kumimoji="0" lang="en-US" sz="2400" b="0" i="0" u="none" strike="noStrike" kern="1200" cap="none" spc="0" normalizeH="0" baseline="0" noProof="0" dirty="0">
                <a:ln>
                  <a:noFill/>
                </a:ln>
                <a:solidFill>
                  <a:prstClr val="white"/>
                </a:solidFill>
                <a:effectLst/>
                <a:uLnTx/>
                <a:uFillTx/>
                <a:latin typeface="Calibri"/>
                <a:ea typeface="+mn-ea"/>
                <a:cs typeface="Times New Roman"/>
              </a:rPr>
              <a:t>, aggressive and </a:t>
            </a:r>
            <a:r>
              <a:rPr kumimoji="0" lang="en-US" sz="2400" b="0" i="0" u="none" strike="noStrike" kern="1200" cap="none" spc="0" normalizeH="0" baseline="0" noProof="0" dirty="0" smtClean="0">
                <a:ln>
                  <a:noFill/>
                </a:ln>
                <a:solidFill>
                  <a:prstClr val="white"/>
                </a:solidFill>
                <a:effectLst/>
                <a:uLnTx/>
                <a:uFillTx/>
                <a:latin typeface="Calibri"/>
                <a:ea typeface="+mn-ea"/>
                <a:cs typeface="Times New Roman"/>
              </a:rPr>
              <a:t>disruptive behaviors</a:t>
            </a:r>
            <a:r>
              <a:rPr kumimoji="0" lang="en-US" sz="2400" b="0" i="0" u="none" strike="noStrike" kern="1200" cap="none" spc="0" normalizeH="0" baseline="0" noProof="0" dirty="0">
                <a:ln>
                  <a:noFill/>
                </a:ln>
                <a:solidFill>
                  <a:prstClr val="white"/>
                </a:solidFill>
                <a:effectLst/>
                <a:uLnTx/>
                <a:uFillTx/>
                <a:latin typeface="Calibri"/>
                <a:ea typeface="+mn-ea"/>
                <a:cs typeface="Times New Roman"/>
              </a:rPr>
              <a:t>, </a:t>
            </a:r>
            <a:r>
              <a:rPr kumimoji="0" lang="en-US" sz="2400" b="0" i="0" u="none" strike="noStrike" kern="1200" cap="none" spc="0" normalizeH="0" baseline="0" noProof="0" dirty="0" smtClean="0">
                <a:ln>
                  <a:noFill/>
                </a:ln>
                <a:solidFill>
                  <a:prstClr val="white"/>
                </a:solidFill>
                <a:effectLst/>
                <a:uLnTx/>
                <a:uFillTx/>
                <a:latin typeface="Calibri"/>
                <a:ea typeface="+mn-ea"/>
                <a:cs typeface="Times New Roman"/>
              </a:rPr>
              <a:t/>
            </a:r>
            <a:br>
              <a:rPr kumimoji="0" lang="en-US" sz="2400" b="0" i="0" u="none" strike="noStrike" kern="1200" cap="none" spc="0" normalizeH="0" baseline="0" noProof="0" dirty="0" smtClean="0">
                <a:ln>
                  <a:noFill/>
                </a:ln>
                <a:solidFill>
                  <a:prstClr val="white"/>
                </a:solidFill>
                <a:effectLst/>
                <a:uLnTx/>
                <a:uFillTx/>
                <a:latin typeface="Calibri"/>
                <a:ea typeface="+mn-ea"/>
                <a:cs typeface="Times New Roman"/>
              </a:rPr>
            </a:br>
            <a:r>
              <a:rPr kumimoji="0" lang="en-US" sz="2400" b="0" i="0" u="none" strike="noStrike" kern="1200" cap="none" spc="0" normalizeH="0" baseline="0" noProof="0" dirty="0" smtClean="0">
                <a:ln>
                  <a:noFill/>
                </a:ln>
                <a:solidFill>
                  <a:prstClr val="white"/>
                </a:solidFill>
                <a:effectLst/>
                <a:uLnTx/>
                <a:uFillTx/>
                <a:latin typeface="Calibri"/>
                <a:ea typeface="+mn-ea"/>
                <a:cs typeface="Times New Roman"/>
              </a:rPr>
              <a:t>including </a:t>
            </a:r>
            <a:r>
              <a:rPr kumimoji="0" lang="en-US" sz="2400" b="0" i="0" u="none" strike="noStrike" kern="1200" cap="none" spc="0" normalizeH="0" baseline="0" noProof="0" dirty="0">
                <a:ln>
                  <a:noFill/>
                </a:ln>
                <a:solidFill>
                  <a:prstClr val="white"/>
                </a:solidFill>
                <a:effectLst/>
                <a:uLnTx/>
                <a:uFillTx/>
                <a:latin typeface="Calibri"/>
                <a:ea typeface="+mn-ea"/>
                <a:cs typeface="Times New Roman"/>
              </a:rPr>
              <a:t>those leading </a:t>
            </a:r>
            <a:r>
              <a:rPr kumimoji="0" lang="en-US" sz="2400" b="0" i="0" u="none" strike="noStrike" kern="1200" cap="none" spc="0" normalizeH="0" baseline="0" noProof="0" dirty="0" smtClean="0">
                <a:ln>
                  <a:noFill/>
                </a:ln>
                <a:solidFill>
                  <a:prstClr val="white"/>
                </a:solidFill>
                <a:effectLst/>
                <a:uLnTx/>
                <a:uFillTx/>
                <a:latin typeface="Calibri"/>
                <a:ea typeface="+mn-ea"/>
                <a:cs typeface="Times New Roman"/>
              </a:rPr>
              <a:t>to suspension, expulsion and arrest.</a:t>
            </a:r>
            <a:endParaRPr kumimoji="0" lang="en-US" sz="2400" b="0" i="0" u="none" strike="noStrike" kern="1200" cap="none" spc="0" normalizeH="0" baseline="0" noProof="0" dirty="0">
              <a:ln>
                <a:noFill/>
              </a:ln>
              <a:solidFill>
                <a:prstClr val="white"/>
              </a:solidFill>
              <a:effectLst/>
              <a:uLnTx/>
              <a:uFillTx/>
              <a:latin typeface="Calibri"/>
              <a:ea typeface="+mn-ea"/>
              <a:cs typeface="Times New Roman"/>
            </a:endParaRPr>
          </a:p>
          <a:p>
            <a:pPr marL="342900" marR="0" lvl="0" indent="-342900" algn="ctr" defTabSz="914400" rtl="0" eaLnBrk="1" fontAlgn="auto" latinLnBrk="0" hangingPunct="1">
              <a:lnSpc>
                <a:spcPct val="100000"/>
              </a:lnSpc>
              <a:spcBef>
                <a:spcPts val="0"/>
              </a:spcBef>
              <a:spcAft>
                <a:spcPts val="0"/>
              </a:spcAft>
              <a:buClrTx/>
              <a:buSzTx/>
              <a:buFont typeface="Symbol"/>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Times New Roman"/>
              </a:rPr>
              <a:t>Difficulty</a:t>
            </a:r>
            <a:r>
              <a:rPr kumimoji="0" lang="en-US" sz="2400" b="0" i="0" u="none" strike="noStrike" kern="1200" cap="none" spc="0" normalizeH="0" baseline="0" noProof="0" dirty="0">
                <a:ln>
                  <a:noFill/>
                </a:ln>
                <a:solidFill>
                  <a:prstClr val="white"/>
                </a:solidFill>
                <a:effectLst/>
                <a:uLnTx/>
                <a:uFillTx/>
                <a:latin typeface="Calibri"/>
                <a:ea typeface="+mn-ea"/>
                <a:cs typeface="Times New Roman"/>
              </a:rPr>
              <a:t> with transitions.</a:t>
            </a:r>
          </a:p>
          <a:p>
            <a:pPr marL="342900" marR="0" lvl="0" indent="-342900" algn="l" defTabSz="914400" rtl="0" eaLnBrk="1" fontAlgn="auto" latinLnBrk="0" hangingPunct="1">
              <a:lnSpc>
                <a:spcPct val="100000"/>
              </a:lnSpc>
              <a:spcBef>
                <a:spcPts val="0"/>
              </a:spcBef>
              <a:spcAft>
                <a:spcPts val="0"/>
              </a:spcAft>
              <a:buClrTx/>
              <a:buSzTx/>
              <a:buFont typeface="Symbo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Times New Roman"/>
            </a:endParaRPr>
          </a:p>
        </p:txBody>
      </p:sp>
    </p:spTree>
    <p:extLst>
      <p:ext uri="{BB962C8B-B14F-4D97-AF65-F5344CB8AC3E}">
        <p14:creationId xmlns:p14="http://schemas.microsoft.com/office/powerpoint/2010/main" val="1790257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038600" y="1143000"/>
            <a:ext cx="8256232" cy="4025979"/>
            <a:chOff x="2171700" y="1773395"/>
            <a:chExt cx="9067800" cy="4421723"/>
          </a:xfrm>
        </p:grpSpPr>
        <p:pic>
          <p:nvPicPr>
            <p:cNvPr id="11" name="Picture 2" descr="Fig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773395"/>
              <a:ext cx="8077200" cy="4225301"/>
            </a:xfrm>
            <a:prstGeom prst="rect">
              <a:avLst/>
            </a:prstGeom>
            <a:extLst/>
          </p:spPr>
        </p:pic>
        <p:sp>
          <p:nvSpPr>
            <p:cNvPr id="12" name="TextBox 11"/>
            <p:cNvSpPr txBox="1"/>
            <p:nvPr/>
          </p:nvSpPr>
          <p:spPr>
            <a:xfrm>
              <a:off x="9105900" y="4876800"/>
              <a:ext cx="2133600" cy="1318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Anxiety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Somatic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TextBox 2"/>
          <p:cNvSpPr txBox="1"/>
          <p:nvPr/>
        </p:nvSpPr>
        <p:spPr>
          <a:xfrm>
            <a:off x="486136" y="3196235"/>
            <a:ext cx="309526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Low catecholamine production results in distracted and impulsive behaviors.</a:t>
            </a:r>
          </a:p>
        </p:txBody>
      </p:sp>
      <p:sp>
        <p:nvSpPr>
          <p:cNvPr id="4" name="Rectangle 3"/>
          <p:cNvSpPr/>
          <p:nvPr/>
        </p:nvSpPr>
        <p:spPr>
          <a:xfrm>
            <a:off x="486137" y="533400"/>
            <a:ext cx="3095263" cy="2302171"/>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16683" y="752249"/>
            <a:ext cx="316471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CATECHOLAMINE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PRODUCTION IMPACTS ADHD SYMPTOMS</a:t>
            </a:r>
            <a:endParaRPr kumimoji="0" lang="en-US" sz="32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6" name="Rectangle 5"/>
          <p:cNvSpPr/>
          <p:nvPr/>
        </p:nvSpPr>
        <p:spPr>
          <a:xfrm>
            <a:off x="486137" y="4599585"/>
            <a:ext cx="3095263" cy="1766336"/>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26646" y="4882588"/>
            <a:ext cx="30547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High catecholamine production impact somatic symptoms</a:t>
            </a:r>
            <a:endParaRPr kumimoji="0" lang="en-US" sz="24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8" name="Rectangle 7"/>
          <p:cNvSpPr/>
          <p:nvPr/>
        </p:nvSpPr>
        <p:spPr>
          <a:xfrm>
            <a:off x="486136" y="2833248"/>
            <a:ext cx="3095264" cy="1766336"/>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974449" y="602368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Rectangle 12"/>
          <p:cNvSpPr/>
          <p:nvPr/>
        </p:nvSpPr>
        <p:spPr>
          <a:xfrm>
            <a:off x="3800566" y="533400"/>
            <a:ext cx="7954094" cy="5832521"/>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8"/>
          <p:cNvSpPr txBox="1">
            <a:spLocks/>
          </p:cNvSpPr>
          <p:nvPr/>
        </p:nvSpPr>
        <p:spPr>
          <a:xfrm>
            <a:off x="3833221" y="5958574"/>
            <a:ext cx="7354291" cy="316528"/>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err="1">
                <a:ln>
                  <a:noFill/>
                </a:ln>
                <a:solidFill>
                  <a:prstClr val="black"/>
                </a:solidFill>
                <a:effectLst/>
                <a:uLnTx/>
                <a:uFillTx/>
                <a:latin typeface="Calibri" panose="020F0502020204030204"/>
                <a:ea typeface="+mn-ea"/>
                <a:cs typeface="+mn-cs"/>
              </a:rPr>
              <a:t>Neuropsychopharmacology</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(2010)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36,</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207-226; doi:10.1038/npp.2010.160</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09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7771"/>
            <a:ext cx="12191999" cy="891117"/>
          </a:xfrm>
        </p:spPr>
        <p:txBody>
          <a:bodyPr>
            <a:normAutofit/>
          </a:bodyPr>
          <a:lstStyle/>
          <a:p>
            <a:pPr algn="ctr"/>
            <a:r>
              <a:rPr lang="en-US" sz="2500" dirty="0" smtClean="0">
                <a:solidFill>
                  <a:schemeClr val="bg1"/>
                </a:solidFill>
                <a:latin typeface="Arial Black" panose="020B0A04020102020204" pitchFamily="34" charset="0"/>
              </a:rPr>
              <a:t>MORE TRAUMA SYMPTOMS</a:t>
            </a:r>
            <a:endParaRPr lang="en-US" sz="2500" dirty="0">
              <a:solidFill>
                <a:schemeClr val="bg1"/>
              </a:solidFill>
              <a:latin typeface="Arial Black" panose="020B0A04020102020204" pitchFamily="34" charset="0"/>
            </a:endParaRPr>
          </a:p>
        </p:txBody>
      </p:sp>
      <p:sp>
        <p:nvSpPr>
          <p:cNvPr id="66" name="Rectangle 65"/>
          <p:cNvSpPr/>
          <p:nvPr/>
        </p:nvSpPr>
        <p:spPr>
          <a:xfrm rot="2756894">
            <a:off x="10189122" y="2685933"/>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67" name="Rectangle 66"/>
          <p:cNvSpPr/>
          <p:nvPr/>
        </p:nvSpPr>
        <p:spPr>
          <a:xfrm rot="2756894">
            <a:off x="10200459" y="3702112"/>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68" name="Rectangle 67"/>
          <p:cNvSpPr/>
          <p:nvPr/>
        </p:nvSpPr>
        <p:spPr>
          <a:xfrm rot="2756894">
            <a:off x="1238109" y="2627509"/>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69" name="Rectangle 68"/>
          <p:cNvSpPr/>
          <p:nvPr/>
        </p:nvSpPr>
        <p:spPr>
          <a:xfrm rot="2756894">
            <a:off x="1211523" y="3587882"/>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0" name="Rectangle 69"/>
          <p:cNvSpPr/>
          <p:nvPr/>
        </p:nvSpPr>
        <p:spPr>
          <a:xfrm rot="560772">
            <a:off x="8342682" y="3888729"/>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1" name="Rectangle 70"/>
          <p:cNvSpPr/>
          <p:nvPr/>
        </p:nvSpPr>
        <p:spPr>
          <a:xfrm rot="947546">
            <a:off x="7497439" y="4441097"/>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2" name="Rectangle 71"/>
          <p:cNvSpPr/>
          <p:nvPr/>
        </p:nvSpPr>
        <p:spPr>
          <a:xfrm rot="20870363">
            <a:off x="3840509" y="4419908"/>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3" name="Rectangle 72"/>
          <p:cNvSpPr/>
          <p:nvPr/>
        </p:nvSpPr>
        <p:spPr>
          <a:xfrm rot="20870363">
            <a:off x="2992600" y="3873062"/>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4" name="Rectangle 73"/>
          <p:cNvSpPr/>
          <p:nvPr/>
        </p:nvSpPr>
        <p:spPr>
          <a:xfrm rot="1117341">
            <a:off x="3032068" y="2090440"/>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5" name="Rectangle 74"/>
          <p:cNvSpPr/>
          <p:nvPr/>
        </p:nvSpPr>
        <p:spPr>
          <a:xfrm rot="20921137">
            <a:off x="8338561" y="2019990"/>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6" name="Rectangle 75"/>
          <p:cNvSpPr/>
          <p:nvPr/>
        </p:nvSpPr>
        <p:spPr>
          <a:xfrm rot="21037331">
            <a:off x="3024924" y="1554927"/>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7" name="Rectangle 76"/>
          <p:cNvSpPr/>
          <p:nvPr/>
        </p:nvSpPr>
        <p:spPr>
          <a:xfrm rot="947546">
            <a:off x="5011213" y="3400820"/>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8" name="Rectangle 77"/>
          <p:cNvSpPr/>
          <p:nvPr/>
        </p:nvSpPr>
        <p:spPr>
          <a:xfrm rot="947546">
            <a:off x="2941481" y="4428686"/>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9" name="Rectangle 78"/>
          <p:cNvSpPr/>
          <p:nvPr/>
        </p:nvSpPr>
        <p:spPr>
          <a:xfrm rot="477003">
            <a:off x="6349867" y="2614558"/>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80" name="Rectangle 79"/>
          <p:cNvSpPr/>
          <p:nvPr/>
        </p:nvSpPr>
        <p:spPr>
          <a:xfrm rot="560772">
            <a:off x="8361718" y="1533571"/>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81" name="Rectangle 80"/>
          <p:cNvSpPr/>
          <p:nvPr/>
        </p:nvSpPr>
        <p:spPr>
          <a:xfrm rot="20758533">
            <a:off x="6309575" y="3409599"/>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82" name="Rectangle 81"/>
          <p:cNvSpPr/>
          <p:nvPr/>
        </p:nvSpPr>
        <p:spPr>
          <a:xfrm rot="20758533">
            <a:off x="8328512" y="4390187"/>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83" name="Rectangle 82"/>
          <p:cNvSpPr/>
          <p:nvPr/>
        </p:nvSpPr>
        <p:spPr>
          <a:xfrm rot="18806158">
            <a:off x="5668229" y="3671695"/>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84" name="Rectangle 83"/>
          <p:cNvSpPr/>
          <p:nvPr/>
        </p:nvSpPr>
        <p:spPr>
          <a:xfrm rot="21037331">
            <a:off x="5011213" y="2625560"/>
            <a:ext cx="800100" cy="793751"/>
          </a:xfrm>
          <a:prstGeom prst="rect">
            <a:avLst/>
          </a:prstGeom>
          <a:solidFill>
            <a:sysClr val="windowText" lastClr="000000">
              <a:lumMod val="65000"/>
              <a:lumOff val="35000"/>
            </a:sysClr>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grpSp>
        <p:nvGrpSpPr>
          <p:cNvPr id="86" name="Group 85"/>
          <p:cNvGrpSpPr/>
          <p:nvPr/>
        </p:nvGrpSpPr>
        <p:grpSpPr>
          <a:xfrm>
            <a:off x="4959606" y="2456495"/>
            <a:ext cx="2221862" cy="1922001"/>
            <a:chOff x="2952810" y="1748061"/>
            <a:chExt cx="2221862" cy="1922001"/>
          </a:xfrm>
        </p:grpSpPr>
        <p:sp>
          <p:nvSpPr>
            <p:cNvPr id="87" name="Hexagon 86"/>
            <p:cNvSpPr/>
            <p:nvPr/>
          </p:nvSpPr>
          <p:spPr>
            <a:xfrm>
              <a:off x="2952810" y="1748061"/>
              <a:ext cx="2221862" cy="1922001"/>
            </a:xfrm>
            <a:prstGeom prst="hexagon">
              <a:avLst>
                <a:gd name="adj" fmla="val 28570"/>
                <a:gd name="vf" fmla="val 1154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88" name="Hexagon 4"/>
            <p:cNvSpPr txBox="1"/>
            <p:nvPr/>
          </p:nvSpPr>
          <p:spPr>
            <a:xfrm>
              <a:off x="3172279" y="2066564"/>
              <a:ext cx="1748631" cy="1284995"/>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Trauma</a:t>
              </a:r>
            </a:p>
          </p:txBody>
        </p:sp>
      </p:grpSp>
      <p:grpSp>
        <p:nvGrpSpPr>
          <p:cNvPr id="89" name="Group 88"/>
          <p:cNvGrpSpPr/>
          <p:nvPr/>
        </p:nvGrpSpPr>
        <p:grpSpPr>
          <a:xfrm>
            <a:off x="7427778" y="1365499"/>
            <a:ext cx="1828800" cy="1603497"/>
            <a:chOff x="7010400" y="1524000"/>
            <a:chExt cx="1828800" cy="1603497"/>
          </a:xfrm>
        </p:grpSpPr>
        <p:sp>
          <p:nvSpPr>
            <p:cNvPr id="90" name="Hexagon 89"/>
            <p:cNvSpPr/>
            <p:nvPr/>
          </p:nvSpPr>
          <p:spPr>
            <a:xfrm>
              <a:off x="7010400" y="1524000"/>
              <a:ext cx="1828800" cy="1603497"/>
            </a:xfrm>
            <a:prstGeom prst="hexagon">
              <a:avLst>
                <a:gd name="adj" fmla="val 28570"/>
                <a:gd name="vf" fmla="val 115470"/>
              </a:avLst>
            </a:prstGeom>
            <a:solidFill>
              <a:srgbClr val="C00000"/>
            </a:solidFill>
            <a:ln w="25400" cap="flat" cmpd="sng" algn="ctr">
              <a:solidFill>
                <a:sysClr val="window" lastClr="FFFFFF">
                  <a:hueOff val="0"/>
                  <a:satOff val="0"/>
                  <a:lumOff val="0"/>
                  <a:alphaOff val="0"/>
                </a:sysClr>
              </a:solidFill>
              <a:prstDash val="solid"/>
            </a:ln>
            <a:effectLst/>
          </p:spPr>
        </p:sp>
        <p:sp>
          <p:nvSpPr>
            <p:cNvPr id="91" name="Hexagon 4"/>
            <p:cNvSpPr txBox="1"/>
            <p:nvPr/>
          </p:nvSpPr>
          <p:spPr>
            <a:xfrm>
              <a:off x="7194496" y="1746251"/>
              <a:ext cx="1460607"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Anger &amp; Aggression</a:t>
              </a:r>
            </a:p>
          </p:txBody>
        </p:sp>
      </p:grpSp>
      <p:grpSp>
        <p:nvGrpSpPr>
          <p:cNvPr id="92" name="Group 91"/>
          <p:cNvGrpSpPr/>
          <p:nvPr/>
        </p:nvGrpSpPr>
        <p:grpSpPr>
          <a:xfrm>
            <a:off x="7423346" y="3767377"/>
            <a:ext cx="1828800" cy="1603497"/>
            <a:chOff x="7010400" y="1524000"/>
            <a:chExt cx="1828800" cy="1603497"/>
          </a:xfrm>
        </p:grpSpPr>
        <p:sp>
          <p:nvSpPr>
            <p:cNvPr id="93" name="Hexagon 92"/>
            <p:cNvSpPr/>
            <p:nvPr/>
          </p:nvSpPr>
          <p:spPr>
            <a:xfrm>
              <a:off x="7010400" y="1524000"/>
              <a:ext cx="1828800" cy="1603497"/>
            </a:xfrm>
            <a:prstGeom prst="hexagon">
              <a:avLst>
                <a:gd name="adj" fmla="val 28570"/>
                <a:gd name="vf" fmla="val 115470"/>
              </a:avLst>
            </a:prstGeom>
            <a:solidFill>
              <a:srgbClr val="F79646">
                <a:lumMod val="75000"/>
              </a:srgbClr>
            </a:solidFill>
            <a:ln w="25400" cap="flat" cmpd="sng" algn="ctr">
              <a:solidFill>
                <a:sysClr val="window" lastClr="FFFFFF">
                  <a:hueOff val="0"/>
                  <a:satOff val="0"/>
                  <a:lumOff val="0"/>
                  <a:alphaOff val="0"/>
                </a:sysClr>
              </a:solidFill>
              <a:prstDash val="solid"/>
            </a:ln>
            <a:effectLst/>
          </p:spPr>
        </p:sp>
        <p:sp>
          <p:nvSpPr>
            <p:cNvPr id="94" name="Hexagon 4"/>
            <p:cNvSpPr txBox="1"/>
            <p:nvPr/>
          </p:nvSpPr>
          <p:spPr>
            <a:xfrm>
              <a:off x="7194496" y="1746251"/>
              <a:ext cx="1460607"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Irritability</a:t>
              </a:r>
            </a:p>
          </p:txBody>
        </p:sp>
      </p:grpSp>
      <p:grpSp>
        <p:nvGrpSpPr>
          <p:cNvPr id="95" name="Group 94"/>
          <p:cNvGrpSpPr/>
          <p:nvPr/>
        </p:nvGrpSpPr>
        <p:grpSpPr>
          <a:xfrm>
            <a:off x="9674773" y="2761465"/>
            <a:ext cx="1828800" cy="1603497"/>
            <a:chOff x="7010400" y="1524000"/>
            <a:chExt cx="1828800" cy="1603497"/>
          </a:xfrm>
        </p:grpSpPr>
        <p:sp>
          <p:nvSpPr>
            <p:cNvPr id="96" name="Hexagon 95"/>
            <p:cNvSpPr/>
            <p:nvPr/>
          </p:nvSpPr>
          <p:spPr>
            <a:xfrm>
              <a:off x="7010400" y="1524000"/>
              <a:ext cx="1828800" cy="1603497"/>
            </a:xfrm>
            <a:prstGeom prst="hexagon">
              <a:avLst>
                <a:gd name="adj" fmla="val 28570"/>
                <a:gd name="vf" fmla="val 115470"/>
              </a:avLst>
            </a:prstGeom>
            <a:solidFill>
              <a:srgbClr val="8064A2">
                <a:lumMod val="60000"/>
                <a:lumOff val="40000"/>
              </a:srgbClr>
            </a:solidFill>
            <a:ln w="25400" cap="flat" cmpd="sng" algn="ctr">
              <a:solidFill>
                <a:sysClr val="window" lastClr="FFFFFF">
                  <a:hueOff val="0"/>
                  <a:satOff val="0"/>
                  <a:lumOff val="0"/>
                  <a:alphaOff val="0"/>
                </a:sysClr>
              </a:solidFill>
              <a:prstDash val="solid"/>
            </a:ln>
            <a:effectLst/>
          </p:spPr>
        </p:sp>
        <p:sp>
          <p:nvSpPr>
            <p:cNvPr id="97" name="Hexagon 4"/>
            <p:cNvSpPr txBox="1"/>
            <p:nvPr/>
          </p:nvSpPr>
          <p:spPr>
            <a:xfrm>
              <a:off x="7194496" y="1860661"/>
              <a:ext cx="1460607"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Risk Taking – Substance Abuse</a:t>
              </a:r>
            </a:p>
          </p:txBody>
        </p:sp>
      </p:grpSp>
      <p:grpSp>
        <p:nvGrpSpPr>
          <p:cNvPr id="98" name="Group 97"/>
          <p:cNvGrpSpPr/>
          <p:nvPr/>
        </p:nvGrpSpPr>
        <p:grpSpPr>
          <a:xfrm>
            <a:off x="2965604" y="1420888"/>
            <a:ext cx="1828800" cy="1603497"/>
            <a:chOff x="7010400" y="1524000"/>
            <a:chExt cx="1828800" cy="1603497"/>
          </a:xfrm>
        </p:grpSpPr>
        <p:sp>
          <p:nvSpPr>
            <p:cNvPr id="99" name="Hexagon 98"/>
            <p:cNvSpPr/>
            <p:nvPr/>
          </p:nvSpPr>
          <p:spPr>
            <a:xfrm>
              <a:off x="7010400" y="1524000"/>
              <a:ext cx="1828800" cy="1603497"/>
            </a:xfrm>
            <a:prstGeom prst="hexagon">
              <a:avLst>
                <a:gd name="adj" fmla="val 28570"/>
                <a:gd name="vf" fmla="val 115470"/>
              </a:avLst>
            </a:prstGeom>
            <a:solidFill>
              <a:srgbClr val="4BACC6">
                <a:lumMod val="75000"/>
              </a:srgbClr>
            </a:solidFill>
            <a:ln w="25400" cap="flat" cmpd="sng" algn="ctr">
              <a:solidFill>
                <a:sysClr val="window" lastClr="FFFFFF">
                  <a:hueOff val="0"/>
                  <a:satOff val="0"/>
                  <a:lumOff val="0"/>
                  <a:alphaOff val="0"/>
                </a:sysClr>
              </a:solidFill>
              <a:prstDash val="solid"/>
            </a:ln>
            <a:effectLst/>
          </p:spPr>
        </p:sp>
        <p:sp>
          <p:nvSpPr>
            <p:cNvPr id="100" name="Hexagon 4"/>
            <p:cNvSpPr txBox="1"/>
            <p:nvPr/>
          </p:nvSpPr>
          <p:spPr>
            <a:xfrm>
              <a:off x="7194496" y="1746251"/>
              <a:ext cx="1460607"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Sadness &amp; Crying</a:t>
              </a:r>
            </a:p>
          </p:txBody>
        </p:sp>
      </p:grpSp>
      <p:grpSp>
        <p:nvGrpSpPr>
          <p:cNvPr id="101" name="Group 100"/>
          <p:cNvGrpSpPr/>
          <p:nvPr/>
        </p:nvGrpSpPr>
        <p:grpSpPr>
          <a:xfrm>
            <a:off x="2886435" y="3739505"/>
            <a:ext cx="1828800" cy="1603497"/>
            <a:chOff x="7010400" y="1524000"/>
            <a:chExt cx="1828800" cy="1603497"/>
          </a:xfrm>
        </p:grpSpPr>
        <p:sp>
          <p:nvSpPr>
            <p:cNvPr id="102" name="Hexagon 101"/>
            <p:cNvSpPr/>
            <p:nvPr/>
          </p:nvSpPr>
          <p:spPr>
            <a:xfrm>
              <a:off x="7010400" y="1524000"/>
              <a:ext cx="1828800" cy="1603497"/>
            </a:xfrm>
            <a:prstGeom prst="hexagon">
              <a:avLst>
                <a:gd name="adj" fmla="val 28570"/>
                <a:gd name="vf" fmla="val 115470"/>
              </a:avLst>
            </a:prstGeom>
            <a:solidFill>
              <a:srgbClr val="00B050"/>
            </a:solidFill>
            <a:ln w="25400" cap="flat" cmpd="sng" algn="ctr">
              <a:solidFill>
                <a:sysClr val="window" lastClr="FFFFFF">
                  <a:hueOff val="0"/>
                  <a:satOff val="0"/>
                  <a:lumOff val="0"/>
                  <a:alphaOff val="0"/>
                </a:sysClr>
              </a:solidFill>
              <a:prstDash val="solid"/>
            </a:ln>
            <a:effectLst/>
          </p:spPr>
        </p:sp>
        <p:sp>
          <p:nvSpPr>
            <p:cNvPr id="103" name="Hexagon 4"/>
            <p:cNvSpPr txBox="1"/>
            <p:nvPr/>
          </p:nvSpPr>
          <p:spPr>
            <a:xfrm>
              <a:off x="7135285" y="1773009"/>
              <a:ext cx="1579030"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Withdrawal</a:t>
              </a:r>
            </a:p>
          </p:txBody>
        </p:sp>
      </p:grpSp>
      <p:grpSp>
        <p:nvGrpSpPr>
          <p:cNvPr id="104" name="Group 103"/>
          <p:cNvGrpSpPr/>
          <p:nvPr/>
        </p:nvGrpSpPr>
        <p:grpSpPr>
          <a:xfrm>
            <a:off x="5179075" y="4824075"/>
            <a:ext cx="1828800" cy="1603497"/>
            <a:chOff x="7010400" y="1524000"/>
            <a:chExt cx="1828800" cy="1603497"/>
          </a:xfrm>
        </p:grpSpPr>
        <p:sp>
          <p:nvSpPr>
            <p:cNvPr id="105" name="Hexagon 104"/>
            <p:cNvSpPr/>
            <p:nvPr/>
          </p:nvSpPr>
          <p:spPr>
            <a:xfrm>
              <a:off x="7010400" y="1524000"/>
              <a:ext cx="1828800" cy="1603497"/>
            </a:xfrm>
            <a:prstGeom prst="hexagon">
              <a:avLst>
                <a:gd name="adj" fmla="val 28570"/>
                <a:gd name="vf" fmla="val 115470"/>
              </a:avLst>
            </a:prstGeom>
            <a:solidFill>
              <a:srgbClr val="FFC000"/>
            </a:solidFill>
            <a:ln w="25400" cap="flat" cmpd="sng" algn="ctr">
              <a:solidFill>
                <a:sysClr val="window" lastClr="FFFFFF">
                  <a:hueOff val="0"/>
                  <a:satOff val="0"/>
                  <a:lumOff val="0"/>
                  <a:alphaOff val="0"/>
                </a:sysClr>
              </a:solidFill>
              <a:prstDash val="solid"/>
            </a:ln>
            <a:effectLst/>
          </p:spPr>
        </p:sp>
        <p:sp>
          <p:nvSpPr>
            <p:cNvPr id="106" name="Hexagon 4"/>
            <p:cNvSpPr txBox="1"/>
            <p:nvPr/>
          </p:nvSpPr>
          <p:spPr>
            <a:xfrm>
              <a:off x="7063602" y="1809104"/>
              <a:ext cx="1666758"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Concentration</a:t>
              </a:r>
              <a:r>
                <a:rPr kumimoji="0" lang="en-US" sz="1800" b="0" i="0" u="none" strike="noStrike" kern="0" cap="none" spc="0" normalizeH="0" baseline="0" noProof="0" dirty="0" smtClean="0">
                  <a:ln>
                    <a:noFill/>
                  </a:ln>
                  <a:solidFill>
                    <a:prstClr val="white"/>
                  </a:solidFill>
                  <a:effectLst/>
                  <a:uLnTx/>
                  <a:uFillTx/>
                  <a:latin typeface="Calibri"/>
                  <a:ea typeface="+mn-ea"/>
                  <a:cs typeface="+mn-cs"/>
                </a:rPr>
                <a:t> </a:t>
              </a:r>
              <a:r>
                <a:rPr kumimoji="0" lang="en-US" sz="2400" b="0" i="0" u="none" strike="noStrike" kern="0" cap="none" spc="0" normalizeH="0" baseline="0" noProof="0" dirty="0" smtClean="0">
                  <a:ln>
                    <a:noFill/>
                  </a:ln>
                  <a:solidFill>
                    <a:prstClr val="white"/>
                  </a:solidFill>
                  <a:effectLst/>
                  <a:uLnTx/>
                  <a:uFillTx/>
                  <a:latin typeface="Calibri"/>
                  <a:ea typeface="+mn-ea"/>
                  <a:cs typeface="+mn-cs"/>
                </a:rPr>
                <a:t>Problems</a:t>
              </a:r>
            </a:p>
          </p:txBody>
        </p:sp>
      </p:grpSp>
      <p:grpSp>
        <p:nvGrpSpPr>
          <p:cNvPr id="107" name="Group 106"/>
          <p:cNvGrpSpPr/>
          <p:nvPr/>
        </p:nvGrpSpPr>
        <p:grpSpPr>
          <a:xfrm>
            <a:off x="728083" y="2714466"/>
            <a:ext cx="1828800" cy="1603497"/>
            <a:chOff x="7010400" y="1524000"/>
            <a:chExt cx="1828800" cy="1603497"/>
          </a:xfrm>
        </p:grpSpPr>
        <p:sp>
          <p:nvSpPr>
            <p:cNvPr id="108" name="Hexagon 107"/>
            <p:cNvSpPr/>
            <p:nvPr/>
          </p:nvSpPr>
          <p:spPr>
            <a:xfrm>
              <a:off x="7010400" y="1524000"/>
              <a:ext cx="1828800" cy="1603497"/>
            </a:xfrm>
            <a:prstGeom prst="hexagon">
              <a:avLst>
                <a:gd name="adj" fmla="val 28570"/>
                <a:gd name="vf" fmla="val 115470"/>
              </a:avLst>
            </a:prstGeom>
            <a:solidFill>
              <a:srgbClr val="7030A0"/>
            </a:solidFill>
            <a:ln w="25400" cap="flat" cmpd="sng" algn="ctr">
              <a:solidFill>
                <a:sysClr val="window" lastClr="FFFFFF">
                  <a:hueOff val="0"/>
                  <a:satOff val="0"/>
                  <a:lumOff val="0"/>
                  <a:alphaOff val="0"/>
                </a:sysClr>
              </a:solidFill>
              <a:prstDash val="solid"/>
            </a:ln>
            <a:effectLst/>
          </p:spPr>
        </p:sp>
        <p:sp>
          <p:nvSpPr>
            <p:cNvPr id="109" name="Hexagon 4"/>
            <p:cNvSpPr txBox="1"/>
            <p:nvPr/>
          </p:nvSpPr>
          <p:spPr>
            <a:xfrm>
              <a:off x="7135756" y="1736017"/>
              <a:ext cx="1575672"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Physical Complaints</a:t>
              </a:r>
            </a:p>
          </p:txBody>
        </p:sp>
      </p:grpSp>
      <p:grpSp>
        <p:nvGrpSpPr>
          <p:cNvPr id="110" name="Group 109"/>
          <p:cNvGrpSpPr/>
          <p:nvPr/>
        </p:nvGrpSpPr>
        <p:grpSpPr>
          <a:xfrm>
            <a:off x="9651050" y="4837111"/>
            <a:ext cx="1828800" cy="1603497"/>
            <a:chOff x="7010400" y="1524000"/>
            <a:chExt cx="1828800" cy="1603497"/>
          </a:xfrm>
        </p:grpSpPr>
        <p:sp>
          <p:nvSpPr>
            <p:cNvPr id="111" name="Hexagon 110"/>
            <p:cNvSpPr/>
            <p:nvPr/>
          </p:nvSpPr>
          <p:spPr>
            <a:xfrm>
              <a:off x="7010400" y="1524000"/>
              <a:ext cx="1828800" cy="1603497"/>
            </a:xfrm>
            <a:prstGeom prst="hexagon">
              <a:avLst>
                <a:gd name="adj" fmla="val 28570"/>
                <a:gd name="vf" fmla="val 115470"/>
              </a:avLst>
            </a:prstGeom>
            <a:solidFill>
              <a:srgbClr val="F79646">
                <a:lumMod val="60000"/>
                <a:lumOff val="40000"/>
              </a:srgbClr>
            </a:solidFill>
            <a:ln w="25400" cap="flat" cmpd="sng" algn="ctr">
              <a:solidFill>
                <a:sysClr val="window" lastClr="FFFFFF">
                  <a:hueOff val="0"/>
                  <a:satOff val="0"/>
                  <a:lumOff val="0"/>
                  <a:alphaOff val="0"/>
                </a:sysClr>
              </a:solidFill>
              <a:prstDash val="solid"/>
            </a:ln>
            <a:effectLst/>
          </p:spPr>
        </p:sp>
        <p:sp>
          <p:nvSpPr>
            <p:cNvPr id="112" name="Hexagon 4"/>
            <p:cNvSpPr txBox="1"/>
            <p:nvPr/>
          </p:nvSpPr>
          <p:spPr>
            <a:xfrm>
              <a:off x="7194496" y="1746251"/>
              <a:ext cx="1460607"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Running</a:t>
              </a:r>
            </a:p>
          </p:txBody>
        </p:sp>
      </p:grpSp>
      <p:grpSp>
        <p:nvGrpSpPr>
          <p:cNvPr id="113" name="Group 112"/>
          <p:cNvGrpSpPr/>
          <p:nvPr/>
        </p:nvGrpSpPr>
        <p:grpSpPr>
          <a:xfrm>
            <a:off x="743792" y="433766"/>
            <a:ext cx="1828800" cy="1603497"/>
            <a:chOff x="7010400" y="1524000"/>
            <a:chExt cx="1828800" cy="1603497"/>
          </a:xfrm>
        </p:grpSpPr>
        <p:sp>
          <p:nvSpPr>
            <p:cNvPr id="114" name="Hexagon 113"/>
            <p:cNvSpPr/>
            <p:nvPr/>
          </p:nvSpPr>
          <p:spPr>
            <a:xfrm>
              <a:off x="7010400" y="1524000"/>
              <a:ext cx="1828800" cy="1603497"/>
            </a:xfrm>
            <a:prstGeom prst="hexagon">
              <a:avLst>
                <a:gd name="adj" fmla="val 28570"/>
                <a:gd name="vf" fmla="val 115470"/>
              </a:avLst>
            </a:prstGeom>
            <a:solidFill>
              <a:srgbClr val="4BACC6">
                <a:lumMod val="40000"/>
                <a:lumOff val="60000"/>
              </a:srgbClr>
            </a:solidFill>
            <a:ln w="25400" cap="flat" cmpd="sng" algn="ctr">
              <a:solidFill>
                <a:sysClr val="window" lastClr="FFFFFF">
                  <a:hueOff val="0"/>
                  <a:satOff val="0"/>
                  <a:lumOff val="0"/>
                  <a:alphaOff val="0"/>
                </a:sysClr>
              </a:solidFill>
              <a:prstDash val="solid"/>
            </a:ln>
            <a:effectLst/>
          </p:spPr>
        </p:sp>
        <p:sp>
          <p:nvSpPr>
            <p:cNvPr id="115" name="Hexagon 4"/>
            <p:cNvSpPr txBox="1"/>
            <p:nvPr/>
          </p:nvSpPr>
          <p:spPr>
            <a:xfrm>
              <a:off x="7194496" y="1746251"/>
              <a:ext cx="1460607"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Bullying &amp; Teasing</a:t>
              </a:r>
            </a:p>
          </p:txBody>
        </p:sp>
      </p:grpSp>
      <p:grpSp>
        <p:nvGrpSpPr>
          <p:cNvPr id="116" name="Group 115"/>
          <p:cNvGrpSpPr/>
          <p:nvPr/>
        </p:nvGrpSpPr>
        <p:grpSpPr>
          <a:xfrm>
            <a:off x="9636695" y="443692"/>
            <a:ext cx="1828800" cy="1603497"/>
            <a:chOff x="7010400" y="1524000"/>
            <a:chExt cx="1828800" cy="1603497"/>
          </a:xfrm>
        </p:grpSpPr>
        <p:sp>
          <p:nvSpPr>
            <p:cNvPr id="117" name="Hexagon 116"/>
            <p:cNvSpPr/>
            <p:nvPr/>
          </p:nvSpPr>
          <p:spPr>
            <a:xfrm>
              <a:off x="7010400" y="1524000"/>
              <a:ext cx="1828800" cy="1603497"/>
            </a:xfrm>
            <a:prstGeom prst="hexagon">
              <a:avLst>
                <a:gd name="adj" fmla="val 28570"/>
                <a:gd name="vf" fmla="val 115470"/>
              </a:avLst>
            </a:prstGeom>
            <a:solidFill>
              <a:srgbClr val="C0504D">
                <a:lumMod val="60000"/>
                <a:lumOff val="40000"/>
              </a:srgbClr>
            </a:solidFill>
            <a:ln w="25400" cap="flat" cmpd="sng" algn="ctr">
              <a:solidFill>
                <a:sysClr val="window" lastClr="FFFFFF">
                  <a:hueOff val="0"/>
                  <a:satOff val="0"/>
                  <a:lumOff val="0"/>
                  <a:alphaOff val="0"/>
                </a:sysClr>
              </a:solidFill>
              <a:prstDash val="solid"/>
            </a:ln>
            <a:effectLst/>
          </p:spPr>
        </p:sp>
        <p:sp>
          <p:nvSpPr>
            <p:cNvPr id="118" name="Hexagon 4"/>
            <p:cNvSpPr txBox="1"/>
            <p:nvPr/>
          </p:nvSpPr>
          <p:spPr>
            <a:xfrm>
              <a:off x="7194496" y="1746251"/>
              <a:ext cx="1460607"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School Avoidance</a:t>
              </a:r>
            </a:p>
          </p:txBody>
        </p:sp>
      </p:grpSp>
      <p:grpSp>
        <p:nvGrpSpPr>
          <p:cNvPr id="119" name="Group 118"/>
          <p:cNvGrpSpPr/>
          <p:nvPr/>
        </p:nvGrpSpPr>
        <p:grpSpPr>
          <a:xfrm>
            <a:off x="723760" y="4741613"/>
            <a:ext cx="1828800" cy="1603497"/>
            <a:chOff x="7010400" y="1524000"/>
            <a:chExt cx="1828800" cy="1603497"/>
          </a:xfrm>
        </p:grpSpPr>
        <p:sp>
          <p:nvSpPr>
            <p:cNvPr id="120" name="Hexagon 119"/>
            <p:cNvSpPr/>
            <p:nvPr/>
          </p:nvSpPr>
          <p:spPr>
            <a:xfrm>
              <a:off x="7010400" y="1524000"/>
              <a:ext cx="1828800" cy="1603497"/>
            </a:xfrm>
            <a:prstGeom prst="hexagon">
              <a:avLst>
                <a:gd name="adj" fmla="val 28570"/>
                <a:gd name="vf" fmla="val 115470"/>
              </a:avLst>
            </a:prstGeom>
            <a:solidFill>
              <a:srgbClr val="9BBB59"/>
            </a:solidFill>
            <a:ln w="25400" cap="flat" cmpd="sng" algn="ctr">
              <a:solidFill>
                <a:sysClr val="window" lastClr="FFFFFF">
                  <a:hueOff val="0"/>
                  <a:satOff val="0"/>
                  <a:lumOff val="0"/>
                  <a:alphaOff val="0"/>
                </a:sysClr>
              </a:solidFill>
              <a:prstDash val="solid"/>
            </a:ln>
            <a:effectLst/>
          </p:spPr>
        </p:sp>
        <p:sp>
          <p:nvSpPr>
            <p:cNvPr id="121" name="Hexagon 4"/>
            <p:cNvSpPr txBox="1"/>
            <p:nvPr/>
          </p:nvSpPr>
          <p:spPr>
            <a:xfrm>
              <a:off x="7194496" y="1746251"/>
              <a:ext cx="1460607" cy="1143000"/>
            </a:xfrm>
            <a:prstGeom prst="rect">
              <a:avLst/>
            </a:prstGeom>
            <a:noFill/>
            <a:ln>
              <a:noFill/>
            </a:ln>
            <a:effectLst/>
          </p:spPr>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Self-Harm</a:t>
              </a:r>
            </a:p>
          </p:txBody>
        </p:sp>
      </p:grpSp>
    </p:spTree>
    <p:extLst>
      <p:ext uri="{BB962C8B-B14F-4D97-AF65-F5344CB8AC3E}">
        <p14:creationId xmlns:p14="http://schemas.microsoft.com/office/powerpoint/2010/main" val="963828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Trauma Impacts Self-Concept</a:t>
            </a:r>
            <a:endParaRPr lang="en-US" sz="3200" b="1" dirty="0">
              <a:solidFill>
                <a:schemeClr val="tx2"/>
              </a:solidFill>
              <a:latin typeface="+mn-lt"/>
            </a:endParaRPr>
          </a:p>
        </p:txBody>
      </p:sp>
      <p:sp>
        <p:nvSpPr>
          <p:cNvPr id="9" name="TextBox 8"/>
          <p:cNvSpPr txBox="1"/>
          <p:nvPr/>
        </p:nvSpPr>
        <p:spPr>
          <a:xfrm>
            <a:off x="789738" y="1370492"/>
            <a:ext cx="7287462" cy="4379660"/>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Hopelessness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Body image</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Shame, guilt, self-blame</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 not feel safe in this world</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Difficulty developing healthy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relationships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Dissociation</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Hard time with boundaries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Hesitant to trust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people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support or attention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74" name="Picture 2" descr="Image result for self-concept trauma"/>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5285" r="18122"/>
          <a:stretch/>
        </p:blipFill>
        <p:spPr bwMode="auto">
          <a:xfrm>
            <a:off x="6934200" y="699791"/>
            <a:ext cx="4648200" cy="53238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472" r="19568"/>
          <a:stretch/>
        </p:blipFill>
        <p:spPr>
          <a:xfrm>
            <a:off x="0" y="3733800"/>
            <a:ext cx="12192000" cy="3124200"/>
          </a:xfrm>
          <a:prstGeom prst="rect">
            <a:avLst/>
          </a:prstGeom>
        </p:spPr>
      </p:pic>
    </p:spTree>
    <p:extLst>
      <p:ext uri="{BB962C8B-B14F-4D97-AF65-F5344CB8AC3E}">
        <p14:creationId xmlns:p14="http://schemas.microsoft.com/office/powerpoint/2010/main" val="4222093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0">
            <a:extLst>
              <a:ext uri="{FF2B5EF4-FFF2-40B4-BE49-F238E27FC236}">
                <a16:creationId xmlns:a16="http://schemas.microsoft.com/office/drawing/2014/main" id="{A0DF5849-D05E-4C2F-AA6B-17CBAE621546}"/>
              </a:ext>
            </a:extLst>
          </p:cNvPr>
          <p:cNvSpPr txBox="1">
            <a:spLocks/>
          </p:cNvSpPr>
          <p:nvPr/>
        </p:nvSpPr>
        <p:spPr>
          <a:xfrm>
            <a:off x="3095690" y="231112"/>
            <a:ext cx="5920232" cy="8422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539750" marR="0" lvl="0" indent="-53975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j-ea"/>
                <a:cs typeface="+mj-cs"/>
              </a:rPr>
              <a:t>Physiological Impacts</a:t>
            </a:r>
            <a:endParaRPr kumimoji="0" lang="sr-Latn-RS" sz="3200" b="1" i="0" u="none" strike="noStrike" kern="1200" cap="none" spc="0" normalizeH="0" baseline="0" noProof="0" dirty="0">
              <a:ln>
                <a:noFill/>
              </a:ln>
              <a:solidFill>
                <a:srgbClr val="3C4B5C"/>
              </a:solidFill>
              <a:effectLst/>
              <a:uLnTx/>
              <a:uFillTx/>
              <a:latin typeface="Calibri" panose="020F0502020204030204"/>
              <a:ea typeface="+mj-ea"/>
              <a:cs typeface="+mj-cs"/>
            </a:endParaRPr>
          </a:p>
        </p:txBody>
      </p:sp>
      <p:graphicFrame>
        <p:nvGraphicFramePr>
          <p:cNvPr id="7" name="Table 6"/>
          <p:cNvGraphicFramePr>
            <a:graphicFrameLocks noGrp="1"/>
          </p:cNvGraphicFramePr>
          <p:nvPr>
            <p:extLst>
              <p:ext uri="{D42A27DB-BD31-4B8C-83A1-F6EECF244321}">
                <p14:modId xmlns:p14="http://schemas.microsoft.com/office/powerpoint/2010/main" val="475684973"/>
              </p:ext>
            </p:extLst>
          </p:nvPr>
        </p:nvGraphicFramePr>
        <p:xfrm>
          <a:off x="1256042" y="1183861"/>
          <a:ext cx="9991074" cy="3396549"/>
        </p:xfrm>
        <a:graphic>
          <a:graphicData uri="http://schemas.openxmlformats.org/drawingml/2006/table">
            <a:tbl>
              <a:tblPr bandRow="1">
                <a:tableStyleId>{9D7B26C5-4107-4FEC-AEDC-1716B250A1EF}</a:tableStyleId>
              </a:tblPr>
              <a:tblGrid>
                <a:gridCol w="4995537">
                  <a:extLst>
                    <a:ext uri="{9D8B030D-6E8A-4147-A177-3AD203B41FA5}">
                      <a16:colId xmlns:a16="http://schemas.microsoft.com/office/drawing/2014/main" val="2719132983"/>
                    </a:ext>
                  </a:extLst>
                </a:gridCol>
                <a:gridCol w="4995537">
                  <a:extLst>
                    <a:ext uri="{9D8B030D-6E8A-4147-A177-3AD203B41FA5}">
                      <a16:colId xmlns:a16="http://schemas.microsoft.com/office/drawing/2014/main" val="2367772648"/>
                    </a:ext>
                  </a:extLst>
                </a:gridCol>
              </a:tblGrid>
              <a:tr h="416339">
                <a:tc gridSpan="2">
                  <a:txBody>
                    <a:bodyPr/>
                    <a:lstStyle/>
                    <a:p>
                      <a:pPr algn="ctr"/>
                      <a:r>
                        <a:rPr lang="en-US" b="1" dirty="0" smtClean="0"/>
                        <a:t>Trauma Induced Physiological Outcomes</a:t>
                      </a:r>
                      <a:endParaRPr lang="en-US" b="1" dirty="0"/>
                    </a:p>
                  </a:txBody>
                  <a:tcPr>
                    <a:solidFill>
                      <a:srgbClr val="3C4B5C">
                        <a:alpha val="20000"/>
                      </a:srgbClr>
                    </a:solidFill>
                  </a:tcPr>
                </a:tc>
                <a:tc hMerge="1">
                  <a:txBody>
                    <a:bodyPr/>
                    <a:lstStyle/>
                    <a:p>
                      <a:endParaRPr lang="en-US" dirty="0"/>
                    </a:p>
                  </a:txBody>
                  <a:tcPr>
                    <a:solidFill>
                      <a:srgbClr val="3C4B5C">
                        <a:alpha val="20000"/>
                      </a:srgbClr>
                    </a:solidFill>
                  </a:tcPr>
                </a:tc>
                <a:extLst>
                  <a:ext uri="{0D108BD9-81ED-4DB2-BD59-A6C34878D82A}">
                    <a16:rowId xmlns:a16="http://schemas.microsoft.com/office/drawing/2014/main" val="3187815455"/>
                  </a:ext>
                </a:extLst>
              </a:tr>
              <a:tr h="458688">
                <a:tc>
                  <a:txBody>
                    <a:bodyPr/>
                    <a:lstStyle/>
                    <a:p>
                      <a:r>
                        <a:rPr lang="en-US" sz="2000" kern="1200" baseline="0" dirty="0" smtClean="0">
                          <a:solidFill>
                            <a:schemeClr val="tx1"/>
                          </a:solidFill>
                          <a:latin typeface="+mn-lt"/>
                          <a:ea typeface="+mn-ea"/>
                          <a:cs typeface="+mn-cs"/>
                        </a:rPr>
                        <a:t>Difficulty concentrating and negative thoughts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n-lt"/>
                          <a:ea typeface="+mn-ea"/>
                          <a:cs typeface="+mn-cs"/>
                        </a:rPr>
                        <a:t>Headaches, muscle tension, stomach aches and other somatic symptoms</a:t>
                      </a:r>
                    </a:p>
                  </a:txBody>
                  <a:tcPr/>
                </a:tc>
                <a:extLst>
                  <a:ext uri="{0D108BD9-81ED-4DB2-BD59-A6C34878D82A}">
                    <a16:rowId xmlns:a16="http://schemas.microsoft.com/office/drawing/2014/main" val="3774067850"/>
                  </a:ext>
                </a:extLst>
              </a:tr>
              <a:tr h="438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n-lt"/>
                          <a:ea typeface="+mn-ea"/>
                          <a:cs typeface="+mn-cs"/>
                        </a:rPr>
                        <a:t>Impaired memory</a:t>
                      </a:r>
                    </a:p>
                  </a:txBody>
                  <a:tcPr>
                    <a:solidFill>
                      <a:srgbClr val="3C4B5C">
                        <a:alpha val="20000"/>
                      </a:srgbClr>
                    </a:solidFill>
                  </a:tcPr>
                </a:tc>
                <a:tc>
                  <a:txBody>
                    <a:bodyPr/>
                    <a:lstStyle/>
                    <a:p>
                      <a:r>
                        <a:rPr lang="en-US" sz="2000" kern="1200" baseline="0" dirty="0" smtClean="0">
                          <a:solidFill>
                            <a:schemeClr val="tx1"/>
                          </a:solidFill>
                          <a:latin typeface="+mn-lt"/>
                          <a:ea typeface="+mn-ea"/>
                          <a:cs typeface="+mn-cs"/>
                        </a:rPr>
                        <a:t>Weakened immune system</a:t>
                      </a:r>
                      <a:endParaRPr lang="en-US" sz="2000" kern="1200" baseline="0" dirty="0" smtClean="0">
                        <a:solidFill>
                          <a:schemeClr val="tx1"/>
                        </a:solidFill>
                      </a:endParaRPr>
                    </a:p>
                  </a:txBody>
                  <a:tcPr>
                    <a:solidFill>
                      <a:srgbClr val="3C4B5C">
                        <a:alpha val="20000"/>
                      </a:srgbClr>
                    </a:solidFill>
                  </a:tcPr>
                </a:tc>
                <a:extLst>
                  <a:ext uri="{0D108BD9-81ED-4DB2-BD59-A6C34878D82A}">
                    <a16:rowId xmlns:a16="http://schemas.microsoft.com/office/drawing/2014/main" val="29881384"/>
                  </a:ext>
                </a:extLst>
              </a:tr>
              <a:tr h="474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rPr>
                        <a:t>Higher blood pressure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n-lt"/>
                          <a:ea typeface="+mn-ea"/>
                          <a:cs typeface="+mn-cs"/>
                        </a:rPr>
                        <a:t>Decreased bone density and</a:t>
                      </a:r>
                    </a:p>
                    <a:p>
                      <a:r>
                        <a:rPr lang="en-US" sz="2000" kern="1200" baseline="0" dirty="0" smtClean="0">
                          <a:solidFill>
                            <a:schemeClr val="tx1"/>
                          </a:solidFill>
                          <a:latin typeface="+mn-lt"/>
                          <a:ea typeface="+mn-ea"/>
                          <a:cs typeface="+mn-cs"/>
                        </a:rPr>
                        <a:t>muscle tissue</a:t>
                      </a:r>
                    </a:p>
                  </a:txBody>
                  <a:tcPr/>
                </a:tc>
                <a:extLst>
                  <a:ext uri="{0D108BD9-81ED-4DB2-BD59-A6C34878D82A}">
                    <a16:rowId xmlns:a16="http://schemas.microsoft.com/office/drawing/2014/main" val="626391495"/>
                  </a:ext>
                </a:extLst>
              </a:tr>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n-lt"/>
                          <a:ea typeface="+mn-ea"/>
                          <a:cs typeface="+mn-cs"/>
                        </a:rPr>
                        <a:t>Hyperglycemia (fatigue, excessive thirst/urination) </a:t>
                      </a:r>
                    </a:p>
                  </a:txBody>
                  <a:tcPr>
                    <a:solidFill>
                      <a:srgbClr val="3C4B5C">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n-lt"/>
                          <a:ea typeface="+mn-ea"/>
                          <a:cs typeface="+mn-cs"/>
                        </a:rPr>
                        <a:t>Slower healing</a:t>
                      </a:r>
                    </a:p>
                  </a:txBody>
                  <a:tcPr>
                    <a:solidFill>
                      <a:srgbClr val="3C4B5C">
                        <a:alpha val="20000"/>
                      </a:srgbClr>
                    </a:solidFill>
                  </a:tcPr>
                </a:tc>
                <a:extLst>
                  <a:ext uri="{0D108BD9-81ED-4DB2-BD59-A6C34878D82A}">
                    <a16:rowId xmlns:a16="http://schemas.microsoft.com/office/drawing/2014/main" val="770427086"/>
                  </a:ext>
                </a:extLst>
              </a:tr>
              <a:tr h="4385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n-lt"/>
                          <a:ea typeface="+mn-ea"/>
                          <a:cs typeface="+mn-cs"/>
                        </a:rPr>
                        <a:t>Coordination problems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latin typeface="+mn-lt"/>
                          <a:ea typeface="+mn-ea"/>
                          <a:cs typeface="+mn-cs"/>
                        </a:rPr>
                        <a:t>Development of health risk behaviors</a:t>
                      </a:r>
                      <a:endParaRPr lang="en-US" sz="2000" kern="1200" baseline="0" dirty="0" smtClean="0">
                        <a:solidFill>
                          <a:schemeClr val="dk1"/>
                        </a:solidFill>
                        <a:latin typeface="+mn-lt"/>
                        <a:ea typeface="+mn-ea"/>
                        <a:cs typeface="+mn-cs"/>
                      </a:endParaRPr>
                    </a:p>
                  </a:txBody>
                  <a:tcPr/>
                </a:tc>
                <a:extLst>
                  <a:ext uri="{0D108BD9-81ED-4DB2-BD59-A6C34878D82A}">
                    <a16:rowId xmlns:a16="http://schemas.microsoft.com/office/drawing/2014/main" val="1518256730"/>
                  </a:ext>
                </a:extLst>
              </a:tr>
            </a:tbl>
          </a:graphicData>
        </a:graphic>
      </p:graphicFrame>
    </p:spTree>
    <p:extLst>
      <p:ext uri="{BB962C8B-B14F-4D97-AF65-F5344CB8AC3E}">
        <p14:creationId xmlns:p14="http://schemas.microsoft.com/office/powerpoint/2010/main" val="3315825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2529284">
            <a:off x="-890358" y="-1597110"/>
            <a:ext cx="5942775" cy="6929125"/>
          </a:xfrm>
          <a:prstGeom prst="rect">
            <a:avLst/>
          </a:prstGeom>
          <a:gradFill>
            <a:gsLst>
              <a:gs pos="83000">
                <a:srgbClr val="01A1C4"/>
              </a:gs>
              <a:gs pos="0">
                <a:srgbClr val="00DDAC"/>
              </a:gs>
            </a:gsLst>
            <a:path path="circle">
              <a:fillToRect l="50000" t="50000" r="50000" b="50000"/>
            </a:path>
          </a:gradFill>
          <a:ln>
            <a:solidFill>
              <a:srgbClr val="1D5E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nvGrpSpPr>
          <p:cNvPr id="95" name="Group 94"/>
          <p:cNvGrpSpPr/>
          <p:nvPr/>
        </p:nvGrpSpPr>
        <p:grpSpPr>
          <a:xfrm>
            <a:off x="4659859" y="3674323"/>
            <a:ext cx="1548960" cy="109728"/>
            <a:chOff x="6432882" y="1013692"/>
            <a:chExt cx="1548960" cy="109728"/>
          </a:xfrm>
          <a:gradFill>
            <a:gsLst>
              <a:gs pos="100000">
                <a:srgbClr val="01A1C4"/>
              </a:gs>
              <a:gs pos="0">
                <a:srgbClr val="00DDAC"/>
              </a:gs>
            </a:gsLst>
            <a:path path="circle">
              <a:fillToRect l="50000" t="50000" r="50000" b="50000"/>
            </a:path>
          </a:gradFill>
        </p:grpSpPr>
        <p:cxnSp>
          <p:nvCxnSpPr>
            <p:cNvPr id="96" name="Straight Connector 95"/>
            <p:cNvCxnSpPr/>
            <p:nvPr/>
          </p:nvCxnSpPr>
          <p:spPr>
            <a:xfrm flipV="1">
              <a:off x="6432882" y="1069432"/>
              <a:ext cx="1539498" cy="15498"/>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7872114" y="1013692"/>
              <a:ext cx="109728" cy="109728"/>
            </a:xfrm>
            <a:prstGeom prst="ellipse">
              <a:avLst/>
            </a:prstGeom>
            <a:gradFill>
              <a:gsLst>
                <a:gs pos="100000">
                  <a:srgbClr val="01A1C4"/>
                </a:gs>
                <a:gs pos="0">
                  <a:srgbClr val="00DDAC"/>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grpSp>
        <p:nvGrpSpPr>
          <p:cNvPr id="101" name="Group 100"/>
          <p:cNvGrpSpPr/>
          <p:nvPr/>
        </p:nvGrpSpPr>
        <p:grpSpPr>
          <a:xfrm>
            <a:off x="2483783" y="6114183"/>
            <a:ext cx="1539498" cy="109728"/>
            <a:chOff x="6432882" y="1014568"/>
            <a:chExt cx="1539498" cy="109728"/>
          </a:xfrm>
        </p:grpSpPr>
        <p:cxnSp>
          <p:nvCxnSpPr>
            <p:cNvPr id="102" name="Straight Connector 101"/>
            <p:cNvCxnSpPr/>
            <p:nvPr/>
          </p:nvCxnSpPr>
          <p:spPr>
            <a:xfrm flipV="1">
              <a:off x="6432882" y="1069432"/>
              <a:ext cx="1539498" cy="15498"/>
            </a:xfrm>
            <a:prstGeom prst="line">
              <a:avLst/>
            </a:prstGeom>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7862652" y="1014568"/>
              <a:ext cx="109728" cy="109728"/>
            </a:xfrm>
            <a:prstGeom prst="ellipse">
              <a:avLst/>
            </a:prstGeom>
            <a:gradFill>
              <a:gsLst>
                <a:gs pos="100000">
                  <a:srgbClr val="01A1C4"/>
                </a:gs>
                <a:gs pos="0">
                  <a:srgbClr val="00DDAC"/>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grpSp>
        <p:nvGrpSpPr>
          <p:cNvPr id="91" name="Group 90"/>
          <p:cNvGrpSpPr/>
          <p:nvPr/>
        </p:nvGrpSpPr>
        <p:grpSpPr>
          <a:xfrm>
            <a:off x="6655615" y="882870"/>
            <a:ext cx="1558934" cy="109728"/>
            <a:chOff x="6432882" y="1014568"/>
            <a:chExt cx="1558934" cy="109728"/>
          </a:xfrm>
          <a:gradFill>
            <a:gsLst>
              <a:gs pos="100000">
                <a:srgbClr val="01A1C4"/>
              </a:gs>
              <a:gs pos="0">
                <a:srgbClr val="00DDAC"/>
              </a:gs>
            </a:gsLst>
            <a:path path="circle">
              <a:fillToRect l="50000" t="50000" r="50000" b="50000"/>
            </a:path>
          </a:gradFill>
        </p:grpSpPr>
        <p:cxnSp>
          <p:nvCxnSpPr>
            <p:cNvPr id="84" name="Straight Connector 83"/>
            <p:cNvCxnSpPr/>
            <p:nvPr/>
          </p:nvCxnSpPr>
          <p:spPr>
            <a:xfrm flipV="1">
              <a:off x="6432882" y="1069432"/>
              <a:ext cx="1539498" cy="15498"/>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7882088" y="1014568"/>
              <a:ext cx="109728" cy="109728"/>
            </a:xfrm>
            <a:prstGeom prst="ellipse">
              <a:avLst/>
            </a:prstGeom>
            <a:gradFill>
              <a:gsLst>
                <a:gs pos="100000">
                  <a:srgbClr val="01A1C4"/>
                </a:gs>
                <a:gs pos="0">
                  <a:srgbClr val="00DDAC"/>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sp>
        <p:nvSpPr>
          <p:cNvPr id="5" name="Freeform 5"/>
          <p:cNvSpPr>
            <a:spLocks/>
          </p:cNvSpPr>
          <p:nvPr/>
        </p:nvSpPr>
        <p:spPr bwMode="auto">
          <a:xfrm>
            <a:off x="2197814" y="-11901"/>
            <a:ext cx="4664541" cy="6266738"/>
          </a:xfrm>
          <a:custGeom>
            <a:avLst/>
            <a:gdLst>
              <a:gd name="T0" fmla="*/ 1414 w 1475"/>
              <a:gd name="T1" fmla="*/ 425 h 1999"/>
              <a:gd name="T2" fmla="*/ 91 w 1475"/>
              <a:gd name="T3" fmla="*/ 1945 h 1999"/>
              <a:gd name="T4" fmla="*/ 0 w 1475"/>
              <a:gd name="T5" fmla="*/ 1999 h 1999"/>
              <a:gd name="T6" fmla="*/ 1258 w 1475"/>
              <a:gd name="T7" fmla="*/ 553 h 1999"/>
              <a:gd name="T8" fmla="*/ 1241 w 1475"/>
              <a:gd name="T9" fmla="*/ 316 h 1999"/>
              <a:gd name="T10" fmla="*/ 878 w 1475"/>
              <a:gd name="T11" fmla="*/ 0 h 1999"/>
              <a:gd name="T12" fmla="*/ 1181 w 1475"/>
              <a:gd name="T13" fmla="*/ 0 h 1999"/>
              <a:gd name="T14" fmla="*/ 1397 w 1475"/>
              <a:gd name="T15" fmla="*/ 188 h 1999"/>
              <a:gd name="T16" fmla="*/ 1414 w 1475"/>
              <a:gd name="T17" fmla="*/ 425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5" h="1999">
                <a:moveTo>
                  <a:pt x="1414" y="425"/>
                </a:moveTo>
                <a:cubicBezTo>
                  <a:pt x="91" y="1945"/>
                  <a:pt x="91" y="1945"/>
                  <a:pt x="91" y="1945"/>
                </a:cubicBezTo>
                <a:cubicBezTo>
                  <a:pt x="66" y="1973"/>
                  <a:pt x="34" y="1991"/>
                  <a:pt x="0" y="1999"/>
                </a:cubicBezTo>
                <a:cubicBezTo>
                  <a:pt x="1258" y="553"/>
                  <a:pt x="1258" y="553"/>
                  <a:pt x="1258" y="553"/>
                </a:cubicBezTo>
                <a:cubicBezTo>
                  <a:pt x="1319" y="483"/>
                  <a:pt x="1311" y="377"/>
                  <a:pt x="1241" y="316"/>
                </a:cubicBezTo>
                <a:cubicBezTo>
                  <a:pt x="878" y="0"/>
                  <a:pt x="878" y="0"/>
                  <a:pt x="878" y="0"/>
                </a:cubicBezTo>
                <a:cubicBezTo>
                  <a:pt x="1181" y="0"/>
                  <a:pt x="1181" y="0"/>
                  <a:pt x="1181" y="0"/>
                </a:cubicBezTo>
                <a:cubicBezTo>
                  <a:pt x="1397" y="188"/>
                  <a:pt x="1397" y="188"/>
                  <a:pt x="1397" y="188"/>
                </a:cubicBezTo>
                <a:cubicBezTo>
                  <a:pt x="1467" y="249"/>
                  <a:pt x="1475" y="355"/>
                  <a:pt x="1414" y="425"/>
                </a:cubicBezTo>
                <a:close/>
              </a:path>
            </a:pathLst>
          </a:custGeom>
          <a:gradFill flip="none" rotWithShape="1">
            <a:gsLst>
              <a:gs pos="28000">
                <a:srgbClr val="1B4B7F"/>
              </a:gs>
              <a:gs pos="89000">
                <a:srgbClr val="01A1C4"/>
              </a:gs>
              <a:gs pos="100000">
                <a:srgbClr val="CDEDF4"/>
              </a:gs>
            </a:gsLst>
            <a:lin ang="162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7" name="Freeform 7"/>
          <p:cNvSpPr>
            <a:spLocks/>
          </p:cNvSpPr>
          <p:nvPr/>
        </p:nvSpPr>
        <p:spPr bwMode="auto">
          <a:xfrm>
            <a:off x="-102190" y="3141637"/>
            <a:ext cx="2856092" cy="2589878"/>
          </a:xfrm>
          <a:custGeom>
            <a:avLst/>
            <a:gdLst>
              <a:gd name="T0" fmla="*/ 923 w 923"/>
              <a:gd name="T1" fmla="*/ 639 h 841"/>
              <a:gd name="T2" fmla="*/ 814 w 923"/>
              <a:gd name="T3" fmla="*/ 764 h 841"/>
              <a:gd name="T4" fmla="*/ 577 w 923"/>
              <a:gd name="T5" fmla="*/ 780 h 841"/>
              <a:gd name="T6" fmla="*/ 0 w 923"/>
              <a:gd name="T7" fmla="*/ 283 h 841"/>
              <a:gd name="T8" fmla="*/ 0 w 923"/>
              <a:gd name="T9" fmla="*/ 0 h 841"/>
              <a:gd name="T10" fmla="*/ 705 w 923"/>
              <a:gd name="T11" fmla="*/ 623 h 841"/>
              <a:gd name="T12" fmla="*/ 923 w 923"/>
              <a:gd name="T13" fmla="*/ 639 h 841"/>
            </a:gdLst>
            <a:ahLst/>
            <a:cxnLst>
              <a:cxn ang="0">
                <a:pos x="T0" y="T1"/>
              </a:cxn>
              <a:cxn ang="0">
                <a:pos x="T2" y="T3"/>
              </a:cxn>
              <a:cxn ang="0">
                <a:pos x="T4" y="T5"/>
              </a:cxn>
              <a:cxn ang="0">
                <a:pos x="T6" y="T7"/>
              </a:cxn>
              <a:cxn ang="0">
                <a:pos x="T8" y="T9"/>
              </a:cxn>
              <a:cxn ang="0">
                <a:pos x="T10" y="T11"/>
              </a:cxn>
              <a:cxn ang="0">
                <a:pos x="T12" y="T13"/>
              </a:cxn>
            </a:cxnLst>
            <a:rect l="0" t="0" r="r" b="b"/>
            <a:pathLst>
              <a:path w="923" h="841">
                <a:moveTo>
                  <a:pt x="923" y="639"/>
                </a:moveTo>
                <a:cubicBezTo>
                  <a:pt x="814" y="764"/>
                  <a:pt x="814" y="764"/>
                  <a:pt x="814" y="764"/>
                </a:cubicBezTo>
                <a:cubicBezTo>
                  <a:pt x="753" y="834"/>
                  <a:pt x="647" y="841"/>
                  <a:pt x="577" y="780"/>
                </a:cubicBezTo>
                <a:cubicBezTo>
                  <a:pt x="0" y="283"/>
                  <a:pt x="0" y="283"/>
                  <a:pt x="0" y="283"/>
                </a:cubicBezTo>
                <a:cubicBezTo>
                  <a:pt x="0" y="0"/>
                  <a:pt x="0" y="0"/>
                  <a:pt x="0" y="0"/>
                </a:cubicBezTo>
                <a:cubicBezTo>
                  <a:pt x="705" y="623"/>
                  <a:pt x="705" y="623"/>
                  <a:pt x="705" y="623"/>
                </a:cubicBezTo>
                <a:cubicBezTo>
                  <a:pt x="767" y="678"/>
                  <a:pt x="856" y="682"/>
                  <a:pt x="923" y="639"/>
                </a:cubicBezTo>
                <a:close/>
              </a:path>
            </a:pathLst>
          </a:custGeom>
          <a:gradFill>
            <a:gsLst>
              <a:gs pos="0">
                <a:srgbClr val="CDEDF4"/>
              </a:gs>
              <a:gs pos="63000">
                <a:srgbClr val="01A1C4"/>
              </a:gs>
            </a:gsLst>
            <a:lin ang="27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8" name="Freeform 8"/>
          <p:cNvSpPr>
            <a:spLocks/>
          </p:cNvSpPr>
          <p:nvPr/>
        </p:nvSpPr>
        <p:spPr bwMode="auto">
          <a:xfrm>
            <a:off x="-392135" y="3560767"/>
            <a:ext cx="4900626" cy="3013562"/>
          </a:xfrm>
          <a:custGeom>
            <a:avLst/>
            <a:gdLst>
              <a:gd name="T0" fmla="*/ 1288 w 1295"/>
              <a:gd name="T1" fmla="*/ 30 h 775"/>
              <a:gd name="T2" fmla="*/ 709 w 1295"/>
              <a:gd name="T3" fmla="*/ 698 h 775"/>
              <a:gd name="T4" fmla="*/ 472 w 1295"/>
              <a:gd name="T5" fmla="*/ 714 h 775"/>
              <a:gd name="T6" fmla="*/ 0 w 1295"/>
              <a:gd name="T7" fmla="*/ 300 h 775"/>
              <a:gd name="T8" fmla="*/ 0 w 1295"/>
              <a:gd name="T9" fmla="*/ 44 h 775"/>
              <a:gd name="T10" fmla="*/ 577 w 1295"/>
              <a:gd name="T11" fmla="*/ 542 h 775"/>
              <a:gd name="T12" fmla="*/ 814 w 1295"/>
              <a:gd name="T13" fmla="*/ 526 h 775"/>
              <a:gd name="T14" fmla="*/ 923 w 1295"/>
              <a:gd name="T15" fmla="*/ 401 h 775"/>
              <a:gd name="T16" fmla="*/ 1263 w 1295"/>
              <a:gd name="T17" fmla="*/ 8 h 775"/>
              <a:gd name="T18" fmla="*/ 1286 w 1295"/>
              <a:gd name="T19" fmla="*/ 5 h 775"/>
              <a:gd name="T20" fmla="*/ 1288 w 1295"/>
              <a:gd name="T21" fmla="*/ 3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775">
                <a:moveTo>
                  <a:pt x="1288" y="30"/>
                </a:moveTo>
                <a:cubicBezTo>
                  <a:pt x="709" y="698"/>
                  <a:pt x="709" y="698"/>
                  <a:pt x="709" y="698"/>
                </a:cubicBezTo>
                <a:cubicBezTo>
                  <a:pt x="648" y="768"/>
                  <a:pt x="542" y="775"/>
                  <a:pt x="472" y="714"/>
                </a:cubicBezTo>
                <a:cubicBezTo>
                  <a:pt x="0" y="300"/>
                  <a:pt x="0" y="300"/>
                  <a:pt x="0" y="300"/>
                </a:cubicBezTo>
                <a:cubicBezTo>
                  <a:pt x="0" y="44"/>
                  <a:pt x="0" y="44"/>
                  <a:pt x="0" y="44"/>
                </a:cubicBezTo>
                <a:cubicBezTo>
                  <a:pt x="577" y="542"/>
                  <a:pt x="577" y="542"/>
                  <a:pt x="577" y="542"/>
                </a:cubicBezTo>
                <a:cubicBezTo>
                  <a:pt x="647" y="603"/>
                  <a:pt x="753" y="596"/>
                  <a:pt x="814" y="526"/>
                </a:cubicBezTo>
                <a:cubicBezTo>
                  <a:pt x="923" y="401"/>
                  <a:pt x="923" y="401"/>
                  <a:pt x="923" y="401"/>
                </a:cubicBezTo>
                <a:cubicBezTo>
                  <a:pt x="1263" y="8"/>
                  <a:pt x="1263" y="8"/>
                  <a:pt x="1263" y="8"/>
                </a:cubicBezTo>
                <a:cubicBezTo>
                  <a:pt x="1269" y="1"/>
                  <a:pt x="1279" y="0"/>
                  <a:pt x="1286" y="5"/>
                </a:cubicBezTo>
                <a:cubicBezTo>
                  <a:pt x="1294" y="11"/>
                  <a:pt x="1295" y="22"/>
                  <a:pt x="1288" y="30"/>
                </a:cubicBezTo>
                <a:close/>
              </a:path>
            </a:pathLst>
          </a:custGeom>
          <a:gradFill>
            <a:gsLst>
              <a:gs pos="0">
                <a:srgbClr val="1B4B7F"/>
              </a:gs>
              <a:gs pos="48000">
                <a:srgbClr val="01A1C4"/>
              </a:gs>
              <a:gs pos="100000">
                <a:srgbClr val="64E9FF"/>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9" name="Freeform 9"/>
          <p:cNvSpPr>
            <a:spLocks/>
          </p:cNvSpPr>
          <p:nvPr/>
        </p:nvSpPr>
        <p:spPr bwMode="auto">
          <a:xfrm>
            <a:off x="4046396" y="3210349"/>
            <a:ext cx="543595" cy="606381"/>
          </a:xfrm>
          <a:custGeom>
            <a:avLst/>
            <a:gdLst>
              <a:gd name="T0" fmla="*/ 168 w 177"/>
              <a:gd name="T1" fmla="*/ 5 h 197"/>
              <a:gd name="T2" fmla="*/ 168 w 177"/>
              <a:gd name="T3" fmla="*/ 5 h 197"/>
              <a:gd name="T4" fmla="*/ 171 w 177"/>
              <a:gd name="T5" fmla="*/ 29 h 197"/>
              <a:gd name="T6" fmla="*/ 32 w 177"/>
              <a:gd name="T7" fmla="*/ 189 h 197"/>
              <a:gd name="T8" fmla="*/ 9 w 177"/>
              <a:gd name="T9" fmla="*/ 192 h 197"/>
              <a:gd name="T10" fmla="*/ 9 w 177"/>
              <a:gd name="T11" fmla="*/ 192 h 197"/>
              <a:gd name="T12" fmla="*/ 7 w 177"/>
              <a:gd name="T13" fmla="*/ 168 h 197"/>
              <a:gd name="T14" fmla="*/ 145 w 177"/>
              <a:gd name="T15" fmla="*/ 8 h 197"/>
              <a:gd name="T16" fmla="*/ 168 w 177"/>
              <a:gd name="T17" fmla="*/ 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97">
                <a:moveTo>
                  <a:pt x="168" y="5"/>
                </a:moveTo>
                <a:cubicBezTo>
                  <a:pt x="168" y="5"/>
                  <a:pt x="168" y="5"/>
                  <a:pt x="168" y="5"/>
                </a:cubicBezTo>
                <a:cubicBezTo>
                  <a:pt x="176" y="11"/>
                  <a:pt x="177" y="22"/>
                  <a:pt x="171" y="29"/>
                </a:cubicBezTo>
                <a:cubicBezTo>
                  <a:pt x="32" y="189"/>
                  <a:pt x="32" y="189"/>
                  <a:pt x="32" y="189"/>
                </a:cubicBezTo>
                <a:cubicBezTo>
                  <a:pt x="26" y="196"/>
                  <a:pt x="16" y="197"/>
                  <a:pt x="9" y="192"/>
                </a:cubicBezTo>
                <a:cubicBezTo>
                  <a:pt x="9" y="192"/>
                  <a:pt x="9" y="192"/>
                  <a:pt x="9" y="192"/>
                </a:cubicBezTo>
                <a:cubicBezTo>
                  <a:pt x="1" y="186"/>
                  <a:pt x="0" y="175"/>
                  <a:pt x="7" y="168"/>
                </a:cubicBezTo>
                <a:cubicBezTo>
                  <a:pt x="145" y="8"/>
                  <a:pt x="145" y="8"/>
                  <a:pt x="145" y="8"/>
                </a:cubicBezTo>
                <a:cubicBezTo>
                  <a:pt x="151" y="1"/>
                  <a:pt x="161" y="0"/>
                  <a:pt x="168" y="5"/>
                </a:cubicBezTo>
                <a:close/>
              </a:path>
            </a:pathLst>
          </a:custGeom>
          <a:gradFill>
            <a:gsLst>
              <a:gs pos="0">
                <a:srgbClr val="04BEFE">
                  <a:alpha val="52000"/>
                </a:srgbClr>
              </a:gs>
              <a:gs pos="100000">
                <a:srgbClr val="4498EC">
                  <a:alpha val="0"/>
                </a:srgbClr>
              </a:gs>
            </a:gsLst>
            <a:lin ang="27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rPr>
              <a:t> </a:t>
            </a:r>
          </a:p>
        </p:txBody>
      </p:sp>
      <p:sp>
        <p:nvSpPr>
          <p:cNvPr id="66" name="Freeform 7"/>
          <p:cNvSpPr>
            <a:spLocks/>
          </p:cNvSpPr>
          <p:nvPr/>
        </p:nvSpPr>
        <p:spPr bwMode="auto">
          <a:xfrm>
            <a:off x="-201108" y="1935544"/>
            <a:ext cx="3567949" cy="3340452"/>
          </a:xfrm>
          <a:custGeom>
            <a:avLst/>
            <a:gdLst>
              <a:gd name="T0" fmla="*/ 923 w 923"/>
              <a:gd name="T1" fmla="*/ 639 h 841"/>
              <a:gd name="T2" fmla="*/ 814 w 923"/>
              <a:gd name="T3" fmla="*/ 764 h 841"/>
              <a:gd name="T4" fmla="*/ 577 w 923"/>
              <a:gd name="T5" fmla="*/ 780 h 841"/>
              <a:gd name="T6" fmla="*/ 0 w 923"/>
              <a:gd name="T7" fmla="*/ 283 h 841"/>
              <a:gd name="T8" fmla="*/ 0 w 923"/>
              <a:gd name="T9" fmla="*/ 0 h 841"/>
              <a:gd name="T10" fmla="*/ 705 w 923"/>
              <a:gd name="T11" fmla="*/ 623 h 841"/>
              <a:gd name="T12" fmla="*/ 923 w 923"/>
              <a:gd name="T13" fmla="*/ 639 h 841"/>
            </a:gdLst>
            <a:ahLst/>
            <a:cxnLst>
              <a:cxn ang="0">
                <a:pos x="T0" y="T1"/>
              </a:cxn>
              <a:cxn ang="0">
                <a:pos x="T2" y="T3"/>
              </a:cxn>
              <a:cxn ang="0">
                <a:pos x="T4" y="T5"/>
              </a:cxn>
              <a:cxn ang="0">
                <a:pos x="T6" y="T7"/>
              </a:cxn>
              <a:cxn ang="0">
                <a:pos x="T8" y="T9"/>
              </a:cxn>
              <a:cxn ang="0">
                <a:pos x="T10" y="T11"/>
              </a:cxn>
              <a:cxn ang="0">
                <a:pos x="T12" y="T13"/>
              </a:cxn>
            </a:cxnLst>
            <a:rect l="0" t="0" r="r" b="b"/>
            <a:pathLst>
              <a:path w="923" h="841">
                <a:moveTo>
                  <a:pt x="923" y="639"/>
                </a:moveTo>
                <a:cubicBezTo>
                  <a:pt x="814" y="764"/>
                  <a:pt x="814" y="764"/>
                  <a:pt x="814" y="764"/>
                </a:cubicBezTo>
                <a:cubicBezTo>
                  <a:pt x="753" y="834"/>
                  <a:pt x="647" y="841"/>
                  <a:pt x="577" y="780"/>
                </a:cubicBezTo>
                <a:cubicBezTo>
                  <a:pt x="0" y="283"/>
                  <a:pt x="0" y="283"/>
                  <a:pt x="0" y="283"/>
                </a:cubicBezTo>
                <a:cubicBezTo>
                  <a:pt x="0" y="0"/>
                  <a:pt x="0" y="0"/>
                  <a:pt x="0" y="0"/>
                </a:cubicBezTo>
                <a:cubicBezTo>
                  <a:pt x="705" y="623"/>
                  <a:pt x="705" y="623"/>
                  <a:pt x="705" y="623"/>
                </a:cubicBezTo>
                <a:cubicBezTo>
                  <a:pt x="767" y="678"/>
                  <a:pt x="856" y="682"/>
                  <a:pt x="923" y="639"/>
                </a:cubicBezTo>
                <a:close/>
              </a:path>
            </a:pathLst>
          </a:custGeom>
          <a:gradFill>
            <a:gsLst>
              <a:gs pos="8000">
                <a:srgbClr val="04BEFE">
                  <a:alpha val="22000"/>
                </a:srgbClr>
              </a:gs>
              <a:gs pos="100000">
                <a:srgbClr val="0070C0"/>
              </a:gs>
            </a:gsLst>
            <a:lin ang="27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06281DA7-131D-4597-8F75-90E424690386}"/>
              </a:ext>
            </a:extLst>
          </p:cNvPr>
          <p:cNvGrpSpPr/>
          <p:nvPr/>
        </p:nvGrpSpPr>
        <p:grpSpPr>
          <a:xfrm>
            <a:off x="387073" y="912650"/>
            <a:ext cx="2847241" cy="2562328"/>
            <a:chOff x="206961" y="3524288"/>
            <a:chExt cx="2353090" cy="1264567"/>
          </a:xfrm>
        </p:grpSpPr>
        <p:sp>
          <p:nvSpPr>
            <p:cNvPr id="69" name="Rectangle 68"/>
            <p:cNvSpPr/>
            <p:nvPr/>
          </p:nvSpPr>
          <p:spPr>
            <a:xfrm>
              <a:off x="767338" y="3923055"/>
              <a:ext cx="1792713" cy="86580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200" normalizeH="0" baseline="0" noProof="0" dirty="0" smtClean="0">
                  <a:ln w="0">
                    <a:noFill/>
                  </a:ln>
                  <a:solidFill>
                    <a:prstClr val="white"/>
                  </a:solidFill>
                  <a:effectLst/>
                  <a:uLnTx/>
                  <a:uFillTx/>
                  <a:latin typeface="Calibri" panose="020F0502020204030204"/>
                  <a:ea typeface="+mn-ea"/>
                  <a:cs typeface="+mn-cs"/>
                </a:rPr>
                <a:t>Our </a:t>
              </a:r>
              <a:br>
                <a:rPr kumimoji="0" lang="en-US" sz="3600" b="1" i="0" u="none" strike="noStrike" kern="1200" cap="none" spc="200" normalizeH="0" baseline="0" noProof="0" dirty="0" smtClean="0">
                  <a:ln w="0">
                    <a:noFill/>
                  </a:ln>
                  <a:solidFill>
                    <a:prstClr val="white"/>
                  </a:solidFill>
                  <a:effectLst/>
                  <a:uLnTx/>
                  <a:uFillTx/>
                  <a:latin typeface="Calibri" panose="020F0502020204030204"/>
                  <a:ea typeface="+mn-ea"/>
                  <a:cs typeface="+mn-cs"/>
                </a:rPr>
              </a:br>
              <a:r>
                <a:rPr kumimoji="0" lang="en-US" sz="3600" b="1" i="0" u="none" strike="noStrike" kern="1200" cap="none" spc="200" normalizeH="0" baseline="0" noProof="0" dirty="0" smtClean="0">
                  <a:ln w="0">
                    <a:noFill/>
                  </a:ln>
                  <a:solidFill>
                    <a:prstClr val="white"/>
                  </a:solidFill>
                  <a:effectLst/>
                  <a:uLnTx/>
                  <a:uFillTx/>
                  <a:latin typeface="Calibri" panose="020F0502020204030204"/>
                  <a:ea typeface="+mn-ea"/>
                  <a:cs typeface="+mn-cs"/>
                </a:rPr>
                <a:t>Learning </a:t>
              </a:r>
              <a:br>
                <a:rPr kumimoji="0" lang="en-US" sz="3600" b="1" i="0" u="none" strike="noStrike" kern="1200" cap="none" spc="200" normalizeH="0" baseline="0" noProof="0" dirty="0" smtClean="0">
                  <a:ln w="0">
                    <a:noFill/>
                  </a:ln>
                  <a:solidFill>
                    <a:prstClr val="white"/>
                  </a:solidFill>
                  <a:effectLst/>
                  <a:uLnTx/>
                  <a:uFillTx/>
                  <a:latin typeface="Calibri" panose="020F0502020204030204"/>
                  <a:ea typeface="+mn-ea"/>
                  <a:cs typeface="+mn-cs"/>
                </a:rPr>
              </a:br>
              <a:r>
                <a:rPr kumimoji="0" lang="en-US" sz="3600" b="1" i="0" u="none" strike="noStrike" kern="1200" cap="none" spc="200" normalizeH="0" baseline="0" noProof="0" dirty="0" smtClean="0">
                  <a:ln w="0">
                    <a:noFill/>
                  </a:ln>
                  <a:solidFill>
                    <a:prstClr val="white"/>
                  </a:solidFill>
                  <a:effectLst/>
                  <a:uLnTx/>
                  <a:uFillTx/>
                  <a:latin typeface="Calibri" panose="020F0502020204030204"/>
                  <a:ea typeface="+mn-ea"/>
                  <a:cs typeface="+mn-cs"/>
                </a:rPr>
                <a:t>Goals</a:t>
              </a:r>
              <a:endParaRPr kumimoji="0" lang="en-US" sz="3600" b="1" i="0" u="none" strike="noStrike" kern="1200" cap="none" spc="200" normalizeH="0" baseline="0" noProof="0" dirty="0">
                <a:ln w="0">
                  <a:noFill/>
                </a:ln>
                <a:solidFill>
                  <a:prstClr val="white"/>
                </a:solidFill>
                <a:effectLst/>
                <a:uLnTx/>
                <a:uFillTx/>
                <a:latin typeface="Calibri" panose="020F0502020204030204"/>
                <a:ea typeface="+mn-ea"/>
                <a:cs typeface="+mn-cs"/>
              </a:endParaRPr>
            </a:p>
          </p:txBody>
        </p:sp>
        <p:sp>
          <p:nvSpPr>
            <p:cNvPr id="70" name="Freeform 31"/>
            <p:cNvSpPr>
              <a:spLocks/>
            </p:cNvSpPr>
            <p:nvPr/>
          </p:nvSpPr>
          <p:spPr bwMode="auto">
            <a:xfrm>
              <a:off x="206961" y="3524288"/>
              <a:ext cx="864230" cy="1171499"/>
            </a:xfrm>
            <a:custGeom>
              <a:avLst/>
              <a:gdLst>
                <a:gd name="T0" fmla="*/ 189 w 515"/>
                <a:gd name="T1" fmla="*/ 755 h 755"/>
                <a:gd name="T2" fmla="*/ 0 w 515"/>
                <a:gd name="T3" fmla="*/ 755 h 755"/>
                <a:gd name="T4" fmla="*/ 0 w 515"/>
                <a:gd name="T5" fmla="*/ 0 h 755"/>
                <a:gd name="T6" fmla="*/ 515 w 515"/>
                <a:gd name="T7" fmla="*/ 0 h 755"/>
                <a:gd name="T8" fmla="*/ 515 w 515"/>
                <a:gd name="T9" fmla="*/ 234 h 755"/>
                <a:gd name="T10" fmla="*/ 457 w 515"/>
                <a:gd name="T11" fmla="*/ 234 h 755"/>
                <a:gd name="T12" fmla="*/ 457 w 515"/>
                <a:gd name="T13" fmla="*/ 58 h 755"/>
                <a:gd name="T14" fmla="*/ 57 w 515"/>
                <a:gd name="T15" fmla="*/ 58 h 755"/>
                <a:gd name="T16" fmla="*/ 57 w 515"/>
                <a:gd name="T17" fmla="*/ 697 h 755"/>
                <a:gd name="T18" fmla="*/ 189 w 515"/>
                <a:gd name="T19" fmla="*/ 697 h 755"/>
                <a:gd name="T20" fmla="*/ 189 w 515"/>
                <a:gd name="T21" fmla="*/ 755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5" h="755">
                  <a:moveTo>
                    <a:pt x="189" y="755"/>
                  </a:moveTo>
                  <a:lnTo>
                    <a:pt x="0" y="755"/>
                  </a:lnTo>
                  <a:lnTo>
                    <a:pt x="0" y="0"/>
                  </a:lnTo>
                  <a:lnTo>
                    <a:pt x="515" y="0"/>
                  </a:lnTo>
                  <a:lnTo>
                    <a:pt x="515" y="234"/>
                  </a:lnTo>
                  <a:lnTo>
                    <a:pt x="457" y="234"/>
                  </a:lnTo>
                  <a:lnTo>
                    <a:pt x="457" y="58"/>
                  </a:lnTo>
                  <a:lnTo>
                    <a:pt x="57" y="58"/>
                  </a:lnTo>
                  <a:lnTo>
                    <a:pt x="57" y="697"/>
                  </a:lnTo>
                  <a:lnTo>
                    <a:pt x="189" y="697"/>
                  </a:lnTo>
                  <a:lnTo>
                    <a:pt x="189" y="755"/>
                  </a:lnTo>
                  <a:close/>
                </a:path>
              </a:pathLst>
            </a:custGeom>
            <a:solidFill>
              <a:srgbClr val="CDEDF4">
                <a:alpha val="86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grpSp>
        <p:nvGrpSpPr>
          <p:cNvPr id="124" name="Group 123"/>
          <p:cNvGrpSpPr/>
          <p:nvPr/>
        </p:nvGrpSpPr>
        <p:grpSpPr>
          <a:xfrm>
            <a:off x="5961126" y="313153"/>
            <a:ext cx="1280160" cy="1280160"/>
            <a:chOff x="5858313" y="444851"/>
            <a:chExt cx="1280160" cy="1280160"/>
          </a:xfrm>
        </p:grpSpPr>
        <p:sp>
          <p:nvSpPr>
            <p:cNvPr id="33" name="Oval 19"/>
            <p:cNvSpPr>
              <a:spLocks noChangeArrowheads="1"/>
            </p:cNvSpPr>
            <p:nvPr/>
          </p:nvSpPr>
          <p:spPr bwMode="auto">
            <a:xfrm>
              <a:off x="5858313" y="444851"/>
              <a:ext cx="1280160" cy="1280160"/>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34" name="Oval 20"/>
            <p:cNvSpPr>
              <a:spLocks noChangeArrowheads="1"/>
            </p:cNvSpPr>
            <p:nvPr/>
          </p:nvSpPr>
          <p:spPr bwMode="auto">
            <a:xfrm>
              <a:off x="5986626" y="573165"/>
              <a:ext cx="1023531" cy="1023531"/>
            </a:xfrm>
            <a:prstGeom prst="ellipse">
              <a:avLst/>
            </a:prstGeom>
            <a:gradFill flip="none" rotWithShape="1">
              <a:gsLst>
                <a:gs pos="100000">
                  <a:srgbClr val="01A1C4"/>
                </a:gs>
                <a:gs pos="0">
                  <a:srgbClr val="00DDA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grpSp>
        <p:nvGrpSpPr>
          <p:cNvPr id="155" name="Group 154"/>
          <p:cNvGrpSpPr/>
          <p:nvPr/>
        </p:nvGrpSpPr>
        <p:grpSpPr>
          <a:xfrm>
            <a:off x="8342865" y="530951"/>
            <a:ext cx="4063443" cy="694462"/>
            <a:chOff x="8254207" y="548327"/>
            <a:chExt cx="4063443" cy="694462"/>
          </a:xfrm>
        </p:grpSpPr>
        <p:sp>
          <p:nvSpPr>
            <p:cNvPr id="65" name="Rectangle 64"/>
            <p:cNvSpPr/>
            <p:nvPr/>
          </p:nvSpPr>
          <p:spPr>
            <a:xfrm>
              <a:off x="8254207" y="548327"/>
              <a:ext cx="2985817" cy="40011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w="0">
                    <a:noFill/>
                  </a:ln>
                  <a:solidFill>
                    <a:srgbClr val="009FC2"/>
                  </a:solidFill>
                  <a:effectLst/>
                  <a:uLnTx/>
                  <a:uFillTx/>
                  <a:latin typeface="Calibri" panose="020F0502020204030204"/>
                  <a:ea typeface="Open Sans" panose="020B0606030504020204" pitchFamily="34" charset="0"/>
                  <a:cs typeface="Open Sans" panose="020B0606030504020204" pitchFamily="34" charset="0"/>
                </a:rPr>
                <a:t>Start with the End in Mind</a:t>
              </a:r>
              <a:endParaRPr kumimoji="0" lang="en-US" sz="2000" b="1" i="0" u="none" strike="noStrike" kern="1200" cap="none" spc="0" normalizeH="0" baseline="0" noProof="0" dirty="0">
                <a:ln w="0">
                  <a:noFill/>
                </a:ln>
                <a:solidFill>
                  <a:srgbClr val="009FC2"/>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85" name="TextBox 84"/>
            <p:cNvSpPr txBox="1"/>
            <p:nvPr/>
          </p:nvSpPr>
          <p:spPr>
            <a:xfrm>
              <a:off x="8254207" y="904235"/>
              <a:ext cx="4063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gradFill>
                    <a:gsLst>
                      <a:gs pos="49000">
                        <a:srgbClr val="009EC0"/>
                      </a:gs>
                      <a:gs pos="0">
                        <a:srgbClr val="FDE598"/>
                      </a:gs>
                      <a:gs pos="39000">
                        <a:srgbClr val="00DAB2"/>
                      </a:gs>
                    </a:gsLst>
                    <a:lin ang="5400000" scaled="1"/>
                  </a:gradFill>
                  <a:effectLst/>
                  <a:uLnTx/>
                  <a:uFillTx/>
                  <a:latin typeface="Calibri" panose="020F0502020204030204"/>
                  <a:ea typeface="Open Sans" panose="020B0606030504020204" pitchFamily="34" charset="0"/>
                  <a:cs typeface="Open Sans" panose="020B0606030504020204" pitchFamily="34" charset="0"/>
                </a:rPr>
                <a:t>A different kind of data set</a:t>
              </a:r>
              <a:endParaRPr kumimoji="0" lang="en-US" sz="1600" b="1" i="0" u="none" strike="noStrike" kern="1200" cap="none" spc="0" normalizeH="0" baseline="0" noProof="0" dirty="0">
                <a:ln>
                  <a:noFill/>
                </a:ln>
                <a:gradFill flip="none" rotWithShape="1">
                  <a:gsLst>
                    <a:gs pos="45000">
                      <a:srgbClr val="009EC0"/>
                    </a:gs>
                    <a:gs pos="0">
                      <a:srgbClr val="FDE598"/>
                    </a:gs>
                    <a:gs pos="36000">
                      <a:srgbClr val="00DAB2"/>
                    </a:gs>
                  </a:gsLst>
                  <a:path path="rect">
                    <a:fillToRect l="100000" t="100000"/>
                  </a:path>
                  <a:tileRect r="-100000" b="-100000"/>
                </a:gradFill>
                <a:effectLst/>
                <a:uLnTx/>
                <a:uFillTx/>
                <a:latin typeface="Calibri" panose="020F0502020204030204"/>
                <a:ea typeface="Open Sans" panose="020B0606030504020204" pitchFamily="34" charset="0"/>
                <a:cs typeface="Open Sans" panose="020B0606030504020204" pitchFamily="34" charset="0"/>
              </a:endParaRPr>
            </a:p>
          </p:txBody>
        </p:sp>
      </p:grpSp>
      <p:grpSp>
        <p:nvGrpSpPr>
          <p:cNvPr id="129" name="Group 128"/>
          <p:cNvGrpSpPr/>
          <p:nvPr/>
        </p:nvGrpSpPr>
        <p:grpSpPr>
          <a:xfrm>
            <a:off x="4021056" y="3053162"/>
            <a:ext cx="1280160" cy="1280160"/>
            <a:chOff x="5858313" y="444851"/>
            <a:chExt cx="1280160" cy="1280160"/>
          </a:xfrm>
        </p:grpSpPr>
        <p:sp>
          <p:nvSpPr>
            <p:cNvPr id="130" name="Oval 19"/>
            <p:cNvSpPr>
              <a:spLocks noChangeArrowheads="1"/>
            </p:cNvSpPr>
            <p:nvPr/>
          </p:nvSpPr>
          <p:spPr bwMode="auto">
            <a:xfrm>
              <a:off x="5858313" y="444851"/>
              <a:ext cx="1280160" cy="1280160"/>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131" name="Oval 20"/>
            <p:cNvSpPr>
              <a:spLocks noChangeArrowheads="1"/>
            </p:cNvSpPr>
            <p:nvPr/>
          </p:nvSpPr>
          <p:spPr bwMode="auto">
            <a:xfrm>
              <a:off x="5986626" y="573165"/>
              <a:ext cx="1023531" cy="1023531"/>
            </a:xfrm>
            <a:prstGeom prst="ellipse">
              <a:avLst/>
            </a:prstGeom>
            <a:gradFill flip="none" rotWithShape="1">
              <a:gsLst>
                <a:gs pos="100000">
                  <a:srgbClr val="01A1C4"/>
                </a:gs>
                <a:gs pos="0">
                  <a:srgbClr val="00DDA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grpSp>
        <p:nvGrpSpPr>
          <p:cNvPr id="133" name="Group 132"/>
          <p:cNvGrpSpPr/>
          <p:nvPr/>
        </p:nvGrpSpPr>
        <p:grpSpPr>
          <a:xfrm>
            <a:off x="1753249" y="5491745"/>
            <a:ext cx="1280160" cy="1280160"/>
            <a:chOff x="5858313" y="444851"/>
            <a:chExt cx="1280160" cy="1280160"/>
          </a:xfrm>
        </p:grpSpPr>
        <p:sp>
          <p:nvSpPr>
            <p:cNvPr id="134" name="Oval 19"/>
            <p:cNvSpPr>
              <a:spLocks noChangeArrowheads="1"/>
            </p:cNvSpPr>
            <p:nvPr/>
          </p:nvSpPr>
          <p:spPr bwMode="auto">
            <a:xfrm>
              <a:off x="5858313" y="444851"/>
              <a:ext cx="1280160" cy="1280160"/>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135" name="Oval 20"/>
            <p:cNvSpPr>
              <a:spLocks noChangeArrowheads="1"/>
            </p:cNvSpPr>
            <p:nvPr/>
          </p:nvSpPr>
          <p:spPr bwMode="auto">
            <a:xfrm>
              <a:off x="5986626" y="573165"/>
              <a:ext cx="1023531" cy="1023531"/>
            </a:xfrm>
            <a:prstGeom prst="ellipse">
              <a:avLst/>
            </a:prstGeom>
            <a:gradFill flip="none" rotWithShape="1">
              <a:gsLst>
                <a:gs pos="100000">
                  <a:srgbClr val="01A1C4"/>
                </a:gs>
                <a:gs pos="0">
                  <a:srgbClr val="00DDA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grpSp>
        <p:nvGrpSpPr>
          <p:cNvPr id="159" name="Group 158"/>
          <p:cNvGrpSpPr/>
          <p:nvPr/>
        </p:nvGrpSpPr>
        <p:grpSpPr>
          <a:xfrm>
            <a:off x="6612342" y="3351819"/>
            <a:ext cx="4512858" cy="940683"/>
            <a:chOff x="8254207" y="548327"/>
            <a:chExt cx="4111980" cy="940683"/>
          </a:xfrm>
        </p:grpSpPr>
        <p:sp>
          <p:nvSpPr>
            <p:cNvPr id="160" name="Rectangle 159"/>
            <p:cNvSpPr/>
            <p:nvPr/>
          </p:nvSpPr>
          <p:spPr>
            <a:xfrm>
              <a:off x="8254207" y="548327"/>
              <a:ext cx="3140090" cy="40011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w="0">
                    <a:noFill/>
                  </a:ln>
                  <a:solidFill>
                    <a:srgbClr val="009FC2"/>
                  </a:solidFill>
                  <a:effectLst/>
                  <a:uLnTx/>
                  <a:uFillTx/>
                  <a:latin typeface="Calibri" panose="020F0502020204030204"/>
                  <a:ea typeface="Open Sans" panose="020B0606030504020204" pitchFamily="34" charset="0"/>
                  <a:cs typeface="Open Sans" panose="020B0606030504020204" pitchFamily="34" charset="0"/>
                </a:rPr>
                <a:t>Enhance our Understanding</a:t>
              </a:r>
              <a:endParaRPr kumimoji="0" lang="en-US" sz="2000" b="1" i="0" u="none" strike="noStrike" kern="1200" cap="none" spc="0" normalizeH="0" baseline="0" noProof="0" dirty="0">
                <a:ln w="0">
                  <a:noFill/>
                </a:ln>
                <a:solidFill>
                  <a:srgbClr val="009FC2"/>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161" name="TextBox 160"/>
            <p:cNvSpPr txBox="1"/>
            <p:nvPr/>
          </p:nvSpPr>
          <p:spPr>
            <a:xfrm>
              <a:off x="8254207" y="904235"/>
              <a:ext cx="41119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gradFill>
                    <a:gsLst>
                      <a:gs pos="49000">
                        <a:srgbClr val="009EC0"/>
                      </a:gs>
                      <a:gs pos="0">
                        <a:srgbClr val="FDE598"/>
                      </a:gs>
                      <a:gs pos="39000">
                        <a:srgbClr val="00DAB2"/>
                      </a:gs>
                    </a:gsLst>
                    <a:lin ang="5400000" scaled="1"/>
                  </a:gradFill>
                  <a:effectLst/>
                  <a:uLnTx/>
                  <a:uFillTx/>
                  <a:latin typeface="Calibri" panose="020F0502020204030204"/>
                  <a:ea typeface="Open Sans" panose="020B0606030504020204" pitchFamily="34" charset="0"/>
                  <a:cs typeface="Open Sans" panose="020B0606030504020204" pitchFamily="34" charset="0"/>
                </a:rPr>
                <a:t>The Adverse Childhood Experiences Study (ACES)</a:t>
              </a:r>
              <a:endParaRPr kumimoji="0" lang="en-US" sz="1600" b="1" i="0" u="none" strike="noStrike" kern="1200" cap="none" spc="0" normalizeH="0" baseline="0" noProof="0" dirty="0">
                <a:ln>
                  <a:noFill/>
                </a:ln>
                <a:gradFill>
                  <a:gsLst>
                    <a:gs pos="49000">
                      <a:srgbClr val="009EC0"/>
                    </a:gs>
                    <a:gs pos="0">
                      <a:srgbClr val="FDE598"/>
                    </a:gs>
                    <a:gs pos="39000">
                      <a:srgbClr val="00DAB2"/>
                    </a:gs>
                  </a:gsLst>
                  <a:lin ang="5400000" scaled="1"/>
                </a:gradFill>
                <a:effectLst/>
                <a:uLnTx/>
                <a:uFillTx/>
                <a:latin typeface="Calibri" panose="020F0502020204030204"/>
                <a:ea typeface="Open Sans" panose="020B0606030504020204" pitchFamily="34" charset="0"/>
                <a:cs typeface="Open Sans" panose="020B0606030504020204" pitchFamily="34" charset="0"/>
              </a:endParaRPr>
            </a:p>
          </p:txBody>
        </p:sp>
      </p:grpSp>
      <p:grpSp>
        <p:nvGrpSpPr>
          <p:cNvPr id="174" name="Group 173"/>
          <p:cNvGrpSpPr/>
          <p:nvPr/>
        </p:nvGrpSpPr>
        <p:grpSpPr>
          <a:xfrm>
            <a:off x="4363597" y="5735594"/>
            <a:ext cx="3470989" cy="694462"/>
            <a:chOff x="8254207" y="548327"/>
            <a:chExt cx="3470989" cy="694462"/>
          </a:xfrm>
        </p:grpSpPr>
        <p:sp>
          <p:nvSpPr>
            <p:cNvPr id="175" name="Rectangle 174"/>
            <p:cNvSpPr/>
            <p:nvPr/>
          </p:nvSpPr>
          <p:spPr>
            <a:xfrm>
              <a:off x="8254207" y="548327"/>
              <a:ext cx="2632516" cy="40011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w="0">
                    <a:noFill/>
                  </a:ln>
                  <a:solidFill>
                    <a:srgbClr val="009FC2"/>
                  </a:solidFill>
                  <a:effectLst/>
                  <a:uLnTx/>
                  <a:uFillTx/>
                  <a:latin typeface="Calibri" panose="020F0502020204030204"/>
                  <a:ea typeface="Open Sans" panose="020B0606030504020204" pitchFamily="34" charset="0"/>
                  <a:cs typeface="Open Sans" panose="020B0606030504020204" pitchFamily="34" charset="0"/>
                </a:rPr>
                <a:t>Look Across Disciplines</a:t>
              </a:r>
              <a:endParaRPr kumimoji="0" lang="en-US" sz="2000" b="1" i="0" u="none" strike="noStrike" kern="1200" cap="none" spc="0" normalizeH="0" baseline="0" noProof="0" dirty="0">
                <a:ln w="0">
                  <a:noFill/>
                </a:ln>
                <a:solidFill>
                  <a:srgbClr val="009FC2"/>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176" name="TextBox 175"/>
            <p:cNvSpPr txBox="1"/>
            <p:nvPr/>
          </p:nvSpPr>
          <p:spPr>
            <a:xfrm>
              <a:off x="8254207" y="904235"/>
              <a:ext cx="34709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gradFill>
                    <a:gsLst>
                      <a:gs pos="49000">
                        <a:srgbClr val="009EC0"/>
                      </a:gs>
                      <a:gs pos="0">
                        <a:srgbClr val="FDE598"/>
                      </a:gs>
                      <a:gs pos="39000">
                        <a:srgbClr val="00DAB2"/>
                      </a:gs>
                    </a:gsLst>
                    <a:lin ang="5400000" scaled="1"/>
                  </a:gradFill>
                  <a:effectLst/>
                  <a:uLnTx/>
                  <a:uFillTx/>
                  <a:latin typeface="Calibri" panose="020F0502020204030204"/>
                  <a:ea typeface="Open Sans" panose="020B0606030504020204" pitchFamily="34" charset="0"/>
                  <a:cs typeface="Open Sans" panose="020B0606030504020204" pitchFamily="34" charset="0"/>
                </a:rPr>
                <a:t>Evidence-based Kernels</a:t>
              </a:r>
              <a:endParaRPr kumimoji="0" lang="en-US" sz="1600" b="1" i="0" u="none" strike="noStrike" kern="1200" cap="none" spc="0" normalizeH="0" baseline="0" noProof="0" dirty="0">
                <a:ln>
                  <a:noFill/>
                </a:ln>
                <a:gradFill>
                  <a:gsLst>
                    <a:gs pos="49000">
                      <a:srgbClr val="009EC0"/>
                    </a:gs>
                    <a:gs pos="0">
                      <a:srgbClr val="FDE598"/>
                    </a:gs>
                    <a:gs pos="39000">
                      <a:srgbClr val="00DAB2"/>
                    </a:gs>
                  </a:gsLst>
                  <a:lin ang="5400000" scaled="1"/>
                </a:gra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5" name="Rectangle 14"/>
          <p:cNvSpPr/>
          <p:nvPr/>
        </p:nvSpPr>
        <p:spPr>
          <a:xfrm>
            <a:off x="-2515681" y="-790022"/>
            <a:ext cx="2515682" cy="7777676"/>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71" name="Rectangle 70"/>
          <p:cNvSpPr/>
          <p:nvPr/>
        </p:nvSpPr>
        <p:spPr>
          <a:xfrm rot="5400000">
            <a:off x="4976669" y="-7706702"/>
            <a:ext cx="2515682" cy="1288852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nvGrpSpPr>
          <p:cNvPr id="72" name="Google Shape;716;p43"/>
          <p:cNvGrpSpPr/>
          <p:nvPr/>
        </p:nvGrpSpPr>
        <p:grpSpPr>
          <a:xfrm>
            <a:off x="6377400" y="702246"/>
            <a:ext cx="461472" cy="470975"/>
            <a:chOff x="3955900" y="2984500"/>
            <a:chExt cx="414000" cy="422525"/>
          </a:xfrm>
        </p:grpSpPr>
        <p:sp>
          <p:nvSpPr>
            <p:cNvPr id="73" name="Google Shape;717;p43"/>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74" name="Google Shape;718;p43"/>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75" name="Google Shape;719;p43"/>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grpSp>
        <p:nvGrpSpPr>
          <p:cNvPr id="80" name="Google Shape;716;p43"/>
          <p:cNvGrpSpPr/>
          <p:nvPr/>
        </p:nvGrpSpPr>
        <p:grpSpPr>
          <a:xfrm>
            <a:off x="4428614" y="3443239"/>
            <a:ext cx="461472" cy="470975"/>
            <a:chOff x="3955900" y="2984500"/>
            <a:chExt cx="414000" cy="422525"/>
          </a:xfrm>
        </p:grpSpPr>
        <p:sp>
          <p:nvSpPr>
            <p:cNvPr id="81" name="Google Shape;717;p43"/>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83" name="Google Shape;718;p43"/>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87" name="Google Shape;719;p43"/>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grpSp>
        <p:nvGrpSpPr>
          <p:cNvPr id="106" name="Google Shape;716;p43"/>
          <p:cNvGrpSpPr/>
          <p:nvPr/>
        </p:nvGrpSpPr>
        <p:grpSpPr>
          <a:xfrm>
            <a:off x="2150329" y="5899035"/>
            <a:ext cx="461472" cy="470975"/>
            <a:chOff x="3955900" y="2984500"/>
            <a:chExt cx="414000" cy="422525"/>
          </a:xfrm>
        </p:grpSpPr>
        <p:sp>
          <p:nvSpPr>
            <p:cNvPr id="107" name="Google Shape;717;p43"/>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108" name="Google Shape;718;p43"/>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sp>
          <p:nvSpPr>
            <p:cNvPr id="109" name="Google Shape;719;p43"/>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09FC2"/>
                </a:solidFill>
                <a:effectLst/>
                <a:uLnTx/>
                <a:uFillTx/>
                <a:latin typeface="Calibri" panose="020F0502020204030204"/>
                <a:ea typeface="+mn-ea"/>
                <a:cs typeface="+mn-cs"/>
              </a:endParaRPr>
            </a:p>
          </p:txBody>
        </p:sp>
      </p:gr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809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209800" y="514350"/>
            <a:ext cx="7696200"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CORTISOL AWAKENING RESPONSE</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4995" y="1981200"/>
            <a:ext cx="8077200" cy="367280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
                <a:prstClr val="white"/>
              </a:buClr>
              <a:buSzPct val="100000"/>
              <a:buFontTx/>
              <a:buNone/>
              <a:tabLst/>
              <a:defRPr/>
            </a:pP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People </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exposed to high levels of </a:t>
            </a: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conflict</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 abuse or other dysfunction may develop dysregulated HPA Axis reactivity, leading to increases in health </a:t>
            </a: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and social</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 emotional and behavioral problems.</a:t>
            </a:r>
          </a:p>
          <a:p>
            <a:pPr marL="0" marR="0" lvl="0" indent="0" algn="l" defTabSz="914400" rtl="0" eaLnBrk="1" fontAlgn="auto" latinLnBrk="0" hangingPunct="1">
              <a:lnSpc>
                <a:spcPct val="120000"/>
              </a:lnSpc>
              <a:spcBef>
                <a:spcPts val="1000"/>
              </a:spcBef>
              <a:spcAft>
                <a:spcPts val="0"/>
              </a:spcAft>
              <a:buClr>
                <a:prstClr val="white"/>
              </a:buClr>
              <a:buSzPct val="100000"/>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Cortisol Awakening Response (CAR) </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A </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burst of the stress hormone Cortisol at </a:t>
            </a: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each </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morning </a:t>
            </a: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wakeup that orients </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us to our place in space and </a:t>
            </a: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time in order to prepare </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us for our </a:t>
            </a: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day.</a:t>
            </a:r>
          </a:p>
          <a:p>
            <a:pPr marL="0" marR="0" lvl="0" indent="0" algn="l" defTabSz="914400" rtl="0" eaLnBrk="1" fontAlgn="auto" latinLnBrk="0" hangingPunct="1">
              <a:lnSpc>
                <a:spcPct val="120000"/>
              </a:lnSpc>
              <a:spcBef>
                <a:spcPts val="1000"/>
              </a:spcBef>
              <a:spcAft>
                <a:spcPts val="0"/>
              </a:spcAft>
              <a:buClr>
                <a:prstClr val="white"/>
              </a:buClr>
              <a:buSzPct val="100000"/>
              <a:buFontTx/>
              <a:buNone/>
              <a:tabLst/>
              <a:defRPr/>
            </a:pP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Our </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CAR brings us to full alertness, activates our immune system, helps us to recall memories that help us to anticipate our day (like a project being due or an upcoming test), and increases energy availability for coping with </a:t>
            </a:r>
            <a:r>
              <a:rPr kumimoji="0" lang="en-US" sz="20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demands.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408992" y="6285925"/>
            <a:ext cx="8130505" cy="58477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Source: Zhang</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Jihui</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et al. “Family Conflict and Lower Morning Cortisol in Adolescents and Adults: Modulation of Puberty.”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Scientific Reports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6 (2016): 22531.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PMC</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Web. 27 Mar. 2018.</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fornian FB" panose="0207040306080B030204" pitchFamily="18"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endParaRPr>
          </a:p>
        </p:txBody>
      </p:sp>
      <p:pic>
        <p:nvPicPr>
          <p:cNvPr id="10" name="Picture 9" descr="Image result for HPA Axis"/>
          <p:cNvPicPr>
            <a:picLocks noChangeAspect="1" noChangeArrowheads="1"/>
          </p:cNvPicPr>
          <p:nvPr/>
        </p:nvPicPr>
        <p:blipFill rotWithShape="1">
          <a:blip r:embed="rId3">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7510"/>
          <a:stretch/>
        </p:blipFill>
        <p:spPr bwMode="auto">
          <a:xfrm>
            <a:off x="8686800" y="1714601"/>
            <a:ext cx="3083345" cy="514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1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0">
            <a:extLst>
              <a:ext uri="{FF2B5EF4-FFF2-40B4-BE49-F238E27FC236}">
                <a16:creationId xmlns:a16="http://schemas.microsoft.com/office/drawing/2014/main" id="{A0DF5849-D05E-4C2F-AA6B-17CBAE621546}"/>
              </a:ext>
            </a:extLst>
          </p:cNvPr>
          <p:cNvSpPr txBox="1">
            <a:spLocks/>
          </p:cNvSpPr>
          <p:nvPr/>
        </p:nvSpPr>
        <p:spPr>
          <a:xfrm>
            <a:off x="3095690" y="231112"/>
            <a:ext cx="5920232" cy="84221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539750" marR="0" lvl="0" indent="-53975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j-ea"/>
                <a:cs typeface="+mj-cs"/>
              </a:rPr>
              <a:t>BLUNTED STRESS RESPONSE</a:t>
            </a:r>
            <a:endParaRPr kumimoji="0" lang="sr-Latn-RS" sz="3200" b="1" i="0" u="none" strike="noStrike" kern="1200" cap="none" spc="0" normalizeH="0" baseline="0" noProof="0" dirty="0">
              <a:ln>
                <a:noFill/>
              </a:ln>
              <a:solidFill>
                <a:srgbClr val="3C4B5C"/>
              </a:solidFill>
              <a:effectLst/>
              <a:uLnTx/>
              <a:uFillTx/>
              <a:latin typeface="Calibri" panose="020F0502020204030204"/>
              <a:ea typeface="+mj-ea"/>
              <a:cs typeface="+mj-cs"/>
            </a:endParaRPr>
          </a:p>
        </p:txBody>
      </p:sp>
      <p:sp>
        <p:nvSpPr>
          <p:cNvPr id="5" name="TextBox 4"/>
          <p:cNvSpPr txBox="1"/>
          <p:nvPr/>
        </p:nvSpPr>
        <p:spPr>
          <a:xfrm>
            <a:off x="609600" y="1221462"/>
            <a:ext cx="11430000"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44546A"/>
                </a:solidFill>
                <a:effectLst/>
                <a:uLnTx/>
                <a:uFillTx/>
                <a:latin typeface="Calibri" panose="020F0502020204030204"/>
                <a:ea typeface="+mn-ea"/>
                <a:cs typeface="+mn-cs"/>
              </a:rPr>
              <a:t>Blunted </a:t>
            </a: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 Response </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Occurs when constant activation of the stress response system creates a homeostatic reaction in the HPA Axis – a forced dampening of stress hormone production. </a:t>
            </a:r>
            <a:r>
              <a:rPr kumimoji="0" lang="en-US" sz="2000" b="0" i="0" u="none" strike="noStrike" kern="1200" cap="none" spc="0" normalizeH="0" baseline="0" noProof="0" dirty="0" smtClean="0">
                <a:ln>
                  <a:noFill/>
                </a:ln>
                <a:solidFill>
                  <a:srgbClr val="44546A"/>
                </a:solidFill>
                <a:effectLst/>
                <a:uLnTx/>
                <a:uFillTx/>
                <a:latin typeface="Calibri" panose="020F0502020204030204"/>
                <a:ea typeface="+mn-ea"/>
                <a:cs typeface="+mn-cs"/>
              </a:rPr>
              <a:t/>
            </a:r>
            <a:br>
              <a:rPr kumimoji="0" lang="en-US" sz="2000" b="0" i="0" u="none" strike="noStrike" kern="1200" cap="none" spc="0" normalizeH="0" baseline="0" noProof="0" dirty="0" smtClean="0">
                <a:ln>
                  <a:noFill/>
                </a:ln>
                <a:solidFill>
                  <a:srgbClr val="44546A"/>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A dysregulated CAR system diminishes executive function and is related to these issues in your </a:t>
            </a:r>
            <a:r>
              <a:rPr kumimoji="0" lang="en-US" sz="2000" b="0" i="0" u="none" strike="noStrike" kern="1200" cap="none" spc="0" normalizeH="0" baseline="0" noProof="0" dirty="0" smtClean="0">
                <a:ln>
                  <a:noFill/>
                </a:ln>
                <a:solidFill>
                  <a:srgbClr val="44546A"/>
                </a:solidFill>
                <a:effectLst/>
                <a:uLnTx/>
                <a:uFillTx/>
                <a:latin typeface="Calibri Light" panose="020F0302020204030204"/>
                <a:ea typeface="+mn-ea"/>
                <a:cs typeface="+mn-cs"/>
              </a:rPr>
              <a:t>classroom: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546A"/>
                </a:solidFill>
                <a:effectLst/>
                <a:uLnTx/>
                <a:uFillTx/>
                <a:latin typeface="Calibri Light" panose="020F0302020204030204"/>
                <a:ea typeface="+mn-ea"/>
                <a:cs typeface="+mn-cs"/>
              </a:rPr>
              <a:t>Researchers </a:t>
            </a:r>
            <a:r>
              <a:rPr kumimoji="0" lang="en-US" sz="2000" b="0" i="0" u="none" strike="noStrike" kern="1200" cap="none" spc="0" normalizeH="0" baseline="0" noProof="0" dirty="0">
                <a:ln>
                  <a:noFill/>
                </a:ln>
                <a:solidFill>
                  <a:srgbClr val="44546A"/>
                </a:solidFill>
                <a:effectLst/>
                <a:uLnTx/>
                <a:uFillTx/>
                <a:latin typeface="Calibri Light" panose="020F0302020204030204"/>
                <a:ea typeface="+mn-ea"/>
                <a:cs typeface="+mn-cs"/>
              </a:rPr>
              <a:t>have linked advanced stress management skills to improvements CAR functioning.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7" name="Picture 6"/>
          <p:cNvPicPr>
            <a:picLocks noChangeAspect="1"/>
          </p:cNvPicPr>
          <p:nvPr/>
        </p:nvPicPr>
        <p:blipFill>
          <a:blip r:embed="rId3">
            <a:duotone>
              <a:schemeClr val="accent1">
                <a:shade val="45000"/>
                <a:satMod val="135000"/>
              </a:schemeClr>
              <a:prstClr val="white"/>
            </a:duotone>
          </a:blip>
          <a:stretch>
            <a:fillRect/>
          </a:stretch>
        </p:blipFill>
        <p:spPr>
          <a:xfrm>
            <a:off x="1295400" y="2715614"/>
            <a:ext cx="9285013" cy="1780186"/>
          </a:xfrm>
          <a:prstGeom prst="rect">
            <a:avLst/>
          </a:prstGeom>
        </p:spPr>
      </p:pic>
      <p:sp>
        <p:nvSpPr>
          <p:cNvPr id="9" name="Rectangle 8"/>
          <p:cNvSpPr/>
          <p:nvPr/>
        </p:nvSpPr>
        <p:spPr>
          <a:xfrm>
            <a:off x="609600" y="6324600"/>
            <a:ext cx="9929898" cy="58477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McGinnis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Ellen W et al. “Cortisol Awakening Response and Internalizing Symptoms Across Childhood: Exploring the Role of Age and Externalizing Symptoms.” </a:t>
            </a: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International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journal of behavioral development 40.4 (2016): 289–295. PMC. Web. 29 Mar. 2018</a:t>
            </a: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14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4546A"/>
                </a:solidFill>
                <a:effectLst/>
                <a:uLnTx/>
                <a:uFillTx/>
                <a:latin typeface="Californian FB" panose="0207040306080B030204" pitchFamily="18" charset="0"/>
                <a:ea typeface="+mn-ea"/>
                <a:cs typeface="+mn-cs"/>
              </a:rPr>
              <a:t>.</a:t>
            </a:r>
            <a:endParaRPr kumimoji="0" lang="en-US" sz="1400" b="0" i="0" u="none" strike="noStrike" kern="1200" cap="none" spc="0" normalizeH="0" baseline="0" noProof="0" dirty="0">
              <a:ln>
                <a:noFill/>
              </a:ln>
              <a:solidFill>
                <a:srgbClr val="44546A"/>
              </a:solidFill>
              <a:effectLst/>
              <a:uLnTx/>
              <a:uFillTx/>
              <a:latin typeface="Californian FB" panose="0207040306080B030204" pitchFamily="18" charset="0"/>
              <a:ea typeface="+mn-ea"/>
              <a:cs typeface="+mn-cs"/>
            </a:endParaRPr>
          </a:p>
        </p:txBody>
      </p:sp>
    </p:spTree>
    <p:extLst>
      <p:ext uri="{BB962C8B-B14F-4D97-AF65-F5344CB8AC3E}">
        <p14:creationId xmlns:p14="http://schemas.microsoft.com/office/powerpoint/2010/main" val="2549384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p:cNvSpPr>
          <p:nvPr/>
        </p:nvSpPr>
        <p:spPr>
          <a:xfrm>
            <a:off x="757457" y="850138"/>
            <a:ext cx="7684134" cy="615553"/>
          </a:xfrm>
          <a:prstGeom prst="rect">
            <a:avLst/>
          </a:prstGeom>
        </p:spPr>
        <p:txBody>
          <a:bodyPr vert="horz"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 normalizeH="0" baseline="0" noProof="0" dirty="0" smtClean="0">
                <a:ln>
                  <a:noFill/>
                </a:ln>
                <a:solidFill>
                  <a:prstClr val="white"/>
                </a:solidFill>
                <a:effectLst/>
                <a:uLnTx/>
                <a:uFillTx/>
                <a:latin typeface="Calibri" panose="020F0502020204030204"/>
                <a:ea typeface="+mj-ea"/>
                <a:cs typeface="+mj-cs"/>
              </a:rPr>
              <a:t>ACES IMPACT BEHAVIORAL HEALTH</a:t>
            </a:r>
            <a:endParaRPr kumimoji="0" lang="en-US" sz="40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endParaRPr>
          </a:p>
        </p:txBody>
      </p:sp>
      <p:grpSp>
        <p:nvGrpSpPr>
          <p:cNvPr id="8" name="Group 7"/>
          <p:cNvGrpSpPr/>
          <p:nvPr/>
        </p:nvGrpSpPr>
        <p:grpSpPr>
          <a:xfrm>
            <a:off x="990600" y="1921281"/>
            <a:ext cx="3200400" cy="3517141"/>
            <a:chOff x="1295401" y="1470026"/>
            <a:chExt cx="2971800" cy="2944933"/>
          </a:xfrm>
        </p:grpSpPr>
        <p:pic>
          <p:nvPicPr>
            <p:cNvPr id="11" name="Picture 2"/>
            <p:cNvPicPr>
              <a:picLocks noChangeAspect="1" noChangeArrowheads="1"/>
            </p:cNvPicPr>
            <p:nvPr/>
          </p:nvPicPr>
          <p:blipFill>
            <a:blip r:embed="rId3" cstate="print"/>
            <a:stretch>
              <a:fillRect/>
            </a:stretch>
          </p:blipFill>
          <p:spPr bwMode="auto">
            <a:xfrm>
              <a:off x="1295401" y="1470026"/>
              <a:ext cx="2971800" cy="2487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ontent Placeholder 8"/>
            <p:cNvSpPr txBox="1">
              <a:spLocks/>
            </p:cNvSpPr>
            <p:nvPr/>
          </p:nvSpPr>
          <p:spPr>
            <a:xfrm>
              <a:off x="1371600" y="3957759"/>
              <a:ext cx="2819400" cy="457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18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46% </a:t>
              </a:r>
              <a:r>
                <a:rPr kumimoji="0" lang="en-US" sz="18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increase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baseline. </a:t>
              </a:r>
            </a:p>
          </p:txBody>
        </p:sp>
      </p:grpSp>
      <p:grpSp>
        <p:nvGrpSpPr>
          <p:cNvPr id="13" name="Group 12"/>
          <p:cNvGrpSpPr/>
          <p:nvPr/>
        </p:nvGrpSpPr>
        <p:grpSpPr>
          <a:xfrm>
            <a:off x="4826094" y="1890889"/>
            <a:ext cx="3151956" cy="3581400"/>
            <a:chOff x="5181600" y="1447448"/>
            <a:chExt cx="2762033" cy="3048352"/>
          </a:xfrm>
        </p:grpSpPr>
        <p:pic>
          <p:nvPicPr>
            <p:cNvPr id="14" name="Picture 2"/>
            <p:cNvPicPr>
              <a:picLocks noChangeAspect="1" noChangeArrowheads="1"/>
            </p:cNvPicPr>
            <p:nvPr/>
          </p:nvPicPr>
          <p:blipFill>
            <a:blip r:embed="rId4" cstate="print"/>
            <a:stretch>
              <a:fillRect/>
            </a:stretch>
          </p:blipFill>
          <p:spPr bwMode="auto">
            <a:xfrm>
              <a:off x="5181600" y="1447448"/>
              <a:ext cx="2552266" cy="2510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Content Placeholder 8"/>
            <p:cNvSpPr txBox="1">
              <a:spLocks/>
            </p:cNvSpPr>
            <p:nvPr/>
          </p:nvSpPr>
          <p:spPr>
            <a:xfrm>
              <a:off x="5181600" y="3995859"/>
              <a:ext cx="2762033" cy="499941"/>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1800" b="1" i="0" u="none" strike="noStrike" kern="1200" cap="none" spc="0" normalizeH="0" baseline="0" noProof="0" dirty="0" smtClean="0">
                  <a:ln>
                    <a:noFill/>
                  </a:ln>
                  <a:solidFill>
                    <a:srgbClr val="E7E6E6">
                      <a:lumMod val="20000"/>
                      <a:lumOff val="80000"/>
                    </a:srgbClr>
                  </a:solidFill>
                  <a:effectLst/>
                  <a:uLnTx/>
                  <a:uFillTx/>
                  <a:latin typeface="Calibri"/>
                  <a:ea typeface="+mn-ea"/>
                  <a:cs typeface="+mn-cs"/>
                </a:rPr>
                <a:t>440% </a:t>
              </a:r>
              <a:r>
                <a:rPr kumimoji="0" lang="en-US" sz="1800" b="1" i="0" u="none" strike="noStrike" kern="1200" cap="none" spc="0" normalizeH="0" baseline="0" noProof="0" dirty="0">
                  <a:ln>
                    <a:noFill/>
                  </a:ln>
                  <a:solidFill>
                    <a:srgbClr val="E7E6E6">
                      <a:lumMod val="20000"/>
                      <a:lumOff val="80000"/>
                    </a:srgbClr>
                  </a:solidFill>
                  <a:effectLst/>
                  <a:uLnTx/>
                  <a:uFillTx/>
                  <a:latin typeface="Calibri"/>
                  <a:ea typeface="+mn-ea"/>
                  <a:cs typeface="+mn-cs"/>
                </a:rPr>
                <a:t>increase </a:t>
              </a:r>
              <a:r>
                <a:rPr kumimoji="0" lang="en-US" sz="1800" b="0" i="0" u="none" strike="noStrike" kern="1200" cap="none" spc="0" normalizeH="0" baseline="0" noProof="0" dirty="0">
                  <a:ln>
                    <a:noFill/>
                  </a:ln>
                  <a:solidFill>
                    <a:prstClr val="black"/>
                  </a:solidFill>
                  <a:effectLst/>
                  <a:uLnTx/>
                  <a:uFillTx/>
                  <a:latin typeface="Calibri"/>
                  <a:ea typeface="+mn-ea"/>
                  <a:cs typeface="+mn-cs"/>
                </a:rPr>
                <a:t>from baseline. </a:t>
              </a:r>
            </a:p>
          </p:txBody>
        </p:sp>
      </p:grpSp>
      <p:grpSp>
        <p:nvGrpSpPr>
          <p:cNvPr id="16" name="Group 15"/>
          <p:cNvGrpSpPr/>
          <p:nvPr/>
        </p:nvGrpSpPr>
        <p:grpSpPr>
          <a:xfrm>
            <a:off x="8259895" y="1890889"/>
            <a:ext cx="3379871" cy="3581400"/>
            <a:chOff x="9220200" y="1465971"/>
            <a:chExt cx="2819400" cy="2996370"/>
          </a:xfrm>
        </p:grpSpPr>
        <p:pic>
          <p:nvPicPr>
            <p:cNvPr id="17" name="Picture 3"/>
            <p:cNvPicPr>
              <a:picLocks noChangeAspect="1" noChangeArrowheads="1"/>
            </p:cNvPicPr>
            <p:nvPr/>
          </p:nvPicPr>
          <p:blipFill>
            <a:blip r:embed="rId5" cstate="print"/>
            <a:stretch>
              <a:fillRect/>
            </a:stretch>
          </p:blipFill>
          <p:spPr bwMode="auto">
            <a:xfrm>
              <a:off x="9220200" y="1465971"/>
              <a:ext cx="2514599" cy="2473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Content Placeholder 8"/>
            <p:cNvSpPr txBox="1">
              <a:spLocks/>
            </p:cNvSpPr>
            <p:nvPr/>
          </p:nvSpPr>
          <p:spPr>
            <a:xfrm>
              <a:off x="9220200" y="3962400"/>
              <a:ext cx="2819400" cy="499941"/>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1800" b="1" i="0" u="none" strike="noStrike" kern="1200" cap="none" spc="0" normalizeH="0" baseline="0" noProof="0" dirty="0" smtClean="0">
                  <a:ln>
                    <a:noFill/>
                  </a:ln>
                  <a:solidFill>
                    <a:srgbClr val="E7E6E6">
                      <a:lumMod val="20000"/>
                      <a:lumOff val="80000"/>
                    </a:srgbClr>
                  </a:solidFill>
                  <a:effectLst/>
                  <a:uLnTx/>
                  <a:uFillTx/>
                  <a:latin typeface="Calibri"/>
                  <a:ea typeface="+mn-ea"/>
                  <a:cs typeface="+mn-cs"/>
                </a:rPr>
                <a:t>820% </a:t>
              </a:r>
              <a:r>
                <a:rPr kumimoji="0" lang="en-US" sz="1800" b="1" i="0" u="none" strike="noStrike" kern="1200" cap="none" spc="0" normalizeH="0" baseline="0" noProof="0" dirty="0">
                  <a:ln>
                    <a:noFill/>
                  </a:ln>
                  <a:solidFill>
                    <a:srgbClr val="E7E6E6">
                      <a:lumMod val="20000"/>
                      <a:lumOff val="80000"/>
                    </a:srgbClr>
                  </a:solidFill>
                  <a:effectLst/>
                  <a:uLnTx/>
                  <a:uFillTx/>
                  <a:latin typeface="Calibri"/>
                  <a:ea typeface="+mn-ea"/>
                  <a:cs typeface="+mn-cs"/>
                </a:rPr>
                <a:t>increase </a:t>
              </a:r>
              <a:r>
                <a:rPr kumimoji="0" lang="en-US" sz="1800" b="0" i="0" u="none" strike="noStrike" kern="1200" cap="none" spc="0" normalizeH="0" baseline="0" noProof="0" dirty="0">
                  <a:ln>
                    <a:noFill/>
                  </a:ln>
                  <a:solidFill>
                    <a:prstClr val="black"/>
                  </a:solidFill>
                  <a:effectLst/>
                  <a:uLnTx/>
                  <a:uFillTx/>
                  <a:latin typeface="Calibri"/>
                  <a:ea typeface="+mn-ea"/>
                  <a:cs typeface="+mn-cs"/>
                </a:rPr>
                <a:t>from baseline. </a:t>
              </a:r>
            </a:p>
          </p:txBody>
        </p:sp>
      </p:grpSp>
    </p:spTree>
    <p:extLst>
      <p:ext uri="{BB962C8B-B14F-4D97-AF65-F5344CB8AC3E}">
        <p14:creationId xmlns:p14="http://schemas.microsoft.com/office/powerpoint/2010/main" val="288312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ACES IMPACT MENTAL HEALTH</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1371600" y="3968246"/>
            <a:ext cx="15247417" cy="2889754"/>
          </a:xfrm>
          <a:prstGeom prst="rect">
            <a:avLst/>
          </a:prstGeom>
        </p:spPr>
      </p:pic>
      <p:graphicFrame>
        <p:nvGraphicFramePr>
          <p:cNvPr id="7" name="Object 3">
            <a:hlinkClick r:id="" action="ppaction://ole?verb=0"/>
          </p:cNvPr>
          <p:cNvGraphicFramePr>
            <a:graphicFrameLocks/>
          </p:cNvGraphicFramePr>
          <p:nvPr>
            <p:extLst/>
          </p:nvPr>
        </p:nvGraphicFramePr>
        <p:xfrm>
          <a:off x="186531" y="1660529"/>
          <a:ext cx="8770938" cy="4071937"/>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2"/>
          <p:cNvPicPr>
            <a:picLocks noChangeAspect="1" noChangeArrowheads="1"/>
          </p:cNvPicPr>
          <p:nvPr/>
        </p:nvPicPr>
        <p:blipFill>
          <a:blip r:embed="rId5" cstate="print">
            <a:clrChange>
              <a:clrFrom>
                <a:srgbClr val="F9F8E5"/>
              </a:clrFrom>
              <a:clrTo>
                <a:srgbClr val="F9F8E5">
                  <a:alpha val="0"/>
                </a:srgbClr>
              </a:clrTo>
            </a:clrChange>
            <a:duotone>
              <a:schemeClr val="accent2">
                <a:shade val="45000"/>
                <a:satMod val="135000"/>
              </a:schemeClr>
              <a:prstClr val="white"/>
            </a:duotone>
          </a:blip>
          <a:stretch>
            <a:fillRect/>
          </a:stretch>
        </p:blipFill>
        <p:spPr bwMode="auto">
          <a:xfrm>
            <a:off x="7763850" y="1480852"/>
            <a:ext cx="3962400" cy="3747370"/>
          </a:xfrm>
          <a:prstGeom prst="rect">
            <a:avLst/>
          </a:prstGeom>
        </p:spPr>
      </p:pic>
      <p:sp>
        <p:nvSpPr>
          <p:cNvPr id="11" name="Content Placeholder 8"/>
          <p:cNvSpPr txBox="1">
            <a:spLocks/>
          </p:cNvSpPr>
          <p:nvPr/>
        </p:nvSpPr>
        <p:spPr>
          <a:xfrm>
            <a:off x="7757319" y="5423770"/>
            <a:ext cx="5372100" cy="685798"/>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2,275%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increase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baseline. </a:t>
            </a:r>
          </a:p>
        </p:txBody>
      </p:sp>
      <p:sp>
        <p:nvSpPr>
          <p:cNvPr id="12" name="Content Placeholder 8"/>
          <p:cNvSpPr txBox="1">
            <a:spLocks/>
          </p:cNvSpPr>
          <p:nvPr/>
        </p:nvSpPr>
        <p:spPr>
          <a:xfrm>
            <a:off x="2259228" y="5405376"/>
            <a:ext cx="3962400" cy="479424"/>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220%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increase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baseline. </a:t>
            </a:r>
          </a:p>
        </p:txBody>
      </p:sp>
    </p:spTree>
    <p:extLst>
      <p:ext uri="{BB962C8B-B14F-4D97-AF65-F5344CB8AC3E}">
        <p14:creationId xmlns:p14="http://schemas.microsoft.com/office/powerpoint/2010/main" val="259858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2146"/>
          <a:stretch/>
        </p:blipFill>
        <p:spPr>
          <a:xfrm>
            <a:off x="1997019" y="1981200"/>
            <a:ext cx="8677275" cy="3886673"/>
          </a:xfrm>
          <a:prstGeom prst="rect">
            <a:avLst/>
          </a:prstGeom>
        </p:spPr>
      </p:pic>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47244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19385" y="152400"/>
            <a:ext cx="3050130" cy="113877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ACES IMPACT </a:t>
            </a:r>
            <a:b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b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EMPLOYMENT</a:t>
            </a:r>
            <a:endParaRPr kumimoji="0" lang="en-US" sz="3400" b="1" i="0" u="none" strike="noStrike" kern="1200" cap="none" spc="200" normalizeH="0" baseline="0" noProof="0" dirty="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41268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209800" y="514350"/>
            <a:ext cx="7696200"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ACES LEAD TO THE 10 MOST COMMON CAUSES OF EARLY DEATH</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33217" y="1981200"/>
            <a:ext cx="7077965" cy="4607516"/>
          </a:xfrm>
          <a:prstGeom prst="rect">
            <a:avLst/>
          </a:prstGeom>
          <a:effectLst>
            <a:outerShdw blurRad="50800" dist="38100" dir="2700000" algn="tl" rotWithShape="0">
              <a:prstClr val="black">
                <a:alpha val="40000"/>
              </a:prstClr>
            </a:outerShdw>
          </a:effectLst>
        </p:spPr>
      </p:pic>
      <p:sp>
        <p:nvSpPr>
          <p:cNvPr id="5"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062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209800" y="514350"/>
            <a:ext cx="7696200"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REFRAMING OUR POINT OF VIEW</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7" name="Content Placeholder 8"/>
          <p:cNvSpPr txBox="1">
            <a:spLocks/>
          </p:cNvSpPr>
          <p:nvPr/>
        </p:nvSpPr>
        <p:spPr>
          <a:xfrm>
            <a:off x="838200" y="1905000"/>
            <a:ext cx="10591800" cy="23622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600"/>
              </a:spcAft>
              <a:buClrTx/>
              <a:buSzTx/>
              <a:buFont typeface="Arial"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a:ea typeface="Calibri"/>
                <a:cs typeface="Times New Roman"/>
              </a:rPr>
              <a:t>With an ACE score of 0,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the majority of adults have few, if any, risk factors for </a:t>
            </a:r>
            <a:r>
              <a:rPr kumimoji="0" lang="en-US" sz="3200" b="0" i="0" u="none" strike="noStrike" kern="1200" cap="none" spc="0" normalizeH="0" baseline="0" noProof="0" dirty="0" smtClean="0">
                <a:ln>
                  <a:noFill/>
                </a:ln>
                <a:solidFill>
                  <a:prstClr val="white"/>
                </a:solidFill>
                <a:effectLst/>
                <a:uLnTx/>
                <a:uFillTx/>
                <a:latin typeface="Calibri"/>
                <a:ea typeface="Calibri"/>
                <a:cs typeface="Times New Roman"/>
              </a:rPr>
              <a:t>the most common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diseases leading to early death.</a:t>
            </a:r>
          </a:p>
          <a:p>
            <a:pPr marL="457200" marR="0" lvl="0" indent="-457200" algn="l" defTabSz="914400" rtl="0" eaLnBrk="1" fontAlgn="auto" latinLnBrk="0" hangingPunct="1">
              <a:lnSpc>
                <a:spcPct val="115000"/>
              </a:lnSpc>
              <a:spcBef>
                <a:spcPts val="0"/>
              </a:spcBef>
              <a:spcAft>
                <a:spcPts val="60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Calibri"/>
              <a:cs typeface="Times New Roman"/>
            </a:endParaRPr>
          </a:p>
          <a:p>
            <a:pPr marL="0" marR="0" lvl="0" indent="0" algn="l" defTabSz="914400" rtl="0" eaLnBrk="1" fontAlgn="auto" latinLnBrk="0" hangingPunct="1">
              <a:lnSpc>
                <a:spcPct val="115000"/>
              </a:lnSpc>
              <a:spcBef>
                <a:spcPts val="0"/>
              </a:spcBef>
              <a:spcAft>
                <a:spcPts val="600"/>
              </a:spcAft>
              <a:buClrTx/>
              <a:buSzTx/>
              <a:buFont typeface="Arial"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a:ea typeface="Calibri"/>
                <a:cs typeface="Times New Roman"/>
              </a:rPr>
              <a:t>With an ACE score of 4 or more,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the majority of adults have multiple risk factors for these diseases or the diseases themselves.</a:t>
            </a:r>
          </a:p>
          <a:p>
            <a:pPr marL="0" marR="0" lvl="0" indent="0" algn="ctr" defTabSz="914400" rtl="0" eaLnBrk="1" fontAlgn="auto" latinLnBrk="0" hangingPunct="1">
              <a:lnSpc>
                <a:spcPct val="115000"/>
              </a:lnSpc>
              <a:spcBef>
                <a:spcPts val="0"/>
              </a:spcBef>
              <a:spcAft>
                <a:spcPts val="600"/>
              </a:spcAft>
              <a:buClrTx/>
              <a:buSzTx/>
              <a:buFont typeface="Arial" pitchFamily="34" charset="0"/>
              <a:buNone/>
              <a:tabLst/>
              <a:defRPr/>
            </a:pPr>
            <a:endParaRPr kumimoji="0" lang="en-US" sz="3200" b="0" i="0" u="none" strike="noStrike" kern="1200" cap="none" spc="0" normalizeH="0" baseline="0" noProof="0" dirty="0">
              <a:ln>
                <a:noFill/>
              </a:ln>
              <a:solidFill>
                <a:srgbClr val="8064A2">
                  <a:lumMod val="75000"/>
                </a:srgbClr>
              </a:solidFill>
              <a:effectLst/>
              <a:uLnTx/>
              <a:uFillTx/>
              <a:latin typeface="Calibri"/>
              <a:ea typeface="Calibri"/>
              <a:cs typeface="Times New Roman"/>
            </a:endParaRPr>
          </a:p>
          <a:p>
            <a:pPr marL="0" marR="0" lvl="0" indent="0" algn="ctr" defTabSz="914400" rtl="0" eaLnBrk="1" fontAlgn="auto" latinLnBrk="0" hangingPunct="1">
              <a:lnSpc>
                <a:spcPct val="100000"/>
              </a:lnSpc>
              <a:spcBef>
                <a:spcPct val="20000"/>
              </a:spcBef>
              <a:spcAft>
                <a:spcPts val="600"/>
              </a:spcAft>
              <a:buClrTx/>
              <a:buSzTx/>
              <a:buFont typeface="Arial" pitchFamily="34" charset="0"/>
              <a:buNone/>
              <a:tabLst/>
              <a:defRPr/>
            </a:pPr>
            <a:endParaRPr kumimoji="0" lang="en-US" sz="32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
        <p:nvSpPr>
          <p:cNvPr id="8" name="TextBox 7"/>
          <p:cNvSpPr txBox="1"/>
          <p:nvPr/>
        </p:nvSpPr>
        <p:spPr>
          <a:xfrm>
            <a:off x="2209800" y="4572000"/>
            <a:ext cx="784860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7E6E6">
                    <a:lumMod val="20000"/>
                    <a:lumOff val="80000"/>
                  </a:srgbClr>
                </a:solidFill>
                <a:effectLst>
                  <a:outerShdw blurRad="38100" dist="38100" dir="2700000" algn="tl">
                    <a:srgbClr val="000000">
                      <a:alpha val="43137"/>
                    </a:srgbClr>
                  </a:outerShdw>
                </a:effectLst>
                <a:uLnTx/>
                <a:uFillTx/>
                <a:latin typeface="Calibri" panose="020F0502020204030204"/>
                <a:ea typeface="Calibri"/>
                <a:cs typeface="Times New Roman"/>
              </a:rPr>
              <a:t>Much of what we see as problem behaviors should actually be viewed as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5B9BD5">
                    <a:lumMod val="40000"/>
                    <a:lumOff val="60000"/>
                  </a:srgbClr>
                </a:solidFill>
                <a:effectLst>
                  <a:outerShdw blurRad="38100" dist="38100" dir="2700000" algn="tl">
                    <a:srgbClr val="000000">
                      <a:alpha val="43137"/>
                    </a:srgbClr>
                  </a:outerShdw>
                </a:effectLst>
                <a:uLnTx/>
                <a:uFillTx/>
                <a:latin typeface="Calibri" panose="020F0502020204030204"/>
                <a:ea typeface="Calibri"/>
                <a:cs typeface="Times New Roman"/>
              </a:rPr>
              <a:t>personal solution</a:t>
            </a:r>
            <a:r>
              <a:rPr kumimoji="0" lang="en-US" sz="3200" b="0" i="1" u="none" strike="noStrike" kern="1200" cap="none" spc="0" normalizeH="0" baseline="0" noProof="0" dirty="0">
                <a:ln>
                  <a:noFill/>
                </a:ln>
                <a:solidFill>
                  <a:srgbClr val="E7E6E6">
                    <a:lumMod val="20000"/>
                    <a:lumOff val="80000"/>
                  </a:srgbClr>
                </a:solidFill>
                <a:effectLst>
                  <a:outerShdw blurRad="38100" dist="38100" dir="2700000" algn="tl">
                    <a:srgbClr val="000000">
                      <a:alpha val="43137"/>
                    </a:srgbClr>
                  </a:outerShdw>
                </a:effectLst>
                <a:uLnTx/>
                <a:uFillTx/>
                <a:latin typeface="Calibri" panose="020F0502020204030204"/>
                <a:ea typeface="Calibri"/>
                <a:cs typeface="Times New Roman"/>
              </a:rPr>
              <a:t> to an unrecognized prior adversity.</a:t>
            </a:r>
            <a:endParaRPr kumimoji="0" lang="en-US" sz="3200" b="0" i="0" u="none" strike="noStrike" kern="1200" cap="none" spc="0" normalizeH="0" baseline="0" noProof="0" dirty="0">
              <a:ln>
                <a:noFill/>
              </a:ln>
              <a:solidFill>
                <a:srgbClr val="E7E6E6">
                  <a:lumMod val="20000"/>
                  <a:lumOff val="80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50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C4B5C"/>
                </a:solidFill>
                <a:effectLst/>
                <a:uLnTx/>
                <a:uFillTx/>
                <a:latin typeface="Calibri" panose="020F0502020204030204"/>
                <a:ea typeface="+mj-ea"/>
                <a:cs typeface="+mj-cs"/>
              </a:rPr>
              <a:t>ACES IMPACT SNOHOMISH COUNTY SCHOOLS</a:t>
            </a:r>
            <a:endParaRPr kumimoji="0" lang="en-US" sz="4000" b="1" i="0" u="none" strike="noStrike" kern="1200" cap="none" spc="0" normalizeH="0" baseline="0" noProof="0" dirty="0">
              <a:ln>
                <a:noFill/>
              </a:ln>
              <a:solidFill>
                <a:srgbClr val="3C4B5C"/>
              </a:solidFill>
              <a:effectLst/>
              <a:uLnTx/>
              <a:uFillTx/>
              <a:latin typeface="Calibri" panose="020F0502020204030204"/>
              <a:ea typeface="+mj-ea"/>
              <a:cs typeface="+mj-cs"/>
            </a:endParaRPr>
          </a:p>
        </p:txBody>
      </p:sp>
      <p:sp>
        <p:nvSpPr>
          <p:cNvPr id="7" name="Rectangle 6"/>
          <p:cNvSpPr/>
          <p:nvPr/>
        </p:nvSpPr>
        <p:spPr>
          <a:xfrm>
            <a:off x="1517334" y="1539052"/>
            <a:ext cx="428053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Special education needs</a:t>
            </a:r>
          </a:p>
        </p:txBody>
      </p:sp>
      <p:sp>
        <p:nvSpPr>
          <p:cNvPr id="8" name="Rectangle 7"/>
          <p:cNvSpPr/>
          <p:nvPr/>
        </p:nvSpPr>
        <p:spPr>
          <a:xfrm>
            <a:off x="2599914" y="2513617"/>
            <a:ext cx="30038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Grade repetition</a:t>
            </a:r>
          </a:p>
        </p:txBody>
      </p:sp>
      <p:sp>
        <p:nvSpPr>
          <p:cNvPr id="9" name="Rectangle 8"/>
          <p:cNvSpPr/>
          <p:nvPr/>
        </p:nvSpPr>
        <p:spPr>
          <a:xfrm>
            <a:off x="3657600" y="3488181"/>
            <a:ext cx="341394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Problems at school</a:t>
            </a:r>
          </a:p>
        </p:txBody>
      </p:sp>
      <p:sp>
        <p:nvSpPr>
          <p:cNvPr id="10" name="Rectangle 9"/>
          <p:cNvSpPr/>
          <p:nvPr/>
        </p:nvSpPr>
        <p:spPr>
          <a:xfrm>
            <a:off x="4876800" y="4462746"/>
            <a:ext cx="3172407"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Educator burnout</a:t>
            </a:r>
          </a:p>
        </p:txBody>
      </p:sp>
    </p:spTree>
    <p:extLst>
      <p:ext uri="{BB962C8B-B14F-4D97-AF65-F5344CB8AC3E}">
        <p14:creationId xmlns:p14="http://schemas.microsoft.com/office/powerpoint/2010/main" val="3742541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4A3FE1-B586-4F3E-BF38-F2CF9AE3A1FD}"/>
              </a:ext>
            </a:extLst>
          </p:cNvPr>
          <p:cNvSpPr txBox="1"/>
          <p:nvPr/>
        </p:nvSpPr>
        <p:spPr>
          <a:xfrm>
            <a:off x="2149519" y="1420988"/>
            <a:ext cx="7551505" cy="89255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Meet Malory</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62268058-D1C4-47C8-9EE8-01519CC93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922" y="1905000"/>
            <a:ext cx="7378700" cy="419782"/>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1324" y="2438400"/>
            <a:ext cx="2819400" cy="3622431"/>
          </a:xfrm>
          <a:prstGeom prst="rect">
            <a:avLst/>
          </a:prstGeom>
        </p:spPr>
      </p:pic>
      <p:sp>
        <p:nvSpPr>
          <p:cNvPr id="23" name="Content Placeholder 8"/>
          <p:cNvSpPr txBox="1">
            <a:spLocks/>
          </p:cNvSpPr>
          <p:nvPr/>
        </p:nvSpPr>
        <p:spPr>
          <a:xfrm>
            <a:off x="1014946" y="2413000"/>
            <a:ext cx="7443254" cy="46482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Mallory is in 8</a:t>
            </a:r>
            <a:r>
              <a:rPr kumimoji="0" lang="en-US" sz="2400" b="0" i="0" u="none" strike="noStrike" kern="1200" cap="none" spc="0" normalizeH="0" baseline="30000" noProof="0" dirty="0">
                <a:ln>
                  <a:noFill/>
                </a:ln>
                <a:solidFill>
                  <a:prstClr val="white"/>
                </a:solidFill>
                <a:effectLst/>
                <a:uLnTx/>
                <a:uFillTx/>
                <a:latin typeface="Calibri"/>
                <a:ea typeface="+mn-ea"/>
                <a:cs typeface="+mn-cs"/>
              </a:rPr>
              <a:t>th</a:t>
            </a:r>
            <a:r>
              <a:rPr kumimoji="0" lang="en-US" sz="2400" b="0" i="0" u="none" strike="noStrike" kern="1200" cap="none" spc="0" normalizeH="0" baseline="0" noProof="0" dirty="0">
                <a:ln>
                  <a:noFill/>
                </a:ln>
                <a:solidFill>
                  <a:prstClr val="white"/>
                </a:solidFill>
                <a:effectLst/>
                <a:uLnTx/>
                <a:uFillTx/>
                <a:latin typeface="Calibri"/>
                <a:ea typeface="+mn-ea"/>
                <a:cs typeface="+mn-cs"/>
              </a:rPr>
              <a:t> grade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at Centennial Middle School.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Her </a:t>
            </a:r>
            <a:r>
              <a:rPr kumimoji="0" lang="en-US" sz="2400" b="0" i="0" u="none" strike="noStrike" kern="1200" cap="none" spc="0" normalizeH="0" baseline="0" noProof="0" dirty="0">
                <a:ln>
                  <a:noFill/>
                </a:ln>
                <a:solidFill>
                  <a:prstClr val="white"/>
                </a:solidFill>
                <a:effectLst/>
                <a:uLnTx/>
                <a:uFillTx/>
                <a:latin typeface="Calibri"/>
                <a:ea typeface="+mn-ea"/>
                <a:cs typeface="+mn-cs"/>
              </a:rPr>
              <a:t>counselor knows Mallory’s mother physically abused her in the past. As a result, </a:t>
            </a:r>
            <a:r>
              <a:rPr kumimoji="0" lang="en-US" sz="2400" b="1" i="0" u="none" strike="noStrike" kern="1200" cap="none" spc="0" normalizeH="0" baseline="0" noProof="0" dirty="0">
                <a:ln>
                  <a:noFill/>
                </a:ln>
                <a:solidFill>
                  <a:prstClr val="white"/>
                </a:solidFill>
                <a:effectLst/>
                <a:uLnTx/>
                <a:uFillTx/>
                <a:latin typeface="Calibri"/>
                <a:ea typeface="+mn-ea"/>
                <a:cs typeface="+mn-cs"/>
              </a:rPr>
              <a:t>Mallory’s </a:t>
            </a:r>
            <a:r>
              <a:rPr kumimoji="0" lang="en-US" sz="2400" b="1" i="1" u="none" strike="noStrike" kern="1200" cap="none" spc="0" normalizeH="0" baseline="0" noProof="0" dirty="0">
                <a:ln>
                  <a:noFill/>
                </a:ln>
                <a:solidFill>
                  <a:prstClr val="white"/>
                </a:solidFill>
                <a:effectLst/>
                <a:uLnTx/>
                <a:uFillTx/>
                <a:latin typeface="Calibri"/>
                <a:ea typeface="+mn-ea"/>
                <a:cs typeface="+mn-cs"/>
              </a:rPr>
              <a:t>known</a:t>
            </a:r>
            <a:r>
              <a:rPr kumimoji="0" lang="en-US" sz="2400" b="1" i="0" u="none" strike="noStrike" kern="1200" cap="none" spc="0" normalizeH="0" baseline="0" noProof="0" dirty="0">
                <a:ln>
                  <a:noFill/>
                </a:ln>
                <a:solidFill>
                  <a:prstClr val="white"/>
                </a:solidFill>
                <a:effectLst/>
                <a:uLnTx/>
                <a:uFillTx/>
                <a:latin typeface="Calibri"/>
                <a:ea typeface="+mn-ea"/>
                <a:cs typeface="+mn-cs"/>
              </a:rPr>
              <a:t> ACE Score is “1.”</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Keep in mind - ACEs travel in clusters: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Among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people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exposed to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physical abuse, </a:t>
            </a: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84</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report </a:t>
            </a: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exposure to at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least 2 </a:t>
            </a: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additional ACEs</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107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MALLORY’S AGGRESSION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93752" y="6778625"/>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4378893"/>
            <a:ext cx="1813387" cy="2329882"/>
          </a:xfrm>
          <a:prstGeom prst="rect">
            <a:avLst/>
          </a:prstGeom>
        </p:spPr>
      </p:pic>
      <p:sp>
        <p:nvSpPr>
          <p:cNvPr id="47" name="Content Placeholder 8"/>
          <p:cNvSpPr txBox="1">
            <a:spLocks/>
          </p:cNvSpPr>
          <p:nvPr/>
        </p:nvSpPr>
        <p:spPr>
          <a:xfrm>
            <a:off x="990600" y="1929252"/>
            <a:ext cx="10439400" cy="36576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Mallory </a:t>
            </a:r>
            <a:r>
              <a:rPr kumimoji="0" lang="en-US" sz="28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is frequently sent to the office for aggressive and defiant behavior. Three months ago, she was suspended again for fighting in the cafeteria. </a:t>
            </a:r>
            <a:endParaRPr kumimoji="0" lang="en-US" sz="2800" b="1" i="0" u="none" strike="noStrike" kern="1200" cap="none" spc="0" normalizeH="0" baseline="0" noProof="0" dirty="0">
              <a:ln>
                <a:noFill/>
              </a:ln>
              <a:solidFill>
                <a:srgbClr val="ED7D31">
                  <a:lumMod val="40000"/>
                  <a:lumOff val="60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Students like Mallory are </a:t>
            </a:r>
            <a: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nearly twice as likely (1.9x)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to </a:t>
            </a:r>
            <a:r>
              <a:rPr kumimoji="0" lang="en-US" sz="2400" b="0" i="0" u="none" strike="noStrike" kern="1200" cap="none" spc="0" normalizeH="0" baseline="0" noProof="0" dirty="0">
                <a:ln>
                  <a:noFill/>
                </a:ln>
                <a:solidFill>
                  <a:prstClr val="white"/>
                </a:solidFill>
                <a:effectLst/>
                <a:uLnTx/>
                <a:uFillTx/>
                <a:latin typeface="Calibri"/>
                <a:ea typeface="+mn-ea"/>
                <a:cs typeface="+mn-cs"/>
              </a:rPr>
              <a:t>report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getting into a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physical fight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within the past 12 months.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They are </a:t>
            </a:r>
            <a: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4.2x more likely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to be in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six or more physical fights</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Subtitle 2"/>
          <p:cNvSpPr txBox="1">
            <a:spLocks/>
          </p:cNvSpPr>
          <p:nvPr/>
        </p:nvSpPr>
        <p:spPr>
          <a:xfrm>
            <a:off x="533400" y="6324600"/>
            <a:ext cx="11049000" cy="381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prstClr val="white"/>
                </a:solidFill>
                <a:effectLst/>
                <a:uLnTx/>
                <a:uFillTx/>
                <a:latin typeface="Calibri" panose="020F0502020204030204"/>
                <a:ea typeface="+mn-ea"/>
                <a:cs typeface="+mn-cs"/>
              </a:rPr>
              <a:t>Washington State Healthy Youth Survey 2018 Results retrieved from www.askhys.net</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577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6" y="137771"/>
            <a:ext cx="10467473" cy="891117"/>
          </a:xfrm>
        </p:spPr>
        <p:txBody>
          <a:bodyPr>
            <a:normAutofit/>
          </a:bodyPr>
          <a:lstStyle/>
          <a:p>
            <a:r>
              <a:rPr lang="en-US" sz="2500" dirty="0" smtClean="0">
                <a:solidFill>
                  <a:schemeClr val="bg1"/>
                </a:solidFill>
                <a:latin typeface="Arial Black" panose="020B0A04020102020204" pitchFamily="34" charset="0"/>
              </a:rPr>
              <a:t>CLIENT OF CONCERN – 10 Minute Breakout Session</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2" descr="Image result for question marks png"/>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 b="99333" l="1750" r="99875">
                        <a14:foregroundMark x1="11500" y1="13000" x2="12875" y2="12667"/>
                        <a14:foregroundMark x1="14000" y1="28333" x2="14000" y2="28333"/>
                        <a14:foregroundMark x1="4375" y1="27833" x2="4375" y2="27833"/>
                        <a14:foregroundMark x1="6375" y1="51500" x2="6375" y2="51500"/>
                        <a14:foregroundMark x1="10500" y1="61833" x2="10500" y2="61833"/>
                        <a14:foregroundMark x1="8125" y1="86500" x2="8125" y2="86500"/>
                        <a14:foregroundMark x1="21250" y1="72167" x2="21250" y2="72167"/>
                        <a14:foregroundMark x1="22250" y1="58500" x2="22250" y2="58500"/>
                        <a14:foregroundMark x1="26375" y1="35500" x2="26375" y2="35500"/>
                        <a14:foregroundMark x1="27000" y1="27333" x2="27000" y2="27333"/>
                        <a14:foregroundMark x1="42250" y1="29000" x2="42250" y2="29000"/>
                        <a14:foregroundMark x1="42375" y1="20000" x2="42375" y2="20000"/>
                        <a14:foregroundMark x1="59875" y1="21500" x2="59875" y2="21500"/>
                        <a14:foregroundMark x1="57625" y1="33000" x2="57625" y2="33000"/>
                        <a14:foregroundMark x1="45875" y1="51500" x2="45875" y2="51500"/>
                        <a14:foregroundMark x1="42250" y1="67833" x2="42250" y2="67833"/>
                        <a14:foregroundMark x1="34500" y1="76333" x2="34500" y2="76333"/>
                        <a14:foregroundMark x1="30125" y1="96500" x2="30125" y2="96500"/>
                        <a14:foregroundMark x1="53875" y1="91833" x2="53875" y2="91833"/>
                        <a14:foregroundMark x1="54000" y1="79667" x2="54000" y2="79667"/>
                        <a14:foregroundMark x1="64875" y1="62667" x2="64875" y2="62667"/>
                        <a14:foregroundMark x1="68625" y1="44833" x2="68625" y2="44833"/>
                        <a14:foregroundMark x1="74375" y1="70833" x2="74375" y2="70833"/>
                        <a14:foregroundMark x1="71625" y1="94500" x2="71625" y2="94500"/>
                        <a14:foregroundMark x1="82750" y1="74333" x2="82750" y2="74333"/>
                        <a14:foregroundMark x1="83125" y1="64667" x2="83125" y2="64667"/>
                        <a14:foregroundMark x1="92500" y1="60000" x2="92500" y2="60000"/>
                        <a14:foregroundMark x1="93125" y1="53000" x2="93125" y2="53000"/>
                        <a14:foregroundMark x1="81875" y1="32167" x2="81875" y2="32167"/>
                      </a14:backgroundRemoval>
                    </a14:imgEffect>
                    <a14:imgEffect>
                      <a14:brightnessContrast contrast="-80000"/>
                    </a14:imgEffect>
                  </a14:imgLayer>
                </a14:imgProps>
              </a:ext>
              <a:ext uri="{28A0092B-C50C-407E-A947-70E740481C1C}">
                <a14:useLocalDpi xmlns:a14="http://schemas.microsoft.com/office/drawing/2010/main" val="0"/>
              </a:ext>
            </a:extLst>
          </a:blip>
          <a:srcRect/>
          <a:stretch>
            <a:fillRect/>
          </a:stretch>
        </p:blipFill>
        <p:spPr bwMode="auto">
          <a:xfrm>
            <a:off x="2634496" y="1300728"/>
            <a:ext cx="6923008" cy="51922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1600200"/>
            <a:ext cx="9677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Think about a </a:t>
            </a: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client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for whom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have concern. </a:t>
            </a:r>
            <a:r>
              <a:rPr lang="en-US" sz="2400" dirty="0" smtClean="0">
                <a:solidFill>
                  <a:prstClr val="black"/>
                </a:solidFill>
                <a:latin typeface="Calibri" panose="020F0502020204030204"/>
              </a:rPr>
              <a:t>Discuss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What worries do you have for this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client?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What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challenging behaviors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does this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client exhibit?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4" descr="http://www.intracopenta.com/images/event/groupIcon.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73" b="95000" l="5556" r="92963">
                        <a14:backgroundMark x1="54815" y1="46364" x2="54815" y2="46364"/>
                        <a14:backgroundMark x1="33704" y1="53636" x2="33704" y2="53636"/>
                        <a14:backgroundMark x1="72963" y1="36818" x2="72963" y2="3681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 y="5268684"/>
            <a:ext cx="1505188" cy="12264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16172" y="5436350"/>
            <a:ext cx="1080247"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effectLst>
                  <a:outerShdw blurRad="38100" dist="38100" dir="2700000" algn="tl">
                    <a:srgbClr val="000000">
                      <a:alpha val="43137"/>
                    </a:srgbClr>
                  </a:outerShdw>
                </a:effectLst>
                <a:latin typeface="Arial Black" panose="020B0A04020102020204" pitchFamily="34" charset="0"/>
              </a:rPr>
              <a:t>6-8</a:t>
            </a:r>
            <a:endParaRPr lang="en-US" sz="4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107616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BULLYING &amp; SAFETY AT SCHOOL</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7" name="Content Placeholder 8"/>
          <p:cNvSpPr txBox="1">
            <a:spLocks/>
          </p:cNvSpPr>
          <p:nvPr/>
        </p:nvSpPr>
        <p:spPr>
          <a:xfrm>
            <a:off x="990600" y="1929252"/>
            <a:ext cx="10439400" cy="36576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Mallory has trouble making lasting friendships and is frequently the target of bullying behavior.</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8</a:t>
            </a:r>
            <a:r>
              <a:rPr kumimoji="0" lang="en-US" sz="24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graders like Mallory are: </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Twice</a:t>
            </a:r>
            <a:r>
              <a:rPr kumimoji="0" lang="en-US" sz="24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as likely</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(2.0x)</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to report being the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2400" b="0" i="1" u="none" strike="noStrike" kern="1200" cap="none" spc="0" normalizeH="0" baseline="0" noProof="0" dirty="0" smtClean="0">
                <a:ln>
                  <a:noFill/>
                </a:ln>
                <a:solidFill>
                  <a:prstClr val="white"/>
                </a:solidFill>
                <a:effectLst/>
                <a:uLnTx/>
                <a:uFillTx/>
                <a:latin typeface="Calibri" panose="020F0502020204030204"/>
                <a:ea typeface="+mn-ea"/>
                <a:cs typeface="+mn-cs"/>
              </a:rPr>
              <a:t>victims</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of bullying.</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3.0x as likely</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to report missing days of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b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school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because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they feel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unsafe.</a:t>
            </a:r>
          </a:p>
        </p:txBody>
      </p:sp>
      <p:sp>
        <p:nvSpPr>
          <p:cNvPr id="11" name="Subtitle 2"/>
          <p:cNvSpPr txBox="1">
            <a:spLocks/>
          </p:cNvSpPr>
          <p:nvPr/>
        </p:nvSpPr>
        <p:spPr>
          <a:xfrm>
            <a:off x="533400" y="6324600"/>
            <a:ext cx="11049000" cy="381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prstClr val="white"/>
                </a:solidFill>
                <a:effectLst/>
                <a:uLnTx/>
                <a:uFillTx/>
                <a:latin typeface="Calibri" panose="020F0502020204030204"/>
                <a:ea typeface="+mn-ea"/>
                <a:cs typeface="+mn-cs"/>
              </a:rPr>
              <a:t>Washington State Healthy Youth Survey 2018 Results retrieved from www.askhys.net</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http://awesomecanada.com/wp-content/uploads/2013/05/highschoolsiloute.jpg"/>
          <p:cNvPicPr>
            <a:picLocks noChangeAspect="1" noChangeArrowheads="1"/>
          </p:cNvPicPr>
          <p:nvPr/>
        </p:nvPicPr>
        <p:blipFill>
          <a:blip r:embed="rId3" cstate="print"/>
          <a:srcRect/>
          <a:stretch>
            <a:fillRect/>
          </a:stretch>
        </p:blipFill>
        <p:spPr bwMode="auto">
          <a:xfrm>
            <a:off x="7162800" y="3962400"/>
            <a:ext cx="4786620" cy="2744201"/>
          </a:xfrm>
          <a:prstGeom prst="rect">
            <a:avLst/>
          </a:prstGeom>
          <a:noFill/>
          <a:effectLst>
            <a:softEdge rad="635000"/>
          </a:effectLst>
        </p:spPr>
      </p:pic>
      <p:grpSp>
        <p:nvGrpSpPr>
          <p:cNvPr id="14" name="Group 13"/>
          <p:cNvGrpSpPr/>
          <p:nvPr/>
        </p:nvGrpSpPr>
        <p:grpSpPr>
          <a:xfrm>
            <a:off x="4883150" y="6778625"/>
            <a:ext cx="2654300" cy="79375"/>
            <a:chOff x="4768850" y="6667500"/>
            <a:chExt cx="2654300" cy="190500"/>
          </a:xfrm>
        </p:grpSpPr>
        <p:sp>
          <p:nvSpPr>
            <p:cNvPr id="15" name="Rectangle 14"/>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77063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49451" y="579423"/>
            <a:ext cx="752619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n-ea"/>
                <a:cs typeface="+mn-cs"/>
              </a:rPr>
              <a:t>BEYOND ACES - BULLYING</a:t>
            </a:r>
            <a:endPar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9" name="Chart 28"/>
          <p:cNvGraphicFramePr/>
          <p:nvPr>
            <p:extLst/>
          </p:nvPr>
        </p:nvGraphicFramePr>
        <p:xfrm>
          <a:off x="5715000" y="1886906"/>
          <a:ext cx="6667501" cy="4236384"/>
        </p:xfrm>
        <a:graphic>
          <a:graphicData uri="http://schemas.openxmlformats.org/drawingml/2006/chart">
            <c:chart xmlns:c="http://schemas.openxmlformats.org/drawingml/2006/chart" xmlns:r="http://schemas.openxmlformats.org/officeDocument/2006/relationships" r:id="rId3"/>
          </a:graphicData>
        </a:graphic>
      </p:graphicFrame>
      <p:sp>
        <p:nvSpPr>
          <p:cNvPr id="30" name="Subtitle 2"/>
          <p:cNvSpPr txBox="1">
            <a:spLocks/>
          </p:cNvSpPr>
          <p:nvPr/>
        </p:nvSpPr>
        <p:spPr>
          <a:xfrm>
            <a:off x="7086600" y="5742290"/>
            <a:ext cx="4038600" cy="381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C00000"/>
                </a:solidFill>
                <a:effectLst/>
                <a:uLnTx/>
                <a:uFillTx/>
                <a:latin typeface="Calibri" panose="020F0502020204030204"/>
                <a:ea typeface="+mn-ea"/>
                <a:cs typeface="+mn-cs"/>
              </a:rPr>
              <a:t>2.2x                   1.7x                   2.7x                   3.1x              </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ontent Placeholder 6"/>
          <p:cNvSpPr txBox="1">
            <a:spLocks/>
          </p:cNvSpPr>
          <p:nvPr/>
        </p:nvSpPr>
        <p:spPr>
          <a:xfrm>
            <a:off x="533400" y="1886906"/>
            <a:ext cx="4964251" cy="36576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Emerging evidence suggests the negative impacts of childhood bullying on long-term adult health and wellness outcomes </a:t>
            </a:r>
            <a:r>
              <a:rPr kumimoji="0" lang="en-US" sz="3200" b="0" i="0" u="none" strike="noStrike" kern="1200" cap="none" spc="0" normalizeH="0" baseline="0" noProof="0" dirty="0" smtClean="0">
                <a:ln>
                  <a:noFill/>
                </a:ln>
                <a:solidFill>
                  <a:srgbClr val="4472C4">
                    <a:lumMod val="50000"/>
                  </a:srgbClr>
                </a:solidFill>
                <a:effectLst/>
                <a:uLnTx/>
                <a:uFillTx/>
                <a:latin typeface="Calibri" panose="020F0502020204030204"/>
                <a:ea typeface="+mn-ea"/>
                <a:cs typeface="+mn-cs"/>
              </a:rPr>
              <a:t>are </a:t>
            </a:r>
            <a:r>
              <a:rPr kumimoji="0" lang="en-US" sz="3200" b="1" i="0" u="none" strike="noStrike" kern="1200" cap="none" spc="0" normalizeH="0" baseline="0" noProof="0" dirty="0" smtClean="0">
                <a:ln>
                  <a:noFill/>
                </a:ln>
                <a:solidFill>
                  <a:srgbClr val="4472C4">
                    <a:lumMod val="50000"/>
                  </a:srgbClr>
                </a:solidFill>
                <a:effectLst/>
                <a:uLnTx/>
                <a:uFillTx/>
                <a:latin typeface="Calibri" panose="020F0502020204030204"/>
                <a:ea typeface="+mn-ea"/>
                <a:cs typeface="+mn-cs"/>
              </a:rPr>
              <a:t>more severe than the impacts of child abuse and neglect</a:t>
            </a:r>
            <a:r>
              <a:rPr kumimoji="0" lang="en-US" sz="3200" b="0" i="0" u="none" strike="noStrike" kern="1200" cap="none" spc="0" normalizeH="0" baseline="0" noProof="0" dirty="0" smtClean="0">
                <a:ln>
                  <a:noFill/>
                </a:ln>
                <a:solidFill>
                  <a:srgbClr val="4472C4">
                    <a:lumMod val="50000"/>
                  </a:srgbClr>
                </a:solidFill>
                <a:effectLst/>
                <a:uLnTx/>
                <a:uFillTx/>
                <a:latin typeface="Calibri" panose="020F0502020204030204"/>
                <a:ea typeface="+mn-ea"/>
                <a:cs typeface="+mn-cs"/>
              </a:rPr>
              <a:t>.</a:t>
            </a:r>
            <a:r>
              <a:rPr kumimoji="0" lang="en-US" sz="3200" b="0" i="1" u="none" strike="noStrike" kern="1200" cap="none" spc="0" normalizeH="0" baseline="0" noProof="0" dirty="0" smtClean="0">
                <a:ln>
                  <a:noFill/>
                </a:ln>
                <a:solidFill>
                  <a:srgbClr val="4472C4">
                    <a:lumMod val="50000"/>
                  </a:srgbClr>
                </a:solidFill>
                <a:effectLst/>
                <a:uLnTx/>
                <a:uFillTx/>
                <a:latin typeface="Calibri" panose="020F0502020204030204"/>
                <a:ea typeface="+mn-ea"/>
                <a:cs typeface="+mn-cs"/>
              </a:rPr>
              <a:t> </a:t>
            </a:r>
          </a:p>
        </p:txBody>
      </p:sp>
      <p:sp>
        <p:nvSpPr>
          <p:cNvPr id="3" name="Rectangle 2"/>
          <p:cNvSpPr/>
          <p:nvPr/>
        </p:nvSpPr>
        <p:spPr>
          <a:xfrm>
            <a:off x="533400" y="6375400"/>
            <a:ext cx="4660185" cy="307777"/>
          </a:xfrm>
          <a:prstGeom prst="rect">
            <a:avLst/>
          </a:prstGeom>
        </p:spPr>
        <p:txBody>
          <a:bodyPr wrap="non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Lancet Psychiatry, Vol. 2, No. 6, p524–531, April 28, </a:t>
            </a:r>
            <a:r>
              <a:rPr kumimoji="0" lang="en-US" sz="1400" b="0" i="1" u="none" strike="noStrike" kern="1200" cap="none" spc="0" normalizeH="0" baseline="0" noProof="0" dirty="0" smtClean="0">
                <a:ln>
                  <a:noFill/>
                </a:ln>
                <a:solidFill>
                  <a:prstClr val="black"/>
                </a:solidFill>
                <a:effectLst/>
                <a:uLnTx/>
                <a:uFillTx/>
                <a:latin typeface="Calibri" panose="020F0502020204030204"/>
                <a:ea typeface="+mn-ea"/>
                <a:cs typeface="+mn-cs"/>
              </a:rPr>
              <a:t>2015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13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MALLORY’S MENTAL HEALTH</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93752" y="6778625"/>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Subtitle 2"/>
          <p:cNvSpPr txBox="1">
            <a:spLocks/>
          </p:cNvSpPr>
          <p:nvPr/>
        </p:nvSpPr>
        <p:spPr>
          <a:xfrm>
            <a:off x="533400" y="6324600"/>
            <a:ext cx="11049000" cy="381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prstClr val="white"/>
                </a:solidFill>
                <a:effectLst/>
                <a:uLnTx/>
                <a:uFillTx/>
                <a:latin typeface="Calibri" panose="020F0502020204030204"/>
                <a:ea typeface="+mn-ea"/>
                <a:cs typeface="+mn-cs"/>
              </a:rPr>
              <a:t>Washington State Healthy Youth Survey 2018 Results retrieved from www.askhys.net</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8"/>
          <p:cNvSpPr txBox="1">
            <a:spLocks/>
          </p:cNvSpPr>
          <p:nvPr/>
        </p:nvSpPr>
        <p:spPr>
          <a:xfrm>
            <a:off x="990600" y="1723846"/>
            <a:ext cx="10210800" cy="4524554"/>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Mallory seems pretty disengaged in class and always looks tired. She can’t </a:t>
            </a:r>
            <a:r>
              <a:rPr kumimoji="0" lang="en-US" sz="28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remember </a:t>
            </a:r>
            <a:r>
              <a:rPr kumimoji="0" lang="en-US" sz="28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facts </a:t>
            </a:r>
            <a:r>
              <a:rPr kumimoji="0" lang="en-US" sz="28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or directions from </a:t>
            </a:r>
            <a:r>
              <a:rPr kumimoji="0" lang="en-US" sz="28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10 minutes ago</a:t>
            </a:r>
            <a:r>
              <a:rPr kumimoji="0" lang="en-US" sz="28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a:t>
            </a:r>
            <a:r>
              <a:rPr kumimoji="0" lang="en-US" sz="2800" b="1" i="0" u="none" strike="noStrike" kern="1200" cap="none" spc="0" normalizeH="0" baseline="0" noProof="0" dirty="0" smtClean="0">
                <a:ln>
                  <a:noFill/>
                </a:ln>
                <a:solidFill>
                  <a:srgbClr val="70AD47">
                    <a:lumMod val="60000"/>
                    <a:lumOff val="40000"/>
                  </a:srgbClr>
                </a:solidFill>
                <a:effectLst/>
                <a:uLnTx/>
                <a:uFillTx/>
                <a:latin typeface="Calibri"/>
                <a:ea typeface="+mn-ea"/>
                <a:cs typeface="+mn-cs"/>
              </a:rPr>
              <a:t/>
            </a:r>
            <a:br>
              <a:rPr kumimoji="0" lang="en-US" sz="2800" b="1" i="0" u="none" strike="noStrike" kern="1200" cap="none" spc="0" normalizeH="0" baseline="0" noProof="0" dirty="0" smtClean="0">
                <a:ln>
                  <a:noFill/>
                </a:ln>
                <a:solidFill>
                  <a:srgbClr val="70AD47">
                    <a:lumMod val="60000"/>
                    <a:lumOff val="40000"/>
                  </a:srgbClr>
                </a:solidFill>
                <a:effectLst/>
                <a:uLnTx/>
                <a:uFillTx/>
                <a:latin typeface="Calibri"/>
                <a:ea typeface="+mn-ea"/>
                <a:cs typeface="+mn-cs"/>
              </a:rPr>
            </a:br>
            <a:endParaRPr kumimoji="0" lang="en-US" sz="2000" b="1" i="0" u="none" strike="noStrike" kern="1200" cap="none" spc="0" normalizeH="0" baseline="0" noProof="0" dirty="0">
              <a:ln>
                <a:noFill/>
              </a:ln>
              <a:solidFill>
                <a:srgbClr val="70AD47">
                  <a:lumMod val="60000"/>
                  <a:lumOff val="40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Students who report being physically abused by an adult are </a:t>
            </a:r>
            <a:r>
              <a:rPr kumimoji="0" lang="en-US" sz="24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more than twice as likely</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2.2x</a:t>
            </a:r>
            <a:r>
              <a:rPr kumimoji="0" lang="en-US" sz="2400" b="0" i="0" u="none" strike="noStrike" kern="1200" cap="none" spc="0" normalizeH="0" baseline="0" noProof="0" dirty="0">
                <a:ln>
                  <a:noFill/>
                </a:ln>
                <a:solidFill>
                  <a:prstClr val="white"/>
                </a:solidFill>
                <a:effectLst/>
                <a:uLnTx/>
                <a:uFillTx/>
                <a:latin typeface="Calibri"/>
                <a:ea typeface="+mn-ea"/>
                <a:cs typeface="+mn-cs"/>
              </a:rPr>
              <a:t>) to report being </a:t>
            </a:r>
            <a:r>
              <a:rPr kumimoji="0" lang="en-US" sz="24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depressed</a:t>
            </a:r>
            <a:r>
              <a:rPr kumimoji="0" lang="en-US" sz="2400" b="0" i="0" u="none" strike="noStrike" kern="1200" cap="none" spc="0" normalizeH="0" baseline="0" noProof="0" dirty="0">
                <a:ln>
                  <a:noFill/>
                </a:ln>
                <a:solidFill>
                  <a:prstClr val="white"/>
                </a:solidFill>
                <a:effectLst/>
                <a:uLnTx/>
                <a:uFillTx/>
                <a:latin typeface="Calibri"/>
                <a:ea typeface="+mn-ea"/>
                <a:cs typeface="+mn-cs"/>
              </a:rPr>
              <a:t> on the most recent HYS.</a:t>
            </a:r>
            <a:br>
              <a:rPr kumimoji="0" lang="en-US" sz="2400" b="0" i="0" u="none" strike="noStrike" kern="1200" cap="none" spc="0" normalizeH="0" baseline="0" noProof="0" dirty="0">
                <a:ln>
                  <a:noFill/>
                </a:ln>
                <a:solidFill>
                  <a:prstClr val="white"/>
                </a:solidFill>
                <a:effectLst/>
                <a:uLnTx/>
                <a:uFillTx/>
                <a:latin typeface="Calibri"/>
                <a:ea typeface="+mn-ea"/>
                <a:cs typeface="+mn-cs"/>
              </a:rPr>
            </a:b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They are also </a:t>
            </a:r>
            <a:r>
              <a:rPr kumimoji="0" lang="en-US" sz="24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nearly </a:t>
            </a:r>
            <a: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three times as </a:t>
            </a:r>
            <a:r>
              <a:rPr kumimoji="0" lang="en-US" sz="24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likely</a:t>
            </a:r>
            <a:r>
              <a:rPr kumimoji="0" lang="en-US" sz="2400" b="0" i="0" u="none" strike="noStrike" kern="1200" cap="none" spc="0" normalizeH="0" baseline="0" noProof="0" dirty="0">
                <a:ln>
                  <a:noFill/>
                </a:ln>
                <a:solidFill>
                  <a:srgbClr val="ED7D31">
                    <a:lumMod val="40000"/>
                    <a:lumOff val="60000"/>
                  </a:srgbClr>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2.8x</a:t>
            </a:r>
            <a:r>
              <a:rPr kumimoji="0" lang="en-US" sz="2400" b="0" i="0" u="none" strike="noStrike" kern="1200" cap="none" spc="0" normalizeH="0" baseline="0" noProof="0" dirty="0">
                <a:ln>
                  <a:noFill/>
                </a:ln>
                <a:solidFill>
                  <a:prstClr val="white"/>
                </a:solidFill>
                <a:effectLst/>
                <a:uLnTx/>
                <a:uFillTx/>
                <a:latin typeface="Calibri"/>
                <a:ea typeface="+mn-ea"/>
                <a:cs typeface="+mn-cs"/>
              </a:rPr>
              <a:t>) to report </a:t>
            </a:r>
            <a:r>
              <a:rPr kumimoji="0" lang="en-US" sz="24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contemplating suicide</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a:t>
            </a:r>
            <a:br>
              <a:rPr kumimoji="0" lang="en-US" sz="2400" b="0" i="0" u="none" strike="noStrike" kern="1200" cap="none" spc="0" normalizeH="0" baseline="0" noProof="0" dirty="0" smtClean="0">
                <a:ln>
                  <a:noFill/>
                </a:ln>
                <a:solidFill>
                  <a:prstClr val="white"/>
                </a:solidFill>
                <a:effectLst/>
                <a:uLnTx/>
                <a:uFillTx/>
                <a:latin typeface="Calibri"/>
                <a:ea typeface="+mn-ea"/>
                <a:cs typeface="+mn-cs"/>
              </a:rPr>
            </a:br>
            <a:endParaRPr kumimoji="0" lang="en-US" sz="2400" b="0" i="0" u="none" strike="noStrike" kern="1200" cap="none" spc="0" normalizeH="0" baseline="0" noProof="0" dirty="0" smtClean="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They are </a:t>
            </a:r>
            <a: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more than three times as likely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(3.3x)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to have made an actual </a:t>
            </a:r>
            <a: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attempt to die by suicide</a:t>
            </a:r>
            <a:r>
              <a:rPr kumimoji="0" lang="en-US" sz="2400" b="0"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within the last year.</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4800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MALLORY’S PERSONAL SOULTIONS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30750" y="6784446"/>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Subtitle 2"/>
          <p:cNvSpPr txBox="1">
            <a:spLocks/>
          </p:cNvSpPr>
          <p:nvPr/>
        </p:nvSpPr>
        <p:spPr>
          <a:xfrm>
            <a:off x="533400" y="6324600"/>
            <a:ext cx="11049000" cy="381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prstClr val="white"/>
                </a:solidFill>
                <a:effectLst/>
                <a:uLnTx/>
                <a:uFillTx/>
                <a:latin typeface="Calibri" panose="020F0502020204030204"/>
                <a:ea typeface="+mn-ea"/>
                <a:cs typeface="+mn-cs"/>
              </a:rPr>
              <a:t>Washington State Healthy Youth Survey 2018 Results retrieved from www.askhys.net</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ontent Placeholder 8"/>
          <p:cNvSpPr txBox="1">
            <a:spLocks/>
          </p:cNvSpPr>
          <p:nvPr/>
        </p:nvSpPr>
        <p:spPr>
          <a:xfrm>
            <a:off x="838200" y="1905000"/>
            <a:ext cx="10744200" cy="5083175"/>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24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Mallory was caught bringing a flask of alcohol to school in 7</a:t>
            </a:r>
            <a:r>
              <a:rPr kumimoji="0" lang="en-US" sz="2400" b="1" i="0" u="none" strike="noStrike" kern="1200" cap="none" spc="0" normalizeH="0" baseline="30000" noProof="0" dirty="0">
                <a:ln>
                  <a:noFill/>
                </a:ln>
                <a:solidFill>
                  <a:srgbClr val="ED7D31">
                    <a:lumMod val="40000"/>
                    <a:lumOff val="60000"/>
                  </a:srgbClr>
                </a:solidFill>
                <a:effectLst/>
                <a:uLnTx/>
                <a:uFillTx/>
                <a:latin typeface="Calibri"/>
                <a:ea typeface="+mn-ea"/>
                <a:cs typeface="+mn-cs"/>
              </a:rPr>
              <a:t>th</a:t>
            </a:r>
            <a:r>
              <a:rPr kumimoji="0" lang="en-US" sz="24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 grade. She was suspended and hasn’t really engaged with any helping adults since then.</a:t>
            </a: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8</a:t>
            </a:r>
            <a:r>
              <a:rPr kumimoji="0" lang="en-US" sz="2400" b="0" i="0" u="none" strike="noStrike" kern="1200" cap="none" spc="0" normalizeH="0" baseline="30000" noProof="0" dirty="0">
                <a:ln>
                  <a:noFill/>
                </a:ln>
                <a:solidFill>
                  <a:prstClr val="white"/>
                </a:solidFill>
                <a:effectLst/>
                <a:uLnTx/>
                <a:uFillTx/>
                <a:latin typeface="Calibri"/>
                <a:ea typeface="+mn-ea"/>
                <a:cs typeface="+mn-cs"/>
              </a:rPr>
              <a:t>th</a:t>
            </a:r>
            <a:r>
              <a:rPr kumimoji="0" lang="en-US" sz="2400" b="0" i="0" u="none" strike="noStrike" kern="1200" cap="none" spc="0" normalizeH="0" baseline="0" noProof="0" dirty="0">
                <a:ln>
                  <a:noFill/>
                </a:ln>
                <a:solidFill>
                  <a:prstClr val="white"/>
                </a:solidFill>
                <a:effectLst/>
                <a:uLnTx/>
                <a:uFillTx/>
                <a:latin typeface="Calibri"/>
                <a:ea typeface="+mn-ea"/>
                <a:cs typeface="+mn-cs"/>
              </a:rPr>
              <a:t> Graders like Mallory are </a:t>
            </a:r>
            <a: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3.4x </a:t>
            </a:r>
            <a:r>
              <a:rPr kumimoji="0" lang="en-US" sz="2400" b="1" i="0" u="none" strike="noStrike" kern="1200" cap="none" spc="0" normalizeH="0" baseline="0" noProof="0" dirty="0">
                <a:ln>
                  <a:noFill/>
                </a:ln>
                <a:solidFill>
                  <a:srgbClr val="ED7D31">
                    <a:lumMod val="40000"/>
                    <a:lumOff val="60000"/>
                  </a:srgbClr>
                </a:solidFill>
                <a:effectLst/>
                <a:uLnTx/>
                <a:uFillTx/>
                <a:latin typeface="Calibri"/>
                <a:ea typeface="+mn-ea"/>
                <a:cs typeface="+mn-cs"/>
              </a:rPr>
              <a:t>more likely </a:t>
            </a:r>
            <a:r>
              <a:rPr kumimoji="0" lang="en-US" sz="2400" b="0" i="0" u="none" strike="noStrike" kern="1200" cap="none" spc="0" normalizeH="0" baseline="0" noProof="0" dirty="0">
                <a:ln>
                  <a:noFill/>
                </a:ln>
                <a:solidFill>
                  <a:prstClr val="white"/>
                </a:solidFill>
                <a:effectLst/>
                <a:uLnTx/>
                <a:uFillTx/>
                <a:latin typeface="Calibri"/>
                <a:ea typeface="+mn-ea"/>
                <a:cs typeface="+mn-cs"/>
              </a:rPr>
              <a:t>to report </a:t>
            </a:r>
            <a:r>
              <a:rPr kumimoji="0" lang="en-US" sz="2400" b="1" i="0" u="none" strike="noStrike" kern="1200" cap="none" spc="0" normalizeH="0" baseline="0" noProof="0" dirty="0">
                <a:ln>
                  <a:noFill/>
                </a:ln>
                <a:solidFill>
                  <a:prstClr val="white"/>
                </a:solidFill>
                <a:effectLst/>
                <a:uLnTx/>
                <a:uFillTx/>
                <a:latin typeface="Calibri"/>
                <a:ea typeface="+mn-ea"/>
                <a:cs typeface="+mn-cs"/>
              </a:rPr>
              <a:t>current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alcohol or </a:t>
            </a:r>
            <a: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a:ea typeface="+mn-ea"/>
                <a:cs typeface="+mn-cs"/>
              </a:rPr>
              <a:t>marijuana use</a:t>
            </a:r>
            <a:r>
              <a:rPr kumimoji="0" lang="en-US" sz="2400" b="0" i="0" u="none" strike="noStrike" kern="1200" cap="none" spc="0" normalizeH="0" baseline="0" noProof="0" dirty="0">
                <a:ln>
                  <a:noFill/>
                </a:ln>
                <a:solidFill>
                  <a:srgbClr val="ED7D31">
                    <a:lumMod val="40000"/>
                    <a:lumOff val="60000"/>
                  </a:srgbClr>
                </a:solidFill>
                <a:effectLst/>
                <a:uLnTx/>
                <a:uFillTx/>
                <a:latin typeface="Calibri"/>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They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are </a:t>
            </a:r>
            <a:r>
              <a:rPr kumimoji="0" lang="en-US" sz="2400" b="1"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8.6x more likely</a:t>
            </a:r>
            <a:r>
              <a:rPr kumimoji="0" lang="en-US" sz="24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to indicate </a:t>
            </a:r>
            <a: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current prescription</a:t>
            </a:r>
            <a:b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br>
            <a:r>
              <a:rPr kumimoji="0" lang="en-US" sz="2400" b="1" i="0"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pain killer use</a:t>
            </a:r>
            <a:r>
              <a:rPr kumimoji="0" lang="en-US" sz="2400" b="0" i="0"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0913" y="4141811"/>
            <a:ext cx="1965787" cy="2525689"/>
          </a:xfrm>
          <a:prstGeom prst="rect">
            <a:avLst/>
          </a:prstGeom>
        </p:spPr>
      </p:pic>
    </p:spTree>
    <p:extLst>
      <p:ext uri="{BB962C8B-B14F-4D97-AF65-F5344CB8AC3E}">
        <p14:creationId xmlns:p14="http://schemas.microsoft.com/office/powerpoint/2010/main" val="1432161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49451" y="579423"/>
            <a:ext cx="752619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3C4B5C"/>
                </a:solidFill>
                <a:latin typeface="Calibri" panose="020F0502020204030204"/>
              </a:rPr>
              <a:t>ACES in Every Classroom</a:t>
            </a:r>
            <a:endPar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900" y="1733246"/>
            <a:ext cx="4942451" cy="4805666"/>
          </a:xfrm>
          <a:prstGeom prst="rect">
            <a:avLst/>
          </a:prstGeom>
        </p:spPr>
      </p:pic>
      <p:sp>
        <p:nvSpPr>
          <p:cNvPr id="10" name="TextBox 9"/>
          <p:cNvSpPr txBox="1"/>
          <p:nvPr/>
        </p:nvSpPr>
        <p:spPr>
          <a:xfrm>
            <a:off x="849451" y="2127936"/>
            <a:ext cx="4267200"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Calibri" panose="020F0502020204030204"/>
                <a:ea typeface="+mn-ea"/>
                <a:cs typeface="+mn-cs"/>
              </a:rPr>
              <a:t>More than 1 in 5 8</a:t>
            </a:r>
            <a:r>
              <a:rPr kumimoji="0" lang="en-US" sz="3200" b="1" i="0" u="none" strike="noStrike" kern="1200" cap="none" spc="0" normalizeH="0" baseline="30000" noProof="0" dirty="0">
                <a:ln>
                  <a:noFill/>
                </a:ln>
                <a:solidFill>
                  <a:srgbClr val="44546A"/>
                </a:solidFill>
                <a:effectLst/>
                <a:uLnTx/>
                <a:uFillTx/>
                <a:latin typeface="Calibri" panose="020F0502020204030204"/>
                <a:ea typeface="+mn-ea"/>
                <a:cs typeface="+mn-cs"/>
              </a:rPr>
              <a:t>th</a:t>
            </a:r>
            <a:r>
              <a:rPr kumimoji="0" lang="en-US" sz="3200" b="1" i="0" u="none" strike="noStrike" kern="1200" cap="none" spc="0" normalizeH="0" baseline="0" noProof="0" dirty="0">
                <a:ln>
                  <a:noFill/>
                </a:ln>
                <a:solidFill>
                  <a:srgbClr val="44546A"/>
                </a:solidFill>
                <a:effectLst/>
                <a:uLnTx/>
                <a:uFillTx/>
                <a:latin typeface="Calibri" panose="020F0502020204030204"/>
                <a:ea typeface="+mn-ea"/>
                <a:cs typeface="+mn-cs"/>
              </a:rPr>
              <a:t> graders in </a:t>
            </a:r>
            <a:r>
              <a:rPr kumimoji="0" lang="en-US" sz="3200" b="1" i="0" u="none" strike="noStrike" kern="1200" cap="none" spc="0" normalizeH="0" baseline="0" noProof="0" dirty="0" smtClean="0">
                <a:ln>
                  <a:noFill/>
                </a:ln>
                <a:solidFill>
                  <a:srgbClr val="44546A"/>
                </a:solidFill>
                <a:effectLst/>
                <a:uLnTx/>
                <a:uFillTx/>
                <a:latin typeface="Calibri" panose="020F0502020204030204"/>
                <a:ea typeface="+mn-ea"/>
                <a:cs typeface="+mn-cs"/>
              </a:rPr>
              <a:t>Snohomish County Schools indicate </a:t>
            </a:r>
            <a:r>
              <a:rPr kumimoji="0" lang="en-US" sz="3200" b="1" i="0" u="none" strike="noStrike" kern="1200" cap="none" spc="0" normalizeH="0" baseline="0" noProof="0" dirty="0">
                <a:ln>
                  <a:noFill/>
                </a:ln>
                <a:solidFill>
                  <a:srgbClr val="44546A"/>
                </a:solidFill>
                <a:effectLst/>
                <a:uLnTx/>
                <a:uFillTx/>
                <a:latin typeface="Calibri" panose="020F0502020204030204"/>
                <a:ea typeface="+mn-ea"/>
                <a:cs typeface="+mn-cs"/>
              </a:rPr>
              <a:t>they have been intentionally hurt by an adult on the most recent Healthy Youth Survey.</a:t>
            </a:r>
          </a:p>
        </p:txBody>
      </p:sp>
    </p:spTree>
    <p:extLst>
      <p:ext uri="{BB962C8B-B14F-4D97-AF65-F5344CB8AC3E}">
        <p14:creationId xmlns:p14="http://schemas.microsoft.com/office/powerpoint/2010/main" val="2646903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38100"/>
            <a:ext cx="63246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19385" y="152400"/>
            <a:ext cx="5183022" cy="113877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ACE IMPACTS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FACTORS FOR DROP OUT</a:t>
            </a:r>
            <a:endParaRPr kumimoji="0" lang="en-US" sz="3400" b="1" i="0" u="none" strike="noStrike" kern="1200" cap="none" spc="200" normalizeH="0" baseline="0" noProof="0" dirty="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0" name="Content Placeholder 8"/>
          <p:cNvSpPr txBox="1">
            <a:spLocks/>
          </p:cNvSpPr>
          <p:nvPr/>
        </p:nvSpPr>
        <p:spPr>
          <a:xfrm>
            <a:off x="1447800" y="1905000"/>
            <a:ext cx="3505200" cy="6096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a:ea typeface="+mn-ea"/>
                <a:cs typeface="+mn-cs"/>
              </a:rPr>
              <a:t>Low School Engagement</a:t>
            </a: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1" name="Chart 30"/>
          <p:cNvGraphicFramePr/>
          <p:nvPr>
            <p:extLst/>
          </p:nvPr>
        </p:nvGraphicFramePr>
        <p:xfrm>
          <a:off x="975560" y="2279945"/>
          <a:ext cx="3886200" cy="1995361"/>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p:nvPr/>
        </p:nvSpPr>
        <p:spPr>
          <a:xfrm rot="16200000">
            <a:off x="-2032257" y="4314399"/>
            <a:ext cx="44861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Calibri" panose="020F0502020204030204"/>
                <a:ea typeface="+mn-ea"/>
                <a:cs typeface="+mn-cs"/>
              </a:rPr>
              <a:t>National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Survey of Children’s Health, Johns Hopkins University (2012)</a:t>
            </a:r>
          </a:p>
        </p:txBody>
      </p:sp>
      <p:sp>
        <p:nvSpPr>
          <p:cNvPr id="33" name="Content Placeholder 8"/>
          <p:cNvSpPr txBox="1">
            <a:spLocks/>
          </p:cNvSpPr>
          <p:nvPr/>
        </p:nvSpPr>
        <p:spPr>
          <a:xfrm>
            <a:off x="6934200" y="4483896"/>
            <a:ext cx="4267200" cy="48418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a:ea typeface="+mn-ea"/>
                <a:cs typeface="+mn-cs"/>
              </a:rPr>
              <a:t>Does Not Finish Tasks Started</a:t>
            </a: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4" name="Chart 33"/>
          <p:cNvGraphicFramePr/>
          <p:nvPr>
            <p:extLst/>
          </p:nvPr>
        </p:nvGraphicFramePr>
        <p:xfrm>
          <a:off x="7124700" y="4869068"/>
          <a:ext cx="3886200" cy="2005598"/>
        </p:xfrm>
        <a:graphic>
          <a:graphicData uri="http://schemas.openxmlformats.org/drawingml/2006/chart">
            <c:chart xmlns:c="http://schemas.openxmlformats.org/drawingml/2006/chart" xmlns:r="http://schemas.openxmlformats.org/officeDocument/2006/relationships" r:id="rId4"/>
          </a:graphicData>
        </a:graphic>
      </p:graphicFrame>
      <p:sp>
        <p:nvSpPr>
          <p:cNvPr id="35" name="Content Placeholder 8"/>
          <p:cNvSpPr txBox="1">
            <a:spLocks/>
          </p:cNvSpPr>
          <p:nvPr/>
        </p:nvSpPr>
        <p:spPr>
          <a:xfrm>
            <a:off x="1905000" y="4458098"/>
            <a:ext cx="4114800" cy="4572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2400" b="1" i="0" u="none" strike="noStrike" kern="1200" cap="none" spc="0" normalizeH="0" baseline="0" noProof="0" dirty="0">
                <a:ln>
                  <a:noFill/>
                </a:ln>
                <a:solidFill>
                  <a:srgbClr val="70AD47"/>
                </a:solidFill>
                <a:effectLst/>
                <a:uLnTx/>
                <a:uFillTx/>
                <a:latin typeface="Calibri"/>
                <a:ea typeface="+mn-ea"/>
                <a:cs typeface="+mn-cs"/>
              </a:rPr>
              <a:t>Highly Externalizing Behavior</a:t>
            </a: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6" name="Chart 35"/>
          <p:cNvGraphicFramePr/>
          <p:nvPr>
            <p:extLst/>
          </p:nvPr>
        </p:nvGraphicFramePr>
        <p:xfrm>
          <a:off x="1913021" y="4862639"/>
          <a:ext cx="4191000" cy="1995361"/>
        </p:xfrm>
        <a:graphic>
          <a:graphicData uri="http://schemas.openxmlformats.org/drawingml/2006/chart">
            <c:chart xmlns:c="http://schemas.openxmlformats.org/drawingml/2006/chart" xmlns:r="http://schemas.openxmlformats.org/officeDocument/2006/relationships" r:id="rId5"/>
          </a:graphicData>
        </a:graphic>
      </p:graphicFrame>
      <p:sp>
        <p:nvSpPr>
          <p:cNvPr id="37" name="Content Placeholder 8"/>
          <p:cNvSpPr txBox="1">
            <a:spLocks/>
          </p:cNvSpPr>
          <p:nvPr/>
        </p:nvSpPr>
        <p:spPr>
          <a:xfrm>
            <a:off x="5615999" y="1905000"/>
            <a:ext cx="5029200" cy="5334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2400" b="1" i="0" u="none" strike="noStrike" kern="1200" cap="none" spc="0" normalizeH="0" baseline="0" noProof="0" dirty="0" smtClean="0">
                <a:ln>
                  <a:noFill/>
                </a:ln>
                <a:solidFill>
                  <a:srgbClr val="FFC000"/>
                </a:solidFill>
                <a:effectLst/>
                <a:uLnTx/>
                <a:uFillTx/>
                <a:latin typeface="Calibri"/>
                <a:ea typeface="+mn-ea"/>
                <a:cs typeface="+mn-cs"/>
              </a:rPr>
              <a:t>Contacted Home Due to Problems</a:t>
            </a:r>
            <a:endParaRPr kumimoji="0" lang="en-US" sz="2400" b="0" i="0" u="none" strike="noStrike" kern="1200" cap="none" spc="0" normalizeH="0" baseline="0" noProof="0" dirty="0">
              <a:ln>
                <a:noFill/>
              </a:ln>
              <a:solidFill>
                <a:srgbClr val="FFC000"/>
              </a:solidFill>
              <a:effectLst/>
              <a:uLnTx/>
              <a:uFillTx/>
              <a:latin typeface="Calibri"/>
              <a:ea typeface="+mn-ea"/>
              <a:cs typeface="+mn-cs"/>
            </a:endParaRPr>
          </a:p>
        </p:txBody>
      </p:sp>
      <p:graphicFrame>
        <p:nvGraphicFramePr>
          <p:cNvPr id="38" name="Chart 37"/>
          <p:cNvGraphicFramePr/>
          <p:nvPr>
            <p:extLst/>
          </p:nvPr>
        </p:nvGraphicFramePr>
        <p:xfrm>
          <a:off x="6090244" y="2339840"/>
          <a:ext cx="4114800" cy="2057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49528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ACES IMPACTS RISK FACTORS FOR DROP OUT</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8"/>
          <p:cNvSpPr txBox="1">
            <a:spLocks/>
          </p:cNvSpPr>
          <p:nvPr/>
        </p:nvSpPr>
        <p:spPr>
          <a:xfrm>
            <a:off x="1524000" y="1066799"/>
            <a:ext cx="9144000" cy="5272133"/>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a:ea typeface="+mn-ea"/>
                <a:cs typeface="+mn-cs"/>
              </a:rPr>
              <a:t>Grade Repetition</a:t>
            </a: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3" name="Chart 12"/>
          <p:cNvGraphicFramePr/>
          <p:nvPr>
            <p:extLst/>
          </p:nvPr>
        </p:nvGraphicFramePr>
        <p:xfrm>
          <a:off x="2590800" y="1505765"/>
          <a:ext cx="7010400" cy="439420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838200" y="6538912"/>
            <a:ext cx="7848600" cy="307777"/>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Source: National Survey of Children’s Health, Johns Hopkins University (2012)</a:t>
            </a:r>
          </a:p>
        </p:txBody>
      </p:sp>
    </p:spTree>
    <p:extLst>
      <p:ext uri="{BB962C8B-B14F-4D97-AF65-F5344CB8AC3E}">
        <p14:creationId xmlns:p14="http://schemas.microsoft.com/office/powerpoint/2010/main" val="949160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0"/>
            <a:ext cx="53340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28600" y="165529"/>
            <a:ext cx="3285815" cy="113877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ACES IMPACT SCHOOL COSTS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30" name="Chart 29"/>
          <p:cNvGraphicFramePr/>
          <p:nvPr>
            <p:extLst/>
          </p:nvPr>
        </p:nvGraphicFramePr>
        <p:xfrm>
          <a:off x="17417" y="3085011"/>
          <a:ext cx="4800600" cy="312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p:cNvGraphicFramePr/>
          <p:nvPr>
            <p:extLst/>
          </p:nvPr>
        </p:nvGraphicFramePr>
        <p:xfrm>
          <a:off x="3713117" y="3124200"/>
          <a:ext cx="4800600" cy="3124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Chart 31"/>
          <p:cNvGraphicFramePr/>
          <p:nvPr>
            <p:extLst/>
          </p:nvPr>
        </p:nvGraphicFramePr>
        <p:xfrm>
          <a:off x="7408817" y="3115491"/>
          <a:ext cx="4800600" cy="3124200"/>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p:cNvSpPr/>
          <p:nvPr/>
        </p:nvSpPr>
        <p:spPr>
          <a:xfrm>
            <a:off x="2870285" y="2362200"/>
            <a:ext cx="6486263" cy="369332"/>
          </a:xfrm>
          <a:prstGeom prst="rect">
            <a:avLst/>
          </a:prstGeom>
          <a:noFill/>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00" normalizeH="0" baseline="0" noProof="0" dirty="0" smtClean="0">
                <a:ln w="0">
                  <a:noFill/>
                </a:ln>
                <a:solidFill>
                  <a:srgbClr val="44546A"/>
                </a:solidFill>
                <a:effectLst/>
                <a:uLnTx/>
                <a:uFillTx/>
                <a:latin typeface="Calibri" panose="020F0502020204030204"/>
                <a:ea typeface="+mn-ea"/>
                <a:cs typeface="+mn-cs"/>
              </a:rPr>
              <a:t>NEED FOR ACADEMIC </a:t>
            </a:r>
            <a:r>
              <a:rPr kumimoji="0" lang="en-US" sz="1800" b="1" i="0" u="none" strike="noStrike" kern="1200" cap="none" spc="200" normalizeH="0" baseline="0" noProof="0" dirty="0">
                <a:ln w="0">
                  <a:noFill/>
                </a:ln>
                <a:solidFill>
                  <a:srgbClr val="44546A"/>
                </a:solidFill>
                <a:effectLst/>
                <a:uLnTx/>
                <a:uFillTx/>
                <a:latin typeface="Calibri" panose="020F0502020204030204"/>
                <a:ea typeface="+mn-ea"/>
                <a:cs typeface="+mn-cs"/>
              </a:rPr>
              <a:t>&amp; BEHAVIORAL INTERVENTIONS</a:t>
            </a:r>
          </a:p>
        </p:txBody>
      </p:sp>
      <p:sp>
        <p:nvSpPr>
          <p:cNvPr id="33" name="Subtitle 2"/>
          <p:cNvSpPr txBox="1">
            <a:spLocks/>
          </p:cNvSpPr>
          <p:nvPr/>
        </p:nvSpPr>
        <p:spPr>
          <a:xfrm>
            <a:off x="457200" y="6477000"/>
            <a:ext cx="11049000" cy="381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rPr>
              <a:t>Burke, Nadine J. et al. “The Impact of Adverse Childhood Experiences on an Urban Pediatric Population.” </a:t>
            </a:r>
            <a:r>
              <a:rPr kumimoji="0" lang="en-US" sz="1050" b="0" i="1" u="none" strike="noStrike" kern="1200" cap="none" spc="0" normalizeH="0" baseline="0" noProof="0" dirty="0" smtClean="0">
                <a:ln>
                  <a:noFill/>
                </a:ln>
                <a:solidFill>
                  <a:prstClr val="black"/>
                </a:solidFill>
                <a:effectLst/>
                <a:uLnTx/>
                <a:uFillTx/>
                <a:latin typeface="Calibri" panose="020F0502020204030204"/>
                <a:ea typeface="+mn-ea"/>
                <a:cs typeface="+mn-cs"/>
              </a:rPr>
              <a:t>Child abuse &amp; neglect</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rPr>
              <a:t> 35.6 (2011): 408–413. </a:t>
            </a:r>
            <a:endParaRPr kumimoji="0" lang="en-US" sz="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470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10534708" cy="891117"/>
          </a:xfrm>
        </p:spPr>
        <p:txBody>
          <a:bodyPr>
            <a:normAutofit/>
          </a:bodyPr>
          <a:lstStyle/>
          <a:p>
            <a:r>
              <a:rPr lang="en-US" sz="2500" dirty="0" smtClean="0">
                <a:solidFill>
                  <a:schemeClr val="bg1"/>
                </a:solidFill>
                <a:latin typeface="Arial Black" panose="020B0A04020102020204" pitchFamily="34" charset="0"/>
              </a:rPr>
              <a:t>CLIENT OF CONCERN – 10 Minute Breakout Session</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2" descr="Image result for question marks png"/>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 b="99333" l="1750" r="99875">
                        <a14:foregroundMark x1="11500" y1="13000" x2="12875" y2="12667"/>
                        <a14:foregroundMark x1="14000" y1="28333" x2="14000" y2="28333"/>
                        <a14:foregroundMark x1="4375" y1="27833" x2="4375" y2="27833"/>
                        <a14:foregroundMark x1="6375" y1="51500" x2="6375" y2="51500"/>
                        <a14:foregroundMark x1="10500" y1="61833" x2="10500" y2="61833"/>
                        <a14:foregroundMark x1="8125" y1="86500" x2="8125" y2="86500"/>
                        <a14:foregroundMark x1="21250" y1="72167" x2="21250" y2="72167"/>
                        <a14:foregroundMark x1="22250" y1="58500" x2="22250" y2="58500"/>
                        <a14:foregroundMark x1="26375" y1="35500" x2="26375" y2="35500"/>
                        <a14:foregroundMark x1="27000" y1="27333" x2="27000" y2="27333"/>
                        <a14:foregroundMark x1="42250" y1="29000" x2="42250" y2="29000"/>
                        <a14:foregroundMark x1="42375" y1="20000" x2="42375" y2="20000"/>
                        <a14:foregroundMark x1="59875" y1="21500" x2="59875" y2="21500"/>
                        <a14:foregroundMark x1="57625" y1="33000" x2="57625" y2="33000"/>
                        <a14:foregroundMark x1="45875" y1="51500" x2="45875" y2="51500"/>
                        <a14:foregroundMark x1="42250" y1="67833" x2="42250" y2="67833"/>
                        <a14:foregroundMark x1="34500" y1="76333" x2="34500" y2="76333"/>
                        <a14:foregroundMark x1="30125" y1="96500" x2="30125" y2="96500"/>
                        <a14:foregroundMark x1="53875" y1="91833" x2="53875" y2="91833"/>
                        <a14:foregroundMark x1="54000" y1="79667" x2="54000" y2="79667"/>
                        <a14:foregroundMark x1="64875" y1="62667" x2="64875" y2="62667"/>
                        <a14:foregroundMark x1="68625" y1="44833" x2="68625" y2="44833"/>
                        <a14:foregroundMark x1="74375" y1="70833" x2="74375" y2="70833"/>
                        <a14:foregroundMark x1="71625" y1="94500" x2="71625" y2="94500"/>
                        <a14:foregroundMark x1="82750" y1="74333" x2="82750" y2="74333"/>
                        <a14:foregroundMark x1="83125" y1="64667" x2="83125" y2="64667"/>
                        <a14:foregroundMark x1="92500" y1="60000" x2="92500" y2="60000"/>
                        <a14:foregroundMark x1="93125" y1="53000" x2="93125" y2="53000"/>
                        <a14:foregroundMark x1="81875" y1="32167" x2="81875" y2="32167"/>
                      </a14:backgroundRemoval>
                    </a14:imgEffect>
                    <a14:imgEffect>
                      <a14:brightnessContrast contrast="-80000"/>
                    </a14:imgEffect>
                  </a14:imgLayer>
                </a14:imgProps>
              </a:ext>
              <a:ext uri="{28A0092B-C50C-407E-A947-70E740481C1C}">
                <a14:useLocalDpi xmlns:a14="http://schemas.microsoft.com/office/drawing/2010/main" val="0"/>
              </a:ext>
            </a:extLst>
          </a:blip>
          <a:srcRect/>
          <a:stretch>
            <a:fillRect/>
          </a:stretch>
        </p:blipFill>
        <p:spPr bwMode="auto">
          <a:xfrm>
            <a:off x="2634496" y="1300728"/>
            <a:ext cx="6923008" cy="5192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intracopenta.com/images/event/groupIcon.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73" b="95000" l="5556" r="92963">
                        <a14:backgroundMark x1="54815" y1="46364" x2="54815" y2="46364"/>
                        <a14:backgroundMark x1="33704" y1="53636" x2="33704" y2="53636"/>
                        <a14:backgroundMark x1="72963" y1="36818" x2="72963" y2="3681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 y="5334000"/>
            <a:ext cx="1505188" cy="1226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400" y="1219200"/>
            <a:ext cx="10668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Think about a </a:t>
            </a: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client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for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whom you have concern. Write down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What worries do you have for this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client?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challenging behaviors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does this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client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exhibit, if any?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 you suspect this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client has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exposure to ACES?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All behavior has a function. If we consider this </a:t>
            </a: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client’s </a:t>
            </a:r>
            <a:r>
              <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behavior as a </a:t>
            </a:r>
            <a:r>
              <a:rPr kumimoji="0" lang="en-US" sz="2400" b="1" i="1"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personal solution</a:t>
            </a:r>
            <a:r>
              <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rPr>
              <a:t> instead of a problem, what purpose might the behavior serve? How does the behavior help them to get their needs met</a:t>
            </a: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a:t>
            </a:r>
            <a:endPar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p:txBody>
      </p:sp>
      <p:sp>
        <p:nvSpPr>
          <p:cNvPr id="8" name="Title 1"/>
          <p:cNvSpPr txBox="1">
            <a:spLocks/>
          </p:cNvSpPr>
          <p:nvPr/>
        </p:nvSpPr>
        <p:spPr>
          <a:xfrm>
            <a:off x="730182" y="5451042"/>
            <a:ext cx="1111624"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effectLst>
                  <a:outerShdw blurRad="38100" dist="38100" dir="2700000" algn="tl">
                    <a:srgbClr val="000000">
                      <a:alpha val="43137"/>
                    </a:srgbClr>
                  </a:outerShdw>
                </a:effectLst>
                <a:latin typeface="Arial Black" panose="020B0A04020102020204" pitchFamily="34" charset="0"/>
              </a:rPr>
              <a:t>6-8</a:t>
            </a:r>
            <a:endParaRPr lang="en-US" sz="4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233482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2A1C3"/>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23366" r="25061"/>
          <a:stretch/>
        </p:blipFill>
        <p:spPr>
          <a:xfrm>
            <a:off x="652206" y="2133600"/>
            <a:ext cx="3657600" cy="3983857"/>
          </a:xfrm>
          <a:prstGeom prst="rect">
            <a:avLst/>
          </a:prstGeom>
        </p:spPr>
      </p:pic>
      <p:sp>
        <p:nvSpPr>
          <p:cNvPr id="38"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9"/>
          <p:cNvSpPr>
            <a:spLocks/>
          </p:cNvSpPr>
          <p:nvPr/>
        </p:nvSpPr>
        <p:spPr bwMode="auto">
          <a:xfrm>
            <a:off x="0" y="0"/>
            <a:ext cx="5169159"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p:cNvSpPr/>
          <p:nvPr/>
        </p:nvSpPr>
        <p:spPr>
          <a:xfrm>
            <a:off x="241411" y="246649"/>
            <a:ext cx="4655955" cy="954107"/>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 link between Trauma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&amp; Health  </a:t>
            </a:r>
            <a:endParaRPr kumimoji="0" lang="en-US" sz="2800" b="1" i="0" u="none" strike="noStrike" kern="1200" cap="none" spc="200" normalizeH="0" baseline="0" noProof="0" dirty="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9" name="Content Placeholder 7"/>
          <p:cNvGraphicFramePr>
            <a:graphicFrameLocks/>
          </p:cNvGraphicFramePr>
          <p:nvPr>
            <p:extLst/>
          </p:nvPr>
        </p:nvGraphicFramePr>
        <p:xfrm>
          <a:off x="5486399" y="990600"/>
          <a:ext cx="6248660" cy="5483860"/>
        </p:xfrm>
        <a:graphic>
          <a:graphicData uri="http://schemas.openxmlformats.org/drawingml/2006/table">
            <a:tbl>
              <a:tblPr firstRow="1" bandRow="1">
                <a:tableStyleId>{616DA210-FB5B-4158-B5E0-FEB733F419BA}</a:tableStyleId>
              </a:tblPr>
              <a:tblGrid>
                <a:gridCol w="3124330">
                  <a:extLst>
                    <a:ext uri="{9D8B030D-6E8A-4147-A177-3AD203B41FA5}">
                      <a16:colId xmlns:a16="http://schemas.microsoft.com/office/drawing/2014/main" val="20000"/>
                    </a:ext>
                  </a:extLst>
                </a:gridCol>
                <a:gridCol w="3124330">
                  <a:extLst>
                    <a:ext uri="{9D8B030D-6E8A-4147-A177-3AD203B41FA5}">
                      <a16:colId xmlns:a16="http://schemas.microsoft.com/office/drawing/2014/main" val="20001"/>
                    </a:ext>
                  </a:extLst>
                </a:gridCol>
              </a:tblGrid>
              <a:tr h="469900">
                <a:tc gridSpan="2">
                  <a:txBody>
                    <a:bodyPr/>
                    <a:lstStyle/>
                    <a:p>
                      <a:pPr algn="ctr"/>
                      <a:r>
                        <a:rPr lang="en-US" dirty="0" smtClean="0">
                          <a:solidFill>
                            <a:schemeClr val="bg1"/>
                          </a:solidFill>
                        </a:rPr>
                        <a:t>Partial List of ACE Dose/Response Outcomes</a:t>
                      </a:r>
                      <a:endParaRPr lang="en-US" dirty="0">
                        <a:solidFill>
                          <a:schemeClr val="bg1"/>
                        </a:solidFill>
                      </a:endParaRPr>
                    </a:p>
                  </a:txBody>
                  <a:tcPr/>
                </a:tc>
                <a:tc hMerge="1">
                  <a:txBody>
                    <a:bodyPr/>
                    <a:lstStyle/>
                    <a:p>
                      <a:endParaRPr lang="en-US" dirty="0"/>
                    </a:p>
                  </a:txBody>
                  <a:tcPr/>
                </a:tc>
                <a:extLst>
                  <a:ext uri="{0D108BD9-81ED-4DB2-BD59-A6C34878D82A}">
                    <a16:rowId xmlns:a16="http://schemas.microsoft.com/office/drawing/2014/main" val="10000"/>
                  </a:ext>
                </a:extLst>
              </a:tr>
              <a:tr h="469900">
                <a:tc>
                  <a:txBody>
                    <a:bodyPr/>
                    <a:lstStyle/>
                    <a:p>
                      <a:r>
                        <a:rPr lang="en-US" sz="1800" kern="1200" baseline="0" dirty="0" smtClean="0">
                          <a:solidFill>
                            <a:schemeClr val="bg1"/>
                          </a:solidFill>
                        </a:rPr>
                        <a:t>Alcoholism &amp; alcohol abuse</a:t>
                      </a:r>
                      <a:endParaRPr lang="en-US" sz="1800" kern="1200" baseline="0" dirty="0" smtClean="0">
                        <a:solidFill>
                          <a:schemeClr val="bg1"/>
                        </a:solidFill>
                        <a:latin typeface="+mn-lt"/>
                        <a:ea typeface="+mn-ea"/>
                        <a:cs typeface="+mn-cs"/>
                      </a:endParaRPr>
                    </a:p>
                  </a:txBody>
                  <a:tcPr/>
                </a:tc>
                <a:tc>
                  <a:txBody>
                    <a:bodyPr/>
                    <a:lstStyle/>
                    <a:p>
                      <a:r>
                        <a:rPr lang="en-US" sz="1800" kern="1200" baseline="0" dirty="0" smtClean="0">
                          <a:solidFill>
                            <a:schemeClr val="bg1"/>
                          </a:solidFill>
                        </a:rPr>
                        <a:t>School Drop-Out</a:t>
                      </a:r>
                      <a:endParaRPr lang="en-US" sz="1800" kern="1200" baseline="0" dirty="0" smtClean="0">
                        <a:solidFill>
                          <a:schemeClr val="bg1"/>
                        </a:solidFill>
                        <a:latin typeface="+mn-lt"/>
                        <a:ea typeface="+mn-ea"/>
                        <a:cs typeface="+mn-cs"/>
                      </a:endParaRPr>
                    </a:p>
                  </a:txBody>
                  <a:tcPr/>
                </a:tc>
                <a:extLst>
                  <a:ext uri="{0D108BD9-81ED-4DB2-BD59-A6C34878D82A}">
                    <a16:rowId xmlns:a16="http://schemas.microsoft.com/office/drawing/2014/main" val="10001"/>
                  </a:ext>
                </a:extLst>
              </a:tr>
              <a:tr h="469900">
                <a:tc>
                  <a:txBody>
                    <a:bodyPr/>
                    <a:lstStyle/>
                    <a:p>
                      <a:r>
                        <a:rPr lang="en-US" sz="1800" kern="1200" baseline="0" dirty="0" smtClean="0">
                          <a:solidFill>
                            <a:schemeClr val="bg1"/>
                          </a:solidFill>
                        </a:rPr>
                        <a:t>Chronic obstructive pulmonary disease &amp; ischemic heart disease</a:t>
                      </a:r>
                      <a:endParaRPr lang="en-US" sz="1800" kern="1200" baseline="0" dirty="0" smtClean="0">
                        <a:solidFill>
                          <a:schemeClr val="bg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bg1"/>
                          </a:solidFill>
                        </a:rPr>
                        <a:t>Significant Financial Problems</a:t>
                      </a:r>
                      <a:endParaRPr lang="en-US" sz="1800" kern="1200" baseline="0" dirty="0" smtClean="0">
                        <a:solidFill>
                          <a:schemeClr val="bg1"/>
                        </a:solidFill>
                        <a:latin typeface="+mn-lt"/>
                        <a:ea typeface="+mn-ea"/>
                        <a:cs typeface="+mn-cs"/>
                      </a:endParaRPr>
                    </a:p>
                    <a:p>
                      <a:endParaRPr lang="en-US" sz="1800" kern="1200" baseline="0" dirty="0" smtClean="0">
                        <a:solidFill>
                          <a:schemeClr val="bg1"/>
                        </a:solidFill>
                      </a:endParaRPr>
                    </a:p>
                  </a:txBody>
                  <a:tcPr/>
                </a:tc>
                <a:extLst>
                  <a:ext uri="{0D108BD9-81ED-4DB2-BD59-A6C34878D82A}">
                    <a16:rowId xmlns:a16="http://schemas.microsoft.com/office/drawing/2014/main" val="10002"/>
                  </a:ext>
                </a:extLst>
              </a:tr>
              <a:tr h="469900">
                <a:tc>
                  <a:txBody>
                    <a:bodyPr/>
                    <a:lstStyle/>
                    <a:p>
                      <a:r>
                        <a:rPr lang="en-US" sz="1800" kern="1200" baseline="0" dirty="0" smtClean="0">
                          <a:solidFill>
                            <a:schemeClr val="bg1"/>
                          </a:solidFill>
                        </a:rPr>
                        <a:t>Depression and other MH issues</a:t>
                      </a:r>
                      <a:endParaRPr lang="en-US" sz="1800" kern="1200" baseline="0" dirty="0" smtClean="0">
                        <a:solidFill>
                          <a:schemeClr val="bg1"/>
                        </a:solidFill>
                        <a:latin typeface="+mn-lt"/>
                        <a:ea typeface="+mn-ea"/>
                        <a:cs typeface="+mn-cs"/>
                      </a:endParaRPr>
                    </a:p>
                  </a:txBody>
                  <a:tcPr/>
                </a:tc>
                <a:tc>
                  <a:txBody>
                    <a:bodyPr/>
                    <a:lstStyle/>
                    <a:p>
                      <a:r>
                        <a:rPr lang="en-US" sz="1800" kern="1200" baseline="0" dirty="0" smtClean="0">
                          <a:solidFill>
                            <a:schemeClr val="bg1"/>
                          </a:solidFill>
                        </a:rPr>
                        <a:t>Sexually transmitted disease</a:t>
                      </a:r>
                      <a:endParaRPr lang="en-US" sz="1800" kern="1200" baseline="0" dirty="0" smtClean="0">
                        <a:solidFill>
                          <a:schemeClr val="bg1"/>
                        </a:solidFill>
                        <a:latin typeface="+mn-lt"/>
                        <a:ea typeface="+mn-ea"/>
                        <a:cs typeface="+mn-cs"/>
                      </a:endParaRPr>
                    </a:p>
                  </a:txBody>
                  <a:tcPr/>
                </a:tc>
                <a:extLst>
                  <a:ext uri="{0D108BD9-81ED-4DB2-BD59-A6C34878D82A}">
                    <a16:rowId xmlns:a16="http://schemas.microsoft.com/office/drawing/2014/main" val="10003"/>
                  </a:ext>
                </a:extLst>
              </a:tr>
              <a:tr h="469900">
                <a:tc>
                  <a:txBody>
                    <a:bodyPr/>
                    <a:lstStyle/>
                    <a:p>
                      <a:r>
                        <a:rPr lang="en-US" sz="1800" kern="1200" baseline="0" dirty="0" smtClean="0">
                          <a:solidFill>
                            <a:schemeClr val="bg1"/>
                          </a:solidFill>
                        </a:rPr>
                        <a:t>Chronic Unemployment</a:t>
                      </a:r>
                      <a:endParaRPr lang="en-US" sz="1800" kern="1200" baseline="0" dirty="0" smtClean="0">
                        <a:solidFill>
                          <a:schemeClr val="bg1"/>
                        </a:solidFill>
                        <a:latin typeface="+mn-lt"/>
                        <a:ea typeface="+mn-ea"/>
                        <a:cs typeface="+mn-cs"/>
                      </a:endParaRPr>
                    </a:p>
                  </a:txBody>
                  <a:tcPr/>
                </a:tc>
                <a:tc>
                  <a:txBody>
                    <a:bodyPr/>
                    <a:lstStyle/>
                    <a:p>
                      <a:r>
                        <a:rPr lang="en-US" sz="1800" kern="1200" baseline="0" dirty="0" smtClean="0">
                          <a:solidFill>
                            <a:schemeClr val="bg1"/>
                          </a:solidFill>
                        </a:rPr>
                        <a:t>Obesity</a:t>
                      </a:r>
                      <a:endParaRPr lang="en-US" sz="1800" kern="1200" baseline="0" dirty="0" smtClean="0">
                        <a:solidFill>
                          <a:schemeClr val="bg1"/>
                        </a:solidFill>
                        <a:latin typeface="+mn-lt"/>
                        <a:ea typeface="+mn-ea"/>
                        <a:cs typeface="+mn-cs"/>
                      </a:endParaRPr>
                    </a:p>
                  </a:txBody>
                  <a:tcPr/>
                </a:tc>
                <a:extLst>
                  <a:ext uri="{0D108BD9-81ED-4DB2-BD59-A6C34878D82A}">
                    <a16:rowId xmlns:a16="http://schemas.microsoft.com/office/drawing/2014/main" val="10004"/>
                  </a:ext>
                </a:extLst>
              </a:tr>
              <a:tr h="469900">
                <a:tc>
                  <a:txBody>
                    <a:bodyPr/>
                    <a:lstStyle/>
                    <a:p>
                      <a:r>
                        <a:rPr lang="en-US" sz="1800" kern="1200" baseline="0" dirty="0" smtClean="0">
                          <a:solidFill>
                            <a:schemeClr val="bg1"/>
                          </a:solidFill>
                        </a:rPr>
                        <a:t>High risk sexual activity</a:t>
                      </a:r>
                      <a:endParaRPr lang="en-US" sz="1800" kern="1200" baseline="0" dirty="0" smtClean="0">
                        <a:solidFill>
                          <a:schemeClr val="bg1"/>
                        </a:solidFill>
                        <a:latin typeface="+mn-lt"/>
                        <a:ea typeface="+mn-ea"/>
                        <a:cs typeface="+mn-cs"/>
                      </a:endParaRPr>
                    </a:p>
                  </a:txBody>
                  <a:tcPr/>
                </a:tc>
                <a:tc>
                  <a:txBody>
                    <a:bodyPr/>
                    <a:lstStyle/>
                    <a:p>
                      <a:r>
                        <a:rPr lang="en-US" sz="1800" kern="1200" baseline="0" dirty="0" smtClean="0">
                          <a:solidFill>
                            <a:schemeClr val="bg1"/>
                          </a:solidFill>
                        </a:rPr>
                        <a:t>Suicide attempts</a:t>
                      </a:r>
                      <a:endParaRPr lang="en-US" sz="1800" kern="1200" baseline="0" dirty="0" smtClean="0">
                        <a:solidFill>
                          <a:schemeClr val="bg1"/>
                        </a:solidFill>
                        <a:latin typeface="+mn-lt"/>
                        <a:ea typeface="+mn-ea"/>
                        <a:cs typeface="+mn-cs"/>
                      </a:endParaRPr>
                    </a:p>
                  </a:txBody>
                  <a:tcPr/>
                </a:tc>
                <a:extLst>
                  <a:ext uri="{0D108BD9-81ED-4DB2-BD59-A6C34878D82A}">
                    <a16:rowId xmlns:a16="http://schemas.microsoft.com/office/drawing/2014/main" val="10005"/>
                  </a:ext>
                </a:extLst>
              </a:tr>
              <a:tr h="469900">
                <a:tc>
                  <a:txBody>
                    <a:bodyPr/>
                    <a:lstStyle/>
                    <a:p>
                      <a:r>
                        <a:rPr lang="en-US" sz="1800" kern="1200" baseline="0" dirty="0" smtClean="0">
                          <a:solidFill>
                            <a:schemeClr val="bg1"/>
                          </a:solidFill>
                        </a:rPr>
                        <a:t>Illicit drug use</a:t>
                      </a:r>
                      <a:endParaRPr lang="en-US" sz="1800" kern="1200" baseline="0" dirty="0" smtClean="0">
                        <a:solidFill>
                          <a:schemeClr val="bg1"/>
                        </a:solidFill>
                        <a:latin typeface="+mn-lt"/>
                        <a:ea typeface="+mn-ea"/>
                        <a:cs typeface="+mn-cs"/>
                      </a:endParaRPr>
                    </a:p>
                  </a:txBody>
                  <a:tcPr/>
                </a:tc>
                <a:tc>
                  <a:txBody>
                    <a:bodyPr/>
                    <a:lstStyle/>
                    <a:p>
                      <a:r>
                        <a:rPr lang="en-US" sz="1800" kern="1200" baseline="0" dirty="0" smtClean="0">
                          <a:solidFill>
                            <a:schemeClr val="bg1"/>
                          </a:solidFill>
                        </a:rPr>
                        <a:t>Unintended pregnancy</a:t>
                      </a:r>
                      <a:endParaRPr lang="en-US" sz="1800" kern="1200" baseline="0" dirty="0" smtClean="0">
                        <a:solidFill>
                          <a:schemeClr val="bg1"/>
                        </a:solidFill>
                        <a:latin typeface="+mn-lt"/>
                        <a:ea typeface="+mn-ea"/>
                        <a:cs typeface="+mn-cs"/>
                      </a:endParaRPr>
                    </a:p>
                  </a:txBody>
                  <a:tcPr/>
                </a:tc>
                <a:extLst>
                  <a:ext uri="{0D108BD9-81ED-4DB2-BD59-A6C34878D82A}">
                    <a16:rowId xmlns:a16="http://schemas.microsoft.com/office/drawing/2014/main" val="10006"/>
                  </a:ext>
                </a:extLst>
              </a:tr>
              <a:tr h="469900">
                <a:tc>
                  <a:txBody>
                    <a:bodyPr/>
                    <a:lstStyle/>
                    <a:p>
                      <a:r>
                        <a:rPr lang="en-US" sz="1800" kern="1200" baseline="0" dirty="0" smtClean="0">
                          <a:solidFill>
                            <a:schemeClr val="bg1"/>
                          </a:solidFill>
                        </a:rPr>
                        <a:t>Intimate partner violence</a:t>
                      </a:r>
                      <a:endParaRPr lang="en-US" sz="1800" kern="1200" baseline="0" dirty="0" smtClean="0">
                        <a:solidFill>
                          <a:schemeClr val="bg1"/>
                        </a:solidFill>
                        <a:latin typeface="+mn-lt"/>
                        <a:ea typeface="+mn-ea"/>
                        <a:cs typeface="+mn-cs"/>
                      </a:endParaRPr>
                    </a:p>
                  </a:txBody>
                  <a:tcPr/>
                </a:tc>
                <a:tc>
                  <a:txBody>
                    <a:bodyPr/>
                    <a:lstStyle/>
                    <a:p>
                      <a:r>
                        <a:rPr lang="en-US" sz="1800" kern="1200" baseline="0" dirty="0" smtClean="0">
                          <a:solidFill>
                            <a:schemeClr val="bg1"/>
                          </a:solidFill>
                        </a:rPr>
                        <a:t>Early Death</a:t>
                      </a:r>
                      <a:endParaRPr lang="en-US" sz="1800" kern="1200" baseline="0" dirty="0" smtClean="0">
                        <a:solidFill>
                          <a:schemeClr val="bg1"/>
                        </a:solidFill>
                        <a:latin typeface="+mn-lt"/>
                        <a:ea typeface="+mn-ea"/>
                        <a:cs typeface="+mn-cs"/>
                      </a:endParaRPr>
                    </a:p>
                  </a:txBody>
                  <a:tcPr/>
                </a:tc>
                <a:extLst>
                  <a:ext uri="{0D108BD9-81ED-4DB2-BD59-A6C34878D82A}">
                    <a16:rowId xmlns:a16="http://schemas.microsoft.com/office/drawing/2014/main" val="10007"/>
                  </a:ext>
                </a:extLst>
              </a:tr>
              <a:tr h="469900">
                <a:tc>
                  <a:txBody>
                    <a:bodyPr/>
                    <a:lstStyle/>
                    <a:p>
                      <a:r>
                        <a:rPr lang="en-US" sz="1800" kern="1200" baseline="0" dirty="0" smtClean="0">
                          <a:solidFill>
                            <a:schemeClr val="bg1"/>
                          </a:solidFill>
                        </a:rPr>
                        <a:t>Three or more marriages</a:t>
                      </a:r>
                      <a:endParaRPr lang="en-US" sz="1800" kern="1200" baseline="0" dirty="0" smtClean="0">
                        <a:solidFill>
                          <a:schemeClr val="bg1"/>
                        </a:solidFill>
                        <a:latin typeface="+mn-lt"/>
                        <a:ea typeface="+mn-ea"/>
                        <a:cs typeface="+mn-cs"/>
                      </a:endParaRPr>
                    </a:p>
                  </a:txBody>
                  <a:tcPr/>
                </a:tc>
                <a:tc>
                  <a:txBody>
                    <a:bodyPr/>
                    <a:lstStyle/>
                    <a:p>
                      <a:r>
                        <a:rPr lang="en-US" sz="1800" kern="1200" baseline="0" dirty="0" smtClean="0">
                          <a:solidFill>
                            <a:schemeClr val="bg1"/>
                          </a:solidFill>
                        </a:rPr>
                        <a:t>Increased Emergency Room Use</a:t>
                      </a:r>
                      <a:endParaRPr lang="en-US" sz="1800" kern="1200" baseline="0" dirty="0" smtClean="0">
                        <a:solidFill>
                          <a:schemeClr val="bg1"/>
                        </a:solidFill>
                        <a:latin typeface="+mn-lt"/>
                        <a:ea typeface="+mn-ea"/>
                        <a:cs typeface="+mn-cs"/>
                      </a:endParaRPr>
                    </a:p>
                  </a:txBody>
                  <a:tcPr/>
                </a:tc>
                <a:extLst>
                  <a:ext uri="{0D108BD9-81ED-4DB2-BD59-A6C34878D82A}">
                    <a16:rowId xmlns:a16="http://schemas.microsoft.com/office/drawing/2014/main" val="10008"/>
                  </a:ext>
                </a:extLst>
              </a:tr>
              <a:tr h="469900">
                <a:tc>
                  <a:txBody>
                    <a:bodyPr/>
                    <a:lstStyle/>
                    <a:p>
                      <a:r>
                        <a:rPr lang="en-US" sz="1800" kern="1200" baseline="0" dirty="0" smtClean="0">
                          <a:solidFill>
                            <a:schemeClr val="bg1"/>
                          </a:solidFill>
                        </a:rPr>
                        <a:t>Increased Pharmacy Use</a:t>
                      </a:r>
                      <a:endParaRPr lang="en-US" sz="1800" kern="1200" baseline="0" dirty="0" smtClean="0">
                        <a:solidFill>
                          <a:schemeClr val="bg1"/>
                        </a:solidFill>
                        <a:latin typeface="+mn-lt"/>
                        <a:ea typeface="+mn-ea"/>
                        <a:cs typeface="+mn-cs"/>
                      </a:endParaRPr>
                    </a:p>
                  </a:txBody>
                  <a:tcPr/>
                </a:tc>
                <a:tc>
                  <a:txBody>
                    <a:bodyPr/>
                    <a:lstStyle/>
                    <a:p>
                      <a:r>
                        <a:rPr lang="en-US" sz="1800" kern="1200" baseline="0" dirty="0" smtClean="0">
                          <a:solidFill>
                            <a:schemeClr val="bg1"/>
                          </a:solidFill>
                          <a:latin typeface="+mn-lt"/>
                          <a:ea typeface="+mn-ea"/>
                          <a:cs typeface="+mn-cs"/>
                        </a:rPr>
                        <a:t>Many more…</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036800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sng" strike="noStrike" kern="1200" cap="none" spc="0" normalizeH="0" baseline="0" noProof="0" dirty="0" smtClean="0">
                <a:ln>
                  <a:noFill/>
                </a:ln>
                <a:solidFill>
                  <a:srgbClr val="5B9BD5"/>
                </a:solidFill>
                <a:effectLst/>
                <a:uLnTx/>
                <a:uFillTx/>
                <a:latin typeface="Calibri Light" panose="020F0302020204030204"/>
                <a:ea typeface="+mj-ea"/>
                <a:cs typeface="+mj-cs"/>
              </a:rPr>
              <a:t>A</a:t>
            </a: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dverse </a:t>
            </a:r>
            <a:r>
              <a:rPr kumimoji="0" lang="en-US" sz="4400" b="1" i="0" u="sng" strike="noStrike" kern="1200" cap="none" spc="0" normalizeH="0" baseline="0" noProof="0" dirty="0">
                <a:ln>
                  <a:noFill/>
                </a:ln>
                <a:solidFill>
                  <a:srgbClr val="5B9BD5"/>
                </a:solidFill>
                <a:effectLst/>
                <a:uLnTx/>
                <a:uFillTx/>
                <a:latin typeface="Calibri Light" panose="020F0302020204030204"/>
                <a:ea typeface="+mj-ea"/>
                <a:cs typeface="+mj-cs"/>
              </a:rPr>
              <a:t>C</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hildhood </a:t>
            </a:r>
            <a:r>
              <a:rPr kumimoji="0" lang="en-US" sz="4400" b="1" i="0" u="sng" strike="noStrike" kern="1200" cap="none" spc="0" normalizeH="0" baseline="0" noProof="0" dirty="0" smtClean="0">
                <a:ln>
                  <a:noFill/>
                </a:ln>
                <a:solidFill>
                  <a:srgbClr val="5B9BD5"/>
                </a:solidFill>
                <a:effectLst/>
                <a:uLnTx/>
                <a:uFillTx/>
                <a:latin typeface="Calibri Light" panose="020F0302020204030204"/>
                <a:ea typeface="+mj-ea"/>
                <a:cs typeface="+mj-cs"/>
              </a:rPr>
              <a:t>E</a:t>
            </a: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xperiences </a:t>
            </a:r>
            <a:r>
              <a:rPr kumimoji="0" lang="en-US" sz="4400" b="1" i="0" u="sng" strike="noStrike" kern="1200" cap="none" spc="0" normalizeH="0" baseline="0" noProof="0" dirty="0">
                <a:ln>
                  <a:noFill/>
                </a:ln>
                <a:solidFill>
                  <a:srgbClr val="5B9BD5"/>
                </a:solidFill>
                <a:effectLst/>
                <a:uLnTx/>
                <a:uFillTx/>
                <a:latin typeface="Calibri Light" panose="020F0302020204030204"/>
                <a:ea typeface="+mj-ea"/>
                <a:cs typeface="+mj-cs"/>
              </a:rPr>
              <a:t>S</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tudy (</a:t>
            </a: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ACES</a:t>
            </a:r>
            <a:r>
              <a:rPr kumimoji="0" lang="en-US" sz="4400" b="1" i="0" u="none" strike="noStrike" kern="1200" cap="none" spc="0" normalizeH="0" baseline="0" noProof="0" dirty="0">
                <a:ln>
                  <a:noFill/>
                </a:ln>
                <a:solidFill>
                  <a:srgbClr val="3C4658"/>
                </a:solidFill>
                <a:effectLst/>
                <a:uLnTx/>
                <a:uFillTx/>
                <a:latin typeface="Calibri Light" panose="020F0302020204030204"/>
                <a:ea typeface="+mj-ea"/>
                <a:cs typeface="+mj-cs"/>
              </a:rPr>
              <a:t>)</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sp>
        <p:nvSpPr>
          <p:cNvPr id="3" name="Content Placeholder 2"/>
          <p:cNvSpPr txBox="1">
            <a:spLocks/>
          </p:cNvSpPr>
          <p:nvPr/>
        </p:nvSpPr>
        <p:spPr>
          <a:xfrm>
            <a:off x="838200" y="1825625"/>
            <a:ext cx="5181600" cy="4257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15" normalizeH="0" baseline="0" noProof="0" dirty="0">
                <a:ln>
                  <a:noFill/>
                </a:ln>
                <a:solidFill>
                  <a:srgbClr val="3C4658"/>
                </a:solidFill>
                <a:effectLst/>
                <a:uLnTx/>
                <a:uFillTx/>
                <a:latin typeface="Calibri" panose="020F0502020204030204"/>
                <a:ea typeface="+mn-ea"/>
                <a:cs typeface="Calibri"/>
              </a:rPr>
              <a:t>ACES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began </a:t>
            </a:r>
            <a:r>
              <a:rPr kumimoji="0" lang="en-US" sz="1800" b="0" i="0" u="none" strike="noStrike" kern="1200" cap="none" spc="0" normalizeH="0" baseline="0" noProof="0" dirty="0" smtClean="0">
                <a:ln>
                  <a:noFill/>
                </a:ln>
                <a:solidFill>
                  <a:srgbClr val="3C4658"/>
                </a:solidFill>
                <a:effectLst/>
                <a:uLnTx/>
                <a:uFillTx/>
                <a:latin typeface="Calibri" panose="020F0502020204030204"/>
                <a:ea typeface="+mn-ea"/>
                <a:cs typeface="Calibri"/>
              </a:rPr>
              <a:t>as</a:t>
            </a:r>
            <a:r>
              <a:rPr kumimoji="0" lang="en-US" sz="1800" b="0" i="0" u="none" strike="noStrike" kern="1200" cap="none" spc="0" normalizeH="0" noProof="0" dirty="0" smtClean="0">
                <a:ln>
                  <a:noFill/>
                </a:ln>
                <a:solidFill>
                  <a:srgbClr val="3C4658"/>
                </a:solidFill>
                <a:effectLst/>
                <a:uLnTx/>
                <a:uFillTx/>
                <a:latin typeface="Calibri" panose="020F0502020204030204"/>
                <a:ea typeface="+mn-ea"/>
                <a:cs typeface="Calibri"/>
              </a:rPr>
              <a:t>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study</a:t>
            </a:r>
            <a: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t> </a:t>
            </a:r>
            <a: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t>in the </a:t>
            </a:r>
            <a: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t>late 1980’s and 1990’s </a:t>
            </a:r>
            <a:b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br>
            <a: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t>at a diet</a:t>
            </a:r>
            <a:r>
              <a:rPr kumimoji="0" lang="en-US" sz="1800" b="0" i="0" u="none" strike="noStrike" kern="1200" cap="none" spc="-15" normalizeH="0" noProof="0" dirty="0" smtClean="0">
                <a:ln>
                  <a:noFill/>
                </a:ln>
                <a:solidFill>
                  <a:srgbClr val="3C4658"/>
                </a:solidFill>
                <a:effectLst/>
                <a:uLnTx/>
                <a:uFillTx/>
                <a:latin typeface="Calibri" panose="020F0502020204030204"/>
                <a:ea typeface="+mn-ea"/>
                <a:cs typeface="Calibri"/>
              </a:rPr>
              <a:t> and nutrition center managed by</a:t>
            </a:r>
            <a: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t>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Kaiser-Permanente </a:t>
            </a:r>
            <a:r>
              <a:rPr kumimoji="0" lang="en-US" sz="1800" b="0" i="0" u="none" strike="noStrike" kern="1200" cap="none" spc="0" normalizeH="0" baseline="0" noProof="0" dirty="0">
                <a:ln>
                  <a:noFill/>
                </a:ln>
                <a:solidFill>
                  <a:srgbClr val="3C4658"/>
                </a:solidFill>
                <a:effectLst/>
                <a:uLnTx/>
                <a:uFillTx/>
                <a:latin typeface="Calibri" panose="020F0502020204030204"/>
                <a:ea typeface="+mn-ea"/>
                <a:cs typeface="Calibri"/>
              </a:rPr>
              <a:t>in </a:t>
            </a:r>
            <a:r>
              <a:rPr kumimoji="0" lang="en-US" sz="1800" b="0" i="0" u="none" strike="noStrike" kern="1200" cap="none" spc="-5" normalizeH="0" baseline="0" noProof="0" dirty="0">
                <a:ln>
                  <a:noFill/>
                </a:ln>
                <a:solidFill>
                  <a:srgbClr val="3C4658"/>
                </a:solidFill>
                <a:effectLst/>
                <a:uLnTx/>
                <a:uFillTx/>
                <a:latin typeface="Calibri" panose="020F0502020204030204"/>
                <a:ea typeface="+mn-ea"/>
                <a:cs typeface="Calibri"/>
              </a:rPr>
              <a:t>San Diego, C</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alifornia. </a:t>
            </a:r>
            <a:b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br>
            <a:r>
              <a:rPr kumimoji="0" lang="en-US" sz="1800" b="0" i="0" u="none" strike="noStrike" kern="1200" cap="none" spc="-5" normalizeH="0" baseline="0" noProof="0" dirty="0">
                <a:ln>
                  <a:noFill/>
                </a:ln>
                <a:solidFill>
                  <a:srgbClr val="3C4658"/>
                </a:solidFill>
                <a:effectLst/>
                <a:uLnTx/>
                <a:uFillTx/>
                <a:latin typeface="Calibri" panose="020F0502020204030204"/>
                <a:ea typeface="+mn-ea"/>
                <a:cs typeface="Calibri"/>
              </a:rPr>
              <a:t>It became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the </a:t>
            </a:r>
            <a:r>
              <a:rPr kumimoji="0" lang="en-US" sz="1800" b="0" i="0" u="none" strike="noStrike" kern="1200" cap="none" spc="-15" normalizeH="0" baseline="0" noProof="0" dirty="0">
                <a:ln>
                  <a:noFill/>
                </a:ln>
                <a:solidFill>
                  <a:srgbClr val="3C4658"/>
                </a:solidFill>
                <a:effectLst/>
                <a:uLnTx/>
                <a:uFillTx/>
                <a:latin typeface="Calibri" panose="020F0502020204030204"/>
                <a:ea typeface="+mn-ea"/>
                <a:cs typeface="Calibri"/>
              </a:rPr>
              <a:t>largest study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ever to </a:t>
            </a:r>
            <a:r>
              <a:rPr kumimoji="0" lang="en-US" sz="1800" b="0" i="0" u="none" strike="noStrike" kern="1200" cap="none" spc="-10" normalizeH="0" baseline="0" noProof="0" dirty="0" err="1" smtClean="0">
                <a:ln>
                  <a:noFill/>
                </a:ln>
                <a:solidFill>
                  <a:srgbClr val="3C4658"/>
                </a:solidFill>
                <a:effectLst/>
                <a:uLnTx/>
                <a:uFillTx/>
                <a:latin typeface="Calibri" panose="020F0502020204030204"/>
                <a:ea typeface="+mn-ea"/>
                <a:cs typeface="Calibri"/>
              </a:rPr>
              <a:t>examin</a:t>
            </a:r>
            <a:r>
              <a:rPr lang="en-US" sz="1800" spc="-10" dirty="0" smtClean="0">
                <a:solidFill>
                  <a:srgbClr val="3C4658"/>
                </a:solidFill>
                <a:latin typeface="Calibri" panose="020F0502020204030204"/>
                <a:cs typeface="Calibri"/>
              </a:rPr>
              <a:t>e social determinants of health</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10" normalizeH="0" baseline="0" noProof="0" dirty="0" smtClean="0">
                <a:ln>
                  <a:noFill/>
                </a:ln>
                <a:solidFill>
                  <a:srgbClr val="3C4658"/>
                </a:solidFill>
                <a:effectLst/>
                <a:uLnTx/>
                <a:uFillTx/>
                <a:latin typeface="Calibri" panose="020F0502020204030204"/>
                <a:ea typeface="+mn-ea"/>
                <a:cs typeface="Calibri"/>
              </a:rPr>
              <a:t>Over </a:t>
            </a:r>
            <a:r>
              <a:rPr kumimoji="0" lang="en-US" sz="1800" b="1" i="0" u="none" strike="noStrike" kern="1200" cap="none" spc="-10" normalizeH="0" baseline="0" noProof="0" dirty="0">
                <a:ln>
                  <a:noFill/>
                </a:ln>
                <a:solidFill>
                  <a:srgbClr val="3C4658"/>
                </a:solidFill>
                <a:effectLst/>
                <a:uLnTx/>
                <a:uFillTx/>
                <a:latin typeface="Calibri" panose="020F0502020204030204"/>
                <a:ea typeface="+mn-ea"/>
                <a:cs typeface="Calibri"/>
              </a:rPr>
              <a:t>17,000</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 people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participated</a:t>
            </a:r>
            <a:r>
              <a:rPr kumimoji="0" lang="en-US" sz="1800" b="0" i="0" u="none" strike="noStrike" kern="1200" cap="none" spc="-10" normalizeH="0" noProof="0" dirty="0" smtClean="0">
                <a:ln>
                  <a:noFill/>
                </a:ln>
                <a:solidFill>
                  <a:srgbClr val="3C4658"/>
                </a:solidFill>
                <a:effectLst/>
                <a:uLnTx/>
                <a:uFillTx/>
                <a:latin typeface="Calibri" panose="020F0502020204030204"/>
                <a:ea typeface="+mn-ea"/>
                <a:cs typeface="Calibri"/>
              </a:rPr>
              <a:t> in the study,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which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ultimately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a direct connection between traumatic </a:t>
            </a:r>
            <a:r>
              <a:rPr kumimoji="0" lang="en-US" sz="1800" b="0" i="0" u="none" strike="noStrike" kern="1200" cap="none" spc="-5" normalizeH="0" baseline="0" noProof="0" dirty="0">
                <a:ln>
                  <a:noFill/>
                </a:ln>
                <a:solidFill>
                  <a:srgbClr val="3C4658"/>
                </a:solidFill>
                <a:effectLst/>
                <a:uLnTx/>
                <a:uFillTx/>
                <a:latin typeface="Calibri" panose="020F0502020204030204"/>
                <a:ea typeface="+mn-ea"/>
                <a:cs typeface="Calibri"/>
              </a:rPr>
              <a:t>childhood experiences </a:t>
            </a:r>
            <a:r>
              <a:rPr kumimoji="0" lang="en-US" sz="1800" b="0" i="0" u="none" strike="noStrike" kern="1200" cap="none" spc="-15" normalizeH="0" baseline="0" noProof="0" dirty="0" smtClean="0">
                <a:ln>
                  <a:noFill/>
                </a:ln>
                <a:solidFill>
                  <a:srgbClr val="3C4658"/>
                </a:solidFill>
                <a:effectLst/>
                <a:uLnTx/>
                <a:uFillTx/>
                <a:latin typeface="Calibri" panose="020F0502020204030204"/>
                <a:ea typeface="+mn-ea"/>
                <a:cs typeface="Calibri"/>
              </a:rPr>
              <a:t>and health</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 </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10" normalizeH="0" baseline="0" noProof="0" dirty="0" smtClean="0">
                <a:ln>
                  <a:noFill/>
                </a:ln>
                <a:solidFill>
                  <a:srgbClr val="3C4658"/>
                </a:solidFill>
                <a:effectLst/>
                <a:uLnTx/>
                <a:uFillTx/>
                <a:latin typeface="Calibri" panose="020F0502020204030204"/>
                <a:ea typeface="+mn-ea"/>
                <a:cs typeface="Calibri"/>
              </a:rPr>
              <a:t>Most critically, t</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he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Centers for Disease Control and Prevention (CDC) </a:t>
            </a:r>
            <a:r>
              <a:rPr kumimoji="0" lang="en-US" sz="1800" b="0" i="0" u="none" strike="noStrike" kern="1200" cap="none" spc="-10" normalizeH="0" baseline="0" noProof="0" dirty="0" smtClean="0">
                <a:ln>
                  <a:noFill/>
                </a:ln>
                <a:solidFill>
                  <a:srgbClr val="3C4658"/>
                </a:solidFill>
                <a:effectLst/>
                <a:uLnTx/>
                <a:uFillTx/>
                <a:latin typeface="Calibri" panose="020F0502020204030204"/>
                <a:ea typeface="+mn-ea"/>
                <a:cs typeface="Calibri"/>
              </a:rPr>
              <a:t>now recognize </a:t>
            </a:r>
            <a:r>
              <a:rPr kumimoji="0" lang="en-US" sz="1800" b="0" i="0" u="none" strike="noStrike" kern="1200" cap="none" spc="-10" normalizeH="0" baseline="0" noProof="0" dirty="0">
                <a:ln>
                  <a:noFill/>
                </a:ln>
                <a:solidFill>
                  <a:srgbClr val="3C4658"/>
                </a:solidFill>
                <a:effectLst/>
                <a:uLnTx/>
                <a:uFillTx/>
                <a:latin typeface="Calibri" panose="020F0502020204030204"/>
                <a:ea typeface="+mn-ea"/>
                <a:cs typeface="Calibri"/>
              </a:rPr>
              <a:t>ACES as a </a:t>
            </a:r>
            <a:r>
              <a:rPr kumimoji="0" lang="en-US" sz="1800" b="0" i="1" u="none" strike="noStrike" kern="1200" cap="none" spc="-10" normalizeH="0" baseline="0" noProof="0" dirty="0">
                <a:ln>
                  <a:noFill/>
                </a:ln>
                <a:solidFill>
                  <a:srgbClr val="3C4658"/>
                </a:solidFill>
                <a:effectLst/>
                <a:uLnTx/>
                <a:uFillTx/>
                <a:latin typeface="Calibri" panose="020F0502020204030204"/>
                <a:ea typeface="+mn-ea"/>
                <a:cs typeface="Calibri"/>
              </a:rPr>
              <a:t>public health crisis</a:t>
            </a:r>
            <a:r>
              <a:rPr kumimoji="0" lang="en-US" sz="1800" b="0" i="1" u="none" strike="noStrike" kern="1200" cap="none" spc="-10" normalizeH="0" baseline="0" noProof="0" dirty="0" smtClean="0">
                <a:ln>
                  <a:noFill/>
                </a:ln>
                <a:solidFill>
                  <a:srgbClr val="3C4658"/>
                </a:solidFill>
                <a:effectLst/>
                <a:uLnTx/>
                <a:uFillTx/>
                <a:latin typeface="Calibri" panose="020F0502020204030204"/>
                <a:ea typeface="+mn-ea"/>
                <a:cs typeface="Calibri"/>
              </a:rPr>
              <a:t>.</a:t>
            </a:r>
            <a:endParaRPr kumimoji="0" lang="en-US" sz="1800" b="0" i="1" u="none" strike="noStrike" kern="1200" cap="none" spc="-10" normalizeH="0" baseline="0" noProof="0" dirty="0">
              <a:ln>
                <a:noFill/>
              </a:ln>
              <a:solidFill>
                <a:srgbClr val="3C4658"/>
              </a:solidFill>
              <a:effectLst/>
              <a:uLnTx/>
              <a:uFillTx/>
              <a:latin typeface="Calibri" panose="020F0502020204030204"/>
              <a:ea typeface="+mn-ea"/>
              <a:cs typeface="Calibri"/>
            </a:endParaRPr>
          </a:p>
        </p:txBody>
      </p:sp>
      <p:sp>
        <p:nvSpPr>
          <p:cNvPr id="4" name="Content Placeholder 3"/>
          <p:cNvSpPr txBox="1">
            <a:spLocks/>
          </p:cNvSpPr>
          <p:nvPr/>
        </p:nvSpPr>
        <p:spPr>
          <a:xfrm>
            <a:off x="6172199" y="1825625"/>
            <a:ext cx="544664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1" u="none" strike="noStrike" kern="1200" cap="none" spc="-5" normalizeH="0" baseline="0" noProof="0" dirty="0">
                <a:ln>
                  <a:noFill/>
                </a:ln>
                <a:solidFill>
                  <a:srgbClr val="3C4658"/>
                </a:solidFill>
                <a:effectLst/>
                <a:uLnTx/>
                <a:uFillTx/>
                <a:latin typeface="Calibri" panose="020F0502020204030204"/>
                <a:ea typeface="+mn-ea"/>
                <a:cs typeface="Calibri"/>
              </a:rPr>
              <a:t>ACES Participants were mostly:</a:t>
            </a:r>
            <a:br>
              <a:rPr kumimoji="0" lang="en-US" sz="1800" b="0" i="1" u="none" strike="noStrike" kern="1200" cap="none" spc="-5" normalizeH="0" baseline="0" noProof="0" dirty="0">
                <a:ln>
                  <a:noFill/>
                </a:ln>
                <a:solidFill>
                  <a:srgbClr val="3C4658"/>
                </a:solidFill>
                <a:effectLst/>
                <a:uLnTx/>
                <a:uFillTx/>
                <a:latin typeface="Calibri" panose="020F0502020204030204"/>
                <a:ea typeface="+mn-ea"/>
                <a:cs typeface="Calibri"/>
              </a:rPr>
            </a:br>
            <a:endParaRPr kumimoji="0" lang="en-US" sz="1800" b="0" i="1" u="none" strike="noStrike" kern="1200" cap="none" spc="-5"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Middle class, average age of 57</a:t>
            </a: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80% White, 10% </a:t>
            </a:r>
            <a:r>
              <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rPr>
              <a:t>Black, </a:t>
            </a: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10%</a:t>
            </a:r>
            <a:r>
              <a:rPr kumimoji="0" lang="en-US" sz="1600" b="0" i="0" u="none" strike="noStrike" kern="1200" cap="none" spc="-110" normalizeH="0" baseline="0" noProof="0" dirty="0">
                <a:ln>
                  <a:noFill/>
                </a:ln>
                <a:solidFill>
                  <a:srgbClr val="3C4658"/>
                </a:solidFill>
                <a:effectLst/>
                <a:uLnTx/>
                <a:uFillTx/>
                <a:latin typeface="Calibri" panose="020F0502020204030204"/>
                <a:ea typeface="+mn-ea"/>
                <a:cs typeface="Calibri"/>
              </a:rPr>
              <a:t> </a:t>
            </a: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Asian</a:t>
            </a:r>
            <a:endPar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74% Some</a:t>
            </a:r>
            <a:r>
              <a:rPr kumimoji="0" lang="en-US" sz="1600" b="0" i="0" u="none" strike="noStrike" kern="1200" cap="none" spc="-85" normalizeH="0" baseline="0" noProof="0" dirty="0">
                <a:ln>
                  <a:noFill/>
                </a:ln>
                <a:solidFill>
                  <a:srgbClr val="3C4658"/>
                </a:solidFill>
                <a:effectLst/>
                <a:uLnTx/>
                <a:uFillTx/>
                <a:latin typeface="Calibri" panose="020F0502020204030204"/>
                <a:ea typeface="+mn-ea"/>
                <a:cs typeface="Calibri"/>
              </a:rPr>
              <a:t> c</a:t>
            </a:r>
            <a:r>
              <a:rPr kumimoji="0" lang="en-US" sz="1600" b="0" i="0" u="none" strike="noStrike" kern="1200" cap="none" spc="-10" normalizeH="0" baseline="0" noProof="0" dirty="0">
                <a:ln>
                  <a:noFill/>
                </a:ln>
                <a:solidFill>
                  <a:srgbClr val="3C4658"/>
                </a:solidFill>
                <a:effectLst/>
                <a:uLnTx/>
                <a:uFillTx/>
                <a:latin typeface="Calibri" panose="020F0502020204030204"/>
                <a:ea typeface="+mn-ea"/>
                <a:cs typeface="Calibri"/>
              </a:rPr>
              <a:t>ollege</a:t>
            </a:r>
            <a:endPar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44% </a:t>
            </a:r>
            <a:r>
              <a:rPr kumimoji="0" lang="en-US" sz="1600" b="0" i="0" u="none" strike="noStrike" kern="1200" cap="none" spc="-15" normalizeH="0" baseline="0" noProof="0" dirty="0">
                <a:ln>
                  <a:noFill/>
                </a:ln>
                <a:solidFill>
                  <a:srgbClr val="3C4658"/>
                </a:solidFill>
                <a:effectLst/>
                <a:uLnTx/>
                <a:uFillTx/>
                <a:latin typeface="Calibri" panose="020F0502020204030204"/>
                <a:ea typeface="+mn-ea"/>
                <a:cs typeface="Calibri"/>
              </a:rPr>
              <a:t>Graduated</a:t>
            </a:r>
            <a:r>
              <a:rPr kumimoji="0" lang="en-US" sz="1600" b="0" i="0" u="none" strike="noStrike" kern="1200" cap="none" spc="-80" normalizeH="0" baseline="0" noProof="0" dirty="0">
                <a:ln>
                  <a:noFill/>
                </a:ln>
                <a:solidFill>
                  <a:srgbClr val="3C4658"/>
                </a:solidFill>
                <a:effectLst/>
                <a:uLnTx/>
                <a:uFillTx/>
                <a:latin typeface="Calibri" panose="020F0502020204030204"/>
                <a:ea typeface="+mn-ea"/>
                <a:cs typeface="Calibri"/>
              </a:rPr>
              <a:t> </a:t>
            </a:r>
            <a:r>
              <a:rPr kumimoji="0" lang="en-US" sz="1600" b="0" i="0" u="none" strike="noStrike" kern="1200" cap="none" spc="-10" normalizeH="0" baseline="0" noProof="0" dirty="0">
                <a:ln>
                  <a:noFill/>
                </a:ln>
                <a:solidFill>
                  <a:srgbClr val="3C4658"/>
                </a:solidFill>
                <a:effectLst/>
                <a:uLnTx/>
                <a:uFillTx/>
                <a:latin typeface="Calibri" panose="020F0502020204030204"/>
                <a:ea typeface="+mn-ea"/>
                <a:cs typeface="Calibri"/>
              </a:rPr>
              <a:t>college</a:t>
            </a:r>
            <a:endPar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Calibri"/>
            </a:endParaRPr>
          </a:p>
          <a:p>
            <a:pPr marL="457200" marR="508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5" normalizeH="0" baseline="0" noProof="0" dirty="0">
                <a:ln>
                  <a:noFill/>
                </a:ln>
                <a:solidFill>
                  <a:srgbClr val="3C4658"/>
                </a:solidFill>
                <a:effectLst/>
                <a:uLnTx/>
                <a:uFillTx/>
                <a:latin typeface="Calibri" panose="020F0502020204030204"/>
                <a:ea typeface="+mn-ea"/>
                <a:cs typeface="Calibri"/>
              </a:rPr>
              <a:t>49.5%</a:t>
            </a:r>
            <a:r>
              <a:rPr kumimoji="0" lang="en-US" sz="1600" b="0" i="0" u="none" strike="noStrike" kern="1200" cap="none" spc="-110" normalizeH="0" baseline="0" noProof="0" dirty="0">
                <a:ln>
                  <a:noFill/>
                </a:ln>
                <a:solidFill>
                  <a:srgbClr val="3C4658"/>
                </a:solidFill>
                <a:effectLst/>
                <a:uLnTx/>
                <a:uFillTx/>
                <a:latin typeface="Calibri" panose="020F0502020204030204"/>
                <a:ea typeface="+mn-ea"/>
                <a:cs typeface="Calibri"/>
              </a:rPr>
              <a:t> </a:t>
            </a:r>
            <a:r>
              <a:rPr kumimoji="0" lang="en-US" sz="1600" b="0" i="0" u="none" strike="noStrike" kern="1200" cap="none" spc="0" normalizeH="0" baseline="0" noProof="0" dirty="0" smtClean="0">
                <a:ln>
                  <a:noFill/>
                </a:ln>
                <a:solidFill>
                  <a:srgbClr val="3C4658"/>
                </a:solidFill>
                <a:effectLst/>
                <a:uLnTx/>
                <a:uFillTx/>
                <a:latin typeface="Calibri" panose="020F0502020204030204"/>
                <a:ea typeface="+mn-ea"/>
                <a:cs typeface="Calibri"/>
              </a:rPr>
              <a:t>Men</a:t>
            </a:r>
            <a:br>
              <a:rPr kumimoji="0" lang="en-US" sz="1600" b="0" i="0" u="none" strike="noStrike" kern="1200" cap="none" spc="0" normalizeH="0" baseline="0" noProof="0" dirty="0" smtClean="0">
                <a:ln>
                  <a:noFill/>
                </a:ln>
                <a:solidFill>
                  <a:srgbClr val="3C4658"/>
                </a:solidFill>
                <a:effectLst/>
                <a:uLnTx/>
                <a:uFillTx/>
                <a:latin typeface="Calibri" panose="020F0502020204030204"/>
                <a:ea typeface="+mn-ea"/>
                <a:cs typeface="Calibri"/>
              </a:rPr>
            </a:br>
            <a:endParaRPr lang="en-US" sz="1600" noProof="0" dirty="0" smtClean="0">
              <a:solidFill>
                <a:srgbClr val="3C4658"/>
              </a:solidFill>
              <a:latin typeface="Calibri" panose="020F0502020204030204"/>
              <a:cs typeface="Calibri"/>
            </a:endParaRPr>
          </a:p>
          <a:p>
            <a:pPr marL="228600" marR="5080" lvl="3" indent="0" algn="l" defTabSz="914400" rtl="0" eaLnBrk="1" fontAlgn="auto" latinLnBrk="0" hangingPunct="1">
              <a:lnSpc>
                <a:spcPct val="90000"/>
              </a:lnSpc>
              <a:spcBef>
                <a:spcPts val="500"/>
              </a:spcBef>
              <a:spcAft>
                <a:spcPts val="0"/>
              </a:spcAft>
              <a:buClrTx/>
              <a:buSzTx/>
              <a:buNone/>
              <a:tabLst/>
              <a:defRPr/>
            </a:pPr>
            <a:r>
              <a:rPr kumimoji="0" lang="en-US" sz="1600" b="0" i="1" u="none" strike="noStrike" kern="1200" cap="none" spc="0" normalizeH="0" baseline="0" noProof="0" dirty="0" smtClean="0">
                <a:ln>
                  <a:noFill/>
                </a:ln>
                <a:solidFill>
                  <a:srgbClr val="3C4658"/>
                </a:solidFill>
                <a:effectLst/>
                <a:uLnTx/>
                <a:uFillTx/>
                <a:latin typeface="Calibri" panose="020F0502020204030204"/>
                <a:ea typeface="+mn-ea"/>
                <a:cs typeface="Calibri"/>
              </a:rPr>
              <a:t>But </a:t>
            </a:r>
            <a:r>
              <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rPr>
              <a:t>since the original ACE study, research </a:t>
            </a:r>
            <a:r>
              <a:rPr kumimoji="0" lang="en-US" sz="1600" b="0" i="1" u="none" strike="noStrike" kern="1200" cap="none" spc="0" normalizeH="0" baseline="0" noProof="0" dirty="0" smtClean="0">
                <a:ln>
                  <a:noFill/>
                </a:ln>
                <a:solidFill>
                  <a:srgbClr val="3C4658"/>
                </a:solidFill>
                <a:effectLst/>
                <a:uLnTx/>
                <a:uFillTx/>
                <a:latin typeface="Calibri" panose="020F0502020204030204"/>
                <a:ea typeface="+mn-ea"/>
                <a:cs typeface="Calibri"/>
              </a:rPr>
              <a:t>indicates</a:t>
            </a:r>
            <a:r>
              <a:rPr kumimoji="0" lang="en-US" sz="1600" b="0" i="1" u="none" strike="noStrike" kern="1200" cap="none" spc="0" normalizeH="0" noProof="0" dirty="0" smtClean="0">
                <a:ln>
                  <a:noFill/>
                </a:ln>
                <a:solidFill>
                  <a:srgbClr val="3C4658"/>
                </a:solidFill>
                <a:effectLst/>
                <a:uLnTx/>
                <a:uFillTx/>
                <a:latin typeface="Calibri" panose="020F0502020204030204"/>
                <a:ea typeface="+mn-ea"/>
                <a:cs typeface="Calibri"/>
              </a:rPr>
              <a:t> </a:t>
            </a:r>
            <a:r>
              <a:rPr kumimoji="0" lang="en-US" sz="1600" b="0" i="1" u="none" strike="noStrike" kern="1200" cap="none" spc="0" normalizeH="0" baseline="0" noProof="0" dirty="0" smtClean="0">
                <a:ln>
                  <a:noFill/>
                </a:ln>
                <a:solidFill>
                  <a:srgbClr val="3C4658"/>
                </a:solidFill>
                <a:effectLst/>
                <a:uLnTx/>
                <a:uFillTx/>
                <a:latin typeface="Calibri" panose="020F0502020204030204"/>
                <a:ea typeface="+mn-ea"/>
                <a:cs typeface="Calibri"/>
              </a:rPr>
              <a:t>that ACEs </a:t>
            </a:r>
            <a:r>
              <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rPr>
              <a:t>are more prevalent for those </a:t>
            </a:r>
            <a:r>
              <a:rPr kumimoji="0" lang="en-US" sz="1600" b="0" i="1" u="none" strike="noStrike" kern="1200" cap="none" spc="0" normalizeH="0" baseline="0" noProof="0" dirty="0" smtClean="0">
                <a:ln>
                  <a:noFill/>
                </a:ln>
                <a:solidFill>
                  <a:srgbClr val="3C4658"/>
                </a:solidFill>
                <a:effectLst/>
                <a:uLnTx/>
                <a:uFillTx/>
                <a:latin typeface="Calibri" panose="020F0502020204030204"/>
                <a:ea typeface="+mn-ea"/>
                <a:cs typeface="Calibri"/>
              </a:rPr>
              <a:t>belonging to non-dominant cultures and living </a:t>
            </a:r>
            <a:r>
              <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rPr>
              <a:t>in </a:t>
            </a:r>
            <a:r>
              <a:rPr kumimoji="0" lang="en-US" sz="1600" b="0" i="1" u="none" strike="noStrike" kern="1200" cap="none" spc="0" normalizeH="0" baseline="0" noProof="0" dirty="0" smtClean="0">
                <a:ln>
                  <a:noFill/>
                </a:ln>
                <a:solidFill>
                  <a:srgbClr val="3C4658"/>
                </a:solidFill>
                <a:effectLst/>
                <a:uLnTx/>
                <a:uFillTx/>
                <a:latin typeface="Calibri" panose="020F0502020204030204"/>
                <a:ea typeface="+mn-ea"/>
                <a:cs typeface="Calibri"/>
              </a:rPr>
              <a:t>poverty... </a:t>
            </a:r>
            <a:endParaRPr kumimoji="0" lang="en-US" sz="1600" b="0" i="1" u="none" strike="noStrike" kern="1200" cap="none" spc="0" normalizeH="0" baseline="0" noProof="0" dirty="0">
              <a:ln>
                <a:noFill/>
              </a:ln>
              <a:solidFill>
                <a:srgbClr val="3C4658"/>
              </a:solidFill>
              <a:effectLst/>
              <a:uLnTx/>
              <a:uFillTx/>
              <a:latin typeface="Calibri" panose="020F0502020204030204"/>
              <a:ea typeface="+mn-ea"/>
              <a:cs typeface="Calibri"/>
            </a:endParaRPr>
          </a:p>
        </p:txBody>
      </p:sp>
      <p:sp>
        <p:nvSpPr>
          <p:cNvPr id="5" name="object 20"/>
          <p:cNvSpPr/>
          <p:nvPr/>
        </p:nvSpPr>
        <p:spPr>
          <a:xfrm>
            <a:off x="9378086" y="2049581"/>
            <a:ext cx="2496311" cy="188213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7"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46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4BBA37-0DF7-41A5-A7F1-D9A717FED804}"/>
              </a:ext>
            </a:extLst>
          </p:cNvPr>
          <p:cNvGrpSpPr/>
          <p:nvPr/>
        </p:nvGrpSpPr>
        <p:grpSpPr>
          <a:xfrm>
            <a:off x="1981199" y="997526"/>
            <a:ext cx="8528461" cy="2274000"/>
            <a:chOff x="4502631" y="1960465"/>
            <a:chExt cx="6463607" cy="1868718"/>
          </a:xfrm>
        </p:grpSpPr>
        <p:sp>
          <p:nvSpPr>
            <p:cNvPr id="3" name="Title Placeholder 10">
              <a:extLst>
                <a:ext uri="{FF2B5EF4-FFF2-40B4-BE49-F238E27FC236}">
                  <a16:creationId xmlns:a16="http://schemas.microsoft.com/office/drawing/2014/main" id="{A0DF5849-D05E-4C2F-AA6B-17CBAE621546}"/>
                </a:ext>
              </a:extLst>
            </p:cNvPr>
            <p:cNvSpPr txBox="1">
              <a:spLocks/>
            </p:cNvSpPr>
            <p:nvPr/>
          </p:nvSpPr>
          <p:spPr>
            <a:xfrm>
              <a:off x="4502631" y="1960465"/>
              <a:ext cx="6463607" cy="11710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539750" marR="0" lvl="0" indent="-53975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j-ea"/>
                  <a:cs typeface="+mj-cs"/>
                </a:rPr>
                <a:t>Why Trauma Awareness Matters</a:t>
              </a:r>
              <a:endParaRPr kumimoji="0" lang="sr-Latn-RS" sz="32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4" name="Rectangle 3">
              <a:extLst>
                <a:ext uri="{FF2B5EF4-FFF2-40B4-BE49-F238E27FC236}">
                  <a16:creationId xmlns:a16="http://schemas.microsoft.com/office/drawing/2014/main" id="{03AE314D-2C8A-48BF-B9D6-CEFF0CAA65AF}"/>
                </a:ext>
              </a:extLst>
            </p:cNvPr>
            <p:cNvSpPr/>
            <p:nvPr/>
          </p:nvSpPr>
          <p:spPr>
            <a:xfrm>
              <a:off x="5026183" y="3019302"/>
              <a:ext cx="5920805" cy="80988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Calibri"/>
                  <a:cs typeface="Times New Roman"/>
                </a:rPr>
                <a:t>To put it simply, childhood experiences are the most powerful determinants of who we become as adults.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Picture 10" descr="C:\Documents and Settings\ShelbyTL\Local Settings\Temporary Internet Files\Content.IE5\TLW7AB1E\MPj04222830000[1].jpg"/>
          <p:cNvPicPr>
            <a:picLocks noChangeAspect="1" noChangeArrowheads="1"/>
          </p:cNvPicPr>
          <p:nvPr/>
        </p:nvPicPr>
        <p:blipFill>
          <a:blip r:embed="rId3" cstate="print"/>
          <a:srcRect/>
          <a:stretch>
            <a:fillRect/>
          </a:stretch>
        </p:blipFill>
        <p:spPr bwMode="auto">
          <a:xfrm>
            <a:off x="4495800" y="3962400"/>
            <a:ext cx="3123395" cy="20812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99581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9" name="Content Placeholder 8"/>
          <p:cNvSpPr txBox="1">
            <a:spLocks/>
          </p:cNvSpPr>
          <p:nvPr/>
        </p:nvSpPr>
        <p:spPr>
          <a:xfrm>
            <a:off x="990600" y="1295400"/>
            <a:ext cx="10134600" cy="518160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Calibri"/>
                <a:cs typeface="Times New Roman"/>
              </a:rPr>
              <a:t>PAR</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 = The difference in rate of a condition between an exposed population and an unexposed population.</a:t>
            </a:r>
          </a:p>
          <a:p>
            <a:pPr marL="0" marR="0" lvl="0" indent="0" algn="l" defTabSz="914400" rtl="0" eaLnBrk="1" fontAlgn="auto" latinLnBrk="0" hangingPunct="1">
              <a:lnSpc>
                <a:spcPct val="115000"/>
              </a:lnSpc>
              <a:spcBef>
                <a:spcPts val="0"/>
              </a:spcBef>
              <a:spcAft>
                <a:spcPts val="600"/>
              </a:spcAft>
              <a:buClrTx/>
              <a:buSzTx/>
              <a:buFontTx/>
              <a:buNone/>
              <a:tabLst/>
              <a:defRPr/>
            </a:pPr>
            <a:endParaRPr kumimoji="0" lang="en-US" sz="3200" b="0" i="0" u="none" strike="noStrike" kern="1200" cap="none" spc="0" normalizeH="0" baseline="0" noProof="0" dirty="0" smtClean="0">
              <a:ln>
                <a:noFill/>
              </a:ln>
              <a:solidFill>
                <a:prstClr val="white"/>
              </a:solidFill>
              <a:effectLst/>
              <a:uLnTx/>
              <a:uFillTx/>
              <a:latin typeface="Calibri"/>
              <a:ea typeface="Calibri"/>
              <a:cs typeface="Times New Roman"/>
            </a:endParaRP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a:ea typeface="Calibri"/>
                <a:cs typeface="Times New Roman"/>
              </a:rPr>
              <a:t>In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this case, it is a calculation used by the CDC to estimate the proportion of a health outcome caused by ACE.</a:t>
            </a:r>
          </a:p>
          <a:p>
            <a:pPr marL="0" marR="0" lvl="0" indent="0" algn="l" defTabSz="914400" rtl="0" eaLnBrk="1" fontAlgn="auto" latinLnBrk="0" hangingPunct="1">
              <a:lnSpc>
                <a:spcPct val="115000"/>
              </a:lnSpc>
              <a:spcBef>
                <a:spcPts val="0"/>
              </a:spcBef>
              <a:spcAft>
                <a:spcPts val="600"/>
              </a:spcAft>
              <a:buClrTx/>
              <a:buSzTx/>
              <a:buFontTx/>
              <a:buNone/>
              <a:tabLst/>
              <a:defRPr/>
            </a:pPr>
            <a:endParaRPr kumimoji="0" lang="en-US" sz="3200" b="0" i="0" u="none" strike="noStrike" kern="1200" cap="none" spc="0" normalizeH="0" baseline="0" noProof="0" dirty="0" smtClean="0">
              <a:ln>
                <a:noFill/>
              </a:ln>
              <a:solidFill>
                <a:prstClr val="white"/>
              </a:solidFill>
              <a:effectLst/>
              <a:uLnTx/>
              <a:uFillTx/>
              <a:latin typeface="Calibri"/>
              <a:ea typeface="Calibri"/>
              <a:cs typeface="Times New Roman"/>
            </a:endParaRP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a:ea typeface="Calibri"/>
                <a:cs typeface="Times New Roman"/>
              </a:rPr>
              <a:t>Takes </a:t>
            </a:r>
            <a:r>
              <a:rPr kumimoji="0" lang="en-US" sz="3200" b="0" i="0" u="none" strike="noStrike" kern="1200" cap="none" spc="0" normalizeH="0" baseline="0" noProof="0" dirty="0">
                <a:ln>
                  <a:noFill/>
                </a:ln>
                <a:solidFill>
                  <a:prstClr val="white"/>
                </a:solidFill>
                <a:effectLst/>
                <a:uLnTx/>
                <a:uFillTx/>
                <a:latin typeface="Calibri"/>
                <a:ea typeface="Calibri"/>
                <a:cs typeface="Times New Roman"/>
              </a:rPr>
              <a:t>into account:</a:t>
            </a:r>
          </a:p>
          <a:p>
            <a:pPr marL="742950" marR="0" lvl="1" indent="-285750" algn="l" defTabSz="914400" rtl="0" eaLnBrk="1" fontAlgn="auto" latinLnBrk="0" hangingPunct="1">
              <a:lnSpc>
                <a:spcPct val="115000"/>
              </a:lnSpc>
              <a:spcBef>
                <a:spcPts val="0"/>
              </a:spcBef>
              <a:spcAft>
                <a:spcPts val="600"/>
              </a:spcAft>
              <a:buClrTx/>
              <a:buSzTx/>
              <a:buFont typeface="Wingdings" pitchFamily="2" charset="2"/>
              <a:buChar char="Ø"/>
              <a:tabLst/>
              <a:defRPr/>
            </a:pPr>
            <a:r>
              <a:rPr kumimoji="0" lang="en-US" sz="2800" b="0" i="0" u="none" strike="noStrike" kern="1200" cap="none" spc="0" normalizeH="0" baseline="0" noProof="0" dirty="0" smtClean="0">
                <a:ln>
                  <a:noFill/>
                </a:ln>
                <a:solidFill>
                  <a:prstClr val="white"/>
                </a:solidFill>
                <a:effectLst/>
                <a:uLnTx/>
                <a:uFillTx/>
                <a:latin typeface="Calibri"/>
                <a:ea typeface="Calibri"/>
                <a:cs typeface="Times New Roman"/>
              </a:rPr>
              <a:t> The </a:t>
            </a:r>
            <a:r>
              <a:rPr kumimoji="0" lang="en-US" sz="2800" b="0" i="0" u="none" strike="noStrike" kern="1200" cap="none" spc="0" normalizeH="0" baseline="0" noProof="0" dirty="0">
                <a:ln>
                  <a:noFill/>
                </a:ln>
                <a:solidFill>
                  <a:prstClr val="white"/>
                </a:solidFill>
                <a:effectLst/>
                <a:uLnTx/>
                <a:uFillTx/>
                <a:latin typeface="Calibri"/>
                <a:ea typeface="Calibri"/>
                <a:cs typeface="Times New Roman"/>
              </a:rPr>
              <a:t>increased risk due to each level of ACE</a:t>
            </a:r>
          </a:p>
          <a:p>
            <a:pPr marL="742950" marR="0" lvl="1" indent="-285750" algn="l" defTabSz="914400" rtl="0" eaLnBrk="1" fontAlgn="auto" latinLnBrk="0" hangingPunct="1">
              <a:lnSpc>
                <a:spcPct val="115000"/>
              </a:lnSpc>
              <a:spcBef>
                <a:spcPts val="0"/>
              </a:spcBef>
              <a:spcAft>
                <a:spcPts val="600"/>
              </a:spcAft>
              <a:buClrTx/>
              <a:buSzTx/>
              <a:buFont typeface="Wingdings" pitchFamily="2" charset="2"/>
              <a:buChar char="Ø"/>
              <a:tabLst/>
              <a:defRPr/>
            </a:pPr>
            <a:r>
              <a:rPr kumimoji="0" lang="en-US" sz="2800" b="0" i="0" u="none" strike="noStrike" kern="1200" cap="none" spc="0" normalizeH="0" baseline="0" noProof="0" dirty="0" smtClean="0">
                <a:ln>
                  <a:noFill/>
                </a:ln>
                <a:solidFill>
                  <a:prstClr val="white"/>
                </a:solidFill>
                <a:effectLst/>
                <a:uLnTx/>
                <a:uFillTx/>
                <a:latin typeface="Calibri"/>
                <a:ea typeface="Calibri"/>
                <a:cs typeface="Times New Roman"/>
              </a:rPr>
              <a:t> The </a:t>
            </a:r>
            <a:r>
              <a:rPr kumimoji="0" lang="en-US" sz="2800" b="0" i="0" u="none" strike="noStrike" kern="1200" cap="none" spc="0" normalizeH="0" baseline="0" noProof="0" dirty="0">
                <a:ln>
                  <a:noFill/>
                </a:ln>
                <a:solidFill>
                  <a:prstClr val="white"/>
                </a:solidFill>
                <a:effectLst/>
                <a:uLnTx/>
                <a:uFillTx/>
                <a:latin typeface="Calibri"/>
                <a:ea typeface="Calibri"/>
                <a:cs typeface="Times New Roman"/>
              </a:rPr>
              <a:t>prevalence of the number of ACE categories</a:t>
            </a:r>
          </a:p>
          <a:p>
            <a:pPr marL="342900" marR="0" lvl="0" indent="-342900" algn="l" defTabSz="914400" rtl="0" eaLnBrk="1" fontAlgn="auto" latinLnBrk="0" hangingPunct="1">
              <a:lnSpc>
                <a:spcPct val="115000"/>
              </a:lnSpc>
              <a:spcBef>
                <a:spcPts val="0"/>
              </a:spcBef>
              <a:spcAft>
                <a:spcPts val="600"/>
              </a:spcAft>
              <a:buClrTx/>
              <a:buSzTx/>
              <a:buFont typeface="Symbol"/>
              <a:buChar char=""/>
              <a:tabLst/>
              <a:defRPr/>
            </a:pPr>
            <a:endParaRPr kumimoji="0" lang="en-US" sz="3200" b="0" i="0" u="none" strike="noStrike" kern="1200" cap="none" spc="0" normalizeH="0" baseline="0" noProof="0" dirty="0">
              <a:ln>
                <a:noFill/>
              </a:ln>
              <a:solidFill>
                <a:srgbClr val="8064A2">
                  <a:lumMod val="75000"/>
                </a:srgbClr>
              </a:solidFill>
              <a:effectLst/>
              <a:uLnTx/>
              <a:uFillTx/>
              <a:latin typeface="Calibri"/>
              <a:ea typeface="Calibri"/>
              <a:cs typeface="Times New Roman"/>
            </a:endParaRPr>
          </a:p>
          <a:p>
            <a:pPr marL="342900" marR="0" lvl="0" indent="-342900" algn="l" defTabSz="914400" rtl="0" eaLnBrk="1" fontAlgn="auto" latinLnBrk="0" hangingPunct="1">
              <a:lnSpc>
                <a:spcPct val="115000"/>
              </a:lnSpc>
              <a:spcBef>
                <a:spcPts val="0"/>
              </a:spcBef>
              <a:spcAft>
                <a:spcPts val="600"/>
              </a:spcAft>
              <a:buClrTx/>
              <a:buSzTx/>
              <a:buFont typeface="Symbol"/>
              <a:buChar char=""/>
              <a:tabLst/>
              <a:defRPr/>
            </a:pPr>
            <a:endParaRPr kumimoji="0" lang="en-US" sz="3200" b="0" i="0" u="none" strike="noStrike" kern="1200" cap="none" spc="0" normalizeH="0" baseline="0" noProof="0" dirty="0">
              <a:ln>
                <a:noFill/>
              </a:ln>
              <a:solidFill>
                <a:srgbClr val="8064A2">
                  <a:lumMod val="75000"/>
                </a:srgbClr>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 name="Title 1"/>
          <p:cNvSpPr>
            <a:spLocks noGrp="1"/>
          </p:cNvSpPr>
          <p:nvPr>
            <p:ph type="title"/>
          </p:nvPr>
        </p:nvSpPr>
        <p:spPr>
          <a:xfrm>
            <a:off x="276727" y="137771"/>
            <a:ext cx="8546954" cy="891117"/>
          </a:xfrm>
        </p:spPr>
        <p:txBody>
          <a:bodyPr>
            <a:normAutofit/>
          </a:bodyPr>
          <a:lstStyle/>
          <a:p>
            <a:r>
              <a:rPr lang="en-US" sz="2500" dirty="0" smtClean="0">
                <a:solidFill>
                  <a:schemeClr val="bg1"/>
                </a:solidFill>
                <a:latin typeface="Arial Black" panose="020B0A04020102020204" pitchFamily="34" charset="0"/>
              </a:rPr>
              <a:t>POPULATION ATTRIBUTABLE RISK</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272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POPULATION ATTRIBUTABLE RISK</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p:nvPr>
            <p:extLst/>
          </p:nvPr>
        </p:nvGraphicFramePr>
        <p:xfrm>
          <a:off x="2971800" y="1777269"/>
          <a:ext cx="62484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876800" y="39579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78.3%</a:t>
            </a:r>
          </a:p>
        </p:txBody>
      </p:sp>
      <p:sp>
        <p:nvSpPr>
          <p:cNvPr id="10" name="TextBox 9"/>
          <p:cNvSpPr txBox="1"/>
          <p:nvPr/>
        </p:nvSpPr>
        <p:spPr>
          <a:xfrm>
            <a:off x="3733800" y="30435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21.7%</a:t>
            </a:r>
          </a:p>
        </p:txBody>
      </p:sp>
      <p:sp>
        <p:nvSpPr>
          <p:cNvPr id="11" name="TextBox 10"/>
          <p:cNvSpPr txBox="1"/>
          <p:nvPr/>
        </p:nvSpPr>
        <p:spPr>
          <a:xfrm>
            <a:off x="533400" y="6243189"/>
            <a:ext cx="6629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Risk data from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Felitti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et. al: PAR analysis: RE Voorhees</a:t>
            </a:r>
          </a:p>
        </p:txBody>
      </p:sp>
    </p:spTree>
    <p:extLst>
      <p:ext uri="{BB962C8B-B14F-4D97-AF65-F5344CB8AC3E}">
        <p14:creationId xmlns:p14="http://schemas.microsoft.com/office/powerpoint/2010/main" val="23833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POPULATION ATTRIBUTABLE RISK</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76800" y="39579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78.3%</a:t>
            </a:r>
          </a:p>
        </p:txBody>
      </p:sp>
      <p:sp>
        <p:nvSpPr>
          <p:cNvPr id="10" name="TextBox 9"/>
          <p:cNvSpPr txBox="1"/>
          <p:nvPr/>
        </p:nvSpPr>
        <p:spPr>
          <a:xfrm>
            <a:off x="3733800" y="30435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21.7%</a:t>
            </a:r>
          </a:p>
        </p:txBody>
      </p:sp>
      <p:sp>
        <p:nvSpPr>
          <p:cNvPr id="11" name="TextBox 10"/>
          <p:cNvSpPr txBox="1"/>
          <p:nvPr/>
        </p:nvSpPr>
        <p:spPr>
          <a:xfrm>
            <a:off x="533400" y="6243189"/>
            <a:ext cx="6629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Risk data from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Felitti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et. al: PAR analysis: RE Voorhees</a:t>
            </a:r>
          </a:p>
        </p:txBody>
      </p:sp>
      <p:graphicFrame>
        <p:nvGraphicFramePr>
          <p:cNvPr id="12" name="Chart 11"/>
          <p:cNvGraphicFramePr/>
          <p:nvPr>
            <p:extLst/>
          </p:nvPr>
        </p:nvGraphicFramePr>
        <p:xfrm>
          <a:off x="3046998" y="1777269"/>
          <a:ext cx="62484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5638800" y="3617268"/>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45.8%</a:t>
            </a:r>
          </a:p>
        </p:txBody>
      </p:sp>
      <p:sp>
        <p:nvSpPr>
          <p:cNvPr id="14" name="TextBox 13"/>
          <p:cNvSpPr txBox="1"/>
          <p:nvPr/>
        </p:nvSpPr>
        <p:spPr>
          <a:xfrm>
            <a:off x="3733800" y="31959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54.2%</a:t>
            </a:r>
          </a:p>
        </p:txBody>
      </p:sp>
    </p:spTree>
    <p:extLst>
      <p:ext uri="{BB962C8B-B14F-4D97-AF65-F5344CB8AC3E}">
        <p14:creationId xmlns:p14="http://schemas.microsoft.com/office/powerpoint/2010/main" val="5567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POPULATION ATTRIBUTABLE RISK</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76800" y="39579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78.3%</a:t>
            </a:r>
          </a:p>
        </p:txBody>
      </p:sp>
      <p:sp>
        <p:nvSpPr>
          <p:cNvPr id="10" name="TextBox 9"/>
          <p:cNvSpPr txBox="1"/>
          <p:nvPr/>
        </p:nvSpPr>
        <p:spPr>
          <a:xfrm>
            <a:off x="3733800" y="30435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21.7%</a:t>
            </a:r>
          </a:p>
        </p:txBody>
      </p:sp>
      <p:sp>
        <p:nvSpPr>
          <p:cNvPr id="11" name="TextBox 10"/>
          <p:cNvSpPr txBox="1"/>
          <p:nvPr/>
        </p:nvSpPr>
        <p:spPr>
          <a:xfrm>
            <a:off x="533400" y="6243189"/>
            <a:ext cx="6629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Risk data from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Felitti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et. al: PAR analysis: RE Voorhees</a:t>
            </a:r>
          </a:p>
        </p:txBody>
      </p:sp>
      <p:sp>
        <p:nvSpPr>
          <p:cNvPr id="13" name="TextBox 12"/>
          <p:cNvSpPr txBox="1"/>
          <p:nvPr/>
        </p:nvSpPr>
        <p:spPr>
          <a:xfrm>
            <a:off x="5638800" y="3617268"/>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45.8%</a:t>
            </a:r>
          </a:p>
        </p:txBody>
      </p:sp>
      <p:sp>
        <p:nvSpPr>
          <p:cNvPr id="14" name="TextBox 13"/>
          <p:cNvSpPr txBox="1"/>
          <p:nvPr/>
        </p:nvSpPr>
        <p:spPr>
          <a:xfrm>
            <a:off x="3886200" y="3048001"/>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54.2%</a:t>
            </a:r>
          </a:p>
        </p:txBody>
      </p:sp>
      <p:graphicFrame>
        <p:nvGraphicFramePr>
          <p:cNvPr id="15" name="Chart 14"/>
          <p:cNvGraphicFramePr/>
          <p:nvPr>
            <p:extLst/>
          </p:nvPr>
        </p:nvGraphicFramePr>
        <p:xfrm>
          <a:off x="3200400" y="172491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3505200" y="3426024"/>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67.9%</a:t>
            </a:r>
          </a:p>
        </p:txBody>
      </p:sp>
      <p:sp>
        <p:nvSpPr>
          <p:cNvPr id="17" name="TextBox 16"/>
          <p:cNvSpPr txBox="1"/>
          <p:nvPr/>
        </p:nvSpPr>
        <p:spPr>
          <a:xfrm>
            <a:off x="5334000" y="31959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32.1%</a:t>
            </a:r>
          </a:p>
        </p:txBody>
      </p:sp>
    </p:spTree>
    <p:extLst>
      <p:ext uri="{BB962C8B-B14F-4D97-AF65-F5344CB8AC3E}">
        <p14:creationId xmlns:p14="http://schemas.microsoft.com/office/powerpoint/2010/main" val="2529828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POPULATION ATTRIBUTABLE RISK</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76800" y="39579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78.3%</a:t>
            </a:r>
          </a:p>
        </p:txBody>
      </p:sp>
      <p:sp>
        <p:nvSpPr>
          <p:cNvPr id="10" name="TextBox 9"/>
          <p:cNvSpPr txBox="1"/>
          <p:nvPr/>
        </p:nvSpPr>
        <p:spPr>
          <a:xfrm>
            <a:off x="3733800" y="30435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21.7%</a:t>
            </a:r>
          </a:p>
        </p:txBody>
      </p:sp>
      <p:sp>
        <p:nvSpPr>
          <p:cNvPr id="11" name="TextBox 10"/>
          <p:cNvSpPr txBox="1"/>
          <p:nvPr/>
        </p:nvSpPr>
        <p:spPr>
          <a:xfrm>
            <a:off x="533400" y="6243189"/>
            <a:ext cx="6629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Risk data from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Felitti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et. al: PAR analysis: RE Voorhees</a:t>
            </a:r>
          </a:p>
        </p:txBody>
      </p:sp>
      <p:sp>
        <p:nvSpPr>
          <p:cNvPr id="13" name="TextBox 12"/>
          <p:cNvSpPr txBox="1"/>
          <p:nvPr/>
        </p:nvSpPr>
        <p:spPr>
          <a:xfrm>
            <a:off x="5638800" y="3617268"/>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45.8%</a:t>
            </a:r>
          </a:p>
        </p:txBody>
      </p:sp>
      <p:sp>
        <p:nvSpPr>
          <p:cNvPr id="14" name="TextBox 13"/>
          <p:cNvSpPr txBox="1"/>
          <p:nvPr/>
        </p:nvSpPr>
        <p:spPr>
          <a:xfrm>
            <a:off x="3886200" y="3048001"/>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54.2%</a:t>
            </a:r>
          </a:p>
        </p:txBody>
      </p:sp>
      <p:sp>
        <p:nvSpPr>
          <p:cNvPr id="16" name="TextBox 15"/>
          <p:cNvSpPr txBox="1"/>
          <p:nvPr/>
        </p:nvSpPr>
        <p:spPr>
          <a:xfrm>
            <a:off x="3733800" y="3426024"/>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67.9%</a:t>
            </a:r>
          </a:p>
        </p:txBody>
      </p:sp>
      <p:sp>
        <p:nvSpPr>
          <p:cNvPr id="17" name="TextBox 16"/>
          <p:cNvSpPr txBox="1"/>
          <p:nvPr/>
        </p:nvSpPr>
        <p:spPr>
          <a:xfrm>
            <a:off x="5334000" y="2892624"/>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32.1%</a:t>
            </a:r>
          </a:p>
        </p:txBody>
      </p:sp>
      <p:graphicFrame>
        <p:nvGraphicFramePr>
          <p:cNvPr id="12" name="Chart 11"/>
          <p:cNvGraphicFramePr/>
          <p:nvPr>
            <p:extLst/>
          </p:nvPr>
        </p:nvGraphicFramePr>
        <p:xfrm>
          <a:off x="3048000" y="1739169"/>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4648200" y="41103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96.8%</a:t>
            </a:r>
          </a:p>
        </p:txBody>
      </p:sp>
      <p:sp>
        <p:nvSpPr>
          <p:cNvPr id="19" name="TextBox 18"/>
          <p:cNvSpPr txBox="1"/>
          <p:nvPr/>
        </p:nvSpPr>
        <p:spPr>
          <a:xfrm>
            <a:off x="5410200" y="2437657"/>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3.2%</a:t>
            </a:r>
          </a:p>
        </p:txBody>
      </p:sp>
    </p:spTree>
    <p:extLst>
      <p:ext uri="{BB962C8B-B14F-4D97-AF65-F5344CB8AC3E}">
        <p14:creationId xmlns:p14="http://schemas.microsoft.com/office/powerpoint/2010/main" val="57728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POPULATION ATTRIBUTABLE RISK</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76800" y="39579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78.3%</a:t>
            </a:r>
          </a:p>
        </p:txBody>
      </p:sp>
      <p:sp>
        <p:nvSpPr>
          <p:cNvPr id="10" name="TextBox 9"/>
          <p:cNvSpPr txBox="1"/>
          <p:nvPr/>
        </p:nvSpPr>
        <p:spPr>
          <a:xfrm>
            <a:off x="3733800" y="3043535"/>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21.7%</a:t>
            </a:r>
          </a:p>
        </p:txBody>
      </p:sp>
      <p:sp>
        <p:nvSpPr>
          <p:cNvPr id="11" name="TextBox 10"/>
          <p:cNvSpPr txBox="1"/>
          <p:nvPr/>
        </p:nvSpPr>
        <p:spPr>
          <a:xfrm>
            <a:off x="533400" y="6243189"/>
            <a:ext cx="6629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Risk data from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Felitti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et. al: PAR analysis: RE Voorhees</a:t>
            </a:r>
          </a:p>
        </p:txBody>
      </p:sp>
      <p:sp>
        <p:nvSpPr>
          <p:cNvPr id="13" name="TextBox 12"/>
          <p:cNvSpPr txBox="1"/>
          <p:nvPr/>
        </p:nvSpPr>
        <p:spPr>
          <a:xfrm>
            <a:off x="5638800" y="3617268"/>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45.8%</a:t>
            </a:r>
          </a:p>
        </p:txBody>
      </p:sp>
      <p:sp>
        <p:nvSpPr>
          <p:cNvPr id="14" name="TextBox 13"/>
          <p:cNvSpPr txBox="1"/>
          <p:nvPr/>
        </p:nvSpPr>
        <p:spPr>
          <a:xfrm>
            <a:off x="3886200" y="3048001"/>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54.2%</a:t>
            </a:r>
          </a:p>
        </p:txBody>
      </p:sp>
      <p:sp>
        <p:nvSpPr>
          <p:cNvPr id="16" name="TextBox 15"/>
          <p:cNvSpPr txBox="1"/>
          <p:nvPr/>
        </p:nvSpPr>
        <p:spPr>
          <a:xfrm>
            <a:off x="3733800" y="3426024"/>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67.9%</a:t>
            </a:r>
          </a:p>
        </p:txBody>
      </p:sp>
      <p:sp>
        <p:nvSpPr>
          <p:cNvPr id="17" name="TextBox 16"/>
          <p:cNvSpPr txBox="1"/>
          <p:nvPr/>
        </p:nvSpPr>
        <p:spPr>
          <a:xfrm>
            <a:off x="5334000" y="2892624"/>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32.1%</a:t>
            </a:r>
          </a:p>
        </p:txBody>
      </p:sp>
      <p:graphicFrame>
        <p:nvGraphicFramePr>
          <p:cNvPr id="15" name="Chart 14"/>
          <p:cNvGraphicFramePr/>
          <p:nvPr>
            <p:extLst/>
          </p:nvPr>
        </p:nvGraphicFramePr>
        <p:xfrm>
          <a:off x="3123198" y="1777269"/>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4648200" y="3276601"/>
            <a:ext cx="106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spTree>
    <p:extLst>
      <p:ext uri="{BB962C8B-B14F-4D97-AF65-F5344CB8AC3E}">
        <p14:creationId xmlns:p14="http://schemas.microsoft.com/office/powerpoint/2010/main" val="2611930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9035"/>
            <a:ext cx="7415684" cy="5623267"/>
          </a:xfrm>
          <a:prstGeom prst="rect">
            <a:avLst/>
          </a:prstGeom>
        </p:spPr>
      </p:pic>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1170340" y="548676"/>
            <a:ext cx="3797075" cy="49687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0F4A3F"/>
                </a:solidFill>
                <a:effectLst/>
                <a:uLnTx/>
                <a:uFillTx/>
                <a:latin typeface="Calibri" panose="020F0502020204030204"/>
                <a:ea typeface="+mj-ea"/>
                <a:cs typeface="+mj-cs"/>
              </a:rPr>
              <a:t>The </a:t>
            </a:r>
            <a:r>
              <a:rPr kumimoji="0" lang="en-US" sz="4000" b="1" i="0" u="none" strike="noStrike" kern="1200" cap="none" spc="0" normalizeH="0" baseline="0" noProof="0" dirty="0" smtClean="0">
                <a:ln>
                  <a:noFill/>
                </a:ln>
                <a:solidFill>
                  <a:srgbClr val="30594B"/>
                </a:solidFill>
                <a:effectLst/>
                <a:uLnTx/>
                <a:uFillTx/>
                <a:latin typeface="Calibri" panose="020F0502020204030204"/>
                <a:ea typeface="+mj-ea"/>
                <a:cs typeface="+mj-cs"/>
              </a:rPr>
              <a:t>ACE</a:t>
            </a:r>
            <a:r>
              <a:rPr kumimoji="0" lang="en-US" sz="4000" b="1" i="0" u="none" strike="noStrike" kern="1200" cap="none" spc="0" normalizeH="0" baseline="0" noProof="0" dirty="0" smtClean="0">
                <a:ln>
                  <a:noFill/>
                </a:ln>
                <a:solidFill>
                  <a:srgbClr val="0F4A3F"/>
                </a:solidFill>
                <a:effectLst/>
                <a:uLnTx/>
                <a:uFillTx/>
                <a:latin typeface="Calibri" panose="020F0502020204030204"/>
                <a:ea typeface="+mj-ea"/>
                <a:cs typeface="+mj-cs"/>
              </a:rPr>
              <a:t> Pyramid</a:t>
            </a:r>
            <a:endParaRPr kumimoji="0" lang="sr-Latn-RS" sz="4000" b="1" i="0" u="none" strike="noStrike" kern="1200" cap="none" spc="0" normalizeH="0" baseline="0" noProof="0" dirty="0">
              <a:ln>
                <a:noFill/>
              </a:ln>
              <a:solidFill>
                <a:srgbClr val="0F4A3F"/>
              </a:solidFill>
              <a:effectLst/>
              <a:uLnTx/>
              <a:uFillTx/>
              <a:latin typeface="Calibri" panose="020F0502020204030204"/>
              <a:ea typeface="+mj-ea"/>
              <a:cs typeface="+mj-cs"/>
            </a:endParaRPr>
          </a:p>
        </p:txBody>
      </p:sp>
      <p:sp>
        <p:nvSpPr>
          <p:cNvPr id="4" name="Rectangle 3"/>
          <p:cNvSpPr/>
          <p:nvPr/>
        </p:nvSpPr>
        <p:spPr>
          <a:xfrm>
            <a:off x="7907462" y="1277575"/>
            <a:ext cx="3756940" cy="1323439"/>
          </a:xfrm>
          <a:prstGeom prst="rect">
            <a:avLst/>
          </a:prstGeom>
        </p:spPr>
        <p:txBody>
          <a:bodyPr wrap="square">
            <a:spAutoFit/>
          </a:bodyPr>
          <a:lstStyle/>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C4658"/>
                </a:solidFill>
                <a:effectLst>
                  <a:glow rad="101600">
                    <a:srgbClr val="ED7D31">
                      <a:satMod val="175000"/>
                      <a:alpha val="40000"/>
                    </a:srgbClr>
                  </a:glow>
                </a:effectLst>
                <a:uLnTx/>
                <a:uFillTx/>
                <a:latin typeface="Calibri" panose="020F0502020204030204"/>
                <a:ea typeface="+mn-ea"/>
                <a:cs typeface="+mn-cs"/>
              </a:rPr>
              <a:t>Without accounting </a:t>
            </a:r>
            <a:r>
              <a:rPr kumimoji="0" lang="en-US" sz="1600" b="1" i="1" u="none" strike="noStrike" kern="1200" cap="none" spc="0" normalizeH="0" baseline="0" noProof="0" dirty="0" smtClean="0">
                <a:ln>
                  <a:noFill/>
                </a:ln>
                <a:solidFill>
                  <a:srgbClr val="3C4658"/>
                </a:solidFill>
                <a:effectLst>
                  <a:glow rad="101600">
                    <a:srgbClr val="ED7D31">
                      <a:satMod val="175000"/>
                      <a:alpha val="40000"/>
                    </a:srgbClr>
                  </a:glow>
                </a:effectLst>
                <a:uLnTx/>
                <a:uFillTx/>
                <a:latin typeface="Calibri" panose="020F0502020204030204"/>
                <a:ea typeface="+mn-ea"/>
                <a:cs typeface="+mn-cs"/>
              </a:rPr>
              <a:t>for individual </a:t>
            </a:r>
            <a:r>
              <a:rPr kumimoji="0" lang="en-US" sz="1600" b="1" i="1" u="none" strike="noStrike" kern="1200" cap="none" spc="0" normalizeH="0" baseline="0" noProof="0" dirty="0">
                <a:ln>
                  <a:noFill/>
                </a:ln>
                <a:solidFill>
                  <a:srgbClr val="3C4658"/>
                </a:solidFill>
                <a:effectLst>
                  <a:glow rad="101600">
                    <a:srgbClr val="ED7D31">
                      <a:satMod val="175000"/>
                      <a:alpha val="40000"/>
                    </a:srgbClr>
                  </a:glow>
                </a:effectLst>
                <a:uLnTx/>
                <a:uFillTx/>
                <a:latin typeface="Calibri" panose="020F0502020204030204"/>
                <a:ea typeface="+mn-ea"/>
                <a:cs typeface="+mn-cs"/>
              </a:rPr>
              <a:t>levels </a:t>
            </a:r>
            <a:r>
              <a:rPr kumimoji="0" lang="en-US" sz="1600" b="1" i="1" u="none" strike="noStrike" kern="1200" cap="none" spc="0" normalizeH="0" baseline="0" noProof="0" dirty="0" smtClean="0">
                <a:ln>
                  <a:noFill/>
                </a:ln>
                <a:solidFill>
                  <a:srgbClr val="3C4658"/>
                </a:solidFill>
                <a:effectLst>
                  <a:glow rad="101600">
                    <a:srgbClr val="ED7D31">
                      <a:satMod val="175000"/>
                      <a:alpha val="40000"/>
                    </a:srgbClr>
                  </a:glow>
                </a:effectLst>
                <a:uLnTx/>
                <a:uFillTx/>
                <a:latin typeface="Calibri" panose="020F0502020204030204"/>
                <a:ea typeface="+mn-ea"/>
                <a:cs typeface="+mn-cs"/>
              </a:rPr>
              <a:t>of </a:t>
            </a:r>
            <a:r>
              <a:rPr kumimoji="0" lang="en-US" sz="1600" b="1" i="1" u="none" strike="noStrike" kern="1200" cap="none" spc="0" normalizeH="0" baseline="0" noProof="0" dirty="0">
                <a:ln>
                  <a:noFill/>
                </a:ln>
                <a:solidFill>
                  <a:srgbClr val="3C4658"/>
                </a:solidFill>
                <a:effectLst>
                  <a:glow rad="101600">
                    <a:srgbClr val="ED7D31">
                      <a:satMod val="175000"/>
                      <a:alpha val="40000"/>
                    </a:srgbClr>
                  </a:glow>
                </a:effectLst>
                <a:uLnTx/>
                <a:uFillTx/>
                <a:latin typeface="Calibri" panose="020F0502020204030204"/>
                <a:ea typeface="+mn-ea"/>
                <a:cs typeface="+mn-cs"/>
              </a:rPr>
              <a:t>resiliency,</a:t>
            </a:r>
            <a:r>
              <a:rPr kumimoji="0" lang="en-US" sz="1600" b="1" i="1" u="none" strike="noStrike" kern="1200" cap="none" spc="0" normalizeH="0" baseline="0" noProof="0" dirty="0">
                <a:ln>
                  <a:noFill/>
                </a:ln>
                <a:solidFill>
                  <a:srgbClr val="3C465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C4658"/>
                </a:solidFill>
                <a:effectLst/>
                <a:uLnTx/>
                <a:uFillTx/>
                <a:latin typeface="Calibri" panose="020F0502020204030204"/>
                <a:ea typeface="+mn-ea"/>
                <a:cs typeface="+mn-cs"/>
              </a:rPr>
              <a:t>this pyramid depicts </a:t>
            </a:r>
            <a:r>
              <a:rPr kumimoji="0" lang="en-US" sz="1600" b="0" i="0" u="none" strike="noStrike" kern="1200" cap="none" spc="0" normalizeH="0" baseline="0" noProof="0" dirty="0" smtClean="0">
                <a:ln>
                  <a:noFill/>
                </a:ln>
                <a:solidFill>
                  <a:srgbClr val="3C4658"/>
                </a:solidFill>
                <a:effectLst/>
                <a:uLnTx/>
                <a:uFillTx/>
                <a:latin typeface="Calibri" panose="020F0502020204030204"/>
                <a:ea typeface="+mn-ea"/>
                <a:cs typeface="+mn-cs"/>
              </a:rPr>
              <a:t>how impacts to health and well-being can occur over a lifetime as a result of exposure to Adverse Childhood Experiences.</a:t>
            </a:r>
          </a:p>
        </p:txBody>
      </p:sp>
      <p:grpSp>
        <p:nvGrpSpPr>
          <p:cNvPr id="5" name="Group 4"/>
          <p:cNvGrpSpPr/>
          <p:nvPr/>
        </p:nvGrpSpPr>
        <p:grpSpPr>
          <a:xfrm flipH="1">
            <a:off x="4311227" y="2293178"/>
            <a:ext cx="338500" cy="209116"/>
            <a:chOff x="5626100" y="1589772"/>
            <a:chExt cx="475049" cy="293473"/>
          </a:xfrm>
          <a:solidFill>
            <a:srgbClr val="3C4658"/>
          </a:solidFill>
        </p:grpSpPr>
        <p:grpSp>
          <p:nvGrpSpPr>
            <p:cNvPr id="6" name="Group 5"/>
            <p:cNvGrpSpPr/>
            <p:nvPr/>
          </p:nvGrpSpPr>
          <p:grpSpPr>
            <a:xfrm>
              <a:off x="5626100" y="1589772"/>
              <a:ext cx="195649" cy="293473"/>
              <a:chOff x="5626100" y="1589772"/>
              <a:chExt cx="195649" cy="293473"/>
            </a:xfrm>
            <a:grpFill/>
          </p:grpSpPr>
          <p:sp>
            <p:nvSpPr>
              <p:cNvPr id="10" name="Rectangle 9"/>
              <p:cNvSpPr/>
              <p:nvPr/>
            </p:nvSpPr>
            <p:spPr>
              <a:xfrm>
                <a:off x="5626100" y="1589772"/>
                <a:ext cx="195649" cy="1956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5745956" y="1785421"/>
                <a:ext cx="75793" cy="97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5905500" y="1589772"/>
              <a:ext cx="195649" cy="293473"/>
              <a:chOff x="5626100" y="1589772"/>
              <a:chExt cx="195649" cy="293473"/>
            </a:xfrm>
            <a:grpFill/>
          </p:grpSpPr>
          <p:sp>
            <p:nvSpPr>
              <p:cNvPr id="8" name="Rectangle 7"/>
              <p:cNvSpPr/>
              <p:nvPr/>
            </p:nvSpPr>
            <p:spPr>
              <a:xfrm>
                <a:off x="5626100" y="1589772"/>
                <a:ext cx="195649" cy="1956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5745956" y="1785421"/>
                <a:ext cx="75793" cy="97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9" name="Rectangle 18"/>
          <p:cNvSpPr/>
          <p:nvPr/>
        </p:nvSpPr>
        <p:spPr>
          <a:xfrm>
            <a:off x="4649727" y="2502294"/>
            <a:ext cx="1541684" cy="830997"/>
          </a:xfrm>
          <a:prstGeom prst="rect">
            <a:avLst/>
          </a:prstGeom>
        </p:spPr>
        <p:txBody>
          <a:bodyPr wrap="square">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C4658"/>
                </a:solidFill>
                <a:effectLst>
                  <a:glow rad="101600">
                    <a:srgbClr val="FFC000">
                      <a:satMod val="175000"/>
                      <a:alpha val="40000"/>
                    </a:srgbClr>
                  </a:glow>
                </a:effectLst>
                <a:uLnTx/>
                <a:uFillTx/>
                <a:latin typeface="Calibri" panose="020F0502020204030204"/>
                <a:ea typeface="+mn-ea"/>
                <a:cs typeface="+mn-cs"/>
              </a:rPr>
              <a:t>what </a:t>
            </a:r>
            <a:r>
              <a:rPr kumimoji="0" lang="en-US" sz="1600" b="0" i="1" u="none" strike="noStrike" kern="1200" cap="none" spc="0" normalizeH="0" baseline="0" noProof="0" dirty="0" smtClean="0">
                <a:ln>
                  <a:noFill/>
                </a:ln>
                <a:solidFill>
                  <a:srgbClr val="3C4658"/>
                </a:solidFill>
                <a:effectLst>
                  <a:glow rad="101600">
                    <a:srgbClr val="FFC000">
                      <a:satMod val="175000"/>
                      <a:alpha val="40000"/>
                    </a:srgbClr>
                  </a:glow>
                </a:effectLst>
                <a:uLnTx/>
                <a:uFillTx/>
                <a:latin typeface="Calibri" panose="020F0502020204030204"/>
                <a:ea typeface="+mn-ea"/>
                <a:cs typeface="+mn-cs"/>
              </a:rPr>
              <a:t>is predictable</a:t>
            </a:r>
            <a:r>
              <a:rPr kumimoji="0" lang="en-US" sz="1600" b="0" i="1" u="none" strike="noStrike" kern="1200" cap="none" spc="0" normalizeH="0" baseline="0" noProof="0" dirty="0">
                <a:ln>
                  <a:noFill/>
                </a:ln>
                <a:solidFill>
                  <a:srgbClr val="3C4658"/>
                </a:solidFill>
                <a:effectLst>
                  <a:glow rad="101600">
                    <a:srgbClr val="FFC000">
                      <a:satMod val="175000"/>
                      <a:alpha val="40000"/>
                    </a:srgbClr>
                  </a:glow>
                </a:effectLst>
                <a:uLnTx/>
                <a:uFillTx/>
                <a:latin typeface="Calibri" panose="020F0502020204030204"/>
                <a:ea typeface="+mn-ea"/>
                <a:cs typeface="+mn-cs"/>
              </a:rPr>
              <a:t>, </a:t>
            </a:r>
            <a:r>
              <a:rPr kumimoji="0" lang="en-US" sz="1600" b="0" i="1" u="none" strike="noStrike" kern="1200" cap="none" spc="0" normalizeH="0" baseline="0" noProof="0" dirty="0" smtClean="0">
                <a:ln>
                  <a:noFill/>
                </a:ln>
                <a:solidFill>
                  <a:srgbClr val="3C4658"/>
                </a:solidFill>
                <a:effectLst>
                  <a:glow rad="101600">
                    <a:srgbClr val="FFC000">
                      <a:satMod val="175000"/>
                      <a:alpha val="40000"/>
                    </a:srgbClr>
                  </a:glow>
                </a:effectLst>
                <a:uLnTx/>
                <a:uFillTx/>
                <a:latin typeface="Calibri" panose="020F0502020204030204"/>
                <a:ea typeface="+mn-ea"/>
                <a:cs typeface="+mn-cs"/>
              </a:rPr>
              <a:t/>
            </a:r>
            <a:br>
              <a:rPr kumimoji="0" lang="en-US" sz="1600" b="0" i="1" u="none" strike="noStrike" kern="1200" cap="none" spc="0" normalizeH="0" baseline="0" noProof="0" dirty="0" smtClean="0">
                <a:ln>
                  <a:noFill/>
                </a:ln>
                <a:solidFill>
                  <a:srgbClr val="3C4658"/>
                </a:solidFill>
                <a:effectLst>
                  <a:glow rad="101600">
                    <a:srgbClr val="FFC000">
                      <a:satMod val="175000"/>
                      <a:alpha val="40000"/>
                    </a:srgbClr>
                  </a:glow>
                </a:effectLst>
                <a:uLnTx/>
                <a:uFillTx/>
                <a:latin typeface="Calibri" panose="020F0502020204030204"/>
                <a:ea typeface="+mn-ea"/>
                <a:cs typeface="+mn-cs"/>
              </a:rPr>
            </a:br>
            <a:r>
              <a:rPr kumimoji="0" lang="en-US" sz="1600" b="0" i="1" u="none" strike="noStrike" kern="1200" cap="none" spc="0" normalizeH="0" baseline="0" noProof="0" dirty="0" smtClean="0">
                <a:ln>
                  <a:noFill/>
                </a:ln>
                <a:solidFill>
                  <a:srgbClr val="3C4658"/>
                </a:solidFill>
                <a:effectLst>
                  <a:glow rad="101600">
                    <a:srgbClr val="FFC000">
                      <a:satMod val="175000"/>
                      <a:alpha val="40000"/>
                    </a:srgbClr>
                  </a:glow>
                </a:effectLst>
                <a:uLnTx/>
                <a:uFillTx/>
                <a:latin typeface="Calibri" panose="020F0502020204030204"/>
                <a:ea typeface="+mn-ea"/>
                <a:cs typeface="+mn-cs"/>
              </a:rPr>
              <a:t>is preventable</a:t>
            </a:r>
            <a:endParaRPr kumimoji="0" lang="en-US" sz="1600" b="0" i="1" u="none" strike="noStrike" kern="1200" cap="none" spc="0" normalizeH="0" baseline="0" noProof="0" dirty="0">
              <a:ln>
                <a:noFill/>
              </a:ln>
              <a:solidFill>
                <a:srgbClr val="3C4658"/>
              </a:solidFill>
              <a:effectLst>
                <a:glow rad="101600">
                  <a:srgbClr val="FFC000">
                    <a:satMod val="175000"/>
                    <a:alpha val="40000"/>
                  </a:srgbClr>
                </a:glow>
              </a:effectLst>
              <a:uLnTx/>
              <a:uFillTx/>
              <a:latin typeface="Calibri" panose="020F0502020204030204"/>
              <a:ea typeface="+mn-ea"/>
              <a:cs typeface="+mn-cs"/>
            </a:endParaRPr>
          </a:p>
        </p:txBody>
      </p:sp>
      <p:sp>
        <p:nvSpPr>
          <p:cNvPr id="22" name="Rectangle 21"/>
          <p:cNvSpPr/>
          <p:nvPr/>
        </p:nvSpPr>
        <p:spPr>
          <a:xfrm>
            <a:off x="7977016" y="2709351"/>
            <a:ext cx="3617832" cy="3412031"/>
          </a:xfrm>
          <a:prstGeom prst="rect">
            <a:avLst/>
          </a:prstGeom>
          <a:noFill/>
          <a:ln w="28575">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p:cNvSpPr/>
          <p:nvPr/>
        </p:nvSpPr>
        <p:spPr>
          <a:xfrm>
            <a:off x="7977016" y="2743200"/>
            <a:ext cx="3617832" cy="3539430"/>
          </a:xfrm>
          <a:prstGeom prst="rect">
            <a:avLst/>
          </a:prstGeom>
        </p:spPr>
        <p:txBody>
          <a:bodyPr wrap="square">
            <a:spAutoFit/>
          </a:bodyPr>
          <a:lstStyle/>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The ACE study found links between ACEs and adult health risks, often leading to chronic health conditions.</a:t>
            </a:r>
          </a:p>
          <a:p>
            <a:pPr marL="12700" marR="508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C4658"/>
              </a:solidFill>
              <a:effectLst/>
              <a:uLnTx/>
              <a:uFillTx/>
              <a:latin typeface="Calibri" panose="020F0502020204030204"/>
              <a:ea typeface="+mn-ea"/>
              <a:cs typeface="+mn-cs"/>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Those with </a:t>
            </a: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4 or more ACEs </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were found to be:</a:t>
            </a:r>
            <a:b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br>
            <a:endPar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endParaRP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12.2x</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 as likely to have attempted suicide</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7.4x</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 as likely to consider themselves to be </a:t>
            </a:r>
            <a:b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b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an alcoholic</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4.7x</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 as likely to have ever used illicit drugs</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4.6x </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as likely to have had 2 or more weeks </a:t>
            </a:r>
            <a:b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b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of depressed mood in the past year</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3.2x </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as likely to have had 50 or more intercourse partners, and</a:t>
            </a:r>
          </a:p>
          <a:p>
            <a:pPr marL="298450" marR="508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3C4658"/>
                </a:solidFill>
                <a:effectLst/>
                <a:uLnTx/>
                <a:uFillTx/>
                <a:latin typeface="Calibri" panose="020F0502020204030204"/>
                <a:ea typeface="+mn-ea"/>
                <a:cs typeface="+mn-cs"/>
              </a:rPr>
              <a:t>2.3x</a:t>
            </a:r>
            <a:r>
              <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rPr>
              <a:t> as likely to smoke</a:t>
            </a:r>
          </a:p>
          <a:p>
            <a:pPr marL="12700" marR="508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3C4658"/>
              </a:solidFill>
              <a:effectLst/>
              <a:uLnTx/>
              <a:uFillTx/>
              <a:latin typeface="Calibri" panose="020F0502020204030204"/>
              <a:ea typeface="+mn-ea"/>
              <a:cs typeface="+mn-cs"/>
            </a:endParaRPr>
          </a:p>
        </p:txBody>
      </p:sp>
      <p:sp>
        <p:nvSpPr>
          <p:cNvPr id="12" name="Slide Number Placehold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Oval Callout 15"/>
          <p:cNvSpPr/>
          <p:nvPr/>
        </p:nvSpPr>
        <p:spPr>
          <a:xfrm>
            <a:off x="4012642" y="1686614"/>
            <a:ext cx="2667000" cy="1828800"/>
          </a:xfrm>
          <a:prstGeom prst="wedgeEllipseCallout">
            <a:avLst>
              <a:gd name="adj1" fmla="val -52599"/>
              <a:gd name="adj2" fmla="val 41413"/>
            </a:avLst>
          </a:prstGeom>
          <a:solidFill>
            <a:schemeClr val="bg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4393642" y="1991415"/>
            <a:ext cx="205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“Personal Solution”</a:t>
            </a:r>
          </a:p>
        </p:txBody>
      </p:sp>
      <p:sp>
        <p:nvSpPr>
          <p:cNvPr id="18"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060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1F2380AF-7697-4F61-8F93-4D10D6E5BF12}"/>
              </a:ext>
            </a:extLst>
          </p:cNvPr>
          <p:cNvSpPr txBox="1">
            <a:spLocks/>
          </p:cNvSpPr>
          <p:nvPr/>
        </p:nvSpPr>
        <p:spPr>
          <a:xfrm>
            <a:off x="2410569" y="514350"/>
            <a:ext cx="6997048" cy="1256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ACEs IMPACT MORTALITY</a:t>
            </a:r>
            <a:endParaRPr kumimoji="0" lang="sr-Latn-R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cxnSp>
        <p:nvCxnSpPr>
          <p:cNvPr id="4" name="Straight Connector 3"/>
          <p:cNvCxnSpPr/>
          <p:nvPr/>
        </p:nvCxnSpPr>
        <p:spPr>
          <a:xfrm>
            <a:off x="3257973" y="1655487"/>
            <a:ext cx="5302238" cy="4945"/>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aphicFrame>
        <p:nvGraphicFramePr>
          <p:cNvPr id="5" name="Object 3">
            <a:hlinkClick r:id="" action="ppaction://ole?verb=0"/>
          </p:cNvPr>
          <p:cNvGraphicFramePr>
            <a:graphicFrameLocks/>
          </p:cNvGraphicFramePr>
          <p:nvPr>
            <p:extLst/>
          </p:nvPr>
        </p:nvGraphicFramePr>
        <p:xfrm>
          <a:off x="1573614" y="1771208"/>
          <a:ext cx="8670955"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3006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MASLOW MATTERS!</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4" name="Group 3"/>
          <p:cNvGrpSpPr/>
          <p:nvPr/>
        </p:nvGrpSpPr>
        <p:grpSpPr>
          <a:xfrm>
            <a:off x="4572000" y="1327190"/>
            <a:ext cx="7981693" cy="4326526"/>
            <a:chOff x="5257800" y="1327190"/>
            <a:chExt cx="7981693" cy="4326526"/>
          </a:xfrm>
        </p:grpSpPr>
        <p:pic>
          <p:nvPicPr>
            <p:cNvPr id="7" name="Picture 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57800" y="1327190"/>
              <a:ext cx="5248826" cy="4326526"/>
            </a:xfrm>
            <a:prstGeom prst="rect">
              <a:avLst/>
            </a:prstGeom>
          </p:spPr>
        </p:pic>
        <p:grpSp>
          <p:nvGrpSpPr>
            <p:cNvPr id="11" name="Group 10"/>
            <p:cNvGrpSpPr/>
            <p:nvPr/>
          </p:nvGrpSpPr>
          <p:grpSpPr>
            <a:xfrm>
              <a:off x="8870208" y="2085761"/>
              <a:ext cx="4369285" cy="3022893"/>
              <a:chOff x="7594114" y="2773267"/>
              <a:chExt cx="4369285" cy="3022893"/>
            </a:xfrm>
          </p:grpSpPr>
          <p:grpSp>
            <p:nvGrpSpPr>
              <p:cNvPr id="12" name="Group 11"/>
              <p:cNvGrpSpPr/>
              <p:nvPr/>
            </p:nvGrpSpPr>
            <p:grpSpPr>
              <a:xfrm>
                <a:off x="7594114" y="2773267"/>
                <a:ext cx="4369285" cy="3022893"/>
                <a:chOff x="8629622" y="3086782"/>
                <a:chExt cx="3583994" cy="2798970"/>
              </a:xfrm>
            </p:grpSpPr>
            <p:grpSp>
              <p:nvGrpSpPr>
                <p:cNvPr id="14" name="Group 13"/>
                <p:cNvGrpSpPr/>
                <p:nvPr/>
              </p:nvGrpSpPr>
              <p:grpSpPr>
                <a:xfrm>
                  <a:off x="8629622" y="3086782"/>
                  <a:ext cx="3313702" cy="2378825"/>
                  <a:chOff x="8629622" y="2629575"/>
                  <a:chExt cx="3313702" cy="2378825"/>
                </a:xfrm>
              </p:grpSpPr>
              <p:sp>
                <p:nvSpPr>
                  <p:cNvPr id="16" name="TextBox 15"/>
                  <p:cNvSpPr txBox="1"/>
                  <p:nvPr/>
                </p:nvSpPr>
                <p:spPr>
                  <a:xfrm>
                    <a:off x="9653890" y="4723422"/>
                    <a:ext cx="2289434" cy="284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solidFill>
                        <a:effectLst/>
                        <a:uLnTx/>
                        <a:uFillTx/>
                        <a:latin typeface="Calibri" panose="020F0502020204030204"/>
                        <a:ea typeface="+mn-ea"/>
                        <a:cs typeface="+mn-cs"/>
                      </a:rPr>
                      <a:t>Stability, freedom from fear</a:t>
                    </a:r>
                  </a:p>
                </p:txBody>
              </p:sp>
              <p:sp>
                <p:nvSpPr>
                  <p:cNvPr id="17" name="TextBox 16"/>
                  <p:cNvSpPr txBox="1"/>
                  <p:nvPr/>
                </p:nvSpPr>
                <p:spPr>
                  <a:xfrm>
                    <a:off x="9429460" y="4329933"/>
                    <a:ext cx="2513863" cy="284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solidFill>
                        <a:effectLst/>
                        <a:uLnTx/>
                        <a:uFillTx/>
                        <a:latin typeface="Calibri" panose="020F0502020204030204"/>
                        <a:ea typeface="+mn-ea"/>
                        <a:cs typeface="+mn-cs"/>
                      </a:rPr>
                      <a:t>Friendship, belonging to group</a:t>
                    </a:r>
                  </a:p>
                </p:txBody>
              </p:sp>
              <p:sp>
                <p:nvSpPr>
                  <p:cNvPr id="18" name="TextBox 17"/>
                  <p:cNvSpPr txBox="1"/>
                  <p:nvPr/>
                </p:nvSpPr>
                <p:spPr>
                  <a:xfrm>
                    <a:off x="9220798" y="3930213"/>
                    <a:ext cx="2513863" cy="284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solidFill>
                        <a:effectLst/>
                        <a:uLnTx/>
                        <a:uFillTx/>
                        <a:latin typeface="Calibri" panose="020F0502020204030204"/>
                        <a:ea typeface="+mn-ea"/>
                        <a:cs typeface="+mn-cs"/>
                      </a:rPr>
                      <a:t>Respect, achievement, mastery</a:t>
                    </a:r>
                  </a:p>
                </p:txBody>
              </p:sp>
              <p:sp>
                <p:nvSpPr>
                  <p:cNvPr id="19" name="TextBox 18"/>
                  <p:cNvSpPr txBox="1"/>
                  <p:nvPr/>
                </p:nvSpPr>
                <p:spPr>
                  <a:xfrm>
                    <a:off x="8842107" y="3045711"/>
                    <a:ext cx="2513863" cy="284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solidFill>
                        <a:effectLst/>
                        <a:uLnTx/>
                        <a:uFillTx/>
                        <a:latin typeface="Calibri" panose="020F0502020204030204"/>
                        <a:ea typeface="+mn-ea"/>
                        <a:cs typeface="+mn-cs"/>
                      </a:rPr>
                      <a:t>Self-expressions of creativity</a:t>
                    </a:r>
                  </a:p>
                </p:txBody>
              </p:sp>
              <p:sp>
                <p:nvSpPr>
                  <p:cNvPr id="20" name="TextBox 19"/>
                  <p:cNvSpPr txBox="1"/>
                  <p:nvPr/>
                </p:nvSpPr>
                <p:spPr>
                  <a:xfrm>
                    <a:off x="8629622" y="2629575"/>
                    <a:ext cx="3313701" cy="284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solidFill>
                        <a:effectLst/>
                        <a:uLnTx/>
                        <a:uFillTx/>
                        <a:latin typeface="Calibri" panose="020F0502020204030204"/>
                        <a:ea typeface="+mn-ea"/>
                        <a:cs typeface="+mn-cs"/>
                      </a:rPr>
                      <a:t>Desire to become all that one can become</a:t>
                    </a:r>
                  </a:p>
                </p:txBody>
              </p:sp>
            </p:grpSp>
            <p:sp>
              <p:nvSpPr>
                <p:cNvPr id="15" name="TextBox 14"/>
                <p:cNvSpPr txBox="1"/>
                <p:nvPr/>
              </p:nvSpPr>
              <p:spPr>
                <a:xfrm>
                  <a:off x="9864693" y="5600774"/>
                  <a:ext cx="2348923" cy="284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solidFill>
                      <a:effectLst/>
                      <a:uLnTx/>
                      <a:uFillTx/>
                      <a:latin typeface="Calibri" panose="020F0502020204030204"/>
                      <a:ea typeface="+mn-ea"/>
                      <a:cs typeface="+mn-cs"/>
                    </a:rPr>
                    <a:t>Food, shelter, sleep, warmth</a:t>
                  </a:r>
                </a:p>
              </p:txBody>
            </p:sp>
          </p:grpSp>
          <p:sp>
            <p:nvSpPr>
              <p:cNvPr id="13" name="Right Arrow 12"/>
              <p:cNvSpPr/>
              <p:nvPr/>
            </p:nvSpPr>
            <p:spPr>
              <a:xfrm rot="10800000">
                <a:off x="8002135" y="3569198"/>
                <a:ext cx="2239466" cy="54452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9590917" y="2998508"/>
              <a:ext cx="22200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a:ea typeface="+mn-ea"/>
                  <a:cs typeface="+mn-cs"/>
                </a:rPr>
                <a:t>Growth Unlocked</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p:cNvSpPr txBox="1"/>
          <p:nvPr/>
        </p:nvSpPr>
        <p:spPr>
          <a:xfrm>
            <a:off x="789739" y="1370492"/>
            <a:ext cx="4772862" cy="406265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Maslow identified a hierarchy of needs to explain individual motivation</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Your clients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must meet needs at the lower levels of the pyramid before tackling higher levels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do you intentionally address the Deficiency Needs of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your clients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unlock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your organization’s mission?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spTree>
    <p:extLst>
      <p:ext uri="{BB962C8B-B14F-4D97-AF65-F5344CB8AC3E}">
        <p14:creationId xmlns:p14="http://schemas.microsoft.com/office/powerpoint/2010/main" val="406369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1217" y="512970"/>
            <a:ext cx="7964675" cy="5934199"/>
          </a:xfrm>
          <a:prstGeom prst="rect">
            <a:avLst/>
          </a:prstGeom>
        </p:spPr>
      </p:pic>
      <p:sp>
        <p:nvSpPr>
          <p:cNvPr id="10"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TextBox 2"/>
          <p:cNvSpPr txBox="1"/>
          <p:nvPr/>
        </p:nvSpPr>
        <p:spPr>
          <a:xfrm>
            <a:off x="486136" y="3277483"/>
            <a:ext cx="2905243"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21E34"/>
                </a:solidFill>
                <a:effectLst/>
                <a:uLnTx/>
                <a:uFillTx/>
                <a:latin typeface="Gill Sans MT Condensed" panose="020B0506020104020203" pitchFamily="34" charset="0"/>
                <a:ea typeface="+mn-ea"/>
                <a:cs typeface="+mn-cs"/>
              </a:rPr>
              <a:t>The original ACE study measured three types of ACEs through a 10 question assessment:</a:t>
            </a:r>
          </a:p>
        </p:txBody>
      </p:sp>
      <p:sp>
        <p:nvSpPr>
          <p:cNvPr id="4" name="Rectangle 3"/>
          <p:cNvSpPr/>
          <p:nvPr/>
        </p:nvSpPr>
        <p:spPr>
          <a:xfrm>
            <a:off x="486137" y="614648"/>
            <a:ext cx="2905245" cy="2302171"/>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16683" y="980903"/>
            <a:ext cx="297469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THREE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TYPES OF </a:t>
            </a:r>
            <a:r>
              <a:rPr kumimoji="0" lang="en-US" sz="3200" b="0" i="0" u="none" strike="noStrike" kern="1200" cap="none" spc="0" normalizeH="0" baseline="0" noProof="0" dirty="0" smtClean="0">
                <a:ln>
                  <a:noFill/>
                </a:ln>
                <a:solidFill>
                  <a:srgbClr val="021E34"/>
                </a:solidFill>
                <a:effectLst>
                  <a:glow rad="101600">
                    <a:srgbClr val="ED7D31">
                      <a:satMod val="175000"/>
                      <a:alpha val="40000"/>
                    </a:srgbClr>
                  </a:glow>
                </a:effectLst>
                <a:uLnTx/>
                <a:uFillTx/>
                <a:latin typeface="Gill Sans Ultra Bold Condensed" panose="020B0A06020104020203" pitchFamily="34" charset="0"/>
                <a:ea typeface="+mn-ea"/>
                <a:cs typeface="Arial" panose="020B0604020202020204" pitchFamily="34" charset="0"/>
              </a:rPr>
              <a:t>ACEs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MEASURED</a:t>
            </a:r>
            <a:endParaRPr kumimoji="0" lang="en-US" sz="32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6" name="Rectangle 5"/>
          <p:cNvSpPr/>
          <p:nvPr/>
        </p:nvSpPr>
        <p:spPr>
          <a:xfrm>
            <a:off x="486138" y="4680833"/>
            <a:ext cx="2905242" cy="1766336"/>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26646" y="4963836"/>
            <a:ext cx="28242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21E34"/>
                </a:solidFill>
                <a:effectLst/>
                <a:uLnTx/>
                <a:uFillTx/>
                <a:latin typeface="Gill Sans Ultra Bold Condensed" panose="020B0A06020104020203" pitchFamily="34" charset="0"/>
                <a:ea typeface="+mn-ea"/>
                <a:cs typeface="Arial" panose="020B0604020202020204" pitchFamily="34" charset="0"/>
              </a:rPr>
              <a:t>But, there’s actually more than just these…</a:t>
            </a:r>
            <a:endParaRPr kumimoji="0" lang="en-US" sz="2400" b="0" i="0" u="none" strike="noStrike" kern="1200" cap="none" spc="0" normalizeH="0" baseline="0" noProof="0" dirty="0">
              <a:ln>
                <a:noFill/>
              </a:ln>
              <a:solidFill>
                <a:srgbClr val="021E34"/>
              </a:solidFill>
              <a:effectLst/>
              <a:uLnTx/>
              <a:uFillTx/>
              <a:latin typeface="Gill Sans Ultra Bold Condensed" panose="020B0A06020104020203" pitchFamily="34" charset="0"/>
              <a:ea typeface="+mn-ea"/>
              <a:cs typeface="Arial" panose="020B0604020202020204" pitchFamily="34" charset="0"/>
            </a:endParaRPr>
          </a:p>
        </p:txBody>
      </p:sp>
      <p:sp>
        <p:nvSpPr>
          <p:cNvPr id="8" name="Rectangle 7"/>
          <p:cNvSpPr/>
          <p:nvPr/>
        </p:nvSpPr>
        <p:spPr>
          <a:xfrm>
            <a:off x="486137" y="2914496"/>
            <a:ext cx="2905242" cy="1766336"/>
          </a:xfrm>
          <a:prstGeom prst="rect">
            <a:avLst/>
          </a:prstGeom>
          <a:noFill/>
          <a:ln w="38100">
            <a:solidFill>
              <a:srgbClr val="E85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792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txBox="1">
            <a:spLocks/>
          </p:cNvSpPr>
          <p:nvPr/>
        </p:nvSpPr>
        <p:spPr>
          <a:xfrm>
            <a:off x="412376" y="1219200"/>
            <a:ext cx="11367248" cy="51816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Whether you like it or not, </a:t>
            </a:r>
            <a:r>
              <a:rPr kumimoji="0" lang="en-US" sz="2400" b="1"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most of you are on the ACEs frontline</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Without proper boundaries and self-care, you are likely to </a:t>
            </a:r>
            <a:r>
              <a:rPr kumimoji="0" lang="en-US" sz="2400" b="0" i="0" u="none" strike="noStrike" kern="1200" cap="none" spc="0" normalizeH="0" baseline="0" noProof="0" dirty="0">
                <a:ln>
                  <a:noFill/>
                </a:ln>
                <a:solidFill>
                  <a:prstClr val="white"/>
                </a:solidFill>
                <a:effectLst/>
                <a:uLnTx/>
                <a:uFillTx/>
                <a:latin typeface="Calibri"/>
                <a:ea typeface="+mn-ea"/>
                <a:cs typeface="+mn-cs"/>
              </a:rPr>
              <a:t>experience the </a:t>
            </a:r>
            <a:r>
              <a:rPr kumimoji="0" lang="en-US" sz="2400" b="1"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emotional residue</a:t>
            </a:r>
            <a:r>
              <a:rPr kumimoji="0" lang="en-US" sz="2400" b="1" i="0" u="none" strike="noStrike" kern="1200" cap="none" spc="0" normalizeH="0" baseline="0" noProof="0" dirty="0">
                <a:ln>
                  <a:noFill/>
                </a:ln>
                <a:solidFill>
                  <a:srgbClr val="FFC000">
                    <a:lumMod val="20000"/>
                    <a:lumOff val="80000"/>
                  </a:srgbClr>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of working with trauma impacted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clients.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Physical</a:t>
            </a:r>
            <a:r>
              <a:rPr kumimoji="0" lang="en-US" sz="2400" b="0" i="0" u="none" strike="noStrike" kern="1200" cap="none" spc="0" normalizeH="0" baseline="0" noProof="0" dirty="0">
                <a:ln>
                  <a:noFill/>
                </a:ln>
                <a:solidFill>
                  <a:prstClr val="white"/>
                </a:solidFill>
                <a:effectLst/>
                <a:uLnTx/>
                <a:uFillTx/>
                <a:latin typeface="Calibri"/>
                <a:ea typeface="+mn-ea"/>
                <a:cs typeface="+mn-cs"/>
              </a:rPr>
              <a:t> – loss of sleep, not eating well, low energy</a:t>
            </a: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Emotional</a:t>
            </a:r>
            <a:r>
              <a:rPr kumimoji="0" lang="en-US" sz="2400" b="0" i="0" u="none" strike="noStrike" kern="1200" cap="none" spc="0" normalizeH="0" baseline="0" noProof="0" dirty="0">
                <a:ln>
                  <a:noFill/>
                </a:ln>
                <a:solidFill>
                  <a:prstClr val="white"/>
                </a:solidFill>
                <a:effectLst/>
                <a:uLnTx/>
                <a:uFillTx/>
                <a:latin typeface="Calibri"/>
                <a:ea typeface="+mn-ea"/>
                <a:cs typeface="+mn-cs"/>
              </a:rPr>
              <a:t> – anxiety, sadness, numbness</a:t>
            </a: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Behavioral</a:t>
            </a:r>
            <a:r>
              <a:rPr kumimoji="0" lang="en-US" sz="2400" b="0" i="0" u="none" strike="noStrike" kern="1200" cap="none" spc="0" normalizeH="0" baseline="0" noProof="0" dirty="0">
                <a:ln>
                  <a:noFill/>
                </a:ln>
                <a:solidFill>
                  <a:prstClr val="white"/>
                </a:solidFill>
                <a:effectLst/>
                <a:uLnTx/>
                <a:uFillTx/>
                <a:latin typeface="Calibri"/>
                <a:ea typeface="+mn-ea"/>
                <a:cs typeface="+mn-cs"/>
              </a:rPr>
              <a:t> – absent minded, losing things</a:t>
            </a: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Cognitive</a:t>
            </a:r>
            <a:r>
              <a:rPr kumimoji="0" lang="en-US" sz="2400" b="0" i="0" u="none" strike="noStrike" kern="1200" cap="none" spc="0" normalizeH="0" baseline="0" noProof="0" dirty="0">
                <a:ln>
                  <a:noFill/>
                </a:ln>
                <a:solidFill>
                  <a:prstClr val="white"/>
                </a:solidFill>
                <a:effectLst/>
                <a:uLnTx/>
                <a:uFillTx/>
                <a:latin typeface="Calibri"/>
                <a:ea typeface="+mn-ea"/>
                <a:cs typeface="+mn-cs"/>
              </a:rPr>
              <a:t> – diminished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concentration, loss </a:t>
            </a:r>
            <a:r>
              <a:rPr kumimoji="0" lang="en-US" sz="2400" b="0" i="0" u="none" strike="noStrike" kern="1200" cap="none" spc="0" normalizeH="0" baseline="0" noProof="0" dirty="0">
                <a:ln>
                  <a:noFill/>
                </a:ln>
                <a:solidFill>
                  <a:prstClr val="white"/>
                </a:solidFill>
                <a:effectLst/>
                <a:uLnTx/>
                <a:uFillTx/>
                <a:latin typeface="Calibri"/>
                <a:ea typeface="+mn-ea"/>
                <a:cs typeface="+mn-cs"/>
              </a:rPr>
              <a:t>of focus, hypervigilance</a:t>
            </a: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Interpersonal</a:t>
            </a:r>
            <a:r>
              <a:rPr kumimoji="0" lang="en-US" sz="2400" b="0" i="0" u="none" strike="noStrike" kern="1200" cap="none" spc="0" normalizeH="0" baseline="0" noProof="0" dirty="0">
                <a:ln>
                  <a:noFill/>
                </a:ln>
                <a:solidFill>
                  <a:srgbClr val="4F81BD">
                    <a:lumMod val="20000"/>
                    <a:lumOff val="80000"/>
                  </a:srgbClr>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 mistrust,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withdrawal</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Spiritual</a:t>
            </a:r>
            <a:r>
              <a:rPr kumimoji="0" lang="en-US" sz="2400" b="0" i="0" u="none" strike="noStrike" kern="1200" cap="none" spc="0" normalizeH="0" baseline="0" noProof="0" dirty="0">
                <a:ln>
                  <a:noFill/>
                </a:ln>
                <a:solidFill>
                  <a:srgbClr val="FFC000">
                    <a:lumMod val="20000"/>
                    <a:lumOff val="80000"/>
                  </a:srgbClr>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 workplace frustration,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feeling </a:t>
            </a:r>
            <a:r>
              <a:rPr kumimoji="0" lang="en-US" sz="2400" b="0" i="0" u="none" strike="noStrike" kern="1200" cap="none" spc="0" normalizeH="0" baseline="0" noProof="0" dirty="0">
                <a:ln>
                  <a:noFill/>
                </a:ln>
                <a:solidFill>
                  <a:prstClr val="white"/>
                </a:solidFill>
                <a:effectLst/>
                <a:uLnTx/>
                <a:uFillTx/>
                <a:latin typeface="Calibri"/>
                <a:ea typeface="+mn-ea"/>
                <a:cs typeface="+mn-cs"/>
              </a:rPr>
              <a:t>lack of support,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
            </a:r>
            <a:br>
              <a:rPr kumimoji="0" lang="en-US" sz="2400" b="0" i="0" u="none" strike="noStrike" kern="1200" cap="none" spc="0" normalizeH="0" baseline="0" noProof="0" dirty="0" smtClean="0">
                <a:ln>
                  <a:noFill/>
                </a:ln>
                <a:solidFill>
                  <a:prstClr val="white"/>
                </a:solidFill>
                <a:effectLst/>
                <a:uLnTx/>
                <a:uFillTx/>
                <a:latin typeface="Calibri"/>
                <a:ea typeface="+mn-ea"/>
                <a:cs typeface="+mn-cs"/>
              </a:rPr>
            </a:b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not satisfied</a:t>
            </a: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1" i="0" u="none" strike="noStrike" kern="1200" cap="none" spc="0" normalizeH="0" baseline="0" noProof="0" dirty="0" smtClean="0">
                <a:ln>
                  <a:noFill/>
                </a:ln>
                <a:solidFill>
                  <a:schemeClr val="accent2">
                    <a:lumMod val="60000"/>
                    <a:lumOff val="40000"/>
                  </a:schemeClr>
                </a:solidFill>
                <a:effectLst>
                  <a:outerShdw blurRad="38100" dist="38100" dir="2700000" algn="tl">
                    <a:srgbClr val="000000">
                      <a:alpha val="43137"/>
                    </a:srgbClr>
                  </a:outerShdw>
                </a:effectLst>
                <a:uLnTx/>
                <a:uFillTx/>
                <a:latin typeface="Calibri"/>
                <a:ea typeface="+mn-ea"/>
                <a:cs typeface="+mn-cs"/>
              </a:rPr>
              <a:t>Among social workers with only indirect exposure to trauma, </a:t>
            </a:r>
            <a:br>
              <a:rPr kumimoji="0" lang="en-US" sz="2400" b="1" i="0" u="none" strike="noStrike" kern="1200" cap="none" spc="0" normalizeH="0" baseline="0" noProof="0" dirty="0" smtClean="0">
                <a:ln>
                  <a:noFill/>
                </a:ln>
                <a:solidFill>
                  <a:schemeClr val="accent2">
                    <a:lumMod val="60000"/>
                    <a:lumOff val="40000"/>
                  </a:schemeClr>
                </a:solidFill>
                <a:effectLst>
                  <a:outerShdw blurRad="38100" dist="38100" dir="2700000" algn="tl">
                    <a:srgbClr val="000000">
                      <a:alpha val="43137"/>
                    </a:srgbClr>
                  </a:outerShdw>
                </a:effectLst>
                <a:uLnTx/>
                <a:uFillTx/>
                <a:latin typeface="Calibri"/>
                <a:ea typeface="+mn-ea"/>
                <a:cs typeface="+mn-cs"/>
              </a:rPr>
            </a:br>
            <a:r>
              <a:rPr kumimoji="0" lang="en-US" sz="2400" b="1" i="0" u="none" strike="noStrike" kern="1200" cap="none" spc="0" normalizeH="0" baseline="0" noProof="0" dirty="0" smtClean="0">
                <a:ln>
                  <a:noFill/>
                </a:ln>
                <a:solidFill>
                  <a:schemeClr val="accent2">
                    <a:lumMod val="60000"/>
                    <a:lumOff val="40000"/>
                  </a:schemeClr>
                </a:solidFill>
                <a:effectLst>
                  <a:outerShdw blurRad="38100" dist="38100" dir="2700000" algn="tl">
                    <a:srgbClr val="000000">
                      <a:alpha val="43137"/>
                    </a:srgbClr>
                  </a:outerShdw>
                </a:effectLst>
                <a:uLnTx/>
                <a:uFillTx/>
                <a:latin typeface="Calibri"/>
                <a:ea typeface="+mn-ea"/>
                <a:cs typeface="+mn-cs"/>
              </a:rPr>
              <a:t>the rate of PTSD is twice as high compared to the general population.</a:t>
            </a:r>
            <a:endParaRPr kumimoji="0" lang="en-US" sz="2400" b="1" i="0" u="none" strike="noStrike" kern="1200" cap="none" spc="0" normalizeH="0" baseline="0" noProof="0" dirty="0">
              <a:ln>
                <a:noFill/>
              </a:ln>
              <a:solidFill>
                <a:schemeClr val="accent2">
                  <a:lumMod val="60000"/>
                  <a:lumOff val="40000"/>
                </a:schemeClr>
              </a:solidFill>
              <a:effectLst>
                <a:outerShdw blurRad="38100" dist="38100" dir="2700000" algn="tl">
                  <a:srgbClr val="000000">
                    <a:alpha val="43137"/>
                  </a:srgbClr>
                </a:outerShdw>
              </a:effectLst>
              <a:uLnTx/>
              <a:uFillTx/>
              <a:latin typeface="Calibri"/>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1609" y="3276600"/>
            <a:ext cx="2620391" cy="3581400"/>
          </a:xfrm>
          <a:prstGeom prst="rect">
            <a:avLst/>
          </a:prstGeom>
        </p:spPr>
      </p:pic>
      <p:sp>
        <p:nvSpPr>
          <p:cNvPr id="9" name="Title 1"/>
          <p:cNvSpPr txBox="1">
            <a:spLocks/>
          </p:cNvSpPr>
          <p:nvPr/>
        </p:nvSpPr>
        <p:spPr>
          <a:xfrm>
            <a:off x="642733" y="848296"/>
            <a:ext cx="10515600" cy="52330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j-ea"/>
                <a:cs typeface="+mj-cs"/>
              </a:rPr>
              <a:t>You Matter!</a:t>
            </a:r>
            <a:endPar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0382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smtClean="0">
                <a:solidFill>
                  <a:schemeClr val="bg1"/>
                </a:solidFill>
                <a:latin typeface="Arial Black" panose="020B0A04020102020204" pitchFamily="34" charset="0"/>
              </a:rPr>
              <a:t>Personal Impact – Compassion Fatigue</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ontent Placeholder 6"/>
          <p:cNvSpPr txBox="1">
            <a:spLocks/>
          </p:cNvSpPr>
          <p:nvPr/>
        </p:nvSpPr>
        <p:spPr>
          <a:xfrm>
            <a:off x="609600" y="1420812"/>
            <a:ext cx="11201400" cy="5105400"/>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We experience compassion fatigue – </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a </a:t>
            </a:r>
            <a:r>
              <a:rPr kumimoji="0" lang="en-US" sz="3200" b="1" i="0" u="none" strike="noStrike" kern="1200" cap="none" spc="0" normalizeH="0" baseline="0" noProof="0" dirty="0" smtClean="0">
                <a:ln>
                  <a:noFill/>
                </a:ln>
                <a:solidFill>
                  <a:srgbClr val="F79646">
                    <a:lumMod val="60000"/>
                    <a:lumOff val="40000"/>
                  </a:srgbClr>
                </a:solidFill>
                <a:effectLst/>
                <a:uLnTx/>
                <a:uFillTx/>
                <a:latin typeface="Calibri"/>
                <a:ea typeface="+mn-ea"/>
                <a:cs typeface="+mn-cs"/>
              </a:rPr>
              <a:t>profound </a:t>
            </a:r>
            <a:r>
              <a:rPr kumimoji="0" lang="en-US" sz="3200" b="1" i="0" u="none" strike="noStrike" kern="1200" cap="none" spc="0" normalizeH="0" baseline="0" noProof="0" dirty="0">
                <a:ln>
                  <a:noFill/>
                </a:ln>
                <a:solidFill>
                  <a:srgbClr val="F79646">
                    <a:lumMod val="60000"/>
                    <a:lumOff val="40000"/>
                  </a:srgbClr>
                </a:solidFill>
                <a:effectLst/>
                <a:uLnTx/>
                <a:uFillTx/>
                <a:latin typeface="Calibri"/>
                <a:ea typeface="+mn-ea"/>
                <a:cs typeface="+mn-cs"/>
              </a:rPr>
              <a:t>emotional </a:t>
            </a:r>
            <a:r>
              <a:rPr kumimoji="0" lang="en-US" sz="3200" b="1" i="0" u="none" strike="noStrike" kern="1200" cap="none" spc="0" normalizeH="0" baseline="0" noProof="0" dirty="0" smtClean="0">
                <a:ln>
                  <a:noFill/>
                </a:ln>
                <a:solidFill>
                  <a:srgbClr val="F79646">
                    <a:lumMod val="60000"/>
                    <a:lumOff val="40000"/>
                  </a:srgbClr>
                </a:solidFill>
                <a:effectLst/>
                <a:uLnTx/>
                <a:uFillTx/>
                <a:latin typeface="Calibri"/>
                <a:ea typeface="+mn-ea"/>
                <a:cs typeface="+mn-cs"/>
              </a:rPr>
              <a:t>and </a:t>
            </a:r>
            <a:r>
              <a:rPr kumimoji="0" lang="en-US" sz="3200" b="1"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physical erosion</a:t>
            </a:r>
            <a:r>
              <a:rPr kumimoji="0" lang="en-US" sz="3200" b="0" i="0" u="none" strike="noStrike" kern="1200" cap="none" spc="0" normalizeH="0" baseline="0" noProof="0" dirty="0">
                <a:ln>
                  <a:noFill/>
                </a:ln>
                <a:solidFill>
                  <a:schemeClr val="accent2">
                    <a:lumMod val="60000"/>
                    <a:lumOff val="40000"/>
                  </a:schemeClr>
                </a:solidFill>
                <a:effectLst/>
                <a:uLnTx/>
                <a:uFillTx/>
                <a:latin typeface="Calibri"/>
                <a:ea typeface="+mn-ea"/>
                <a:cs typeface="+mn-cs"/>
              </a:rPr>
              <a:t> </a:t>
            </a:r>
            <a:r>
              <a:rPr kumimoji="0" lang="en-US" sz="3200" b="0" i="0" u="none" strike="noStrike" kern="1200" cap="none" spc="0" normalizeH="0" baseline="0" noProof="0" dirty="0">
                <a:ln>
                  <a:noFill/>
                </a:ln>
                <a:solidFill>
                  <a:prstClr val="white"/>
                </a:solidFill>
                <a:effectLst/>
                <a:uLnTx/>
                <a:uFillTx/>
                <a:latin typeface="Calibri"/>
                <a:ea typeface="+mn-ea"/>
                <a:cs typeface="+mn-cs"/>
              </a:rPr>
              <a:t>– when we are unable to refuel and regenerate ourselves. This </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is when our empathy shuts down.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F79646">
                    <a:lumMod val="60000"/>
                    <a:lumOff val="40000"/>
                  </a:srgbClr>
                </a:solidFill>
                <a:effectLst/>
                <a:uLnTx/>
                <a:uFillTx/>
                <a:latin typeface="Calibri"/>
                <a:ea typeface="+mn-ea"/>
                <a:cs typeface="+mn-cs"/>
              </a:rPr>
              <a:t>Wishing</a:t>
            </a:r>
            <a:r>
              <a:rPr kumimoji="0" lang="en-US" sz="3200" b="0" i="0" u="none" strike="noStrike" kern="1200" cap="none" spc="0" normalizeH="0" baseline="0" noProof="0" dirty="0">
                <a:ln>
                  <a:noFill/>
                </a:ln>
                <a:solidFill>
                  <a:prstClr val="white"/>
                </a:solidFill>
                <a:effectLst/>
                <a:uLnTx/>
                <a:uFillTx/>
                <a:latin typeface="Calibri"/>
                <a:ea typeface="+mn-ea"/>
                <a:cs typeface="+mn-cs"/>
              </a:rPr>
              <a:t> a </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client would </a:t>
            </a:r>
            <a:r>
              <a:rPr kumimoji="0" lang="en-US" sz="3200" b="0" i="0" u="none" strike="noStrike" kern="1200" cap="none" spc="0" normalizeH="0" baseline="0" noProof="0" dirty="0">
                <a:ln>
                  <a:noFill/>
                </a:ln>
                <a:solidFill>
                  <a:prstClr val="white"/>
                </a:solidFill>
                <a:effectLst/>
                <a:uLnTx/>
                <a:uFillTx/>
                <a:latin typeface="Calibri"/>
                <a:ea typeface="+mn-ea"/>
                <a:cs typeface="+mn-cs"/>
              </a:rPr>
              <a:t>just get over it (“Suck it up</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F79646">
                    <a:lumMod val="60000"/>
                    <a:lumOff val="40000"/>
                  </a:srgbClr>
                </a:solidFill>
                <a:effectLst/>
                <a:uLnTx/>
                <a:uFillTx/>
                <a:latin typeface="Calibri"/>
                <a:ea typeface="+mn-ea"/>
                <a:cs typeface="+mn-cs"/>
              </a:rPr>
              <a:t>Blaming</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clients </a:t>
            </a:r>
            <a:r>
              <a:rPr kumimoji="0" lang="en-US" sz="3200" b="0" i="0" u="none" strike="noStrike" kern="1200" cap="none" spc="0" normalizeH="0" baseline="0" noProof="0" dirty="0">
                <a:ln>
                  <a:noFill/>
                </a:ln>
                <a:solidFill>
                  <a:prstClr val="white"/>
                </a:solidFill>
                <a:effectLst/>
                <a:uLnTx/>
                <a:uFillTx/>
                <a:latin typeface="Calibri"/>
                <a:ea typeface="+mn-ea"/>
                <a:cs typeface="+mn-cs"/>
              </a:rPr>
              <a:t>for their </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problems.</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F79646">
                    <a:lumMod val="60000"/>
                    <a:lumOff val="40000"/>
                  </a:srgbClr>
                </a:solidFill>
                <a:effectLst/>
                <a:uLnTx/>
                <a:uFillTx/>
                <a:latin typeface="Calibri"/>
                <a:ea typeface="+mn-ea"/>
                <a:cs typeface="+mn-cs"/>
              </a:rPr>
              <a:t>Using anger </a:t>
            </a:r>
            <a:r>
              <a:rPr kumimoji="0" lang="en-US" sz="3200" b="0" i="0" u="none" strike="noStrike" kern="1200" cap="none" spc="0" normalizeH="0" baseline="0" noProof="0" dirty="0">
                <a:ln>
                  <a:noFill/>
                </a:ln>
                <a:solidFill>
                  <a:prstClr val="white"/>
                </a:solidFill>
                <a:effectLst/>
                <a:uLnTx/>
                <a:uFillTx/>
                <a:latin typeface="Calibri"/>
                <a:ea typeface="+mn-ea"/>
                <a:cs typeface="+mn-cs"/>
              </a:rPr>
              <a:t>or sarcasm when trauma symptoms </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manifest.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F79646">
                    <a:lumMod val="60000"/>
                    <a:lumOff val="40000"/>
                  </a:srgbClr>
                </a:solidFill>
                <a:effectLst/>
                <a:uLnTx/>
                <a:uFillTx/>
                <a:latin typeface="Calibri"/>
                <a:ea typeface="+mn-ea"/>
                <a:cs typeface="+mn-cs"/>
              </a:rPr>
              <a:t>Lacking Empathy </a:t>
            </a:r>
            <a:r>
              <a:rPr kumimoji="0" lang="en-US" sz="3200" b="0" i="0" u="none" strike="noStrike" kern="1200" cap="none" spc="0" normalizeH="0" baseline="0" noProof="0" dirty="0">
                <a:ln>
                  <a:noFill/>
                </a:ln>
                <a:solidFill>
                  <a:prstClr val="white"/>
                </a:solidFill>
                <a:effectLst/>
                <a:uLnTx/>
                <a:uFillTx/>
                <a:latin typeface="Calibri"/>
                <a:ea typeface="+mn-ea"/>
                <a:cs typeface="+mn-cs"/>
              </a:rPr>
              <a:t>or fearing what the </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client </a:t>
            </a:r>
            <a:r>
              <a:rPr kumimoji="0" lang="en-US" sz="3200" b="0" i="0" u="none" strike="noStrike" kern="1200" cap="none" spc="0" normalizeH="0" baseline="0" noProof="0" dirty="0">
                <a:ln>
                  <a:noFill/>
                </a:ln>
                <a:solidFill>
                  <a:prstClr val="white"/>
                </a:solidFill>
                <a:effectLst/>
                <a:uLnTx/>
                <a:uFillTx/>
                <a:latin typeface="Calibri"/>
                <a:ea typeface="+mn-ea"/>
                <a:cs typeface="+mn-cs"/>
              </a:rPr>
              <a:t>will start to talk </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about next.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3200" b="1" i="0" u="none" strike="noStrike" kern="1200" cap="none" spc="0" normalizeH="0" baseline="0" noProof="0" dirty="0">
                <a:ln>
                  <a:noFill/>
                </a:ln>
                <a:solidFill>
                  <a:srgbClr val="F79646">
                    <a:lumMod val="60000"/>
                    <a:lumOff val="40000"/>
                  </a:srgbClr>
                </a:solidFill>
                <a:effectLst/>
                <a:uLnTx/>
                <a:uFillTx/>
                <a:latin typeface="Calibri"/>
                <a:ea typeface="+mn-ea"/>
                <a:cs typeface="+mn-cs"/>
              </a:rPr>
              <a:t>Ignoring</a:t>
            </a:r>
            <a:r>
              <a:rPr kumimoji="0" lang="en-US" sz="3200" b="0" i="0" u="none" strike="noStrike" kern="1200" cap="none" spc="0" normalizeH="0" baseline="0" noProof="0" dirty="0">
                <a:ln>
                  <a:noFill/>
                </a:ln>
                <a:solidFill>
                  <a:prstClr val="white"/>
                </a:solidFill>
                <a:effectLst/>
                <a:uLnTx/>
                <a:uFillTx/>
                <a:latin typeface="Calibri"/>
                <a:ea typeface="+mn-ea"/>
                <a:cs typeface="+mn-cs"/>
              </a:rPr>
              <a:t> clear signs of trauma or </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avoiding the client </a:t>
            </a:r>
            <a:r>
              <a:rPr kumimoji="0" lang="en-US" sz="3200" b="0" i="0" u="none" strike="noStrike" kern="1200" cap="none" spc="0" normalizeH="0" baseline="0" noProof="0" dirty="0">
                <a:ln>
                  <a:noFill/>
                </a:ln>
                <a:solidFill>
                  <a:prstClr val="white"/>
                </a:solidFill>
                <a:effectLst/>
                <a:uLnTx/>
                <a:uFillTx/>
                <a:latin typeface="Calibri"/>
                <a:ea typeface="+mn-ea"/>
                <a:cs typeface="+mn-cs"/>
              </a:rPr>
              <a:t>altogether.</a:t>
            </a:r>
          </a:p>
        </p:txBody>
      </p:sp>
    </p:spTree>
    <p:extLst>
      <p:ext uri="{BB962C8B-B14F-4D97-AF65-F5344CB8AC3E}">
        <p14:creationId xmlns:p14="http://schemas.microsoft.com/office/powerpoint/2010/main" val="1149955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Self-Care is Client Care!</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8028" r="8012"/>
          <a:stretch/>
        </p:blipFill>
        <p:spPr>
          <a:xfrm>
            <a:off x="0" y="3733800"/>
            <a:ext cx="12192000" cy="3124200"/>
          </a:xfrm>
          <a:prstGeom prst="rect">
            <a:avLst/>
          </a:prstGeom>
        </p:spPr>
      </p:pic>
      <p:sp>
        <p:nvSpPr>
          <p:cNvPr id="22" name="Content Placeholder 6"/>
          <p:cNvSpPr txBox="1">
            <a:spLocks/>
          </p:cNvSpPr>
          <p:nvPr/>
        </p:nvSpPr>
        <p:spPr>
          <a:xfrm>
            <a:off x="710864" y="1150671"/>
            <a:ext cx="10490536" cy="83053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Taking care of yourself should be enjoyable. If it feels like a chore, try something else!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710864" y="2133600"/>
            <a:ext cx="2895600" cy="341632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79646">
                    <a:lumMod val="60000"/>
                    <a:lumOff val="40000"/>
                  </a:srgbClr>
                </a:solidFill>
                <a:effectLst/>
                <a:uLnTx/>
                <a:uFillTx/>
                <a:latin typeface="Calibri"/>
                <a:ea typeface="+mn-ea"/>
                <a:cs typeface="+mn-cs"/>
              </a:rPr>
              <a:t>2 minutes</a:t>
            </a:r>
            <a:endParaRPr kumimoji="0" lang="en-US" sz="2000" b="1"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Breathe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Stretch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Daydream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Take your stress temperature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Acknowledge an accomplishment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Say 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Compliment yourself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Share a favorite joke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4" name="TextBox 23"/>
          <p:cNvSpPr txBox="1"/>
          <p:nvPr/>
        </p:nvSpPr>
        <p:spPr>
          <a:xfrm>
            <a:off x="3200400" y="2133600"/>
            <a:ext cx="2895600" cy="261610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79646">
                    <a:lumMod val="60000"/>
                    <a:lumOff val="40000"/>
                  </a:srgbClr>
                </a:solidFill>
                <a:effectLst/>
                <a:uLnTx/>
                <a:uFillTx/>
                <a:latin typeface="Calibri"/>
                <a:ea typeface="+mn-ea"/>
                <a:cs typeface="+mn-cs"/>
              </a:rPr>
              <a:t>5 minutes</a:t>
            </a:r>
            <a:endParaRPr kumimoji="0" lang="en-US" sz="2000" b="1"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Listen to music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Have a cleansing cry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Chat with a colleague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Sing out loud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Jot down dreams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Step outside for fresh 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Enjoy a snack or coffee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5" name="TextBox 24"/>
          <p:cNvSpPr txBox="1"/>
          <p:nvPr/>
        </p:nvSpPr>
        <p:spPr>
          <a:xfrm>
            <a:off x="6019800" y="2133600"/>
            <a:ext cx="2895600" cy="3970318"/>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79646">
                    <a:lumMod val="60000"/>
                    <a:lumOff val="40000"/>
                  </a:srgbClr>
                </a:solidFill>
                <a:effectLst/>
                <a:uLnTx/>
                <a:uFillTx/>
                <a:latin typeface="Calibri"/>
                <a:ea typeface="+mn-ea"/>
                <a:cs typeface="+mn-cs"/>
              </a:rPr>
              <a:t>10 minutes</a:t>
            </a:r>
            <a:endParaRPr kumimoji="0" lang="en-US" sz="2000" b="1"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Evaluate your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Write in a journal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Call a friend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Meditate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Tidy your work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Assess your self-care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Draw a picture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Listen to soothing sounds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Surf the web (but avoid media)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Read a magazine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6" name="TextBox 25"/>
          <p:cNvSpPr txBox="1"/>
          <p:nvPr/>
        </p:nvSpPr>
        <p:spPr>
          <a:xfrm>
            <a:off x="8915400" y="2171700"/>
            <a:ext cx="2895600" cy="369331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79646">
                    <a:lumMod val="60000"/>
                    <a:lumOff val="40000"/>
                  </a:srgbClr>
                </a:solidFill>
                <a:effectLst/>
                <a:uLnTx/>
                <a:uFillTx/>
                <a:latin typeface="Calibri"/>
                <a:ea typeface="+mn-ea"/>
                <a:cs typeface="+mn-cs"/>
              </a:rPr>
              <a:t>30 minutes</a:t>
            </a:r>
            <a:endParaRPr kumimoji="0" lang="en-US" sz="2000" b="1"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Get a massage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Exercise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Eat lunch with a colleague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Take a bubble bath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Read non-work related literature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Spend time in nature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Go shopping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Practice yoga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Watch your favorite TV show.</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6548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38100"/>
            <a:ext cx="63246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19385" y="152400"/>
            <a:ext cx="3024674" cy="61555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There’s Hope!</a:t>
            </a:r>
            <a:endParaRPr kumimoji="0" lang="en-US" sz="3400" b="1" i="0" u="none" strike="noStrike" kern="1200" cap="none" spc="200" normalizeH="0" baseline="0" noProof="0" dirty="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TextBox 17"/>
          <p:cNvSpPr txBox="1"/>
          <p:nvPr/>
        </p:nvSpPr>
        <p:spPr>
          <a:xfrm>
            <a:off x="838200" y="1905000"/>
            <a:ext cx="5334000"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Trauma-informed organizations </a:t>
            </a: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create environments where injured brains have the best opportunity to thrive.</a:t>
            </a:r>
            <a:b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br>
            <a:endPar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Research on resiliency and neuroplasticity </a:t>
            </a: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teach us that every person can bounce back from adversity.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Evidence-based Kernels </a:t>
            </a: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can lead us from intuitive responses to intentional action. </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727450"/>
            <a:ext cx="4726115" cy="262890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5364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31408"/>
            <a:ext cx="12192000" cy="891117"/>
          </a:xfrm>
        </p:spPr>
        <p:txBody>
          <a:bodyPr>
            <a:noAutofit/>
          </a:bodyPr>
          <a:lstStyle/>
          <a:p>
            <a:pPr algn="ctr"/>
            <a:r>
              <a:rPr lang="en-US" sz="7200" dirty="0" smtClean="0">
                <a:solidFill>
                  <a:schemeClr val="bg1"/>
                </a:solidFill>
                <a:latin typeface="Lucida Handwriting" panose="03010101010101010101" pitchFamily="66" charset="0"/>
              </a:rPr>
              <a:t>Five Minute Break</a:t>
            </a:r>
            <a:endParaRPr lang="en-US" sz="7200" dirty="0">
              <a:solidFill>
                <a:schemeClr val="bg1"/>
              </a:solidFill>
              <a:latin typeface="Lucida Handwriting" panose="03010101010101010101" pitchFamily="66"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040"/>
          <a:stretch/>
        </p:blipFill>
        <p:spPr>
          <a:xfrm>
            <a:off x="0" y="3733800"/>
            <a:ext cx="12192000" cy="3124200"/>
          </a:xfrm>
          <a:prstGeom prst="rect">
            <a:avLst/>
          </a:prstGeom>
        </p:spPr>
      </p:pic>
      <p:pic>
        <p:nvPicPr>
          <p:cNvPr id="5" name="Content Placeholder 7">
            <a:extLst>
              <a:ext uri="{FF2B5EF4-FFF2-40B4-BE49-F238E27FC236}">
                <a16:creationId xmlns:a16="http://schemas.microsoft.com/office/drawing/2014/main" id="{BB37E66C-3E12-4C23-8FD7-9D8B2B4744F6}"/>
              </a:ext>
            </a:extLst>
          </p:cNvPr>
          <p:cNvPicPr>
            <a:picLocks noChangeAspect="1"/>
          </p:cNvPicPr>
          <p:nvPr/>
        </p:nvPicPr>
        <p:blipFill rotWithShape="1">
          <a:blip r:embed="rId4">
            <a:biLevel thresh="25000"/>
          </a:blip>
          <a:srcRect l="22927" t="6643" r="18608" b="8536"/>
          <a:stretch/>
        </p:blipFill>
        <p:spPr>
          <a:xfrm>
            <a:off x="4689764" y="2646217"/>
            <a:ext cx="2812472" cy="2576947"/>
          </a:xfrm>
          <a:prstGeom prst="rect">
            <a:avLst/>
          </a:prstGeom>
        </p:spPr>
      </p:pic>
    </p:spTree>
    <p:extLst>
      <p:ext uri="{BB962C8B-B14F-4D97-AF65-F5344CB8AC3E}">
        <p14:creationId xmlns:p14="http://schemas.microsoft.com/office/powerpoint/2010/main" val="1646828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accent1"/>
                </a:solidFill>
                <a:latin typeface="+mn-lt"/>
              </a:rPr>
              <a:t>Looking Across Disciplines</a:t>
            </a:r>
            <a:endParaRPr lang="en-US" sz="3200" b="1" dirty="0">
              <a:solidFill>
                <a:schemeClr val="accent1"/>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388" y="1698556"/>
            <a:ext cx="4283223" cy="3345196"/>
          </a:xfrm>
          <a:prstGeom prst="rect">
            <a:avLst/>
          </a:prstGeom>
          <a:ln>
            <a:noFill/>
          </a:ln>
          <a:effectLst>
            <a:outerShdw blurRad="190500" algn="tl" rotWithShape="0">
              <a:srgbClr val="000000">
                <a:alpha val="70000"/>
              </a:srgbClr>
            </a:outerShdw>
          </a:effectLst>
        </p:spPr>
      </p:pic>
      <p:sp>
        <p:nvSpPr>
          <p:cNvPr id="12" name="Title 5"/>
          <p:cNvSpPr txBox="1">
            <a:spLocks/>
          </p:cNvSpPr>
          <p:nvPr/>
        </p:nvSpPr>
        <p:spPr>
          <a:xfrm>
            <a:off x="1116724" y="5031817"/>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1F497D">
                    <a:lumMod val="60000"/>
                    <a:lumOff val="40000"/>
                  </a:srgbClr>
                </a:solidFill>
                <a:effectLst/>
                <a:uLnTx/>
                <a:uFillTx/>
                <a:latin typeface="Calibri"/>
                <a:ea typeface="+mj-ea"/>
                <a:cs typeface="+mj-cs"/>
              </a:rPr>
              <a:t>“If all you have is a hammer,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j-ea"/>
                <a:cs typeface="+mj-cs"/>
              </a:rPr>
              <a:t>	</a:t>
            </a:r>
            <a:r>
              <a:rPr kumimoji="0" lang="en-US" sz="3200" b="1" i="0" u="none" strike="noStrike" kern="1200" cap="none" spc="0" normalizeH="0" baseline="0" noProof="0" dirty="0" smtClean="0">
                <a:ln>
                  <a:noFill/>
                </a:ln>
                <a:solidFill>
                  <a:srgbClr val="1F497D">
                    <a:lumMod val="60000"/>
                    <a:lumOff val="40000"/>
                  </a:srgbClr>
                </a:solidFill>
                <a:effectLst/>
                <a:uLnTx/>
                <a:uFillTx/>
                <a:latin typeface="Calibri"/>
                <a:ea typeface="+mj-ea"/>
                <a:cs typeface="+mj-cs"/>
              </a:rPr>
              <a:t>		everything looks like a nai</a:t>
            </a:r>
            <a:r>
              <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j-ea"/>
                <a:cs typeface="+mj-cs"/>
              </a:rPr>
              <a:t>l</a:t>
            </a:r>
            <a:r>
              <a:rPr kumimoji="0" lang="en-US" sz="3200" b="1" i="0" u="none" strike="noStrike" kern="1200" cap="none" spc="0" normalizeH="0" baseline="0" noProof="0" dirty="0" smtClean="0">
                <a:ln>
                  <a:noFill/>
                </a:ln>
                <a:solidFill>
                  <a:srgbClr val="1F497D">
                    <a:lumMod val="60000"/>
                    <a:lumOff val="40000"/>
                  </a:srgbClr>
                </a:solidFill>
                <a:effectLst/>
                <a:uLnTx/>
                <a:uFillTx/>
                <a:latin typeface="Calibri"/>
                <a:ea typeface="+mj-ea"/>
                <a:cs typeface="+mj-cs"/>
              </a:rPr>
              <a:t>."</a:t>
            </a:r>
            <a:endParaRPr kumimoji="0" lang="en-US" sz="3200" b="1" i="0" u="none" strike="noStrike" kern="1200" cap="none" spc="0" normalizeH="0" baseline="0" noProof="0" dirty="0">
              <a:ln>
                <a:noFill/>
              </a:ln>
              <a:solidFill>
                <a:srgbClr val="1F497D">
                  <a:lumMod val="60000"/>
                  <a:lumOff val="40000"/>
                </a:srgbClr>
              </a:solidFill>
              <a:effectLst/>
              <a:uLnTx/>
              <a:uFillTx/>
              <a:latin typeface="Calibri"/>
              <a:ea typeface="+mj-ea"/>
              <a:cs typeface="+mj-cs"/>
            </a:endParaRPr>
          </a:p>
        </p:txBody>
      </p:sp>
      <p:sp>
        <p:nvSpPr>
          <p:cNvPr id="13" name="Title 5"/>
          <p:cNvSpPr txBox="1">
            <a:spLocks/>
          </p:cNvSpPr>
          <p:nvPr/>
        </p:nvSpPr>
        <p:spPr>
          <a:xfrm>
            <a:off x="8948245" y="5387975"/>
            <a:ext cx="3205655"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srgbClr val="1F497D">
                    <a:lumMod val="60000"/>
                    <a:lumOff val="40000"/>
                  </a:srgbClr>
                </a:solidFill>
                <a:effectLst/>
                <a:uLnTx/>
                <a:uFillTx/>
                <a:latin typeface="Calibri"/>
                <a:ea typeface="+mj-ea"/>
                <a:cs typeface="+mj-cs"/>
              </a:rPr>
              <a:t>- </a:t>
            </a:r>
            <a:r>
              <a:rPr kumimoji="0" lang="en-US" sz="1800" b="1" i="1" u="none" strike="noStrike" kern="1200" cap="none" spc="0" normalizeH="0" baseline="0" noProof="0" dirty="0" smtClean="0">
                <a:ln>
                  <a:noFill/>
                </a:ln>
                <a:solidFill>
                  <a:srgbClr val="1F497D">
                    <a:lumMod val="60000"/>
                    <a:lumOff val="40000"/>
                  </a:srgbClr>
                </a:solidFill>
                <a:effectLst/>
                <a:uLnTx/>
                <a:uFillTx/>
                <a:latin typeface="Calibri"/>
                <a:ea typeface="+mj-ea"/>
                <a:cs typeface="+mj-cs"/>
              </a:rPr>
              <a:t>Abraham Maslow </a:t>
            </a:r>
            <a:endParaRPr kumimoji="0" lang="en-US" sz="1800" b="1" i="1" u="none" strike="noStrike" kern="1200" cap="none" spc="0" normalizeH="0" baseline="0" noProof="0" dirty="0">
              <a:ln>
                <a:noFill/>
              </a:ln>
              <a:solidFill>
                <a:srgbClr val="1F497D">
                  <a:lumMod val="60000"/>
                  <a:lumOff val="40000"/>
                </a:srgbClr>
              </a:solidFill>
              <a:effectLst/>
              <a:uLnTx/>
              <a:uFillTx/>
              <a:latin typeface="Calibri"/>
              <a:ea typeface="+mj-ea"/>
              <a:cs typeface="+mj-cs"/>
            </a:endParaRPr>
          </a:p>
        </p:txBody>
      </p:sp>
    </p:spTree>
    <p:extLst>
      <p:ext uri="{BB962C8B-B14F-4D97-AF65-F5344CB8AC3E}">
        <p14:creationId xmlns:p14="http://schemas.microsoft.com/office/powerpoint/2010/main" val="378726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8546954" cy="891117"/>
          </a:xfrm>
        </p:spPr>
        <p:txBody>
          <a:bodyPr>
            <a:normAutofit/>
          </a:bodyPr>
          <a:lstStyle/>
          <a:p>
            <a:r>
              <a:rPr lang="en-US" sz="2500" dirty="0" smtClean="0">
                <a:solidFill>
                  <a:schemeClr val="bg1"/>
                </a:solidFill>
                <a:latin typeface="Arial Black" panose="020B0A04020102020204" pitchFamily="34" charset="0"/>
              </a:rPr>
              <a:t>How Wolves Change the Behavior of Rivers</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2236492" y="1295400"/>
            <a:ext cx="7719016" cy="4306531"/>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hlinkClick r:id="rId4"/>
          </p:cNvPr>
          <p:cNvSpPr txBox="1"/>
          <p:nvPr/>
        </p:nvSpPr>
        <p:spPr>
          <a:xfrm>
            <a:off x="3619500" y="6172200"/>
            <a:ext cx="5295900" cy="369332"/>
          </a:xfrm>
          <a:prstGeom prst="rect">
            <a:avLst/>
          </a:prstGeom>
          <a:solidFill>
            <a:schemeClr val="bg1"/>
          </a:solid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https://www.youtube.com/watch?v=ysa5OBhXz-Q</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2" descr="Image result for howling wolf transparent"/>
          <p:cNvPicPr>
            <a:picLocks noChangeAspect="1" noChangeArrowheads="1"/>
          </p:cNvPicPr>
          <p:nvPr/>
        </p:nvPicPr>
        <p:blipFill rotWithShape="1">
          <a:blip r:embed="rId5">
            <a:extLst>
              <a:ext uri="{28A0092B-C50C-407E-A947-70E740481C1C}">
                <a14:useLocalDpi xmlns:a14="http://schemas.microsoft.com/office/drawing/2010/main" val="0"/>
              </a:ext>
            </a:extLst>
          </a:blip>
          <a:srcRect r="44068" b="39337"/>
          <a:stretch/>
        </p:blipFill>
        <p:spPr bwMode="auto">
          <a:xfrm flipH="1">
            <a:off x="0" y="1828801"/>
            <a:ext cx="50292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323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How Wolves Change Riv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7900" y="1447801"/>
            <a:ext cx="7696200" cy="4329113"/>
          </a:xfrm>
          <a:prstGeom prst="rect">
            <a:avLst/>
          </a:prstGeom>
        </p:spPr>
      </p:pic>
      <p:sp>
        <p:nvSpPr>
          <p:cNvPr id="6" name="Title 1"/>
          <p:cNvSpPr txBox="1">
            <a:spLocks/>
          </p:cNvSpPr>
          <p:nvPr/>
        </p:nvSpPr>
        <p:spPr>
          <a:xfrm>
            <a:off x="276727" y="137771"/>
            <a:ext cx="8546954"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smtClean="0">
                <a:ln>
                  <a:noFill/>
                </a:ln>
                <a:solidFill>
                  <a:prstClr val="white"/>
                </a:solidFill>
                <a:effectLst/>
                <a:uLnTx/>
                <a:uFillTx/>
                <a:latin typeface="Arial Black" panose="020B0A04020102020204" pitchFamily="34" charset="0"/>
                <a:ea typeface="+mj-ea"/>
                <a:cs typeface="+mj-cs"/>
              </a:rPr>
              <a:t>How Wolves Change the Behavior of Rivers</a:t>
            </a:r>
            <a:endParaRPr kumimoji="0" lang="en-US" sz="25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2582568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8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clrChange>
              <a:clrFrom>
                <a:srgbClr val="FFFFFF"/>
              </a:clrFrom>
              <a:clrTo>
                <a:srgbClr val="FFFFFF">
                  <a:alpha val="0"/>
                </a:srgbClr>
              </a:clrTo>
            </a:clrChange>
          </a:blip>
          <a:srcRect l="3935" r="20245" b="12349"/>
          <a:stretch/>
        </p:blipFill>
        <p:spPr>
          <a:xfrm>
            <a:off x="7266043" y="3471385"/>
            <a:ext cx="3268493" cy="2865211"/>
          </a:xfrm>
          <a:prstGeom prst="rect">
            <a:avLst/>
          </a:prstGeom>
        </p:spPr>
      </p:pic>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Let’s Talk about Kernels</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3868" r="12172"/>
          <a:stretch/>
        </p:blipFill>
        <p:spPr>
          <a:xfrm>
            <a:off x="0" y="3733800"/>
            <a:ext cx="12192000" cy="3124200"/>
          </a:xfrm>
          <a:prstGeom prst="rect">
            <a:avLst/>
          </a:prstGeom>
        </p:spPr>
      </p:pic>
      <p:sp>
        <p:nvSpPr>
          <p:cNvPr id="22" name="TextBox 21"/>
          <p:cNvSpPr txBox="1"/>
          <p:nvPr/>
        </p:nvSpPr>
        <p:spPr>
          <a:xfrm>
            <a:off x="685800" y="1600201"/>
            <a:ext cx="10896600"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Kernels are low or no-cost to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evidence-based strategies </a:t>
            </a:r>
            <a:r>
              <a:rPr lang="en-US" sz="2400" dirty="0" smtClean="0">
                <a:solidFill>
                  <a:prstClr val="black"/>
                </a:solidFill>
                <a:latin typeface="Calibri" panose="020F0502020204030204"/>
              </a:rPr>
              <a:t>recognized as fundamental units of behavioral influence.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means we can </a:t>
            </a:r>
            <a:r>
              <a:rPr kumimoji="0" lang="en-US" sz="2400" b="1" i="1" u="none" strike="noStrike" kern="1200" cap="none" spc="0" normalizeH="0" baseline="0" noProof="0" dirty="0">
                <a:ln>
                  <a:noFill/>
                </a:ln>
                <a:solidFill>
                  <a:srgbClr val="5B9BD5"/>
                </a:solidFill>
                <a:effectLst/>
                <a:uLnTx/>
                <a:uFillTx/>
                <a:latin typeface="Calibri" panose="020F0502020204030204"/>
                <a:ea typeface="+mn-ea"/>
                <a:cs typeface="+mn-cs"/>
              </a:rPr>
              <a:t>unleash access</a:t>
            </a: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strategies that support safety, relationship and skill building essential to our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client’s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readiness to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grow and learn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Kernels give us a way to implement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simple but effective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practices that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interrupt the ACES trajectory,</a:t>
            </a: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
            </a:r>
            <a:b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move us from intuition to</a:t>
            </a:r>
            <a:b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intention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srgbClr val="A5A5A5">
                    <a:lumMod val="50000"/>
                  </a:srgbClr>
                </a:solidFill>
                <a:effectLst/>
                <a:uLnTx/>
                <a:uFillTx/>
                <a:latin typeface="Calibri" panose="020F0502020204030204"/>
                <a:ea typeface="+mn-ea"/>
                <a:cs typeface="+mn-cs"/>
              </a:rPr>
              <a:t>and improve </a:t>
            </a:r>
            <a:r>
              <a:rPr kumimoji="0" lang="en-US" sz="24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
            </a:r>
            <a:br>
              <a:rPr kumimoji="0" lang="en-US" sz="24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br>
            <a:r>
              <a:rPr kumimoji="0" lang="en-US" sz="2400" b="0" i="0" u="none" strike="noStrike" kern="1200" cap="none" spc="0" normalizeH="0" baseline="0" noProof="0" dirty="0" smtClean="0">
                <a:ln>
                  <a:noFill/>
                </a:ln>
                <a:solidFill>
                  <a:srgbClr val="A5A5A5">
                    <a:lumMod val="50000"/>
                  </a:srgbClr>
                </a:solidFill>
                <a:effectLst/>
                <a:uLnTx/>
                <a:uFillTx/>
                <a:latin typeface="Calibri" panose="020F0502020204030204"/>
                <a:ea typeface="+mn-ea"/>
                <a:cs typeface="+mn-cs"/>
              </a:rPr>
              <a:t>outcomes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1" b="99097" l="633" r="99209">
                        <a14:foregroundMark x1="15506" y1="63357" x2="15823" y2="64440"/>
                        <a14:backgroundMark x1="9494" y1="20578" x2="8703" y2="21480"/>
                        <a14:backgroundMark x1="19620" y1="18592" x2="19304" y2="17690"/>
                        <a14:backgroundMark x1="25633" y1="15704" x2="26266" y2="17148"/>
                        <a14:backgroundMark x1="9177" y1="38087" x2="9177" y2="38628"/>
                        <a14:backgroundMark x1="14082" y1="50000" x2="15032" y2="50903"/>
                        <a14:backgroundMark x1="18354" y1="45126" x2="18354" y2="46029"/>
                        <a14:backgroundMark x1="17405" y1="49639" x2="17405" y2="50361"/>
                        <a14:backgroundMark x1="31804" y1="58123" x2="33228" y2="56137"/>
                        <a14:backgroundMark x1="32911" y1="63899" x2="33228" y2="63357"/>
                        <a14:backgroundMark x1="29272" y1="72924" x2="32120" y2="72563"/>
                        <a14:backgroundMark x1="23734" y1="58664" x2="24367" y2="59747"/>
                        <a14:backgroundMark x1="24209" y1="57581" x2="25633" y2="57040"/>
                        <a14:backgroundMark x1="34177" y1="76354" x2="34494" y2="77437"/>
                        <a14:backgroundMark x1="39715" y1="82852" x2="40665" y2="83213"/>
                        <a14:backgroundMark x1="43987" y1="85560" x2="45095" y2="86462"/>
                        <a14:backgroundMark x1="47943" y1="90072" x2="49367" y2="90975"/>
                        <a14:backgroundMark x1="54589" y1="90433" x2="54272" y2="87906"/>
                        <a14:backgroundMark x1="60127" y1="85199" x2="61551" y2="85018"/>
                        <a14:backgroundMark x1="56646" y1="78159" x2="57278" y2="78881"/>
                        <a14:backgroundMark x1="52848" y1="84116" x2="53165" y2="84296"/>
                        <a14:backgroundMark x1="48892" y1="83394" x2="48734" y2="82852"/>
                        <a14:backgroundMark x1="47152" y1="79603" x2="47627" y2="79061"/>
                        <a14:backgroundMark x1="50791" y1="76534" x2="51266" y2="75271"/>
                        <a14:backgroundMark x1="46519" y1="70939" x2="46044" y2="72022"/>
                        <a14:backgroundMark x1="39715" y1="70578" x2="39082" y2="71661"/>
                        <a14:backgroundMark x1="35127" y1="69134" x2="35127" y2="68773"/>
                        <a14:backgroundMark x1="35443" y1="65884" x2="35918" y2="65523"/>
                        <a14:backgroundMark x1="38608" y1="63538" x2="39557" y2="62274"/>
                        <a14:backgroundMark x1="37500" y1="59386" x2="37500" y2="59386"/>
                        <a14:backgroundMark x1="45886" y1="66787" x2="45411" y2="66968"/>
                        <a14:backgroundMark x1="42880" y1="66245" x2="42880" y2="66245"/>
                        <a14:backgroundMark x1="43196" y1="64260" x2="43196" y2="64260"/>
                        <a14:backgroundMark x1="43513" y1="61913" x2="43513" y2="61913"/>
                        <a14:backgroundMark x1="51108" y1="70758" x2="51108" y2="70758"/>
                        <a14:backgroundMark x1="56329" y1="70578" x2="56329" y2="70578"/>
                        <a14:backgroundMark x1="60918" y1="79242" x2="60918" y2="79242"/>
                        <a14:backgroundMark x1="66297" y1="79242" x2="66297" y2="79242"/>
                        <a14:backgroundMark x1="69937" y1="74910" x2="69937" y2="74910"/>
                        <a14:backgroundMark x1="62025" y1="75993" x2="62025" y2="75993"/>
                        <a14:backgroundMark x1="62658" y1="71480" x2="62658" y2="71480"/>
                        <a14:backgroundMark x1="69620" y1="68412" x2="69620" y2="68412"/>
                        <a14:backgroundMark x1="81487" y1="64260" x2="81487" y2="64260"/>
                        <a14:backgroundMark x1="81646" y1="60469" x2="81646" y2="60469"/>
                        <a14:backgroundMark x1="84494" y1="57401" x2="84494" y2="57401"/>
                        <a14:backgroundMark x1="89082" y1="51805" x2="89082" y2="51805"/>
                        <a14:backgroundMark x1="88449" y1="45668" x2="88449" y2="45668"/>
                        <a14:backgroundMark x1="83070" y1="44946" x2="83070" y2="44946"/>
                        <a14:backgroundMark x1="79747" y1="51083" x2="79747" y2="51083"/>
                        <a14:backgroundMark x1="82120" y1="54513" x2="82120" y2="54513"/>
                        <a14:backgroundMark x1="66772" y1="62455" x2="66772" y2="62455"/>
                        <a14:backgroundMark x1="73734" y1="62094" x2="73734" y2="62094"/>
                        <a14:backgroundMark x1="75316" y1="57220" x2="75316" y2="57220"/>
                        <a14:backgroundMark x1="73734" y1="58484" x2="73734" y2="58484"/>
                        <a14:backgroundMark x1="50949" y1="62996" x2="50949" y2="62996"/>
                        <a14:backgroundMark x1="55063" y1="64260" x2="55063" y2="64260"/>
                        <a14:backgroundMark x1="58228" y1="62455" x2="58228" y2="62455"/>
                        <a14:backgroundMark x1="60918" y1="64801" x2="60918" y2="64801"/>
                        <a14:backgroundMark x1="59177" y1="58123" x2="59177" y2="58123"/>
                        <a14:backgroundMark x1="48101" y1="56859" x2="48101" y2="56859"/>
                        <a14:backgroundMark x1="50949" y1="59206" x2="50949" y2="59206"/>
                        <a14:backgroundMark x1="54747" y1="57581" x2="54747" y2="57581"/>
                        <a14:backgroundMark x1="40506" y1="54513" x2="40506" y2="54513"/>
                        <a14:backgroundMark x1="39082" y1="50361" x2="39082" y2="50361"/>
                        <a14:backgroundMark x1="40190" y1="50000" x2="40190" y2="50000"/>
                        <a14:backgroundMark x1="44620" y1="49097" x2="44620" y2="49097"/>
                        <a14:backgroundMark x1="48734" y1="51625" x2="48734" y2="51625"/>
                        <a14:backgroundMark x1="54430" y1="52527" x2="54430" y2="52527"/>
                        <a14:backgroundMark x1="52848" y1="50000" x2="52848" y2="50000"/>
                        <a14:backgroundMark x1="45411" y1="48014" x2="45411" y2="48014"/>
                        <a14:backgroundMark x1="46519" y1="49819" x2="46519" y2="49819"/>
                        <a14:backgroundMark x1="61709" y1="51264" x2="61709" y2="51264"/>
                        <a14:backgroundMark x1="62816" y1="53791" x2="62816" y2="53791"/>
                        <a14:backgroundMark x1="65032" y1="57401" x2="65032" y2="57401"/>
                        <a14:backgroundMark x1="67722" y1="54513" x2="67722" y2="54513"/>
                        <a14:backgroundMark x1="63924" y1="55415" x2="63924" y2="55415"/>
                        <a14:backgroundMark x1="68671" y1="49097" x2="68671" y2="49097"/>
                        <a14:backgroundMark x1="68196" y1="51083" x2="68196" y2="51083"/>
                        <a14:backgroundMark x1="74842" y1="53791" x2="74842" y2="53791"/>
                        <a14:backgroundMark x1="75633" y1="45126" x2="75633" y2="45126"/>
                        <a14:backgroundMark x1="54905" y1="44585" x2="54905" y2="44585"/>
                        <a14:backgroundMark x1="49842" y1="42599" x2="49842" y2="42599"/>
                        <a14:backgroundMark x1="46361" y1="45668" x2="46361" y2="45668"/>
                        <a14:backgroundMark x1="43671" y1="43502" x2="43671" y2="43502"/>
                        <a14:backgroundMark x1="38449" y1="42780" x2="38449" y2="42780"/>
                        <a14:backgroundMark x1="30538" y1="44224" x2="30538" y2="44224"/>
                        <a14:backgroundMark x1="26108" y1="50722" x2="26108" y2="50722"/>
                        <a14:backgroundMark x1="22310" y1="46209" x2="22310" y2="46209"/>
                        <a14:backgroundMark x1="24367" y1="41336" x2="24367" y2="41336"/>
                        <a14:backgroundMark x1="30696" y1="38448" x2="30696" y2="38448"/>
                        <a14:backgroundMark x1="36076" y1="38809" x2="36076" y2="38809"/>
                        <a14:backgroundMark x1="42722" y1="38809" x2="42722" y2="38809"/>
                        <a14:backgroundMark x1="38924" y1="33935" x2="38924" y2="33935"/>
                        <a14:backgroundMark x1="37025" y1="35199" x2="37025" y2="35199"/>
                        <a14:backgroundMark x1="34177" y1="30866" x2="34177" y2="30866"/>
                        <a14:backgroundMark x1="26424" y1="32310" x2="26424" y2="32310"/>
                        <a14:backgroundMark x1="21203" y1="35199" x2="21203" y2="35199"/>
                        <a14:backgroundMark x1="17405" y1="40072" x2="17405" y2="40072"/>
                        <a14:backgroundMark x1="12975" y1="42238" x2="12975" y2="42238"/>
                        <a14:backgroundMark x1="15190" y1="39531" x2="15190" y2="39531"/>
                        <a14:backgroundMark x1="8386" y1="33755" x2="8386" y2="33755"/>
                        <a14:backgroundMark x1="15190" y1="33213" x2="15190" y2="33213"/>
                        <a14:backgroundMark x1="18513" y1="29603" x2="18513" y2="29603"/>
                        <a14:backgroundMark x1="21203" y1="31949" x2="21203" y2="31949"/>
                        <a14:backgroundMark x1="27690" y1="27256" x2="27690" y2="27256"/>
                        <a14:backgroundMark x1="34494" y1="26354" x2="34494" y2="26354"/>
                        <a14:backgroundMark x1="37025" y1="22744" x2="37025" y2="22744"/>
                        <a14:backgroundMark x1="41297" y1="27256" x2="41297" y2="27256"/>
                        <a14:backgroundMark x1="45411" y1="34116" x2="45411" y2="34116"/>
                        <a14:backgroundMark x1="49209" y1="37726" x2="49209" y2="37726"/>
                        <a14:backgroundMark x1="52690" y1="35379" x2="52690" y2="35379"/>
                        <a14:backgroundMark x1="58070" y1="38448" x2="58070" y2="38448"/>
                        <a14:backgroundMark x1="64241" y1="41516" x2="64241" y2="41516"/>
                        <a14:backgroundMark x1="65506" y1="46029" x2="65506" y2="46029"/>
                        <a14:backgroundMark x1="70095" y1="39892" x2="70095" y2="39892"/>
                        <a14:backgroundMark x1="70570" y1="43682" x2="70570" y2="43682"/>
                        <a14:backgroundMark x1="82120" y1="41877" x2="82120" y2="41877"/>
                        <a14:backgroundMark x1="83703" y1="32671" x2="83703" y2="32671"/>
                        <a14:backgroundMark x1="86392" y1="28700" x2="86392" y2="28700"/>
                        <a14:backgroundMark x1="86076" y1="30505" x2="86076" y2="30505"/>
                        <a14:backgroundMark x1="92722" y1="35921" x2="92722" y2="35921"/>
                        <a14:backgroundMark x1="96519" y1="35740" x2="96519" y2="35740"/>
                        <a14:backgroundMark x1="90190" y1="29964" x2="90190" y2="29964"/>
                        <a14:backgroundMark x1="92089" y1="26354" x2="92089" y2="26354"/>
                        <a14:backgroundMark x1="92405" y1="20036" x2="92405" y2="20036"/>
                        <a14:backgroundMark x1="96203" y1="20758" x2="96203" y2="20758"/>
                        <a14:backgroundMark x1="88924" y1="14982" x2="88924" y2="14982"/>
                        <a14:backgroundMark x1="85127" y1="10650" x2="85127" y2="10650"/>
                        <a14:backgroundMark x1="80063" y1="7040" x2="80063" y2="7040"/>
                        <a14:backgroundMark x1="82595" y1="16426" x2="82595" y2="16426"/>
                        <a14:backgroundMark x1="80063" y1="28700" x2="80063" y2="28700"/>
                        <a14:backgroundMark x1="74367" y1="34116" x2="74367" y2="34116"/>
                        <a14:backgroundMark x1="73734" y1="37365" x2="73734" y2="37365"/>
                        <a14:backgroundMark x1="66139" y1="31949" x2="66139" y2="31949"/>
                        <a14:backgroundMark x1="70570" y1="31408" x2="70570" y2="31408"/>
                        <a14:backgroundMark x1="70253" y1="25090" x2="70253" y2="25090"/>
                        <a14:backgroundMark x1="75000" y1="17690" x2="75000" y2="17690"/>
                        <a14:backgroundMark x1="73101" y1="7762" x2="73101" y2="7762"/>
                        <a14:backgroundMark x1="68829" y1="9928" x2="68829" y2="9928"/>
                        <a14:backgroundMark x1="70570" y1="16245" x2="70570" y2="16245"/>
                        <a14:backgroundMark x1="63766" y1="12996" x2="63766" y2="12996"/>
                        <a14:backgroundMark x1="66614" y1="20217" x2="66614" y2="20217"/>
                        <a14:backgroundMark x1="63608" y1="17148" x2="63608" y2="17148"/>
                        <a14:backgroundMark x1="59494" y1="16968" x2="59494" y2="16968"/>
                        <a14:backgroundMark x1="61867" y1="16968" x2="61867" y2="16968"/>
                        <a14:backgroundMark x1="58703" y1="21119" x2="58703" y2="21119"/>
                        <a14:backgroundMark x1="56329" y1="22924" x2="56329" y2="22924"/>
                        <a14:backgroundMark x1="61076" y1="25812" x2="61076" y2="25812"/>
                        <a14:backgroundMark x1="64241" y1="27076" x2="64241" y2="27076"/>
                        <a14:backgroundMark x1="64873" y1="28159" x2="64873" y2="28159"/>
                        <a14:backgroundMark x1="65506" y1="29422" x2="65506" y2="29422"/>
                        <a14:backgroundMark x1="60601" y1="27256" x2="60601" y2="27256"/>
                        <a14:backgroundMark x1="62184" y1="26354" x2="62184" y2="26354"/>
                        <a14:backgroundMark x1="59177" y1="21841" x2="59177" y2="21841"/>
                        <a14:backgroundMark x1="52690" y1="18953" x2="52690" y2="18953"/>
                        <a14:backgroundMark x1="55538" y1="21119" x2="55538" y2="21119"/>
                        <a14:backgroundMark x1="49842" y1="22924" x2="49842" y2="22924"/>
                        <a14:backgroundMark x1="54114" y1="28881" x2="54114" y2="28881"/>
                        <a14:backgroundMark x1="49842" y1="29603" x2="49842" y2="29603"/>
                        <a14:backgroundMark x1="44620" y1="29603" x2="44620" y2="29603"/>
                        <a14:backgroundMark x1="45253" y1="22744" x2="45253" y2="22744"/>
                        <a14:backgroundMark x1="41930" y1="17870" x2="41930" y2="17870"/>
                        <a14:backgroundMark x1="34019" y1="12816" x2="34019" y2="12816"/>
                        <a14:backgroundMark x1="38133" y1="12816" x2="38133" y2="12816"/>
                        <a14:backgroundMark x1="19778" y1="7581" x2="19778" y2="7581"/>
                        <a14:backgroundMark x1="17563" y1="11372" x2="17563" y2="11372"/>
                        <a14:backgroundMark x1="13924" y1="11372" x2="13924" y2="11372"/>
                        <a14:backgroundMark x1="15506" y1="24729" x2="15506" y2="24729"/>
                        <a14:backgroundMark x1="19937" y1="24368" x2="19937" y2="24368"/>
                        <a14:backgroundMark x1="20570" y1="25993" x2="20570" y2="25993"/>
                        <a14:backgroundMark x1="9968" y1="23646" x2="9968" y2="23646"/>
                        <a14:backgroundMark x1="8228" y1="27978" x2="8228" y2="27978"/>
                        <a14:backgroundMark x1="15506" y1="38267" x2="15506" y2="38267"/>
                        <a14:backgroundMark x1="34177" y1="18231" x2="34177" y2="18231"/>
                        <a14:backgroundMark x1="30063" y1="18592" x2="30063" y2="18592"/>
                        <a14:backgroundMark x1="31013" y1="24729" x2="31013" y2="24729"/>
                        <a14:backgroundMark x1="28481" y1="17329" x2="28481" y2="17329"/>
                        <a14:backgroundMark x1="24367" y1="23285" x2="24367" y2="23285"/>
                        <a14:backgroundMark x1="21677" y1="14801" x2="21677" y2="14801"/>
                        <a14:backgroundMark x1="75791" y1="3430" x2="75791" y2="3430"/>
                        <a14:backgroundMark x1="66772" y1="11191" x2="66772" y2="11191"/>
                        <a14:backgroundMark x1="33070" y1="81227" x2="33070" y2="81227"/>
                        <a14:backgroundMark x1="7911" y1="42058" x2="7911" y2="42058"/>
                        <a14:backgroundMark x1="9177" y1="14260" x2="9177" y2="14260"/>
                        <a14:backgroundMark x1="9968" y1="14982" x2="9968" y2="14982"/>
                      </a14:backgroundRemoval>
                    </a14:imgEffect>
                  </a14:imgLayer>
                </a14:imgProps>
              </a:ext>
              <a:ext uri="{28A0092B-C50C-407E-A947-70E740481C1C}">
                <a14:useLocalDpi xmlns:a14="http://schemas.microsoft.com/office/drawing/2010/main" val="0"/>
              </a:ext>
            </a:extLst>
          </a:blip>
          <a:srcRect/>
          <a:stretch>
            <a:fillRect/>
          </a:stretch>
        </p:blipFill>
        <p:spPr bwMode="auto">
          <a:xfrm rot="1226126">
            <a:off x="10271099" y="3494230"/>
            <a:ext cx="1147137" cy="1005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ight Arrow 24"/>
          <p:cNvSpPr/>
          <p:nvPr/>
        </p:nvSpPr>
        <p:spPr>
          <a:xfrm>
            <a:off x="6616425" y="5851185"/>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25"/>
          <p:cNvSpPr/>
          <p:nvPr/>
        </p:nvSpPr>
        <p:spPr>
          <a:xfrm>
            <a:off x="6823950" y="5588538"/>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Arrow 26"/>
          <p:cNvSpPr/>
          <p:nvPr/>
        </p:nvSpPr>
        <p:spPr>
          <a:xfrm>
            <a:off x="6992567" y="5286986"/>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p:cNvSpPr/>
          <p:nvPr/>
        </p:nvSpPr>
        <p:spPr>
          <a:xfrm>
            <a:off x="7200090" y="4965971"/>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Arrow 28"/>
          <p:cNvSpPr/>
          <p:nvPr/>
        </p:nvSpPr>
        <p:spPr>
          <a:xfrm>
            <a:off x="7331415" y="4604421"/>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5 Points 7">
            <a:extLst>
              <a:ext uri="{FF2B5EF4-FFF2-40B4-BE49-F238E27FC236}">
                <a16:creationId xmlns:a16="http://schemas.microsoft.com/office/drawing/2014/main" id="{75FF21F6-7E9B-44D4-A51F-DF22E51524BC}"/>
              </a:ext>
            </a:extLst>
          </p:cNvPr>
          <p:cNvSpPr/>
          <p:nvPr/>
        </p:nvSpPr>
        <p:spPr>
          <a:xfrm>
            <a:off x="10843709" y="6196439"/>
            <a:ext cx="661599" cy="598777"/>
          </a:xfrm>
          <a:prstGeom prst="star5">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Right Arrow 14"/>
          <p:cNvSpPr/>
          <p:nvPr/>
        </p:nvSpPr>
        <p:spPr>
          <a:xfrm>
            <a:off x="7503270" y="4309352"/>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7714035" y="3897553"/>
            <a:ext cx="685800" cy="3048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987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1183846">
            <a:off x="2845270" y="4874081"/>
            <a:ext cx="685800" cy="428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What is a Kernel?</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3" cstate="print"/>
          <a:srcRect/>
          <a:stretch>
            <a:fillRect/>
          </a:stretch>
        </p:blipFill>
        <p:spPr bwMode="auto">
          <a:xfrm rot="179813">
            <a:off x="9385333" y="1610949"/>
            <a:ext cx="2033836" cy="300114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3" name="Content Placeholder 6"/>
          <p:cNvSpPr txBox="1">
            <a:spLocks/>
          </p:cNvSpPr>
          <p:nvPr/>
        </p:nvSpPr>
        <p:spPr>
          <a:xfrm>
            <a:off x="769561" y="1593452"/>
            <a:ext cx="8458200" cy="4495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 </a:t>
            </a:r>
            <a:r>
              <a:rPr kumimoji="0" lang="en-US" sz="2400" b="0" i="0" u="none" strike="noStrike" kern="1200" cap="none" spc="0" normalizeH="0" baseline="0" noProof="0" dirty="0">
                <a:ln>
                  <a:noFill/>
                </a:ln>
                <a:solidFill>
                  <a:prstClr val="black"/>
                </a:solidFill>
                <a:effectLst/>
                <a:uLnTx/>
                <a:uFillTx/>
                <a:latin typeface="Calibri"/>
                <a:ea typeface="+mn-ea"/>
                <a:cs typeface="+mn-cs"/>
              </a:rPr>
              <a:t>kernel is the smallest unit of scientifically proven behavioral influence.</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Kernels produce quick easily measured change that can grow into much bigger change over time.</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They can be used alone </a:t>
            </a:r>
            <a:r>
              <a:rPr kumimoji="0" lang="en-US" sz="2400" b="1" i="0" u="none" strike="noStrike" kern="1200" cap="none" spc="0" normalizeH="0" baseline="0" noProof="0" dirty="0">
                <a:ln>
                  <a:noFill/>
                </a:ln>
                <a:solidFill>
                  <a:srgbClr val="5B9BD5"/>
                </a:solidFill>
                <a:effectLst/>
                <a:uLnTx/>
                <a:uFillTx/>
                <a:latin typeface="Calibri"/>
                <a:ea typeface="+mn-ea"/>
                <a:cs typeface="+mn-cs"/>
              </a:rPr>
              <a:t>OR</a:t>
            </a:r>
            <a:r>
              <a:rPr kumimoji="0" lang="en-US" sz="2400" b="0" i="0" u="none" strike="noStrike" kern="1200" cap="none" spc="0" normalizeH="0" baseline="0" noProof="0" dirty="0">
                <a:ln>
                  <a:noFill/>
                </a:ln>
                <a:solidFill>
                  <a:prstClr val="black"/>
                </a:solidFill>
                <a:effectLst/>
                <a:uLnTx/>
                <a:uFillTx/>
                <a:latin typeface="Calibri"/>
                <a:ea typeface="+mn-ea"/>
                <a:cs typeface="+mn-cs"/>
              </a:rPr>
              <a:t> combined with other kernels to create new programs, strategies or policies.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Combinations of Kernels are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considered </a:t>
            </a:r>
            <a:r>
              <a:rPr kumimoji="0" lang="en-US" sz="2400" b="0" i="0" u="none" strike="noStrike" kern="1200" cap="none" spc="0" normalizeH="0" baseline="0" noProof="0" dirty="0">
                <a:ln>
                  <a:noFill/>
                </a:ln>
                <a:solidFill>
                  <a:prstClr val="black"/>
                </a:solidFill>
                <a:effectLst/>
                <a:uLnTx/>
                <a:uFillTx/>
                <a:latin typeface="Calibri"/>
                <a:ea typeface="+mn-ea"/>
                <a:cs typeface="+mn-cs"/>
              </a:rPr>
              <a:t>“behavioral vaccines.”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“Planted” Kernels create a culture.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701400"/>
            <a:ext cx="723900" cy="581025"/>
          </a:xfrm>
          <a:prstGeom prst="rect">
            <a:avLst/>
          </a:prstGeom>
        </p:spPr>
      </p:pic>
      <p:pic>
        <p:nvPicPr>
          <p:cNvPr id="15" name="Picture 2" descr="Image result for howling wolf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8271" y="4419600"/>
            <a:ext cx="2540697" cy="234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018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p:cNvSpPr/>
          <p:nvPr/>
        </p:nvSpPr>
        <p:spPr>
          <a:xfrm>
            <a:off x="381000" y="2133600"/>
            <a:ext cx="11353800" cy="28315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ACEs interact with </a:t>
            </a:r>
            <a:r>
              <a:rPr kumimoji="0" lang="en-US" sz="4000" b="0" i="0" u="none" strike="noStrike" kern="1200" cap="none" spc="0" normalizeH="0" baseline="0" noProof="0" dirty="0" smtClean="0">
                <a:ln>
                  <a:noFill/>
                </a:ln>
                <a:solidFill>
                  <a:prstClr val="white"/>
                </a:solidFill>
                <a:effectLst/>
                <a:uLnTx/>
                <a:uFillTx/>
                <a:latin typeface="Calibri" panose="020F0502020204030204"/>
                <a:ea typeface="+mn-ea"/>
                <a:cs typeface="+mn-cs"/>
              </a:rPr>
              <a:t>stressors </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commonly faced by racial and sexual minorities—such as discrimination, stigma, and rejection—to contribute to behavior, health and opportunity disparities.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872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Managing Affect</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8028" r="8012"/>
          <a:stretch/>
        </p:blipFill>
        <p:spPr>
          <a:xfrm>
            <a:off x="0" y="3733800"/>
            <a:ext cx="12192000" cy="3124200"/>
          </a:xfrm>
          <a:prstGeom prst="rect">
            <a:avLst/>
          </a:prstGeom>
        </p:spPr>
      </p:pic>
      <p:sp>
        <p:nvSpPr>
          <p:cNvPr id="10" name="TextBox 9"/>
          <p:cNvSpPr txBox="1"/>
          <p:nvPr/>
        </p:nvSpPr>
        <p:spPr>
          <a:xfrm>
            <a:off x="914400" y="1219201"/>
            <a:ext cx="6096000"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Mood</a:t>
            </a:r>
            <a:r>
              <a:rPr kumimoji="0" lang="en-US" sz="2400" b="0" i="0" u="none" strike="noStrike" kern="1200" cap="none" spc="0" normalizeH="0" baseline="0" noProof="0" dirty="0">
                <a:ln>
                  <a:noFill/>
                </a:ln>
                <a:solidFill>
                  <a:prstClr val="black"/>
                </a:solidFill>
                <a:effectLst/>
                <a:uLnTx/>
                <a:uFillTx/>
                <a:latin typeface="Calibri"/>
                <a:ea typeface="+mn-ea"/>
                <a:cs typeface="+mn-cs"/>
              </a:rPr>
              <a:t> is your internal emotional state.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Affect</a:t>
            </a:r>
            <a:r>
              <a:rPr kumimoji="0" lang="en-US" sz="2400" b="0" i="0" u="none" strike="noStrike" kern="1200" cap="none" spc="0" normalizeH="0" baseline="0" noProof="0" dirty="0">
                <a:ln>
                  <a:noFill/>
                </a:ln>
                <a:solidFill>
                  <a:prstClr val="black"/>
                </a:solidFill>
                <a:effectLst/>
                <a:uLnTx/>
                <a:uFillTx/>
                <a:latin typeface="Calibri"/>
                <a:ea typeface="+mn-ea"/>
                <a:cs typeface="+mn-cs"/>
              </a:rPr>
              <a:t> is how you externalize your emotions through verbal and non-verbal cues.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Research shows that </a:t>
            </a: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trauma-impacted </a:t>
            </a:r>
            <a:r>
              <a:rPr kumimoji="0" lang="en-US" sz="2400" b="1"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people are </a:t>
            </a: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particularly aware of changes in affect</a:t>
            </a:r>
            <a:r>
              <a:rPr kumimoji="0" lang="en-US" sz="2400" b="0" i="0" u="none" strike="noStrike" kern="1200" cap="none" spc="0" normalizeH="0" baseline="0" noProof="0" dirty="0">
                <a:ln>
                  <a:noFill/>
                </a:ln>
                <a:solidFill>
                  <a:prstClr val="black"/>
                </a:solidFill>
                <a:effectLst/>
                <a:uLnTx/>
                <a:uFillTx/>
                <a:latin typeface="Calibri"/>
                <a:ea typeface="+mn-ea"/>
                <a:cs typeface="+mn-cs"/>
              </a:rPr>
              <a:t>, which triggers the survival brain, decreasing their capacity to think and learn.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oup 10"/>
          <p:cNvGrpSpPr/>
          <p:nvPr/>
        </p:nvGrpSpPr>
        <p:grpSpPr>
          <a:xfrm>
            <a:off x="6565900" y="1975863"/>
            <a:ext cx="5356148" cy="4907714"/>
            <a:chOff x="6565900" y="1975863"/>
            <a:chExt cx="5356148" cy="4907714"/>
          </a:xfrm>
        </p:grpSpPr>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9632" b="100000" l="4535" r="85442">
                          <a14:foregroundMark x1="64200" y1="60595" x2="73508" y2="66900"/>
                          <a14:foregroundMark x1="75895" y1="75657" x2="80430" y2="80560"/>
                          <a14:foregroundMark x1="59666" y1="58844" x2="39141" y2="55867"/>
                          <a14:backgroundMark x1="68258" y1="93520" x2="72076" y2="99825"/>
                          <a14:backgroundMark x1="67303" y1="91419" x2="67303" y2="91419"/>
                        </a14:backgroundRemoval>
                      </a14:imgEffect>
                    </a14:imgLayer>
                  </a14:imgProps>
                </a:ext>
              </a:extLst>
            </a:blip>
            <a:stretch>
              <a:fillRect/>
            </a:stretch>
          </p:blipFill>
          <p:spPr>
            <a:xfrm>
              <a:off x="6565900" y="2046903"/>
              <a:ext cx="3549153" cy="4836674"/>
            </a:xfrm>
            <a:prstGeom prst="rect">
              <a:avLst/>
            </a:prstGeom>
          </p:spPr>
        </p:pic>
        <p:sp>
          <p:nvSpPr>
            <p:cNvPr id="13" name="Cloud Callout 12"/>
            <p:cNvSpPr/>
            <p:nvPr/>
          </p:nvSpPr>
          <p:spPr>
            <a:xfrm>
              <a:off x="9064548" y="1975863"/>
              <a:ext cx="2857500" cy="2273300"/>
            </a:xfrm>
            <a:prstGeom prst="cloudCallout">
              <a:avLst>
                <a:gd name="adj1" fmla="val -54610"/>
                <a:gd name="adj2" fmla="val 3736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2" descr="Image result for stressed teache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8675" y1="83667" x2="75904" y2="99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696049" y="2177190"/>
              <a:ext cx="1594497" cy="1729024"/>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091842">
            <a:off x="3808755" y="425716"/>
            <a:ext cx="723900" cy="581025"/>
          </a:xfrm>
          <a:prstGeom prst="rect">
            <a:avLst/>
          </a:prstGeom>
        </p:spPr>
      </p:pic>
    </p:spTree>
    <p:extLst>
      <p:ext uri="{BB962C8B-B14F-4D97-AF65-F5344CB8AC3E}">
        <p14:creationId xmlns:p14="http://schemas.microsoft.com/office/powerpoint/2010/main" val="1088419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Your Pain is My Pain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30750" y="6784446"/>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p:cNvSpPr txBox="1"/>
          <p:nvPr/>
        </p:nvSpPr>
        <p:spPr>
          <a:xfrm>
            <a:off x="1066800" y="1780385"/>
            <a:ext cx="10744200"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E7E6E6">
                    <a:lumMod val="60000"/>
                    <a:lumOff val="40000"/>
                  </a:srgbClr>
                </a:solidFill>
                <a:effectLst/>
                <a:uLnTx/>
                <a:uFillTx/>
                <a:latin typeface="Calibri" panose="020F0502020204030204"/>
                <a:ea typeface="+mn-ea"/>
                <a:cs typeface="+mn-cs"/>
              </a:rPr>
              <a:t>Mirror Neurons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help us to instinctively understand the actions of others and prime us to imitate what we see.</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This neural mechanism is involuntary and automatic.</a:t>
            </a:r>
          </a:p>
        </p:txBody>
      </p:sp>
      <p:pic>
        <p:nvPicPr>
          <p:cNvPr id="15" name="Picture 2" descr="https://upload.wikimedia.org/wikipedia/commons/thumb/1/1f/Makak_neonatal_imitation.png/1920px-Makak_neonatal_imit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0421" y="3719512"/>
            <a:ext cx="7354957"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51759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1"/>
          <p:cNvSpPr txBox="1">
            <a:spLocks/>
          </p:cNvSpPr>
          <p:nvPr/>
        </p:nvSpPr>
        <p:spPr>
          <a:xfrm>
            <a:off x="276727" y="137771"/>
            <a:ext cx="8546954"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dirty="0" smtClean="0">
                <a:ln>
                  <a:noFill/>
                </a:ln>
                <a:solidFill>
                  <a:prstClr val="white"/>
                </a:solidFill>
                <a:effectLst/>
                <a:uLnTx/>
                <a:uFillTx/>
                <a:latin typeface="Arial Black" panose="020B0A04020102020204" pitchFamily="34" charset="0"/>
                <a:ea typeface="+mj-ea"/>
                <a:cs typeface="+mj-cs"/>
              </a:rPr>
              <a:t>Rubber Hand Illusion</a:t>
            </a:r>
            <a:endParaRPr kumimoji="0" lang="en-US" sz="25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3"/>
          <a:stretch>
            <a:fillRect/>
          </a:stretch>
        </p:blipFill>
        <p:spPr>
          <a:xfrm>
            <a:off x="1988343" y="1371600"/>
            <a:ext cx="8215313" cy="4573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hlinkClick r:id="rId4"/>
          </p:cNvPr>
          <p:cNvSpPr txBox="1"/>
          <p:nvPr/>
        </p:nvSpPr>
        <p:spPr>
          <a:xfrm>
            <a:off x="3619500" y="6172200"/>
            <a:ext cx="4953000" cy="369332"/>
          </a:xfrm>
          <a:prstGeom prst="rect">
            <a:avLst/>
          </a:prstGeom>
          <a:solidFill>
            <a:schemeClr val="bg1"/>
          </a:solid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https://www.youtube.com/watch?v=iPFSgLDCvAs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291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6" name="TextBox 5"/>
          <p:cNvSpPr txBox="1"/>
          <p:nvPr/>
        </p:nvSpPr>
        <p:spPr>
          <a:xfrm>
            <a:off x="24903" y="762000"/>
            <a:ext cx="121919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Your Pain is My Pain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24903" y="1616424"/>
            <a:ext cx="12192000" cy="0"/>
          </a:xfrm>
          <a:prstGeom prst="line">
            <a:avLst/>
          </a:prstGeom>
          <a:ln w="12700">
            <a:solidFill>
              <a:srgbClr val="00DEAD"/>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730750" y="6784446"/>
            <a:ext cx="2654300" cy="79375"/>
            <a:chOff x="4768850" y="6667500"/>
            <a:chExt cx="2654300" cy="190500"/>
          </a:xfrm>
        </p:grpSpPr>
        <p:sp>
          <p:nvSpPr>
            <p:cNvPr id="43" name="Rectangle 42"/>
            <p:cNvSpPr/>
            <p:nvPr/>
          </p:nvSpPr>
          <p:spPr>
            <a:xfrm>
              <a:off x="5340350" y="6667500"/>
              <a:ext cx="1511300" cy="190500"/>
            </a:xfrm>
            <a:prstGeom prst="rect">
              <a:avLst/>
            </a:prstGeom>
            <a:solidFill>
              <a:srgbClr val="FD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7042150" y="6750050"/>
              <a:ext cx="381000" cy="107950"/>
            </a:xfrm>
            <a:prstGeom prst="rect">
              <a:avLst/>
            </a:prstGeom>
            <a:solidFill>
              <a:srgbClr val="00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4768850" y="6750050"/>
              <a:ext cx="381000" cy="107950"/>
            </a:xfrm>
            <a:prstGeom prst="rect">
              <a:avLst/>
            </a:prstGeom>
            <a:solidFill>
              <a:srgbClr val="0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p:cNvSpPr txBox="1"/>
          <p:nvPr/>
        </p:nvSpPr>
        <p:spPr>
          <a:xfrm>
            <a:off x="1066800" y="1780385"/>
            <a:ext cx="10744200"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E7E6E6">
                    <a:lumMod val="60000"/>
                    <a:lumOff val="40000"/>
                  </a:srgbClr>
                </a:solidFill>
                <a:effectLst/>
                <a:uLnTx/>
                <a:uFillTx/>
                <a:latin typeface="Calibri" panose="020F0502020204030204"/>
                <a:ea typeface="+mn-ea"/>
                <a:cs typeface="+mn-cs"/>
              </a:rPr>
              <a:t>Mirror Neurons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help us to instinctively understand the actions of others and prime us to imitate what we see</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It is an</a:t>
            </a:r>
            <a:r>
              <a:rPr kumimoji="0" lang="en-US" sz="2400" b="0" i="0" u="none" strike="noStrike" kern="1200" cap="none" spc="0" normalizeH="0" noProof="0" dirty="0" smtClean="0">
                <a:ln>
                  <a:noFill/>
                </a:ln>
                <a:solidFill>
                  <a:prstClr val="white"/>
                </a:solidFill>
                <a:effectLst/>
                <a:uLnTx/>
                <a:uFillTx/>
                <a:latin typeface="Calibri" panose="020F0502020204030204"/>
                <a:ea typeface="+mn-ea"/>
                <a:cs typeface="+mn-cs"/>
              </a:rPr>
              <a:t> involuntary and automatic neural mechanism.</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Consider that</a:t>
            </a:r>
            <a:r>
              <a:rPr kumimoji="0" lang="en-US" sz="2400" b="0" i="0" u="none" strike="noStrike" kern="1200" cap="none" spc="0" normalizeH="0" noProof="0" dirty="0" smtClean="0">
                <a:ln>
                  <a:noFill/>
                </a:ln>
                <a:solidFill>
                  <a:prstClr val="white"/>
                </a:solidFill>
                <a:effectLst/>
                <a:uLnTx/>
                <a:uFillTx/>
                <a:latin typeface="Calibri" panose="020F0502020204030204"/>
                <a:ea typeface="+mn-ea"/>
                <a:cs typeface="+mn-cs"/>
              </a:rPr>
              <a:t> in our current context, Mirror Neurons comprise the biology of witness.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1" t="13062" r="1348" b="31765"/>
          <a:stretch/>
        </p:blipFill>
        <p:spPr>
          <a:xfrm>
            <a:off x="2959473" y="4088709"/>
            <a:ext cx="6196853" cy="2318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3964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4ABA313-1307-41B8-8F2A-ACB64B5A7F1F}" type="slidenum">
              <a:rPr lang="en-US" smtClean="0">
                <a:solidFill>
                  <a:prstClr val="black">
                    <a:tint val="75000"/>
                  </a:prstClr>
                </a:solidFill>
              </a:rPr>
              <a:pPr/>
              <a:t>84</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7301012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Managing Affect</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8028" r="8012"/>
          <a:stretch/>
        </p:blipFill>
        <p:spPr>
          <a:xfrm>
            <a:off x="0" y="3733800"/>
            <a:ext cx="12192000" cy="3124200"/>
          </a:xfrm>
          <a:prstGeom prst="rect">
            <a:avLst/>
          </a:prstGeom>
        </p:spPr>
      </p:pic>
      <p:sp>
        <p:nvSpPr>
          <p:cNvPr id="10" name="TextBox 9"/>
          <p:cNvSpPr txBox="1"/>
          <p:nvPr/>
        </p:nvSpPr>
        <p:spPr>
          <a:xfrm>
            <a:off x="914400" y="1219201"/>
            <a:ext cx="6096000"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Mood</a:t>
            </a:r>
            <a:r>
              <a:rPr kumimoji="0" lang="en-US" sz="2400" b="0" i="0" u="none" strike="noStrike" kern="1200" cap="none" spc="0" normalizeH="0" baseline="0" noProof="0" dirty="0">
                <a:ln>
                  <a:noFill/>
                </a:ln>
                <a:solidFill>
                  <a:prstClr val="black"/>
                </a:solidFill>
                <a:effectLst/>
                <a:uLnTx/>
                <a:uFillTx/>
                <a:latin typeface="Calibri"/>
                <a:ea typeface="+mn-ea"/>
                <a:cs typeface="+mn-cs"/>
              </a:rPr>
              <a:t> is your internal emotional state.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Affect</a:t>
            </a:r>
            <a:r>
              <a:rPr kumimoji="0" lang="en-US" sz="2400" b="0" i="0" u="none" strike="noStrike" kern="1200" cap="none" spc="0" normalizeH="0" baseline="0" noProof="0" dirty="0">
                <a:ln>
                  <a:noFill/>
                </a:ln>
                <a:solidFill>
                  <a:prstClr val="black"/>
                </a:solidFill>
                <a:effectLst/>
                <a:uLnTx/>
                <a:uFillTx/>
                <a:latin typeface="Calibri"/>
                <a:ea typeface="+mn-ea"/>
                <a:cs typeface="+mn-cs"/>
              </a:rPr>
              <a:t> is how you externalize your emotions through verbal and non-verbal cues.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Research shows that </a:t>
            </a: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trauma-impacted </a:t>
            </a:r>
            <a:r>
              <a:rPr kumimoji="0" lang="en-US" sz="2400" b="1"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people are </a:t>
            </a: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particularly aware of changes in affect</a:t>
            </a:r>
            <a:r>
              <a:rPr kumimoji="0" lang="en-US" sz="2400" b="0" i="0" u="none" strike="noStrike" kern="1200" cap="none" spc="0" normalizeH="0" baseline="0" noProof="0" dirty="0">
                <a:ln>
                  <a:noFill/>
                </a:ln>
                <a:solidFill>
                  <a:prstClr val="black"/>
                </a:solidFill>
                <a:effectLst/>
                <a:uLnTx/>
                <a:uFillTx/>
                <a:latin typeface="Calibri"/>
                <a:ea typeface="+mn-ea"/>
                <a:cs typeface="+mn-cs"/>
              </a:rPr>
              <a:t>, which triggers the survival brain, decreasing their capacity to think and learn.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oup 10"/>
          <p:cNvGrpSpPr/>
          <p:nvPr/>
        </p:nvGrpSpPr>
        <p:grpSpPr>
          <a:xfrm>
            <a:off x="6565900" y="1975863"/>
            <a:ext cx="5356148" cy="4907714"/>
            <a:chOff x="6565900" y="1975863"/>
            <a:chExt cx="5356148" cy="4907714"/>
          </a:xfrm>
        </p:grpSpPr>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9632" b="100000" l="4535" r="85442">
                          <a14:foregroundMark x1="64200" y1="60595" x2="73508" y2="66900"/>
                          <a14:foregroundMark x1="75895" y1="75657" x2="80430" y2="80560"/>
                          <a14:foregroundMark x1="59666" y1="58844" x2="39141" y2="55867"/>
                          <a14:backgroundMark x1="68258" y1="93520" x2="72076" y2="99825"/>
                          <a14:backgroundMark x1="67303" y1="91419" x2="67303" y2="91419"/>
                        </a14:backgroundRemoval>
                      </a14:imgEffect>
                    </a14:imgLayer>
                  </a14:imgProps>
                </a:ext>
              </a:extLst>
            </a:blip>
            <a:stretch>
              <a:fillRect/>
            </a:stretch>
          </p:blipFill>
          <p:spPr>
            <a:xfrm>
              <a:off x="6565900" y="2046903"/>
              <a:ext cx="3549153" cy="4836674"/>
            </a:xfrm>
            <a:prstGeom prst="rect">
              <a:avLst/>
            </a:prstGeom>
          </p:spPr>
        </p:pic>
        <p:sp>
          <p:nvSpPr>
            <p:cNvPr id="13" name="Cloud Callout 12"/>
            <p:cNvSpPr/>
            <p:nvPr/>
          </p:nvSpPr>
          <p:spPr>
            <a:xfrm>
              <a:off x="9064548" y="1975863"/>
              <a:ext cx="2857500" cy="2273300"/>
            </a:xfrm>
            <a:prstGeom prst="cloudCallout">
              <a:avLst>
                <a:gd name="adj1" fmla="val -54610"/>
                <a:gd name="adj2" fmla="val 3736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2" descr="Image result for stressed teache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8675" y1="83667" x2="75904" y2="99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696049" y="2177190"/>
              <a:ext cx="1594497" cy="1729024"/>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091842">
            <a:off x="3808755" y="425716"/>
            <a:ext cx="723900" cy="581025"/>
          </a:xfrm>
          <a:prstGeom prst="rect">
            <a:avLst/>
          </a:prstGeom>
        </p:spPr>
      </p:pic>
    </p:spTree>
    <p:extLst>
      <p:ext uri="{BB962C8B-B14F-4D97-AF65-F5344CB8AC3E}">
        <p14:creationId xmlns:p14="http://schemas.microsoft.com/office/powerpoint/2010/main" val="1284133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1183846">
            <a:off x="2845270" y="4874081"/>
            <a:ext cx="685800" cy="428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Attunement</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74210">
            <a:off x="8305800" y="701400"/>
            <a:ext cx="723900" cy="581025"/>
          </a:xfrm>
          <a:prstGeom prst="rect">
            <a:avLst/>
          </a:prstGeom>
        </p:spPr>
      </p:pic>
      <p:sp>
        <p:nvSpPr>
          <p:cNvPr id="9" name="TextBox 8"/>
          <p:cNvSpPr txBox="1"/>
          <p:nvPr/>
        </p:nvSpPr>
        <p:spPr>
          <a:xfrm>
            <a:off x="609600" y="1470660"/>
            <a:ext cx="7924800" cy="393954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Traumatized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people, especially youth, </a:t>
            </a:r>
            <a:r>
              <a:rPr kumimoji="0" lang="en-US" sz="2400" b="0" i="0" u="none" strike="noStrike" kern="1200" cap="none" spc="0" normalizeH="0" baseline="0" noProof="0" dirty="0">
                <a:ln>
                  <a:noFill/>
                </a:ln>
                <a:solidFill>
                  <a:prstClr val="black"/>
                </a:solidFill>
                <a:effectLst/>
                <a:uLnTx/>
                <a:uFillTx/>
                <a:latin typeface="Calibri"/>
                <a:ea typeface="+mn-ea"/>
                <a:cs typeface="+mn-cs"/>
              </a:rPr>
              <a:t>often </a:t>
            </a: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have difficulty communicating</a:t>
            </a:r>
            <a:r>
              <a:rPr kumimoji="0" lang="en-US" sz="2400" b="0" i="0" u="none" strike="noStrike" kern="1200" cap="none" spc="0" normalizeH="0" baseline="0" noProof="0" dirty="0">
                <a:ln>
                  <a:noFill/>
                </a:ln>
                <a:solidFill>
                  <a:prstClr val="black"/>
                </a:solidFill>
                <a:effectLst/>
                <a:uLnTx/>
                <a:uFillTx/>
                <a:latin typeface="Calibri"/>
                <a:ea typeface="+mn-ea"/>
                <a:cs typeface="+mn-cs"/>
              </a:rPr>
              <a:t>, so their behaviors may become a front for conveying unmet needs or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dysregulated </a:t>
            </a:r>
            <a:r>
              <a:rPr kumimoji="0" lang="en-US" sz="2400" b="0" i="0" u="none" strike="noStrike" kern="1200" cap="none" spc="0" normalizeH="0" baseline="0" noProof="0" dirty="0">
                <a:ln>
                  <a:noFill/>
                </a:ln>
                <a:solidFill>
                  <a:prstClr val="black"/>
                </a:solidFill>
                <a:effectLst/>
                <a:uLnTx/>
                <a:uFillTx/>
                <a:latin typeface="Calibri"/>
                <a:ea typeface="+mn-ea"/>
                <a:cs typeface="+mn-cs"/>
              </a:rPr>
              <a:t>affect.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We </a:t>
            </a:r>
            <a:r>
              <a:rPr kumimoji="0" lang="en-US" sz="2400" b="0" i="0" u="none" strike="noStrike" kern="1200" cap="none" spc="0" normalizeH="0" baseline="0" noProof="0" dirty="0">
                <a:ln>
                  <a:noFill/>
                </a:ln>
                <a:solidFill>
                  <a:prstClr val="black"/>
                </a:solidFill>
                <a:effectLst/>
                <a:uLnTx/>
                <a:uFillTx/>
                <a:latin typeface="Calibri"/>
                <a:ea typeface="+mn-ea"/>
                <a:cs typeface="+mn-cs"/>
              </a:rPr>
              <a:t>may respond to the most distressing symptom, rather than the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client’s </a:t>
            </a:r>
            <a:r>
              <a:rPr kumimoji="0" lang="en-US" sz="2400" b="0" i="0" u="none" strike="noStrike" kern="1200" cap="none" spc="0" normalizeH="0" baseline="0" noProof="0" dirty="0">
                <a:ln>
                  <a:noFill/>
                </a:ln>
                <a:solidFill>
                  <a:prstClr val="black"/>
                </a:solidFill>
                <a:effectLst/>
                <a:uLnTx/>
                <a:uFillTx/>
                <a:latin typeface="Calibri"/>
                <a:ea typeface="+mn-ea"/>
                <a:cs typeface="+mn-cs"/>
              </a:rPr>
              <a:t>underlying emotion or need.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Ask - </a:t>
            </a: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“What’s happening here?” </a:t>
            </a:r>
            <a:r>
              <a:rPr kumimoji="0" lang="en-US" sz="2400" b="0" i="0" u="none" strike="noStrike" kern="1200" cap="none" spc="0" normalizeH="0" baseline="0" noProof="0" dirty="0">
                <a:ln>
                  <a:noFill/>
                </a:ln>
                <a:solidFill>
                  <a:prstClr val="black"/>
                </a:solidFill>
                <a:effectLst/>
                <a:uLnTx/>
                <a:uFillTx/>
                <a:latin typeface="Calibri"/>
                <a:ea typeface="+mn-ea"/>
                <a:cs typeface="+mn-cs"/>
              </a:rPr>
              <a:t>rather than, </a:t>
            </a:r>
            <a:r>
              <a:rPr kumimoji="0" lang="en-US" sz="2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“What’s wrong with this </a:t>
            </a:r>
            <a:r>
              <a:rPr kumimoji="0" lang="en-US" sz="2400" b="1" i="0" u="none" strike="noStrike" kern="1200" cap="none" spc="0" normalizeH="0" baseline="0" noProof="0" dirty="0" smtClean="0">
                <a:ln>
                  <a:noFill/>
                </a:ln>
                <a:solidFill>
                  <a:srgbClr val="1F497D">
                    <a:lumMod val="60000"/>
                    <a:lumOff val="40000"/>
                  </a:srgbClr>
                </a:solidFill>
                <a:effectLst/>
                <a:uLnTx/>
                <a:uFillTx/>
                <a:latin typeface="Calibri"/>
                <a:ea typeface="+mn-ea"/>
                <a:cs typeface="+mn-cs"/>
              </a:rPr>
              <a:t>person?”</a:t>
            </a: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2" descr="Image result for tuning fork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75363">
            <a:off x="8583404" y="2077019"/>
            <a:ext cx="2967489" cy="296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002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p:cNvSpPr>
          <p:nvPr/>
        </p:nvSpPr>
        <p:spPr>
          <a:xfrm>
            <a:off x="757457" y="850138"/>
            <a:ext cx="7684134" cy="615553"/>
          </a:xfrm>
          <a:prstGeom prst="rect">
            <a:avLst/>
          </a:prstGeom>
        </p:spPr>
        <p:txBody>
          <a:bodyPr vert="horz"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 normalizeH="0" baseline="0" noProof="0" dirty="0" smtClean="0">
                <a:ln>
                  <a:noFill/>
                </a:ln>
                <a:solidFill>
                  <a:prstClr val="white"/>
                </a:solidFill>
                <a:effectLst/>
                <a:uLnTx/>
                <a:uFillTx/>
                <a:latin typeface="Calibri" panose="020F0502020204030204"/>
                <a:ea typeface="+mj-ea"/>
                <a:cs typeface="+mj-cs"/>
              </a:rPr>
              <a:t>Consistency</a:t>
            </a:r>
            <a:endParaRPr kumimoji="0" lang="en-US" sz="40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19" name="TextBox 18"/>
          <p:cNvSpPr txBox="1"/>
          <p:nvPr/>
        </p:nvSpPr>
        <p:spPr>
          <a:xfrm>
            <a:off x="757457" y="1676400"/>
            <a:ext cx="10820400"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Being </a:t>
            </a:r>
            <a:r>
              <a:rPr kumimoji="0" lang="en-US" sz="2400" b="1" i="0" u="none" strike="noStrike" kern="1200" cap="none" spc="0" normalizeH="0" baseline="0" noProof="0" dirty="0">
                <a:ln>
                  <a:noFill/>
                </a:ln>
                <a:solidFill>
                  <a:prstClr val="white"/>
                </a:solidFill>
                <a:effectLst/>
                <a:uLnTx/>
                <a:uFillTx/>
                <a:latin typeface="Calibri"/>
                <a:ea typeface="+mn-ea"/>
                <a:cs typeface="+mn-cs"/>
              </a:rPr>
              <a:t>predictable </a:t>
            </a:r>
            <a:r>
              <a:rPr kumimoji="0" lang="en-US" sz="2400" b="0" i="0" u="none" strike="noStrike" kern="1200" cap="none" spc="0" normalizeH="0" baseline="0" noProof="0" dirty="0">
                <a:ln>
                  <a:noFill/>
                </a:ln>
                <a:solidFill>
                  <a:prstClr val="white"/>
                </a:solidFill>
                <a:effectLst/>
                <a:uLnTx/>
                <a:uFillTx/>
                <a:latin typeface="Calibri"/>
                <a:ea typeface="+mn-ea"/>
                <a:cs typeface="+mn-cs"/>
              </a:rPr>
              <a:t>by having </a:t>
            </a:r>
            <a:r>
              <a:rPr kumimoji="0" lang="en-US" sz="2400" b="1" i="0" u="none" strike="noStrike" kern="1200" cap="none" spc="0" normalizeH="0" baseline="0" noProof="0" dirty="0">
                <a:ln>
                  <a:noFill/>
                </a:ln>
                <a:solidFill>
                  <a:prstClr val="white"/>
                </a:solidFill>
                <a:effectLst/>
                <a:uLnTx/>
                <a:uFillTx/>
                <a:latin typeface="Calibri"/>
                <a:ea typeface="+mn-ea"/>
                <a:cs typeface="+mn-cs"/>
              </a:rPr>
              <a:t>consistent responses to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client </a:t>
            </a:r>
            <a:r>
              <a:rPr kumimoji="0" lang="en-US" sz="2400" b="1" i="0" u="none" strike="noStrike" kern="1200" cap="none" spc="0" normalizeH="0" baseline="0" noProof="0" dirty="0">
                <a:ln>
                  <a:noFill/>
                </a:ln>
                <a:solidFill>
                  <a:prstClr val="white"/>
                </a:solidFill>
                <a:effectLst/>
                <a:uLnTx/>
                <a:uFillTx/>
                <a:latin typeface="Calibri"/>
                <a:ea typeface="+mn-ea"/>
                <a:cs typeface="+mn-cs"/>
              </a:rPr>
              <a:t>behavior</a:t>
            </a:r>
            <a:r>
              <a:rPr kumimoji="0" lang="en-US" sz="2400" b="0" i="0" u="none" strike="noStrike" kern="1200" cap="none" spc="0" normalizeH="0" baseline="0" noProof="0" dirty="0">
                <a:ln>
                  <a:noFill/>
                </a:ln>
                <a:solidFill>
                  <a:prstClr val="white"/>
                </a:solidFill>
                <a:effectLst/>
                <a:uLnTx/>
                <a:uFillTx/>
                <a:latin typeface="Calibri"/>
                <a:ea typeface="+mn-ea"/>
                <a:cs typeface="+mn-cs"/>
              </a:rPr>
              <a:t> is vital to establishing safety and reducing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your client’s need </a:t>
            </a:r>
            <a:r>
              <a:rPr kumimoji="0" lang="en-US" sz="2400" b="0" i="0" u="none" strike="noStrike" kern="1200" cap="none" spc="0" normalizeH="0" baseline="0" noProof="0" dirty="0">
                <a:ln>
                  <a:noFill/>
                </a:ln>
                <a:solidFill>
                  <a:prstClr val="white"/>
                </a:solidFill>
                <a:effectLst/>
                <a:uLnTx/>
                <a:uFillTx/>
                <a:latin typeface="Calibri"/>
                <a:ea typeface="+mn-ea"/>
                <a:cs typeface="+mn-cs"/>
              </a:rPr>
              <a:t>to exert control.</a:t>
            </a: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a:ln>
                  <a:noFill/>
                </a:ln>
                <a:solidFill>
                  <a:prstClr val="white"/>
                </a:solidFill>
                <a:effectLst/>
                <a:uLnTx/>
                <a:uFillTx/>
                <a:latin typeface="Calibri"/>
                <a:ea typeface="+mn-ea"/>
                <a:cs typeface="+mn-cs"/>
              </a:rPr>
              <a:t>An intentional focus on building success, rather than establishing limits </a:t>
            </a:r>
            <a:r>
              <a:rPr kumimoji="0" lang="en-US" sz="2400" b="0" i="0" u="none" strike="noStrike" kern="1200" cap="none" spc="0" normalizeH="0" baseline="0" noProof="0" dirty="0">
                <a:ln>
                  <a:noFill/>
                </a:ln>
                <a:solidFill>
                  <a:prstClr val="white"/>
                </a:solidFill>
                <a:effectLst/>
                <a:uLnTx/>
                <a:uFillTx/>
                <a:latin typeface="Calibri"/>
                <a:ea typeface="+mn-ea"/>
                <a:cs typeface="+mn-cs"/>
              </a:rPr>
              <a:t>– which may be associated with powerlessness or vulnerability – </a:t>
            </a:r>
            <a:r>
              <a:rPr kumimoji="0" lang="en-US" sz="2400" b="1" i="0" u="none" strike="noStrike" kern="1200" cap="none" spc="0" normalizeH="0" baseline="0" noProof="0" dirty="0">
                <a:ln>
                  <a:noFill/>
                </a:ln>
                <a:solidFill>
                  <a:prstClr val="white"/>
                </a:solidFill>
                <a:effectLst/>
                <a:uLnTx/>
                <a:uFillTx/>
                <a:latin typeface="Calibri"/>
                <a:ea typeface="+mn-ea"/>
                <a:cs typeface="+mn-cs"/>
              </a:rPr>
              <a:t>should be your priority.</a:t>
            </a: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Know that your most challenging clients </a:t>
            </a:r>
            <a:r>
              <a:rPr kumimoji="0" lang="en-US" sz="2400" b="0" i="0" u="none" strike="noStrike" kern="1200" cap="none" spc="0" normalizeH="0" baseline="0" noProof="0" dirty="0">
                <a:ln>
                  <a:noFill/>
                </a:ln>
                <a:solidFill>
                  <a:prstClr val="white"/>
                </a:solidFill>
                <a:effectLst/>
                <a:uLnTx/>
                <a:uFillTx/>
                <a:latin typeface="Calibri"/>
                <a:ea typeface="+mn-ea"/>
                <a:cs typeface="+mn-cs"/>
              </a:rPr>
              <a:t>may initially react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with </a:t>
            </a:r>
            <a:r>
              <a:rPr kumimoji="0" lang="en-US" sz="2400" b="0" i="0" u="none" strike="noStrike" kern="1200" cap="none" spc="0" normalizeH="0" baseline="0" noProof="0" dirty="0">
                <a:ln>
                  <a:noFill/>
                </a:ln>
                <a:solidFill>
                  <a:prstClr val="white"/>
                </a:solidFill>
                <a:effectLst/>
                <a:uLnTx/>
                <a:uFillTx/>
                <a:latin typeface="Calibri"/>
                <a:ea typeface="+mn-ea"/>
                <a:cs typeface="+mn-cs"/>
              </a:rPr>
              <a:t>both negative or </a:t>
            </a: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  </a:t>
            </a:r>
            <a:br>
              <a:rPr kumimoji="0" lang="en-US" sz="2400" b="0" i="0" u="none" strike="noStrike" kern="1200" cap="none" spc="0" normalizeH="0" baseline="0" noProof="0" dirty="0" smtClean="0">
                <a:ln>
                  <a:noFill/>
                </a:ln>
                <a:solidFill>
                  <a:prstClr val="white"/>
                </a:solidFill>
                <a:effectLst/>
                <a:uLnTx/>
                <a:uFillTx/>
                <a:latin typeface="Calibri"/>
                <a:ea typeface="+mn-ea"/>
                <a:cs typeface="+mn-cs"/>
              </a:rPr>
            </a:b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                   positive </a:t>
            </a:r>
            <a:r>
              <a:rPr kumimoji="0" lang="en-US" sz="2400" b="0" i="0" u="none" strike="noStrike" kern="1200" cap="none" spc="0" normalizeH="0" baseline="0" noProof="0" dirty="0">
                <a:ln>
                  <a:noFill/>
                </a:ln>
                <a:solidFill>
                  <a:prstClr val="white"/>
                </a:solidFill>
                <a:effectLst/>
                <a:uLnTx/>
                <a:uFillTx/>
                <a:latin typeface="Calibri"/>
                <a:ea typeface="+mn-ea"/>
                <a:cs typeface="+mn-cs"/>
              </a:rPr>
              <a:t>responses. </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43214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Routines and Rituals</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8028" r="8012"/>
          <a:stretch/>
        </p:blipFill>
        <p:spPr>
          <a:xfrm>
            <a:off x="0" y="3733800"/>
            <a:ext cx="12192000" cy="31242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91842">
            <a:off x="4418354" y="425718"/>
            <a:ext cx="723900" cy="581025"/>
          </a:xfrm>
          <a:prstGeom prst="rect">
            <a:avLst/>
          </a:prstGeom>
        </p:spPr>
      </p:pic>
      <p:sp>
        <p:nvSpPr>
          <p:cNvPr id="16" name="TextBox 15"/>
          <p:cNvSpPr txBox="1"/>
          <p:nvPr/>
        </p:nvSpPr>
        <p:spPr>
          <a:xfrm>
            <a:off x="642733" y="1371600"/>
            <a:ext cx="11049000"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Building routines and rituals, particularly around trouble areas, can make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meeting with you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fun, safe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and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predictable.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Research shows that establishing routines enhances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client: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Feelings of safety;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Ability to build trust and feelings of reliability within a relationship; and</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5B9BD5"/>
                </a:solidFill>
                <a:effectLst/>
                <a:uLnTx/>
                <a:uFillTx/>
                <a:latin typeface="Calibri" panose="020F0502020204030204"/>
                <a:ea typeface="+mn-ea"/>
                <a:cs typeface="+mn-cs"/>
              </a:rPr>
              <a:t>Anticipation of an event, which reduces stress</a:t>
            </a:r>
            <a:r>
              <a:rPr kumimoji="0" lang="en-US" sz="2400" b="1" i="0" u="none" strike="noStrike" kern="1200" cap="none" spc="0" normalizeH="0" baseline="0" noProof="0" dirty="0" smtClean="0">
                <a:ln>
                  <a:noFill/>
                </a:ln>
                <a:solidFill>
                  <a:srgbClr val="5B9BD5"/>
                </a:solidFill>
                <a:effectLst/>
                <a:uLnTx/>
                <a:uFillTx/>
                <a:latin typeface="Calibri" panose="020F0502020204030204"/>
                <a:ea typeface="+mn-ea"/>
                <a:cs typeface="+mn-cs"/>
              </a:rPr>
              <a:t>.</a:t>
            </a:r>
            <a:endPar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740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19CB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727" y="137771"/>
            <a:ext cx="10534708" cy="891117"/>
          </a:xfrm>
        </p:spPr>
        <p:txBody>
          <a:bodyPr>
            <a:normAutofit/>
          </a:bodyPr>
          <a:lstStyle/>
          <a:p>
            <a:r>
              <a:rPr lang="en-US" sz="2500" dirty="0" smtClean="0">
                <a:solidFill>
                  <a:schemeClr val="bg1"/>
                </a:solidFill>
                <a:latin typeface="Arial Black" panose="020B0A04020102020204" pitchFamily="34" charset="0"/>
              </a:rPr>
              <a:t>From Concept to Application – 10 Minute Breakout Session</a:t>
            </a:r>
            <a:endParaRPr lang="en-US" sz="2500" dirty="0">
              <a:solidFill>
                <a:schemeClr val="bg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2" descr="Image result for question marks png"/>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 b="99333" l="1750" r="99875">
                        <a14:foregroundMark x1="11500" y1="13000" x2="12875" y2="12667"/>
                        <a14:foregroundMark x1="14000" y1="28333" x2="14000" y2="28333"/>
                        <a14:foregroundMark x1="4375" y1="27833" x2="4375" y2="27833"/>
                        <a14:foregroundMark x1="6375" y1="51500" x2="6375" y2="51500"/>
                        <a14:foregroundMark x1="10500" y1="61833" x2="10500" y2="61833"/>
                        <a14:foregroundMark x1="8125" y1="86500" x2="8125" y2="86500"/>
                        <a14:foregroundMark x1="21250" y1="72167" x2="21250" y2="72167"/>
                        <a14:foregroundMark x1="22250" y1="58500" x2="22250" y2="58500"/>
                        <a14:foregroundMark x1="26375" y1="35500" x2="26375" y2="35500"/>
                        <a14:foregroundMark x1="27000" y1="27333" x2="27000" y2="27333"/>
                        <a14:foregroundMark x1="42250" y1="29000" x2="42250" y2="29000"/>
                        <a14:foregroundMark x1="42375" y1="20000" x2="42375" y2="20000"/>
                        <a14:foregroundMark x1="59875" y1="21500" x2="59875" y2="21500"/>
                        <a14:foregroundMark x1="57625" y1="33000" x2="57625" y2="33000"/>
                        <a14:foregroundMark x1="45875" y1="51500" x2="45875" y2="51500"/>
                        <a14:foregroundMark x1="42250" y1="67833" x2="42250" y2="67833"/>
                        <a14:foregroundMark x1="34500" y1="76333" x2="34500" y2="76333"/>
                        <a14:foregroundMark x1="30125" y1="96500" x2="30125" y2="96500"/>
                        <a14:foregroundMark x1="53875" y1="91833" x2="53875" y2="91833"/>
                        <a14:foregroundMark x1="54000" y1="79667" x2="54000" y2="79667"/>
                        <a14:foregroundMark x1="64875" y1="62667" x2="64875" y2="62667"/>
                        <a14:foregroundMark x1="68625" y1="44833" x2="68625" y2="44833"/>
                        <a14:foregroundMark x1="74375" y1="70833" x2="74375" y2="70833"/>
                        <a14:foregroundMark x1="71625" y1="94500" x2="71625" y2="94500"/>
                        <a14:foregroundMark x1="82750" y1="74333" x2="82750" y2="74333"/>
                        <a14:foregroundMark x1="83125" y1="64667" x2="83125" y2="64667"/>
                        <a14:foregroundMark x1="92500" y1="60000" x2="92500" y2="60000"/>
                        <a14:foregroundMark x1="93125" y1="53000" x2="93125" y2="53000"/>
                        <a14:foregroundMark x1="81875" y1="32167" x2="81875" y2="32167"/>
                      </a14:backgroundRemoval>
                    </a14:imgEffect>
                    <a14:imgEffect>
                      <a14:brightnessContrast contrast="-80000"/>
                    </a14:imgEffect>
                  </a14:imgLayer>
                </a14:imgProps>
              </a:ext>
              <a:ext uri="{28A0092B-C50C-407E-A947-70E740481C1C}">
                <a14:useLocalDpi xmlns:a14="http://schemas.microsoft.com/office/drawing/2010/main" val="0"/>
              </a:ext>
            </a:extLst>
          </a:blip>
          <a:srcRect/>
          <a:stretch>
            <a:fillRect/>
          </a:stretch>
        </p:blipFill>
        <p:spPr bwMode="auto">
          <a:xfrm>
            <a:off x="2634496" y="1300728"/>
            <a:ext cx="6923008" cy="5192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intracopenta.com/images/event/groupIcon.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73" b="95000" l="5556" r="92963">
                        <a14:backgroundMark x1="54815" y1="46364" x2="54815" y2="46364"/>
                        <a14:backgroundMark x1="33704" y1="53636" x2="33704" y2="53636"/>
                        <a14:backgroundMark x1="72963" y1="36818" x2="72963" y2="36818"/>
                      </a14:backgroundRemoval>
                    </a14:imgEffect>
                  </a14:imgLayer>
                </a14:imgProps>
              </a:ext>
              <a:ext uri="{28A0092B-C50C-407E-A947-70E740481C1C}">
                <a14:useLocalDpi xmlns:a14="http://schemas.microsoft.com/office/drawing/2010/main" val="0"/>
              </a:ext>
            </a:extLst>
          </a:blip>
          <a:srcRect/>
          <a:stretch>
            <a:fillRect/>
          </a:stretch>
        </p:blipFill>
        <p:spPr bwMode="auto">
          <a:xfrm>
            <a:off x="10337066" y="5505025"/>
            <a:ext cx="1505188" cy="1226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400" y="1219200"/>
            <a:ext cx="1066800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Consider the following evidence-based</a:t>
            </a:r>
            <a:r>
              <a:rPr kumimoji="0" lang="en-US" sz="2400" b="1" i="0" u="none" strike="noStrike" kern="1200" cap="none" spc="0" normalizeH="0" noProof="0" dirty="0" smtClean="0">
                <a:ln>
                  <a:noFill/>
                </a:ln>
                <a:solidFill>
                  <a:srgbClr val="E7E6E6">
                    <a:lumMod val="20000"/>
                    <a:lumOff val="80000"/>
                  </a:srgbClr>
                </a:solidFill>
                <a:effectLst/>
                <a:uLnTx/>
                <a:uFillTx/>
                <a:latin typeface="Calibri" panose="020F0502020204030204"/>
                <a:ea typeface="+mn-ea"/>
                <a:cs typeface="+mn-cs"/>
              </a:rPr>
              <a:t> kernels: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noProof="0" dirty="0" smtClean="0">
              <a:ln>
                <a:noFill/>
              </a:ln>
              <a:solidFill>
                <a:srgbClr val="E7E6E6">
                  <a:lumMod val="20000"/>
                  <a:lumOff val="8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Affect Management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smtClean="0">
                <a:solidFill>
                  <a:srgbClr val="E7E6E6">
                    <a:lumMod val="20000"/>
                    <a:lumOff val="80000"/>
                  </a:srgbClr>
                </a:solidFill>
                <a:latin typeface="Calibri" panose="020F0502020204030204"/>
              </a:rPr>
              <a:t>Attunement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Consistency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smtClean="0">
                <a:solidFill>
                  <a:srgbClr val="E7E6E6">
                    <a:lumMod val="20000"/>
                    <a:lumOff val="80000"/>
                  </a:srgbClr>
                </a:solidFill>
                <a:latin typeface="Calibri" panose="020F0502020204030204"/>
              </a:rPr>
              <a:t>Establishing Routines and Rituals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400" b="1" dirty="0" smtClean="0">
                <a:solidFill>
                  <a:srgbClr val="E7E6E6">
                    <a:lumMod val="20000"/>
                    <a:lumOff val="80000"/>
                  </a:srgbClr>
                </a:solidFill>
                <a:latin typeface="Calibri" panose="020F0502020204030204"/>
              </a:rPr>
              <a:t>Discussion: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smtClean="0">
                <a:ln>
                  <a:noFill/>
                </a:ln>
                <a:solidFill>
                  <a:srgbClr val="E7E6E6">
                    <a:lumMod val="20000"/>
                    <a:lumOff val="80000"/>
                  </a:srgbClr>
                </a:solidFill>
                <a:effectLst/>
                <a:uLnTx/>
                <a:uFillTx/>
                <a:latin typeface="Calibri" panose="020F0502020204030204"/>
                <a:ea typeface="+mn-ea"/>
                <a:cs typeface="+mn-cs"/>
              </a:rPr>
              <a:t>How is your organization intentionally</a:t>
            </a:r>
            <a:r>
              <a:rPr kumimoji="0" lang="en-US" sz="2400" b="1" i="0" u="none" strike="noStrike" kern="1200" cap="none" spc="0" normalizeH="0" noProof="0" dirty="0" smtClean="0">
                <a:ln>
                  <a:noFill/>
                </a:ln>
                <a:solidFill>
                  <a:srgbClr val="E7E6E6">
                    <a:lumMod val="20000"/>
                    <a:lumOff val="80000"/>
                  </a:srgbClr>
                </a:solidFill>
                <a:effectLst/>
                <a:uLnTx/>
                <a:uFillTx/>
                <a:latin typeface="Calibri" panose="020F0502020204030204"/>
                <a:ea typeface="+mn-ea"/>
                <a:cs typeface="+mn-cs"/>
              </a:rPr>
              <a:t> promoting or using these strategies among staff and with clients?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solidFill>
                  <a:srgbClr val="E7E6E6">
                    <a:lumMod val="20000"/>
                    <a:lumOff val="80000"/>
                  </a:srgbClr>
                </a:solidFill>
                <a:latin typeface="Calibri" panose="020F0502020204030204"/>
              </a:rPr>
              <a:t>Are there any situations you can recall where the use of one of these strategies would have helped a client to be successful?</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solidFill>
                  <a:srgbClr val="E7E6E6">
                    <a:lumMod val="20000"/>
                    <a:lumOff val="80000"/>
                  </a:srgbClr>
                </a:solidFill>
                <a:latin typeface="Calibri" panose="020F0502020204030204"/>
              </a:rPr>
              <a:t>Brainstorm ideas about how these strategies can be incorporated </a:t>
            </a:r>
            <a:br>
              <a:rPr lang="en-US" sz="2400" b="1" dirty="0" smtClean="0">
                <a:solidFill>
                  <a:srgbClr val="E7E6E6">
                    <a:lumMod val="20000"/>
                    <a:lumOff val="80000"/>
                  </a:srgbClr>
                </a:solidFill>
                <a:latin typeface="Calibri" panose="020F0502020204030204"/>
              </a:rPr>
            </a:br>
            <a:r>
              <a:rPr lang="en-US" sz="2400" b="1" dirty="0" smtClean="0">
                <a:solidFill>
                  <a:srgbClr val="E7E6E6">
                    <a:lumMod val="20000"/>
                    <a:lumOff val="80000"/>
                  </a:srgbClr>
                </a:solidFill>
                <a:latin typeface="Calibri" panose="020F0502020204030204"/>
              </a:rPr>
              <a:t>into your work.</a:t>
            </a:r>
            <a:r>
              <a:rPr lang="en-US" sz="2400" b="1" noProof="0" dirty="0" smtClean="0">
                <a:solidFill>
                  <a:srgbClr val="E7E6E6">
                    <a:lumMod val="20000"/>
                    <a:lumOff val="80000"/>
                  </a:srgbClr>
                </a:solidFill>
                <a:latin typeface="Calibri" panose="020F0502020204030204"/>
              </a:rPr>
              <a:t> </a:t>
            </a:r>
            <a:endParaRPr kumimoji="0" lang="en-US" sz="2400" b="1"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p:txBody>
      </p:sp>
      <p:sp>
        <p:nvSpPr>
          <p:cNvPr id="10" name="Title 1"/>
          <p:cNvSpPr txBox="1">
            <a:spLocks/>
          </p:cNvSpPr>
          <p:nvPr/>
        </p:nvSpPr>
        <p:spPr>
          <a:xfrm>
            <a:off x="10533848" y="5591062"/>
            <a:ext cx="1111624" cy="891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effectLst>
                  <a:outerShdw blurRad="38100" dist="38100" dir="2700000" algn="tl">
                    <a:srgbClr val="000000">
                      <a:alpha val="43137"/>
                    </a:srgbClr>
                  </a:outerShdw>
                </a:effectLst>
                <a:latin typeface="Arial Black" panose="020B0A04020102020204" pitchFamily="34" charset="0"/>
              </a:rPr>
              <a:t>6-8</a:t>
            </a:r>
            <a:endParaRPr lang="en-US" sz="4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507349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a:spLocks/>
          </p:cNvSpPr>
          <p:nvPr/>
        </p:nvSpPr>
        <p:spPr>
          <a:xfrm>
            <a:off x="757457" y="850138"/>
            <a:ext cx="7684134" cy="615553"/>
          </a:xfrm>
          <a:prstGeom prst="rect">
            <a:avLst/>
          </a:prstGeom>
        </p:spPr>
        <p:txBody>
          <a:bodyPr vert="horz"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rPr>
              <a:t>ACEs and Intersectionality</a:t>
            </a:r>
            <a:endParaRPr kumimoji="0" lang="en-US" sz="40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endParaRPr>
          </a:p>
        </p:txBody>
      </p:sp>
      <p:sp>
        <p:nvSpPr>
          <p:cNvPr id="19" name="TextBox 18"/>
          <p:cNvSpPr txBox="1"/>
          <p:nvPr/>
        </p:nvSpPr>
        <p:spPr>
          <a:xfrm>
            <a:off x="757457" y="1676400"/>
            <a:ext cx="10820400" cy="523220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Ethnic and sexual minority children are significantly underrepresented in the ACEs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research. </a:t>
            </a: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br>
            <a:endPar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When cultural minorities are included in the data, Black, Hispanic and LGBT children are consistently shown to be exposed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to more adversities </a:t>
            </a: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than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white </a:t>
            </a: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children.</a:t>
            </a:r>
            <a:b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br>
            <a:endPar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Similarly, those living in economically stressed communities are more likely to experience ACEs.</a:t>
            </a: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This has led to a reexamination of the ACEs that predict long-term negative health and opportunity outcomes.</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2400" b="1" i="0" u="none" strike="noStrike" kern="1200" cap="none" spc="0" normalizeH="0" baseline="0" noProof="0" dirty="0" smtClean="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757457" y="6400800"/>
            <a:ext cx="115824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Racial disparities in Childhood Trauma: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https://scholar.harvard.edu/files/davidrwilliams/files/child_adversity.pdf</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26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drvernaprice.com/green-dollar-sign-v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905000"/>
            <a:ext cx="3619500" cy="381000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Why Haven’t We Heard this Before? </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2082750" y="657530"/>
            <a:ext cx="7884702" cy="630494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99673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1183846">
            <a:off x="2845270" y="4874081"/>
            <a:ext cx="685800" cy="428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p:cNvSpPr>
          <p:nvPr/>
        </p:nvSpPr>
        <p:spPr>
          <a:xfrm>
            <a:off x="838200" y="663300"/>
            <a:ext cx="10515600" cy="738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3C4658"/>
                </a:solidFill>
                <a:effectLst/>
                <a:uLnTx/>
                <a:uFillTx/>
                <a:latin typeface="Calibri Light" panose="020F0302020204030204"/>
                <a:ea typeface="+mj-ea"/>
                <a:cs typeface="+mj-cs"/>
              </a:rPr>
              <a:t>Play</a:t>
            </a:r>
            <a:endParaRPr kumimoji="0" lang="sr-Latn-RS" sz="4400" b="1" i="0" u="none" strike="noStrike" kern="1200" cap="none" spc="0" normalizeH="0" baseline="0" noProof="0" dirty="0">
              <a:ln>
                <a:noFill/>
              </a:ln>
              <a:solidFill>
                <a:srgbClr val="3C4658"/>
              </a:solidFill>
              <a:effectLst/>
              <a:uLnTx/>
              <a:uFillTx/>
              <a:latin typeface="Calibri Light" panose="020F0302020204030204"/>
              <a:ea typeface="+mj-ea"/>
              <a:cs typeface="+mj-cs"/>
            </a:endParaRPr>
          </a:p>
        </p:txBody>
      </p:sp>
      <p:cxnSp>
        <p:nvCxnSpPr>
          <p:cNvPr id="8" name="Straight Connector 7"/>
          <p:cNvCxnSpPr/>
          <p:nvPr/>
        </p:nvCxnSpPr>
        <p:spPr>
          <a:xfrm>
            <a:off x="892519" y="1585235"/>
            <a:ext cx="10557359" cy="8217"/>
          </a:xfrm>
          <a:prstGeom prst="line">
            <a:avLst/>
          </a:prstGeom>
          <a:ln w="31750" cmpd="sng">
            <a:gradFill flip="none" rotWithShape="1">
              <a:gsLst>
                <a:gs pos="0">
                  <a:schemeClr val="accent1">
                    <a:lumMod val="5000"/>
                    <a:lumOff val="95000"/>
                  </a:schemeClr>
                </a:gs>
                <a:gs pos="66000">
                  <a:srgbClr val="8199C9"/>
                </a:gs>
                <a:gs pos="87000">
                  <a:srgbClr val="C8165A"/>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98627">
            <a:off x="6857064" y="783371"/>
            <a:ext cx="723900" cy="581025"/>
          </a:xfrm>
          <a:prstGeom prst="rect">
            <a:avLst/>
          </a:prstGeom>
        </p:spPr>
      </p:pic>
      <p:sp>
        <p:nvSpPr>
          <p:cNvPr id="9" name="Content Placeholder 6"/>
          <p:cNvSpPr txBox="1">
            <a:spLocks/>
          </p:cNvSpPr>
          <p:nvPr/>
        </p:nvSpPr>
        <p:spPr>
          <a:xfrm>
            <a:off x="854419" y="1802669"/>
            <a:ext cx="10363200" cy="3581400"/>
          </a:xfrm>
          <a:prstGeom prst="rect">
            <a:avLst/>
          </a:prstGeom>
        </p:spPr>
        <p:txBody>
          <a:bodyPr vert="horz" lIns="91440" tIns="45720" rIns="91440" bIns="45720" rtlCol="0">
            <a:noAutofit/>
          </a:bodyPr>
          <a:lstStyle/>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n-ea"/>
                <a:cs typeface="+mn-cs"/>
              </a:rPr>
              <a:t>Caretaker/child play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is associated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with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lower rates of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delinquency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substance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abuse problems and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psychiatric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disorders such as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depression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anxiety problems. </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4F81BD"/>
                </a:solidFill>
                <a:effectLst/>
                <a:uLnTx/>
                <a:uFillTx/>
                <a:latin typeface="Calibri"/>
                <a:ea typeface="+mn-ea"/>
                <a:cs typeface="+mn-cs"/>
              </a:rPr>
              <a:t>Physical </a:t>
            </a:r>
            <a:r>
              <a:rPr kumimoji="0" lang="en-US" sz="2400" b="1" i="0" u="none" strike="noStrike" kern="1200" cap="none" spc="0" normalizeH="0" baseline="0" noProof="0" dirty="0">
                <a:ln>
                  <a:noFill/>
                </a:ln>
                <a:solidFill>
                  <a:srgbClr val="4F81BD"/>
                </a:solidFill>
                <a:effectLst/>
                <a:uLnTx/>
                <a:uFillTx/>
                <a:latin typeface="Calibri"/>
                <a:ea typeface="+mn-ea"/>
                <a:cs typeface="+mn-cs"/>
              </a:rPr>
              <a:t>play </a:t>
            </a:r>
            <a:r>
              <a:rPr kumimoji="0" lang="en-US" sz="2400" b="0" i="0" u="none" strike="noStrike" kern="1200" cap="none" spc="0" normalizeH="0" baseline="0" noProof="0" dirty="0">
                <a:ln>
                  <a:noFill/>
                </a:ln>
                <a:solidFill>
                  <a:prstClr val="black"/>
                </a:solidFill>
                <a:effectLst/>
                <a:uLnTx/>
                <a:uFillTx/>
                <a:latin typeface="Calibri"/>
                <a:ea typeface="+mn-ea"/>
                <a:cs typeface="+mn-cs"/>
              </a:rPr>
              <a:t>– increases a child’s ability to have healthy relationships by teaching basic skills for making and playing with friends.</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F81BD"/>
                </a:solidFill>
                <a:effectLst/>
                <a:uLnTx/>
                <a:uFillTx/>
                <a:latin typeface="Calibri"/>
                <a:ea typeface="+mn-ea"/>
                <a:cs typeface="+mn-cs"/>
              </a:rPr>
              <a:t>Non-Directive Play</a:t>
            </a:r>
            <a:r>
              <a:rPr kumimoji="0" lang="en-US" sz="2400" b="0" i="0" u="none" strike="noStrike" kern="1200" cap="none" spc="0" normalizeH="0" baseline="0" noProof="0" dirty="0">
                <a:ln>
                  <a:noFill/>
                </a:ln>
                <a:solidFill>
                  <a:prstClr val="black"/>
                </a:solidFill>
                <a:effectLst/>
                <a:uLnTx/>
                <a:uFillTx/>
                <a:latin typeface="Calibri"/>
                <a:ea typeface="+mn-ea"/>
                <a:cs typeface="+mn-cs"/>
              </a:rPr>
              <a:t> – improves the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relationship </a:t>
            </a:r>
            <a:r>
              <a:rPr kumimoji="0" lang="en-US" sz="2400" b="0" i="0" u="none" strike="noStrike" kern="1200" cap="none" spc="0" normalizeH="0" baseline="0" noProof="0" dirty="0">
                <a:ln>
                  <a:noFill/>
                </a:ln>
                <a:solidFill>
                  <a:prstClr val="black"/>
                </a:solidFill>
                <a:effectLst/>
                <a:uLnTx/>
                <a:uFillTx/>
                <a:latin typeface="Calibri"/>
                <a:ea typeface="+mn-ea"/>
                <a:cs typeface="+mn-cs"/>
              </a:rPr>
              <a:t>with the parent, increases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r>
            <a:br>
              <a:rPr kumimoji="0" lang="en-US" sz="2400" b="0" i="0" u="none" strike="noStrike" kern="1200" cap="none" spc="0" normalizeH="0" baseline="0" noProof="0" dirty="0" smtClean="0">
                <a:ln>
                  <a:noFill/>
                </a:ln>
                <a:solidFill>
                  <a:prstClr val="black"/>
                </a:solidFill>
                <a:effectLst/>
                <a:uLnTx/>
                <a:uFillTx/>
                <a:latin typeface="Calibri"/>
                <a:ea typeface="+mn-ea"/>
                <a:cs typeface="+mn-cs"/>
              </a:rPr>
            </a:b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2400" b="0" i="0" u="none" strike="noStrike" kern="1200" cap="none" spc="0" normalizeH="0" baseline="0" noProof="0" dirty="0">
                <a:ln>
                  <a:noFill/>
                </a:ln>
                <a:solidFill>
                  <a:prstClr val="black"/>
                </a:solidFill>
                <a:effectLst/>
                <a:uLnTx/>
                <a:uFillTx/>
                <a:latin typeface="Calibri"/>
                <a:ea typeface="+mn-ea"/>
                <a:cs typeface="+mn-cs"/>
              </a:rPr>
              <a:t>happiness and contentment of the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child</a:t>
            </a:r>
            <a:r>
              <a:rPr kumimoji="0" lang="en-US" sz="2400" b="0" i="0" u="none" strike="noStrike" kern="1200" cap="none" spc="0" normalizeH="0" baseline="0" noProof="0" dirty="0">
                <a:ln>
                  <a:noFill/>
                </a:ln>
                <a:solidFill>
                  <a:prstClr val="black"/>
                </a:solidFill>
                <a:effectLst/>
                <a:uLnTx/>
                <a:uFillTx/>
                <a:latin typeface="Calibri"/>
                <a:ea typeface="+mn-ea"/>
                <a:cs typeface="+mn-cs"/>
              </a:rPr>
              <a:t>, and results in greater attention span,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improved </a:t>
            </a:r>
            <a:r>
              <a:rPr kumimoji="0" lang="en-US" sz="2400" b="0" i="0" u="none" strike="noStrike" kern="1200" cap="none" spc="0" normalizeH="0" baseline="0" noProof="0" dirty="0">
                <a:ln>
                  <a:noFill/>
                </a:ln>
                <a:solidFill>
                  <a:prstClr val="black"/>
                </a:solidFill>
                <a:effectLst/>
                <a:uLnTx/>
                <a:uFillTx/>
                <a:latin typeface="Calibri"/>
                <a:ea typeface="+mn-ea"/>
                <a:cs typeface="+mn-cs"/>
              </a:rPr>
              <a:t>creativity and resourcefulness</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8" name="Picture 2" descr="Image result for parent playing together silhouette"/>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91910" y="4196063"/>
            <a:ext cx="1115935" cy="127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313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42733" y="848296"/>
            <a:ext cx="10515600" cy="52330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j-ea"/>
                <a:cs typeface="+mj-cs"/>
              </a:rPr>
              <a:t>Turtle Breathing</a:t>
            </a:r>
            <a:endPar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4" name="Content Placeholder 6"/>
          <p:cNvSpPr txBox="1">
            <a:spLocks/>
          </p:cNvSpPr>
          <p:nvPr/>
        </p:nvSpPr>
        <p:spPr>
          <a:xfrm>
            <a:off x="1169019" y="1741449"/>
            <a:ext cx="10439400" cy="5105400"/>
          </a:xfrm>
          <a:prstGeom prst="rect">
            <a:avLst/>
          </a:prstGeom>
        </p:spPr>
        <p:txBody>
          <a:bodyPr vert="horz" lIns="91440" tIns="45720" rIns="91440" bIns="45720" rtlCol="0">
            <a:normAutofit/>
          </a:bodyPr>
          <a:lstStyle/>
          <a:p>
            <a:pPr>
              <a:spcBef>
                <a:spcPct val="20000"/>
              </a:spcBef>
              <a:spcAft>
                <a:spcPts val="600"/>
              </a:spcAft>
              <a:defRPr/>
            </a:pPr>
            <a:r>
              <a:rPr lang="en-US" sz="2800" dirty="0">
                <a:solidFill>
                  <a:schemeClr val="bg1"/>
                </a:solidFill>
                <a:latin typeface="Calibri"/>
              </a:rPr>
              <a:t>“Turtle Breathing” is a technique for helping children with controlling anger.  </a:t>
            </a:r>
          </a:p>
          <a:p>
            <a:pPr>
              <a:spcBef>
                <a:spcPct val="20000"/>
              </a:spcBef>
              <a:spcAft>
                <a:spcPts val="600"/>
              </a:spcAft>
              <a:defRPr/>
            </a:pPr>
            <a:r>
              <a:rPr lang="en-US" sz="2800" dirty="0" smtClean="0">
                <a:solidFill>
                  <a:schemeClr val="bg1"/>
                </a:solidFill>
                <a:latin typeface="Calibri"/>
              </a:rPr>
              <a:t>Trusted adults use </a:t>
            </a:r>
            <a:r>
              <a:rPr lang="en-US" sz="2800" dirty="0">
                <a:solidFill>
                  <a:schemeClr val="bg1"/>
                </a:solidFill>
                <a:latin typeface="Calibri"/>
              </a:rPr>
              <a:t>this technique in conjunction with the scripted story, “Tucker Turtle Takes Time to Tuck and Think.”</a:t>
            </a:r>
          </a:p>
          <a:p>
            <a:pPr>
              <a:spcBef>
                <a:spcPct val="20000"/>
              </a:spcBef>
              <a:spcAft>
                <a:spcPts val="600"/>
              </a:spcAft>
              <a:defRPr/>
            </a:pPr>
            <a:r>
              <a:rPr lang="en-US" sz="2800" dirty="0">
                <a:solidFill>
                  <a:schemeClr val="bg1"/>
                </a:solidFill>
                <a:latin typeface="Calibri"/>
              </a:rPr>
              <a:t>This technique:</a:t>
            </a:r>
          </a:p>
          <a:p>
            <a:pPr marL="457200" indent="-457200">
              <a:spcBef>
                <a:spcPct val="20000"/>
              </a:spcBef>
              <a:spcAft>
                <a:spcPts val="600"/>
              </a:spcAft>
              <a:buFont typeface="Arial" panose="020B0604020202020204" pitchFamily="34" charset="0"/>
              <a:buChar char="•"/>
              <a:defRPr/>
            </a:pPr>
            <a:r>
              <a:rPr lang="en-US" sz="2800" b="1" dirty="0">
                <a:solidFill>
                  <a:schemeClr val="bg1"/>
                </a:solidFill>
                <a:latin typeface="Calibri"/>
              </a:rPr>
              <a:t>Reduces anxiety</a:t>
            </a:r>
          </a:p>
          <a:p>
            <a:pPr marL="457200" indent="-457200">
              <a:spcBef>
                <a:spcPct val="20000"/>
              </a:spcBef>
              <a:spcAft>
                <a:spcPts val="600"/>
              </a:spcAft>
              <a:buFont typeface="Arial" panose="020B0604020202020204" pitchFamily="34" charset="0"/>
              <a:buChar char="•"/>
              <a:defRPr/>
            </a:pPr>
            <a:r>
              <a:rPr lang="en-US" sz="2800" b="1" dirty="0">
                <a:solidFill>
                  <a:schemeClr val="bg1"/>
                </a:solidFill>
                <a:latin typeface="Calibri"/>
              </a:rPr>
              <a:t>Reduces temper tantrums</a:t>
            </a:r>
          </a:p>
          <a:p>
            <a:pPr marL="457200" indent="-457200">
              <a:spcBef>
                <a:spcPct val="20000"/>
              </a:spcBef>
              <a:spcAft>
                <a:spcPts val="600"/>
              </a:spcAft>
              <a:buFont typeface="Arial" panose="020B0604020202020204" pitchFamily="34" charset="0"/>
              <a:buChar char="•"/>
              <a:defRPr/>
            </a:pPr>
            <a:r>
              <a:rPr lang="en-US" sz="2800" b="1" dirty="0">
                <a:solidFill>
                  <a:schemeClr val="bg1"/>
                </a:solidFill>
                <a:latin typeface="Calibri"/>
              </a:rPr>
              <a:t>Increases resiliency</a:t>
            </a:r>
          </a:p>
          <a:p>
            <a:pPr marL="457200" indent="-457200">
              <a:spcBef>
                <a:spcPct val="20000"/>
              </a:spcBef>
              <a:spcAft>
                <a:spcPts val="600"/>
              </a:spcAft>
              <a:buFont typeface="Arial" panose="020B0604020202020204" pitchFamily="34" charset="0"/>
              <a:buChar char="•"/>
              <a:defRPr/>
            </a:pPr>
            <a:r>
              <a:rPr lang="en-US" sz="2800" b="1" dirty="0">
                <a:solidFill>
                  <a:schemeClr val="bg1"/>
                </a:solidFill>
                <a:latin typeface="Calibri"/>
              </a:rPr>
              <a:t>Increases self-control</a:t>
            </a:r>
          </a:p>
        </p:txBody>
      </p:sp>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804" b="98794" l="9979" r="97210"/>
                    </a14:imgEffect>
                  </a14:imgLayer>
                </a14:imgProps>
              </a:ext>
            </a:extLst>
          </a:blip>
          <a:srcRect/>
          <a:stretch>
            <a:fillRect/>
          </a:stretch>
        </p:blipFill>
        <p:spPr bwMode="auto">
          <a:xfrm>
            <a:off x="6589441" y="3748049"/>
            <a:ext cx="3873500" cy="30988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7776">
            <a:off x="7524207" y="796056"/>
            <a:ext cx="599788" cy="481409"/>
          </a:xfrm>
          <a:prstGeom prst="rect">
            <a:avLst/>
          </a:prstGeom>
        </p:spPr>
      </p:pic>
    </p:spTree>
    <p:extLst>
      <p:ext uri="{BB962C8B-B14F-4D97-AF65-F5344CB8AC3E}">
        <p14:creationId xmlns:p14="http://schemas.microsoft.com/office/powerpoint/2010/main" val="3594309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304925"/>
            <a:ext cx="12192000" cy="0"/>
          </a:xfrm>
          <a:prstGeom prst="line">
            <a:avLst/>
          </a:prstGeom>
          <a:ln w="12700">
            <a:solidFill>
              <a:srgbClr val="019CBE"/>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01176" y="2187365"/>
            <a:ext cx="302573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Be clear, consistent, predictable, </a:t>
            </a:r>
            <a:b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b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and follow through</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5" name="TextBox 34"/>
          <p:cNvSpPr txBox="1"/>
          <p:nvPr/>
        </p:nvSpPr>
        <p:spPr>
          <a:xfrm>
            <a:off x="871872" y="3100885"/>
            <a:ext cx="308435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Maintain high expectations and assume positive intent, build on success rather than establishing limits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6" name="TextBox 35"/>
          <p:cNvSpPr txBox="1"/>
          <p:nvPr/>
        </p:nvSpPr>
        <p:spPr>
          <a:xfrm>
            <a:off x="871854" y="4309072"/>
            <a:ext cx="3055054"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Provide guided opportunities to participate through voice and choice</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7" name="TextBox 36"/>
          <p:cNvSpPr txBox="1"/>
          <p:nvPr/>
        </p:nvSpPr>
        <p:spPr>
          <a:xfrm>
            <a:off x="849451" y="5424594"/>
            <a:ext cx="316540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Focus on the feeling of safety, building trust, and reliability of relationships</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60" name="TextBox 59"/>
          <p:cNvSpPr txBox="1"/>
          <p:nvPr/>
        </p:nvSpPr>
        <p:spPr>
          <a:xfrm>
            <a:off x="849451" y="579423"/>
            <a:ext cx="752619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3C4B5C"/>
                </a:solidFill>
                <a:effectLst/>
                <a:uLnTx/>
                <a:uFillTx/>
                <a:latin typeface="Calibri" panose="020F0502020204030204"/>
                <a:ea typeface="+mn-ea"/>
                <a:cs typeface="+mn-cs"/>
              </a:rPr>
              <a:t>Turtle Breathing -</a:t>
            </a:r>
            <a:r>
              <a:rPr kumimoji="0" lang="en-US" sz="3200" b="1" i="0" u="none" strike="noStrike" kern="1200" cap="none" spc="0" normalizeH="0" noProof="0" dirty="0" smtClean="0">
                <a:ln>
                  <a:noFill/>
                </a:ln>
                <a:solidFill>
                  <a:srgbClr val="3C4B5C"/>
                </a:solidFill>
                <a:effectLst/>
                <a:uLnTx/>
                <a:uFillTx/>
                <a:latin typeface="Calibri" panose="020F0502020204030204"/>
                <a:ea typeface="+mn-ea"/>
                <a:cs typeface="+mn-cs"/>
              </a:rPr>
              <a:t> Recipe</a:t>
            </a:r>
            <a:endParaRPr kumimoji="0" lang="en-US" sz="3200" b="1" i="0" u="none" strike="noStrike" kern="1200" cap="none" spc="0" normalizeH="0" baseline="0" noProof="0" dirty="0">
              <a:ln>
                <a:noFill/>
              </a:ln>
              <a:solidFill>
                <a:srgbClr val="3C4B5C"/>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Content Placeholder 6"/>
          <p:cNvSpPr txBox="1">
            <a:spLocks/>
          </p:cNvSpPr>
          <p:nvPr/>
        </p:nvSpPr>
        <p:spPr>
          <a:xfrm>
            <a:off x="914400" y="1616230"/>
            <a:ext cx="10515600" cy="5105400"/>
          </a:xfrm>
          <a:prstGeom prst="rect">
            <a:avLst/>
          </a:prstGeom>
        </p:spPr>
        <p:txBody>
          <a:bodyPr vert="horz" lIns="91440" tIns="45720" rIns="91440" bIns="45720" rtlCol="0">
            <a:normAutofit fontScale="92500" lnSpcReduction="20000"/>
          </a:bodyPr>
          <a:lstStyle/>
          <a:p>
            <a:pPr>
              <a:spcBef>
                <a:spcPct val="20000"/>
              </a:spcBef>
              <a:spcAft>
                <a:spcPts val="600"/>
              </a:spcAft>
              <a:defRPr/>
            </a:pPr>
            <a:r>
              <a:rPr lang="en-US" sz="2800" dirty="0">
                <a:solidFill>
                  <a:prstClr val="black"/>
                </a:solidFill>
                <a:latin typeface="Calibri"/>
              </a:rPr>
              <a:t>Model remaining calm</a:t>
            </a:r>
          </a:p>
          <a:p>
            <a:pPr>
              <a:spcBef>
                <a:spcPct val="20000"/>
              </a:spcBef>
              <a:spcAft>
                <a:spcPts val="600"/>
              </a:spcAft>
              <a:defRPr/>
            </a:pPr>
            <a:r>
              <a:rPr lang="en-US" sz="2800" dirty="0">
                <a:solidFill>
                  <a:prstClr val="black"/>
                </a:solidFill>
                <a:latin typeface="Calibri"/>
              </a:rPr>
              <a:t>Teach the child the steps of how to control feelings and calm down</a:t>
            </a:r>
          </a:p>
          <a:p>
            <a:pPr>
              <a:spcBef>
                <a:spcPct val="20000"/>
              </a:spcBef>
              <a:spcAft>
                <a:spcPts val="600"/>
              </a:spcAft>
              <a:defRPr/>
            </a:pPr>
            <a:r>
              <a:rPr lang="en-US" sz="2800" dirty="0">
                <a:solidFill>
                  <a:prstClr val="black"/>
                </a:solidFill>
                <a:latin typeface="Calibri"/>
              </a:rPr>
              <a:t>     Step 1:  Recognize your feeling(s)</a:t>
            </a:r>
          </a:p>
          <a:p>
            <a:pPr>
              <a:spcBef>
                <a:spcPct val="20000"/>
              </a:spcBef>
              <a:spcAft>
                <a:spcPts val="600"/>
              </a:spcAft>
              <a:defRPr/>
            </a:pPr>
            <a:r>
              <a:rPr lang="en-US" sz="2800" dirty="0">
                <a:solidFill>
                  <a:prstClr val="black"/>
                </a:solidFill>
                <a:latin typeface="Calibri"/>
              </a:rPr>
              <a:t>     Step 2:  Think “stop”</a:t>
            </a:r>
          </a:p>
          <a:p>
            <a:pPr>
              <a:spcBef>
                <a:spcPct val="20000"/>
              </a:spcBef>
              <a:spcAft>
                <a:spcPts val="600"/>
              </a:spcAft>
              <a:defRPr/>
            </a:pPr>
            <a:r>
              <a:rPr lang="en-US" sz="2800" dirty="0">
                <a:solidFill>
                  <a:prstClr val="black"/>
                </a:solidFill>
                <a:latin typeface="Calibri"/>
              </a:rPr>
              <a:t>     Step 3:  Go inside your “shell” and </a:t>
            </a:r>
          </a:p>
          <a:p>
            <a:pPr>
              <a:spcBef>
                <a:spcPct val="20000"/>
              </a:spcBef>
              <a:spcAft>
                <a:spcPts val="600"/>
              </a:spcAft>
              <a:defRPr/>
            </a:pPr>
            <a:r>
              <a:rPr lang="en-US" sz="2800" dirty="0">
                <a:solidFill>
                  <a:prstClr val="black"/>
                </a:solidFill>
                <a:latin typeface="Calibri"/>
              </a:rPr>
              <a:t>	      take 3 deep breaths</a:t>
            </a:r>
          </a:p>
          <a:p>
            <a:pPr>
              <a:spcBef>
                <a:spcPct val="20000"/>
              </a:spcBef>
              <a:spcAft>
                <a:spcPts val="600"/>
              </a:spcAft>
              <a:defRPr/>
            </a:pPr>
            <a:r>
              <a:rPr lang="en-US" sz="2800" dirty="0">
                <a:solidFill>
                  <a:prstClr val="black"/>
                </a:solidFill>
                <a:latin typeface="Calibri"/>
              </a:rPr>
              <a:t>     Step 4:  Come out when calm and </a:t>
            </a:r>
            <a:br>
              <a:rPr lang="en-US" sz="2800" dirty="0">
                <a:solidFill>
                  <a:prstClr val="black"/>
                </a:solidFill>
                <a:latin typeface="Calibri"/>
              </a:rPr>
            </a:br>
            <a:r>
              <a:rPr lang="en-US" sz="2800" dirty="0">
                <a:solidFill>
                  <a:prstClr val="black"/>
                </a:solidFill>
                <a:latin typeface="Calibri"/>
              </a:rPr>
              <a:t>	      think of a “solution”</a:t>
            </a:r>
          </a:p>
          <a:p>
            <a:pPr>
              <a:spcBef>
                <a:spcPct val="20000"/>
              </a:spcBef>
              <a:spcAft>
                <a:spcPts val="600"/>
              </a:spcAft>
              <a:defRPr/>
            </a:pPr>
            <a:r>
              <a:rPr lang="en-US" sz="2800" dirty="0">
                <a:solidFill>
                  <a:prstClr val="black"/>
                </a:solidFill>
                <a:latin typeface="Calibri"/>
              </a:rPr>
              <a:t>Practice steps frequently</a:t>
            </a:r>
          </a:p>
          <a:p>
            <a:pPr>
              <a:spcBef>
                <a:spcPct val="20000"/>
              </a:spcBef>
              <a:spcAft>
                <a:spcPts val="600"/>
              </a:spcAft>
              <a:defRPr/>
            </a:pPr>
            <a:r>
              <a:rPr lang="en-US" sz="2800" b="1" dirty="0">
                <a:solidFill>
                  <a:srgbClr val="1F497D">
                    <a:lumMod val="60000"/>
                    <a:lumOff val="40000"/>
                  </a:srgbClr>
                </a:solidFill>
                <a:latin typeface="Calibri"/>
              </a:rPr>
              <a:t>Recognize and comment </a:t>
            </a:r>
            <a:r>
              <a:rPr lang="en-US" sz="2800" dirty="0">
                <a:solidFill>
                  <a:prstClr val="black"/>
                </a:solidFill>
                <a:latin typeface="Calibri"/>
              </a:rPr>
              <a:t>when the child stays calm</a:t>
            </a:r>
          </a:p>
          <a:p>
            <a:pPr>
              <a:spcBef>
                <a:spcPct val="20000"/>
              </a:spcBef>
              <a:spcAft>
                <a:spcPts val="600"/>
              </a:spcAft>
              <a:defRPr/>
            </a:pPr>
            <a:r>
              <a:rPr lang="en-US" sz="2800" dirty="0">
                <a:solidFill>
                  <a:prstClr val="black"/>
                </a:solidFill>
                <a:latin typeface="Calibri"/>
              </a:rPr>
              <a:t>Involve families:  teach them the “Turtle Technique”</a:t>
            </a:r>
          </a:p>
        </p:txBody>
      </p:sp>
      <p:pic>
        <p:nvPicPr>
          <p:cNvPr id="17" name="Picture 16" descr="Tucker the Turtle box - Teaching children anger management skills. I use Tucker Turtle already so this will be a great addition to teachi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32828">
            <a:off x="7288726" y="2598716"/>
            <a:ext cx="4292877" cy="320443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3710791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4623" r="21417"/>
          <a:stretch/>
        </p:blipFill>
        <p:spPr>
          <a:xfrm>
            <a:off x="0" y="3733800"/>
            <a:ext cx="12192000" cy="3124200"/>
          </a:xfrm>
          <a:prstGeom prst="rect">
            <a:avLst/>
          </a:prstGeom>
        </p:spPr>
      </p:pic>
      <p:pic>
        <p:nvPicPr>
          <p:cNvPr id="16" name="Picture 2" descr="http://img.docstoccdn.com/thumb/orig/15834959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2463" y="594733"/>
            <a:ext cx="6545356" cy="5057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79770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7"/>
          <p:cNvSpPr>
            <a:spLocks/>
          </p:cNvSpPr>
          <p:nvPr/>
        </p:nvSpPr>
        <p:spPr bwMode="auto">
          <a:xfrm>
            <a:off x="0" y="364455"/>
            <a:ext cx="3994038" cy="2272398"/>
          </a:xfrm>
          <a:custGeom>
            <a:avLst/>
            <a:gdLst>
              <a:gd name="T0" fmla="*/ 1430 w 1430"/>
              <a:gd name="T1" fmla="*/ 0 h 660"/>
              <a:gd name="T2" fmla="*/ 1267 w 1430"/>
              <a:gd name="T3" fmla="*/ 334 h 660"/>
              <a:gd name="T4" fmla="*/ 1253 w 1430"/>
              <a:gd name="T5" fmla="*/ 358 h 660"/>
              <a:gd name="T6" fmla="*/ 1247 w 1430"/>
              <a:gd name="T7" fmla="*/ 367 h 660"/>
              <a:gd name="T8" fmla="*/ 1174 w 1430"/>
              <a:gd name="T9" fmla="*/ 422 h 660"/>
              <a:gd name="T10" fmla="*/ 1140 w 1430"/>
              <a:gd name="T11" fmla="*/ 427 h 660"/>
              <a:gd name="T12" fmla="*/ 1121 w 1430"/>
              <a:gd name="T13" fmla="*/ 427 h 660"/>
              <a:gd name="T14" fmla="*/ 141 w 1430"/>
              <a:gd name="T15" fmla="*/ 427 h 660"/>
              <a:gd name="T16" fmla="*/ 59 w 1430"/>
              <a:gd name="T17" fmla="*/ 470 h 660"/>
              <a:gd name="T18" fmla="*/ 24 w 1430"/>
              <a:gd name="T19" fmla="*/ 527 h 660"/>
              <a:gd name="T20" fmla="*/ 0 w 1430"/>
              <a:gd name="T21" fmla="*/ 660 h 660"/>
              <a:gd name="T22" fmla="*/ 0 w 1430"/>
              <a:gd name="T23" fmla="*/ 0 h 660"/>
              <a:gd name="T24" fmla="*/ 1430 w 1430"/>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0" h="660">
                <a:moveTo>
                  <a:pt x="1430" y="0"/>
                </a:moveTo>
                <a:cubicBezTo>
                  <a:pt x="1267" y="334"/>
                  <a:pt x="1267" y="334"/>
                  <a:pt x="1267" y="334"/>
                </a:cubicBezTo>
                <a:cubicBezTo>
                  <a:pt x="1262" y="343"/>
                  <a:pt x="1258" y="351"/>
                  <a:pt x="1253" y="358"/>
                </a:cubicBezTo>
                <a:cubicBezTo>
                  <a:pt x="1251" y="361"/>
                  <a:pt x="1249" y="364"/>
                  <a:pt x="1247" y="367"/>
                </a:cubicBezTo>
                <a:cubicBezTo>
                  <a:pt x="1227" y="394"/>
                  <a:pt x="1202" y="413"/>
                  <a:pt x="1174" y="422"/>
                </a:cubicBezTo>
                <a:cubicBezTo>
                  <a:pt x="1163" y="426"/>
                  <a:pt x="1151" y="427"/>
                  <a:pt x="1140" y="427"/>
                </a:cubicBezTo>
                <a:cubicBezTo>
                  <a:pt x="1140" y="427"/>
                  <a:pt x="1133" y="427"/>
                  <a:pt x="1121" y="427"/>
                </a:cubicBezTo>
                <a:cubicBezTo>
                  <a:pt x="141" y="427"/>
                  <a:pt x="141" y="427"/>
                  <a:pt x="141" y="427"/>
                </a:cubicBezTo>
                <a:cubicBezTo>
                  <a:pt x="114" y="427"/>
                  <a:pt x="84" y="441"/>
                  <a:pt x="59" y="470"/>
                </a:cubicBezTo>
                <a:cubicBezTo>
                  <a:pt x="46" y="485"/>
                  <a:pt x="33" y="504"/>
                  <a:pt x="24" y="527"/>
                </a:cubicBezTo>
                <a:cubicBezTo>
                  <a:pt x="9" y="562"/>
                  <a:pt x="0" y="606"/>
                  <a:pt x="0" y="660"/>
                </a:cubicBezTo>
                <a:cubicBezTo>
                  <a:pt x="0" y="0"/>
                  <a:pt x="0" y="0"/>
                  <a:pt x="0" y="0"/>
                </a:cubicBezTo>
                <a:lnTo>
                  <a:pt x="1430" y="0"/>
                </a:lnTo>
                <a:close/>
              </a:path>
            </a:pathLst>
          </a:custGeom>
          <a:gradFill>
            <a:gsLst>
              <a:gs pos="16000">
                <a:srgbClr val="3EDCFC"/>
              </a:gs>
              <a:gs pos="49000">
                <a:srgbClr val="02A1C3"/>
              </a:gs>
            </a:gsLst>
            <a:lin ang="189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5" name="Freeform 18"/>
          <p:cNvSpPr>
            <a:spLocks/>
          </p:cNvSpPr>
          <p:nvPr/>
        </p:nvSpPr>
        <p:spPr bwMode="auto">
          <a:xfrm>
            <a:off x="0" y="165529"/>
            <a:ext cx="4625574" cy="2272398"/>
          </a:xfrm>
          <a:custGeom>
            <a:avLst/>
            <a:gdLst>
              <a:gd name="T0" fmla="*/ 1471 w 1471"/>
              <a:gd name="T1" fmla="*/ 0 h 660"/>
              <a:gd name="T2" fmla="*/ 1303 w 1471"/>
              <a:gd name="T3" fmla="*/ 335 h 660"/>
              <a:gd name="T4" fmla="*/ 1289 w 1471"/>
              <a:gd name="T5" fmla="*/ 359 h 660"/>
              <a:gd name="T6" fmla="*/ 1282 w 1471"/>
              <a:gd name="T7" fmla="*/ 367 h 660"/>
              <a:gd name="T8" fmla="*/ 1208 w 1471"/>
              <a:gd name="T9" fmla="*/ 422 h 660"/>
              <a:gd name="T10" fmla="*/ 1172 w 1471"/>
              <a:gd name="T11" fmla="*/ 428 h 660"/>
              <a:gd name="T12" fmla="*/ 1153 w 1471"/>
              <a:gd name="T13" fmla="*/ 428 h 660"/>
              <a:gd name="T14" fmla="*/ 145 w 1471"/>
              <a:gd name="T15" fmla="*/ 428 h 660"/>
              <a:gd name="T16" fmla="*/ 61 w 1471"/>
              <a:gd name="T17" fmla="*/ 470 h 660"/>
              <a:gd name="T18" fmla="*/ 24 w 1471"/>
              <a:gd name="T19" fmla="*/ 528 h 660"/>
              <a:gd name="T20" fmla="*/ 0 w 1471"/>
              <a:gd name="T21" fmla="*/ 660 h 660"/>
              <a:gd name="T22" fmla="*/ 0 w 1471"/>
              <a:gd name="T23" fmla="*/ 0 h 660"/>
              <a:gd name="T24" fmla="*/ 1471 w 1471"/>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1" h="660">
                <a:moveTo>
                  <a:pt x="1471" y="0"/>
                </a:moveTo>
                <a:cubicBezTo>
                  <a:pt x="1303" y="335"/>
                  <a:pt x="1303" y="335"/>
                  <a:pt x="1303" y="335"/>
                </a:cubicBezTo>
                <a:cubicBezTo>
                  <a:pt x="1299" y="343"/>
                  <a:pt x="1294" y="351"/>
                  <a:pt x="1289" y="359"/>
                </a:cubicBezTo>
                <a:cubicBezTo>
                  <a:pt x="1287" y="362"/>
                  <a:pt x="1285" y="365"/>
                  <a:pt x="1282" y="367"/>
                </a:cubicBezTo>
                <a:cubicBezTo>
                  <a:pt x="1262" y="395"/>
                  <a:pt x="1236" y="414"/>
                  <a:pt x="1208" y="422"/>
                </a:cubicBezTo>
                <a:cubicBezTo>
                  <a:pt x="1197" y="426"/>
                  <a:pt x="1185" y="428"/>
                  <a:pt x="1172" y="428"/>
                </a:cubicBezTo>
                <a:cubicBezTo>
                  <a:pt x="1172" y="428"/>
                  <a:pt x="1166" y="428"/>
                  <a:pt x="1153" y="428"/>
                </a:cubicBezTo>
                <a:cubicBezTo>
                  <a:pt x="145" y="428"/>
                  <a:pt x="145" y="428"/>
                  <a:pt x="145" y="428"/>
                </a:cubicBezTo>
                <a:cubicBezTo>
                  <a:pt x="117" y="428"/>
                  <a:pt x="87" y="442"/>
                  <a:pt x="61" y="470"/>
                </a:cubicBezTo>
                <a:cubicBezTo>
                  <a:pt x="47" y="485"/>
                  <a:pt x="34" y="505"/>
                  <a:pt x="24" y="528"/>
                </a:cubicBezTo>
                <a:cubicBezTo>
                  <a:pt x="9" y="563"/>
                  <a:pt x="0" y="607"/>
                  <a:pt x="0" y="660"/>
                </a:cubicBezTo>
                <a:cubicBezTo>
                  <a:pt x="0" y="0"/>
                  <a:pt x="0" y="0"/>
                  <a:pt x="0" y="0"/>
                </a:cubicBezTo>
                <a:lnTo>
                  <a:pt x="1471" y="0"/>
                </a:lnTo>
                <a:close/>
              </a:path>
            </a:pathLst>
          </a:custGeom>
          <a:gradFill>
            <a:gsLst>
              <a:gs pos="100000">
                <a:schemeClr val="bg1"/>
              </a:gs>
              <a:gs pos="15000">
                <a:srgbClr val="EBFCFF"/>
              </a:gs>
            </a:gsLst>
            <a:lin ang="0" scaled="1"/>
          </a:gradFill>
          <a:ln>
            <a:noFill/>
          </a:ln>
          <a:effectLst>
            <a:outerShdw blurRad="203200" dist="38100" dir="2700000" algn="t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8" name="Freeform 19"/>
          <p:cNvSpPr>
            <a:spLocks/>
          </p:cNvSpPr>
          <p:nvPr/>
        </p:nvSpPr>
        <p:spPr bwMode="auto">
          <a:xfrm>
            <a:off x="0" y="-38100"/>
            <a:ext cx="5105400" cy="2272398"/>
          </a:xfrm>
          <a:custGeom>
            <a:avLst/>
            <a:gdLst>
              <a:gd name="T0" fmla="*/ 1504 w 1504"/>
              <a:gd name="T1" fmla="*/ 0 h 660"/>
              <a:gd name="T2" fmla="*/ 1333 w 1504"/>
              <a:gd name="T3" fmla="*/ 335 h 660"/>
              <a:gd name="T4" fmla="*/ 1318 w 1504"/>
              <a:gd name="T5" fmla="*/ 359 h 660"/>
              <a:gd name="T6" fmla="*/ 1312 w 1504"/>
              <a:gd name="T7" fmla="*/ 367 h 660"/>
              <a:gd name="T8" fmla="*/ 1236 w 1504"/>
              <a:gd name="T9" fmla="*/ 422 h 660"/>
              <a:gd name="T10" fmla="*/ 1199 w 1504"/>
              <a:gd name="T11" fmla="*/ 428 h 660"/>
              <a:gd name="T12" fmla="*/ 1180 w 1504"/>
              <a:gd name="T13" fmla="*/ 428 h 660"/>
              <a:gd name="T14" fmla="*/ 148 w 1504"/>
              <a:gd name="T15" fmla="*/ 428 h 660"/>
              <a:gd name="T16" fmla="*/ 62 w 1504"/>
              <a:gd name="T17" fmla="*/ 470 h 660"/>
              <a:gd name="T18" fmla="*/ 25 w 1504"/>
              <a:gd name="T19" fmla="*/ 528 h 660"/>
              <a:gd name="T20" fmla="*/ 0 w 1504"/>
              <a:gd name="T21" fmla="*/ 660 h 660"/>
              <a:gd name="T22" fmla="*/ 0 w 1504"/>
              <a:gd name="T23" fmla="*/ 0 h 660"/>
              <a:gd name="T24" fmla="*/ 1504 w 1504"/>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660">
                <a:moveTo>
                  <a:pt x="1504" y="0"/>
                </a:moveTo>
                <a:cubicBezTo>
                  <a:pt x="1333" y="335"/>
                  <a:pt x="1333" y="335"/>
                  <a:pt x="1333" y="335"/>
                </a:cubicBezTo>
                <a:cubicBezTo>
                  <a:pt x="1328" y="343"/>
                  <a:pt x="1323" y="351"/>
                  <a:pt x="1318" y="359"/>
                </a:cubicBezTo>
                <a:cubicBezTo>
                  <a:pt x="1316" y="362"/>
                  <a:pt x="1314" y="365"/>
                  <a:pt x="1312" y="367"/>
                </a:cubicBezTo>
                <a:cubicBezTo>
                  <a:pt x="1291" y="395"/>
                  <a:pt x="1264" y="414"/>
                  <a:pt x="1236" y="422"/>
                </a:cubicBezTo>
                <a:cubicBezTo>
                  <a:pt x="1224" y="426"/>
                  <a:pt x="1212" y="428"/>
                  <a:pt x="1199" y="428"/>
                </a:cubicBezTo>
                <a:cubicBezTo>
                  <a:pt x="1199" y="428"/>
                  <a:pt x="1192" y="428"/>
                  <a:pt x="1180" y="428"/>
                </a:cubicBezTo>
                <a:cubicBezTo>
                  <a:pt x="148" y="428"/>
                  <a:pt x="148" y="428"/>
                  <a:pt x="148" y="428"/>
                </a:cubicBezTo>
                <a:cubicBezTo>
                  <a:pt x="120" y="428"/>
                  <a:pt x="89" y="442"/>
                  <a:pt x="62" y="470"/>
                </a:cubicBezTo>
                <a:cubicBezTo>
                  <a:pt x="48" y="485"/>
                  <a:pt x="35" y="505"/>
                  <a:pt x="25" y="528"/>
                </a:cubicBezTo>
                <a:cubicBezTo>
                  <a:pt x="10" y="563"/>
                  <a:pt x="0" y="607"/>
                  <a:pt x="0" y="660"/>
                </a:cubicBezTo>
                <a:cubicBezTo>
                  <a:pt x="0" y="0"/>
                  <a:pt x="0" y="0"/>
                  <a:pt x="0" y="0"/>
                </a:cubicBezTo>
                <a:lnTo>
                  <a:pt x="1504" y="0"/>
                </a:lnTo>
                <a:close/>
              </a:path>
            </a:pathLst>
          </a:custGeom>
          <a:gradFill>
            <a:gsLst>
              <a:gs pos="40000">
                <a:srgbClr val="00B0F0"/>
              </a:gs>
              <a:gs pos="73000">
                <a:srgbClr val="00B8B8"/>
              </a:gs>
              <a:gs pos="29000">
                <a:srgbClr val="01A0D9"/>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658"/>
              </a:solidFill>
              <a:effectLst/>
              <a:uLnTx/>
              <a:uFillTx/>
              <a:latin typeface="Calibri" panose="020F0502020204030204"/>
              <a:ea typeface="+mn-ea"/>
              <a:cs typeface="+mn-cs"/>
            </a:endParaRPr>
          </a:p>
        </p:txBody>
      </p:sp>
      <p:sp>
        <p:nvSpPr>
          <p:cNvPr id="29" name="Rectangle 28"/>
          <p:cNvSpPr/>
          <p:nvPr/>
        </p:nvSpPr>
        <p:spPr>
          <a:xfrm>
            <a:off x="219385" y="152400"/>
            <a:ext cx="2877839" cy="61555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200" normalizeH="0" baseline="0" noProof="0" dirty="0" smtClean="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Verbal Praise</a:t>
            </a:r>
            <a:endParaRPr kumimoji="0" lang="en-US" sz="3400" b="1" i="0" u="none" strike="noStrike" kern="1200" cap="none" spc="200" normalizeH="0" baseline="0" noProof="0" dirty="0">
              <a:ln w="0">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Content Placeholder 6"/>
          <p:cNvSpPr txBox="1">
            <a:spLocks/>
          </p:cNvSpPr>
          <p:nvPr/>
        </p:nvSpPr>
        <p:spPr>
          <a:xfrm>
            <a:off x="1041400" y="2057400"/>
            <a:ext cx="10287000" cy="502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When any person </a:t>
            </a:r>
            <a:r>
              <a:rPr kumimoji="0" lang="en-US" sz="3200" b="0" i="0" u="none" strike="noStrike" kern="0" cap="none" spc="0" normalizeH="0" baseline="0" noProof="0" dirty="0">
                <a:ln>
                  <a:noFill/>
                </a:ln>
                <a:solidFill>
                  <a:srgbClr val="5B9BD5"/>
                </a:solidFill>
                <a:effectLst/>
                <a:uLnTx/>
                <a:uFillTx/>
                <a:latin typeface="Calibri" panose="020F0502020204030204"/>
                <a:ea typeface="+mn-ea"/>
                <a:cs typeface="+mn-cs"/>
              </a:rPr>
              <a:t>receives specific</a:t>
            </a: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 spoken recognition for engagement in a </a:t>
            </a:r>
            <a:r>
              <a:rPr kumimoji="0" lang="en-US" sz="3200" b="0" i="0" u="none" strike="noStrike" kern="0" cap="none" spc="0" normalizeH="0" baseline="0" noProof="0" dirty="0">
                <a:ln>
                  <a:noFill/>
                </a:ln>
                <a:solidFill>
                  <a:srgbClr val="5B9BD5"/>
                </a:solidFill>
                <a:effectLst/>
                <a:uLnTx/>
                <a:uFillTx/>
                <a:latin typeface="Calibri" panose="020F0502020204030204"/>
                <a:ea typeface="+mn-ea"/>
                <a:cs typeface="+mn-cs"/>
              </a:rPr>
              <a:t>target act or behavior</a:t>
            </a: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 it is widely demonstrated to:</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Improve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school and work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performance</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Improve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prosocial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interactions</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Improve organizational functioning</a:t>
            </a:r>
          </a:p>
          <a:p>
            <a:pPr marL="457200" marR="0" lvl="0" indent="-4572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Increase engagement in </a:t>
            </a:r>
            <a:r>
              <a:rPr kumimoji="0" lang="en-US" sz="3200" b="1" i="0" u="none" strike="noStrike" kern="0" cap="none" spc="0" normalizeH="0" baseline="0" noProof="0" dirty="0" smtClean="0">
                <a:ln>
                  <a:noFill/>
                </a:ln>
                <a:solidFill>
                  <a:srgbClr val="1F497D">
                    <a:lumMod val="60000"/>
                    <a:lumOff val="40000"/>
                  </a:srgbClr>
                </a:solidFill>
                <a:effectLst/>
                <a:uLnTx/>
                <a:uFillTx/>
                <a:latin typeface="Calibri" panose="020F0502020204030204"/>
                <a:ea typeface="+mn-ea"/>
                <a:cs typeface="+mn-cs"/>
              </a:rPr>
              <a:t>the noticed </a:t>
            </a:r>
            <a:r>
              <a:rPr kumimoji="0" lang="en-US" sz="3200" b="1" i="0" u="none" strike="noStrike" kern="0" cap="none" spc="0" normalizeH="0" baseline="0" noProof="0" dirty="0">
                <a:ln>
                  <a:noFill/>
                </a:ln>
                <a:solidFill>
                  <a:srgbClr val="1F497D">
                    <a:lumMod val="60000"/>
                    <a:lumOff val="40000"/>
                  </a:srgbClr>
                </a:solidFill>
                <a:effectLst/>
                <a:uLnTx/>
                <a:uFillTx/>
                <a:latin typeface="Calibri" panose="020F0502020204030204"/>
                <a:ea typeface="+mn-ea"/>
                <a:cs typeface="+mn-cs"/>
              </a:rPr>
              <a:t>behavior</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288953">
            <a:off x="3426841" y="196118"/>
            <a:ext cx="723900" cy="581025"/>
          </a:xfrm>
          <a:prstGeom prst="rect">
            <a:avLst/>
          </a:prstGeom>
        </p:spPr>
      </p:pic>
    </p:spTree>
    <p:extLst>
      <p:ext uri="{BB962C8B-B14F-4D97-AF65-F5344CB8AC3E}">
        <p14:creationId xmlns:p14="http://schemas.microsoft.com/office/powerpoint/2010/main" val="336891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chemeClr val="tx2"/>
                </a:solidFill>
                <a:latin typeface="+mn-lt"/>
              </a:rPr>
              <a:t>Verbal Praise as a Social Reinforcer</a:t>
            </a:r>
            <a:endParaRPr lang="en-US" sz="3200" b="1" dirty="0">
              <a:solidFill>
                <a:schemeClr val="tx2"/>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
        <p:nvSpPr>
          <p:cNvPr id="10" name="Content Placeholder 6"/>
          <p:cNvSpPr txBox="1">
            <a:spLocks/>
          </p:cNvSpPr>
          <p:nvPr/>
        </p:nvSpPr>
        <p:spPr>
          <a:xfrm>
            <a:off x="2667000" y="1295400"/>
            <a:ext cx="6629400" cy="1066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What are the social reinforcers </a:t>
            </a:r>
            <a: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mn-cs"/>
              </a:rPr>
              <a:t>in your organization for </a:t>
            </a: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this behavior?</a:t>
            </a:r>
          </a:p>
        </p:txBody>
      </p:sp>
      <p:sp>
        <p:nvSpPr>
          <p:cNvPr id="11" name="Content Placeholder 6"/>
          <p:cNvSpPr txBox="1">
            <a:spLocks/>
          </p:cNvSpPr>
          <p:nvPr/>
        </p:nvSpPr>
        <p:spPr>
          <a:xfrm>
            <a:off x="2667000" y="5438775"/>
            <a:ext cx="6629400" cy="1066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Paying attention.</a:t>
            </a:r>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57700" y="2365629"/>
            <a:ext cx="3048000" cy="3048000"/>
          </a:xfrm>
          <a:prstGeom prst="rect">
            <a:avLst/>
          </a:prstGeom>
        </p:spPr>
      </p:pic>
    </p:spTree>
    <p:extLst>
      <p:ext uri="{BB962C8B-B14F-4D97-AF65-F5344CB8AC3E}">
        <p14:creationId xmlns:p14="http://schemas.microsoft.com/office/powerpoint/2010/main" val="368505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953312"/>
          </a:xfrm>
        </p:spPr>
        <p:txBody>
          <a:bodyPr>
            <a:normAutofit/>
          </a:bodyPr>
          <a:lstStyle/>
          <a:p>
            <a:r>
              <a:rPr lang="en-US" sz="3200" b="1" dirty="0" smtClean="0">
                <a:solidFill>
                  <a:srgbClr val="C00000"/>
                </a:solidFill>
                <a:latin typeface="+mn-lt"/>
              </a:rPr>
              <a:t>Verbal Praise as a Social Reinforcer</a:t>
            </a:r>
            <a:endParaRPr lang="en-US" sz="3200" b="1" dirty="0">
              <a:solidFill>
                <a:srgbClr val="C00000"/>
              </a:solidFill>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4962" r="1078"/>
          <a:stretch/>
        </p:blipFill>
        <p:spPr>
          <a:xfrm>
            <a:off x="0" y="3733800"/>
            <a:ext cx="12192000" cy="3124200"/>
          </a:xfrm>
          <a:prstGeom prst="rect">
            <a:avLst/>
          </a:prstGeom>
        </p:spPr>
      </p:pic>
      <p:sp>
        <p:nvSpPr>
          <p:cNvPr id="14" name="Content Placeholder 6"/>
          <p:cNvSpPr txBox="1">
            <a:spLocks/>
          </p:cNvSpPr>
          <p:nvPr/>
        </p:nvSpPr>
        <p:spPr>
          <a:xfrm>
            <a:off x="2667000" y="1295400"/>
            <a:ext cx="6629400" cy="1066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lang="en-US" sz="3200" kern="0" dirty="0" smtClean="0">
                <a:solidFill>
                  <a:prstClr val="black"/>
                </a:solidFill>
                <a:latin typeface="Calibri" panose="020F0502020204030204"/>
              </a:rPr>
              <a:t>How about for this behavior?</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Content Placeholder 6"/>
          <p:cNvSpPr txBox="1">
            <a:spLocks/>
          </p:cNvSpPr>
          <p:nvPr/>
        </p:nvSpPr>
        <p:spPr>
          <a:xfrm>
            <a:off x="2667000" y="5438775"/>
            <a:ext cx="6629400" cy="1066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60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mn-cs"/>
              </a:rPr>
              <a:t>Attention Seeking or Distracting</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4201" y="2174852"/>
            <a:ext cx="4879885" cy="3254883"/>
          </a:xfrm>
          <a:prstGeom prst="rect">
            <a:avLst/>
          </a:prstGeom>
        </p:spPr>
      </p:pic>
    </p:spTree>
    <p:extLst>
      <p:ext uri="{BB962C8B-B14F-4D97-AF65-F5344CB8AC3E}">
        <p14:creationId xmlns:p14="http://schemas.microsoft.com/office/powerpoint/2010/main" val="1213350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42733" y="848296"/>
            <a:ext cx="10515600" cy="52330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j-ea"/>
                <a:cs typeface="+mj-cs"/>
              </a:rPr>
              <a:t>I – FEED – V </a:t>
            </a:r>
            <a:endPar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5" name="Content Placeholder 2"/>
          <p:cNvSpPr txBox="1">
            <a:spLocks/>
          </p:cNvSpPr>
          <p:nvPr/>
        </p:nvSpPr>
        <p:spPr>
          <a:xfrm>
            <a:off x="838200" y="1460168"/>
            <a:ext cx="10896600" cy="462597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Use the I-Feed-V mnemonic to guide your use of praise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(Loveless, 1997)</a:t>
            </a: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b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smtClean="0">
                <a:ln>
                  <a:noFill/>
                </a:ln>
                <a:solidFill>
                  <a:srgbClr val="E7E6E6">
                    <a:lumMod val="60000"/>
                    <a:lumOff val="40000"/>
                  </a:srgbClr>
                </a:solidFill>
                <a:effectLst/>
                <a:uLnTx/>
                <a:uFillTx/>
                <a:latin typeface="Calibri" panose="020F0502020204030204"/>
                <a:ea typeface="+mn-ea"/>
                <a:cs typeface="+mn-cs"/>
              </a:rPr>
              <a:t>I</a:t>
            </a: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 immediate</a:t>
            </a:r>
            <a:b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smtClean="0">
                <a:ln>
                  <a:noFill/>
                </a:ln>
                <a:solidFill>
                  <a:srgbClr val="E7E6E6">
                    <a:lumMod val="60000"/>
                    <a:lumOff val="40000"/>
                  </a:srgbClr>
                </a:solidFill>
                <a:effectLst/>
                <a:uLnTx/>
                <a:uFillTx/>
                <a:latin typeface="Calibri" panose="020F0502020204030204"/>
                <a:ea typeface="+mn-ea"/>
                <a:cs typeface="+mn-cs"/>
              </a:rPr>
              <a:t>F</a:t>
            </a: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 frequent</a:t>
            </a:r>
            <a:b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smtClean="0">
                <a:ln>
                  <a:noFill/>
                </a:ln>
                <a:solidFill>
                  <a:srgbClr val="E7E6E6">
                    <a:lumMod val="60000"/>
                    <a:lumOff val="40000"/>
                  </a:srgbClr>
                </a:solidFill>
                <a:effectLst/>
                <a:uLnTx/>
                <a:uFillTx/>
                <a:latin typeface="Calibri" panose="020F0502020204030204"/>
                <a:ea typeface="+mn-ea"/>
                <a:cs typeface="+mn-cs"/>
              </a:rPr>
              <a:t>E</a:t>
            </a:r>
            <a:r>
              <a:rPr kumimoji="0" lang="en-US" sz="3600" b="0" i="0" u="none" strike="noStrike" kern="1200" cap="none" spc="0" normalizeH="0" baseline="0" noProof="0" dirty="0" smtClean="0">
                <a:ln>
                  <a:noFill/>
                </a:ln>
                <a:solidFill>
                  <a:srgbClr val="E7E6E6">
                    <a:lumMod val="60000"/>
                    <a:lumOff val="40000"/>
                  </a:srgbClr>
                </a:solidFill>
                <a:effectLst/>
                <a:uLnTx/>
                <a:uFillTx/>
                <a:latin typeface="Calibri" panose="020F0502020204030204"/>
                <a:ea typeface="+mn-ea"/>
                <a:cs typeface="+mn-cs"/>
              </a:rPr>
              <a:t> </a:t>
            </a: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enthusiastic</a:t>
            </a:r>
            <a:b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smtClean="0">
                <a:ln>
                  <a:noFill/>
                </a:ln>
                <a:solidFill>
                  <a:srgbClr val="E7E6E6">
                    <a:lumMod val="60000"/>
                    <a:lumOff val="40000"/>
                  </a:srgbClr>
                </a:solidFill>
                <a:effectLst/>
                <a:uLnTx/>
                <a:uFillTx/>
                <a:latin typeface="Calibri" panose="020F0502020204030204"/>
                <a:ea typeface="+mn-ea"/>
                <a:cs typeface="+mn-cs"/>
              </a:rPr>
              <a:t>E</a:t>
            </a: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 eye contact</a:t>
            </a:r>
            <a:b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smtClean="0">
                <a:ln>
                  <a:noFill/>
                </a:ln>
                <a:solidFill>
                  <a:srgbClr val="E7E6E6">
                    <a:lumMod val="60000"/>
                    <a:lumOff val="40000"/>
                  </a:srgbClr>
                </a:solidFill>
                <a:effectLst/>
                <a:uLnTx/>
                <a:uFillTx/>
                <a:latin typeface="Calibri" panose="020F0502020204030204"/>
                <a:ea typeface="+mn-ea"/>
                <a:cs typeface="+mn-cs"/>
              </a:rPr>
              <a:t>D</a:t>
            </a: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 describe the behavior</a:t>
            </a:r>
            <a:b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smtClean="0">
                <a:ln>
                  <a:noFill/>
                </a:ln>
                <a:solidFill>
                  <a:srgbClr val="E7E6E6">
                    <a:lumMod val="60000"/>
                    <a:lumOff val="40000"/>
                  </a:srgbClr>
                </a:solidFill>
                <a:effectLst/>
                <a:uLnTx/>
                <a:uFillTx/>
                <a:latin typeface="Calibri" panose="020F0502020204030204"/>
                <a:ea typeface="+mn-ea"/>
                <a:cs typeface="+mn-cs"/>
              </a:rPr>
              <a:t>V</a:t>
            </a: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 variety</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prstClr val="white"/>
                </a:solidFill>
                <a:effectLst/>
                <a:uLnTx/>
                <a:uFillTx/>
                <a:latin typeface="Calibri" panose="020F0502020204030204"/>
                <a:ea typeface="+mn-ea"/>
                <a:cs typeface="+mn-cs"/>
              </a:rPr>
              <a:t>Ratio of praise to criticism = 4:1 </a:t>
            </a:r>
            <a:r>
              <a:rPr kumimoji="0" lang="en-US" sz="1600" b="0" i="1" u="none" strike="noStrike" kern="1200" cap="none" spc="0" normalizeH="0" baseline="0" noProof="0" dirty="0" smtClean="0">
                <a:ln>
                  <a:noFill/>
                </a:ln>
                <a:solidFill>
                  <a:prstClr val="white"/>
                </a:solidFill>
                <a:effectLst/>
                <a:uLnTx/>
                <a:uFillTx/>
                <a:latin typeface="Calibri" panose="020F0502020204030204"/>
                <a:ea typeface="+mn-ea"/>
                <a:cs typeface="+mn-cs"/>
              </a:rPr>
              <a:t>(Watson, 2004)</a:t>
            </a:r>
            <a:endPar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637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3" y="255792"/>
            <a:ext cx="10515600" cy="572391"/>
          </a:xfrm>
        </p:spPr>
        <p:txBody>
          <a:bodyPr>
            <a:normAutofit/>
          </a:bodyPr>
          <a:lstStyle/>
          <a:p>
            <a:r>
              <a:rPr lang="en-US" sz="3200" b="1" dirty="0" smtClean="0">
                <a:latin typeface="+mn-lt"/>
              </a:rPr>
              <a:t>Equity or Equality</a:t>
            </a:r>
            <a:endParaRPr lang="en-US" sz="3200" b="1" dirty="0">
              <a:latin typeface="+mn-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A313-1307-41B8-8F2A-ACB64B5A7F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2" descr="https://integruseducation.files.wordpress.com/2015/07/equity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5194" y="828183"/>
            <a:ext cx="8881613" cy="627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177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D_rebounding_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2403</TotalTime>
  <Words>15732</Words>
  <Application>Microsoft Office PowerPoint</Application>
  <PresentationFormat>Widescreen</PresentationFormat>
  <Paragraphs>1446</Paragraphs>
  <Slides>150</Slides>
  <Notes>146</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150</vt:i4>
      </vt:variant>
    </vt:vector>
  </HeadingPairs>
  <TitlesOfParts>
    <vt:vector size="169" baseType="lpstr">
      <vt:lpstr>맑은 고딕</vt:lpstr>
      <vt:lpstr>Arial</vt:lpstr>
      <vt:lpstr>Arial Black</vt:lpstr>
      <vt:lpstr>Calibri</vt:lpstr>
      <vt:lpstr>Calibri Light</vt:lpstr>
      <vt:lpstr>Californian FB</vt:lpstr>
      <vt:lpstr>Gill Sans MT Condensed</vt:lpstr>
      <vt:lpstr>Gill Sans Ultra Bold Condensed</vt:lpstr>
      <vt:lpstr>Lucida Handwriting</vt:lpstr>
      <vt:lpstr>Lucida Sans</vt:lpstr>
      <vt:lpstr>Open Sans</vt:lpstr>
      <vt:lpstr>Symbol</vt:lpstr>
      <vt:lpstr>Times New Roman</vt:lpstr>
      <vt:lpstr>Wingdings</vt:lpstr>
      <vt:lpstr>Office Theme</vt:lpstr>
      <vt:lpstr>1_Office Theme</vt:lpstr>
      <vt:lpstr>3-D_rebounding_text</vt:lpstr>
      <vt:lpstr>4_Office Theme</vt:lpstr>
      <vt:lpstr>5_Office Theme</vt:lpstr>
      <vt:lpstr>Adverse Childhood Experiences</vt:lpstr>
      <vt:lpstr>Joe Neigel, BA, CPP</vt:lpstr>
      <vt:lpstr>PowerPoint Presentation</vt:lpstr>
      <vt:lpstr>PowerPoint Presentation</vt:lpstr>
      <vt:lpstr>CLIENT OF CONCERN – 10 Minute Breakout Session</vt:lpstr>
      <vt:lpstr>PowerPoint Presentation</vt:lpstr>
      <vt:lpstr>PowerPoint Presentation</vt:lpstr>
      <vt:lpstr>PowerPoint Presentation</vt:lpstr>
      <vt:lpstr>PowerPoint Presentation</vt:lpstr>
      <vt:lpstr>RACE, ETHNICITY AND INCOME INFLUENCE EXPOSURE</vt:lpstr>
      <vt:lpstr>PowerPoint Presentation</vt:lpstr>
      <vt:lpstr>PowerPoint Presentation</vt:lpstr>
      <vt:lpstr>PowerPoint Presentation</vt:lpstr>
      <vt:lpstr>PowerPoint Presentation</vt:lpstr>
      <vt:lpstr>ACE SCORE CALCULATOR</vt:lpstr>
      <vt:lpstr>CALCULATING YOUR ACE SCORE</vt:lpstr>
      <vt:lpstr>CALCULATING YOUR ACE SCORE</vt:lpstr>
      <vt:lpstr>CALCULATING YOUR ACE SCORE</vt:lpstr>
      <vt:lpstr>CALCULATING YOUR ACE SCORE</vt:lpstr>
      <vt:lpstr>CALCULATING YOUR ACE SCORE</vt:lpstr>
      <vt:lpstr>PowerPoint Presentation</vt:lpstr>
      <vt:lpstr>PowerPoint Presentation</vt:lpstr>
      <vt:lpstr>PowerPoint Presentation</vt:lpstr>
      <vt:lpstr>Five Minute Break</vt:lpstr>
      <vt:lpstr>ACES &amp; Poverty are Linked</vt:lpstr>
      <vt:lpstr>PowerPoint Presentation</vt:lpstr>
      <vt:lpstr>PowerPoint Presentation</vt:lpstr>
      <vt:lpstr>PowerPoint Presentation</vt:lpstr>
      <vt:lpstr>PowerPoint Presentation</vt:lpstr>
      <vt:lpstr>PowerPoint Presentation</vt:lpstr>
      <vt:lpstr>PowerPoint Presentation</vt:lpstr>
      <vt:lpstr>Toxic Stress</vt:lpstr>
      <vt:lpstr>PowerPoint Presentation</vt:lpstr>
      <vt:lpstr>PowerPoint Presentation</vt:lpstr>
      <vt:lpstr>PowerPoint Presentation</vt:lpstr>
      <vt:lpstr>PowerPoint Presentation</vt:lpstr>
      <vt:lpstr>MORE TRAUMA SYMPTOMS</vt:lpstr>
      <vt:lpstr>Trauma Impacts Self-Concept</vt:lpstr>
      <vt:lpstr>PowerPoint Presentation</vt:lpstr>
      <vt:lpstr>PowerPoint Presentation</vt:lpstr>
      <vt:lpstr>PowerPoint Presentation</vt:lpstr>
      <vt:lpstr>PowerPoint Presentation</vt:lpstr>
      <vt:lpstr>ACES IMPACT MENTAL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ACES IMPACTS RISK FACTORS FOR DROP OUT</vt:lpstr>
      <vt:lpstr>PowerPoint Presentation</vt:lpstr>
      <vt:lpstr>CLIENT OF CONCERN – 10 Minute Breakout Session</vt:lpstr>
      <vt:lpstr>PowerPoint Presentation</vt:lpstr>
      <vt:lpstr>PowerPoint Presentation</vt:lpstr>
      <vt:lpstr>POPULATION ATTRIBUTABLE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MASLOW MATTERS!</vt:lpstr>
      <vt:lpstr>PowerPoint Presentation</vt:lpstr>
      <vt:lpstr>Personal Impact – Compassion Fatigue</vt:lpstr>
      <vt:lpstr>Self-Care is Client Care!</vt:lpstr>
      <vt:lpstr>PowerPoint Presentation</vt:lpstr>
      <vt:lpstr>Five Minute Break</vt:lpstr>
      <vt:lpstr>Looking Across Disciplines</vt:lpstr>
      <vt:lpstr>How Wolves Change the Behavior of Rivers</vt:lpstr>
      <vt:lpstr>PowerPoint Presentation</vt:lpstr>
      <vt:lpstr>Let’s Talk about Kernels</vt:lpstr>
      <vt:lpstr>PowerPoint Presentation</vt:lpstr>
      <vt:lpstr>Managing Affect</vt:lpstr>
      <vt:lpstr>PowerPoint Presentation</vt:lpstr>
      <vt:lpstr>PowerPoint Presentation</vt:lpstr>
      <vt:lpstr>PowerPoint Presentation</vt:lpstr>
      <vt:lpstr>PowerPoint Presentation</vt:lpstr>
      <vt:lpstr>Managing Affect</vt:lpstr>
      <vt:lpstr>PowerPoint Presentation</vt:lpstr>
      <vt:lpstr>PowerPoint Presentation</vt:lpstr>
      <vt:lpstr>Routines and Rituals</vt:lpstr>
      <vt:lpstr>From Concept to Application – 10 Minute Breakout Session</vt:lpstr>
      <vt:lpstr>Why Haven’t We Heard this Before? </vt:lpstr>
      <vt:lpstr>PowerPoint Presentation</vt:lpstr>
      <vt:lpstr>PowerPoint Presentation</vt:lpstr>
      <vt:lpstr>PowerPoint Presentation</vt:lpstr>
      <vt:lpstr>PowerPoint Presentation</vt:lpstr>
      <vt:lpstr>PowerPoint Presentation</vt:lpstr>
      <vt:lpstr>Verbal Praise as a Social Reinforcer</vt:lpstr>
      <vt:lpstr>Verbal Praise as a Social Reinforcer</vt:lpstr>
      <vt:lpstr>PowerPoint Presentation</vt:lpstr>
      <vt:lpstr>Equity or Equality</vt:lpstr>
      <vt:lpstr>PowerPoint Presentation</vt:lpstr>
      <vt:lpstr>Positive Note for Inhibiting a Challenging Behavior</vt:lpstr>
      <vt:lpstr>Peer to Peer Notes</vt:lpstr>
      <vt:lpstr>From Concept to Application – 10 Minute Breakout Session</vt:lpstr>
      <vt:lpstr>Five Minute Break</vt:lpstr>
      <vt:lpstr>PowerPoint Presentation</vt:lpstr>
      <vt:lpstr>PowerPoint Presentation</vt:lpstr>
      <vt:lpstr>PowerPoint Presentation</vt:lpstr>
      <vt:lpstr>PowerPoint Presentation</vt:lpstr>
      <vt:lpstr>PowerPoint Presentation</vt:lpstr>
      <vt:lpstr>PowerPoint Presentation</vt:lpstr>
      <vt:lpstr>Pleasant Greeting with Physical Touch</vt:lpstr>
      <vt:lpstr>Active Listening</vt:lpstr>
      <vt:lpstr>What’s Your Stress Temperature – 10 Minute Breakout Session</vt:lpstr>
      <vt:lpstr>Private Reprimands</vt:lpstr>
      <vt:lpstr>PowerPoint Presentation</vt:lpstr>
      <vt:lpstr>PowerPoint Presentation</vt:lpstr>
      <vt:lpstr>PowerPoint Presentation</vt:lpstr>
      <vt:lpstr>PowerPoint Presentation</vt:lpstr>
      <vt:lpstr>PowerPoint Presentation</vt:lpstr>
      <vt:lpstr>PowerPoint Presentation</vt:lpstr>
      <vt:lpstr>Gratefulness Check-in</vt:lpstr>
      <vt:lpstr>PowerPoint Presentation</vt:lpstr>
      <vt:lpstr>PowerPoint Presentation</vt:lpstr>
      <vt:lpstr>PowerPoint Presentation</vt:lpstr>
      <vt:lpstr>PowerPoint Presentation</vt:lpstr>
      <vt:lpstr>Seattle Social Development Strategy</vt:lpstr>
      <vt:lpstr>Timing Makes a Difference</vt:lpstr>
      <vt:lpstr>PowerPoint Presentation</vt:lpstr>
      <vt:lpstr>PowerPoint Presentation</vt:lpstr>
      <vt:lpstr>PowerPoint Presentation</vt:lpstr>
      <vt:lpstr>Five Minute Break</vt:lpstr>
      <vt:lpstr>PowerPoint Presentation</vt:lpstr>
      <vt:lpstr>PowerPoint Presentation</vt:lpstr>
      <vt:lpstr>PowerPoint Presentation</vt:lpstr>
      <vt:lpstr>PowerPoint Presentation</vt:lpstr>
      <vt:lpstr>PowerPoint Presentation</vt:lpstr>
      <vt:lpstr>RACE, ETHNICITY AND INCOME INFLUENCE EXPOSURE</vt:lpstr>
      <vt:lpstr>PowerPoint Presentation</vt:lpstr>
      <vt:lpstr>PowerPoint Presentation</vt:lpstr>
      <vt:lpstr>PowerPoint Presentation</vt:lpstr>
      <vt:lpstr>Toxic Stress</vt:lpstr>
      <vt:lpstr>PowerPoint Presentation</vt:lpstr>
      <vt:lpstr>PowerPoint Presentation</vt:lpstr>
      <vt:lpstr>PowerPoint Presentation</vt:lpstr>
      <vt:lpstr>Let’s Talk about Kernels</vt:lpstr>
      <vt:lpstr>PowerPoint Presentation</vt:lpstr>
      <vt:lpstr>PowerPoint Presentation</vt:lpstr>
      <vt:lpstr>PowerPoint Presentation</vt:lpstr>
      <vt:lpstr>Remember the Shift!</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Snohomish County CARE  Train the Trainer  Training</dc:title>
  <dc:creator>Bang-Olsen, Kelsey</dc:creator>
  <cp:lastModifiedBy>Neigel, Joseph</cp:lastModifiedBy>
  <cp:revision>160</cp:revision>
  <dcterms:created xsi:type="dcterms:W3CDTF">2020-02-18T22:38:52Z</dcterms:created>
  <dcterms:modified xsi:type="dcterms:W3CDTF">2020-08-27T21:02:52Z</dcterms:modified>
</cp:coreProperties>
</file>